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63" r:id="rId3"/>
    <p:sldId id="346" r:id="rId4"/>
    <p:sldId id="367" r:id="rId5"/>
    <p:sldId id="305" r:id="rId6"/>
    <p:sldId id="306" r:id="rId7"/>
    <p:sldId id="341" r:id="rId8"/>
    <p:sldId id="342" r:id="rId9"/>
    <p:sldId id="344" r:id="rId10"/>
    <p:sldId id="338" r:id="rId11"/>
    <p:sldId id="339" r:id="rId12"/>
    <p:sldId id="340" r:id="rId13"/>
    <p:sldId id="368" r:id="rId14"/>
    <p:sldId id="349" r:id="rId15"/>
    <p:sldId id="350" r:id="rId16"/>
    <p:sldId id="369" r:id="rId17"/>
    <p:sldId id="352" r:id="rId18"/>
    <p:sldId id="356" r:id="rId19"/>
    <p:sldId id="358" r:id="rId20"/>
    <p:sldId id="351" r:id="rId21"/>
    <p:sldId id="359" r:id="rId22"/>
    <p:sldId id="360" r:id="rId23"/>
    <p:sldId id="371" r:id="rId24"/>
    <p:sldId id="370" r:id="rId25"/>
    <p:sldId id="363" r:id="rId26"/>
    <p:sldId id="364" r:id="rId27"/>
    <p:sldId id="365" r:id="rId28"/>
    <p:sldId id="362" r:id="rId29"/>
    <p:sldId id="357" r:id="rId30"/>
    <p:sldId id="361" r:id="rId31"/>
    <p:sldId id="333" r:id="rId32"/>
    <p:sldId id="293" r:id="rId33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44CB3-1E7F-4342-9C38-399BA1A82BEA}" type="datetimeFigureOut">
              <a:rPr lang="es-BO" smtClean="0"/>
              <a:t>31/01/2018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F1B7-11BF-4F61-8FE2-BAB1C5234243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7087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409-ECD7-4337-A192-983A50E5CF47}" type="datetimeFigureOut">
              <a:rPr lang="es-BO" smtClean="0"/>
              <a:t>31/01/2018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F80-8726-4913-BBC0-00F3129848EC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85867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409-ECD7-4337-A192-983A50E5CF47}" type="datetimeFigureOut">
              <a:rPr lang="es-BO" smtClean="0"/>
              <a:t>31/01/2018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F80-8726-4913-BBC0-00F3129848EC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76260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409-ECD7-4337-A192-983A50E5CF47}" type="datetimeFigureOut">
              <a:rPr lang="es-BO" smtClean="0"/>
              <a:t>31/01/2018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F80-8726-4913-BBC0-00F3129848EC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9717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409-ECD7-4337-A192-983A50E5CF47}" type="datetimeFigureOut">
              <a:rPr lang="es-BO" smtClean="0"/>
              <a:t>31/01/2018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F80-8726-4913-BBC0-00F3129848EC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1174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409-ECD7-4337-A192-983A50E5CF47}" type="datetimeFigureOut">
              <a:rPr lang="es-BO" smtClean="0"/>
              <a:t>31/01/2018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F80-8726-4913-BBC0-00F3129848EC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1831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409-ECD7-4337-A192-983A50E5CF47}" type="datetimeFigureOut">
              <a:rPr lang="es-BO" smtClean="0"/>
              <a:t>31/01/2018</a:t>
            </a:fld>
            <a:endParaRPr lang="es-B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F80-8726-4913-BBC0-00F3129848EC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69118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409-ECD7-4337-A192-983A50E5CF47}" type="datetimeFigureOut">
              <a:rPr lang="es-BO" smtClean="0"/>
              <a:t>31/01/2018</a:t>
            </a:fld>
            <a:endParaRPr lang="es-B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F80-8726-4913-BBC0-00F3129848EC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89653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409-ECD7-4337-A192-983A50E5CF47}" type="datetimeFigureOut">
              <a:rPr lang="es-BO" smtClean="0"/>
              <a:t>31/01/2018</a:t>
            </a:fld>
            <a:endParaRPr lang="es-B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F80-8726-4913-BBC0-00F3129848EC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7811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409-ECD7-4337-A192-983A50E5CF47}" type="datetimeFigureOut">
              <a:rPr lang="es-BO" smtClean="0"/>
              <a:t>31/01/2018</a:t>
            </a:fld>
            <a:endParaRPr lang="es-B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F80-8726-4913-BBC0-00F3129848EC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7838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409-ECD7-4337-A192-983A50E5CF47}" type="datetimeFigureOut">
              <a:rPr lang="es-BO" smtClean="0"/>
              <a:t>31/01/2018</a:t>
            </a:fld>
            <a:endParaRPr lang="es-B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F80-8726-4913-BBC0-00F3129848EC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50299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8409-ECD7-4337-A192-983A50E5CF47}" type="datetimeFigureOut">
              <a:rPr lang="es-BO" smtClean="0"/>
              <a:t>31/01/2018</a:t>
            </a:fld>
            <a:endParaRPr lang="es-B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F80-8726-4913-BBC0-00F3129848EC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33115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8409-ECD7-4337-A192-983A50E5CF47}" type="datetimeFigureOut">
              <a:rPr lang="es-BO" smtClean="0"/>
              <a:t>31/01/2018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7F80-8726-4913-BBC0-00F3129848EC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10652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icoterapeutas.com/paginaspersonales/susana/duelo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nejodelduelo.com/como-acompanar-al-doliente-en-cada-etapa-del-duelo/" TargetMode="External"/><Relationship Id="rId4" Type="http://schemas.openxmlformats.org/officeDocument/2006/relationships/hyperlink" Target="https://www.psicoactiva.com/blog/el-duelo-y-sus-etapas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BO" dirty="0"/>
          </a:p>
        </p:txBody>
      </p:sp>
      <p:pic>
        <p:nvPicPr>
          <p:cNvPr id="11" name="Picture 2" descr="D:\imagenes\Power point\sii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80512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297576" y="2182789"/>
            <a:ext cx="7090848" cy="2398339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6">
                  <a:lumMod val="0"/>
                  <a:lumOff val="100000"/>
                  <a:alpha val="90000"/>
                </a:schemeClr>
              </a:gs>
            </a:gsLst>
          </a:gradFill>
          <a:ln w="28575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sz="4400" dirty="0" smtClean="0"/>
              <a:t>ELABORACIÓN DEL DUELO Y LA DISCAPACIDAD</a:t>
            </a:r>
            <a:endParaRPr lang="es-BO" sz="4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207190" y="5190291"/>
            <a:ext cx="4348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2400" b="1" i="1" dirty="0" smtClean="0"/>
              <a:t>Expositor/a: </a:t>
            </a:r>
          </a:p>
          <a:p>
            <a:r>
              <a:rPr lang="es-BO" sz="2400" b="1" i="1" dirty="0" smtClean="0"/>
              <a:t>	   </a:t>
            </a:r>
            <a:r>
              <a:rPr lang="es-BO" sz="2400" i="1" dirty="0" smtClean="0"/>
              <a:t>Lic. Claudia Avila Molina</a:t>
            </a:r>
            <a:endParaRPr lang="es-BO" sz="2400" i="1" dirty="0"/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t="25107" r="25486" b="25820"/>
          <a:stretch/>
        </p:blipFill>
        <p:spPr>
          <a:xfrm>
            <a:off x="251521" y="188640"/>
            <a:ext cx="1656184" cy="1637147"/>
          </a:xfrm>
          <a:prstGeom prst="ellipse">
            <a:avLst/>
          </a:prstGeom>
        </p:spPr>
      </p:pic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39005" r="25379" b="39441"/>
          <a:stretch/>
        </p:blipFill>
        <p:spPr>
          <a:xfrm>
            <a:off x="6968262" y="188640"/>
            <a:ext cx="1996226" cy="8757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es-BO" dirty="0" smtClean="0"/>
              <a:t>En </a:t>
            </a:r>
            <a:r>
              <a:rPr lang="es-BO" dirty="0"/>
              <a:t>la etapa de la depresión se </a:t>
            </a:r>
            <a:r>
              <a:rPr lang="es-BO" b="1" dirty="0"/>
              <a:t>deja de fantasear y vuelve al </a:t>
            </a:r>
            <a:r>
              <a:rPr lang="es-BO" b="1" dirty="0" smtClean="0"/>
              <a:t>presente/ reconoce la perdida.</a:t>
            </a:r>
          </a:p>
          <a:p>
            <a:pPr marL="0" indent="0" algn="ctr">
              <a:buNone/>
            </a:pPr>
            <a:endParaRPr lang="es-BO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BO" b="1" dirty="0" smtClean="0">
                <a:solidFill>
                  <a:srgbClr val="7030A0"/>
                </a:solidFill>
              </a:rPr>
              <a:t>La </a:t>
            </a:r>
            <a:r>
              <a:rPr lang="es-BO" b="1" dirty="0">
                <a:solidFill>
                  <a:srgbClr val="7030A0"/>
                </a:solidFill>
              </a:rPr>
              <a:t>depresión es el resultado de la conciencia de lo perdido.</a:t>
            </a:r>
          </a:p>
          <a:p>
            <a:endParaRPr lang="es-BO" b="1" dirty="0" smtClean="0"/>
          </a:p>
          <a:p>
            <a:pPr algn="just"/>
            <a:r>
              <a:rPr lang="es-BO" dirty="0" smtClean="0"/>
              <a:t>Fuerte a </a:t>
            </a:r>
            <a:r>
              <a:rPr lang="es-BO" dirty="0"/>
              <a:t>la irreversibilidad de la perdida </a:t>
            </a:r>
            <a:r>
              <a:rPr lang="es-BO" dirty="0" smtClean="0"/>
              <a:t>se presentan profundos </a:t>
            </a:r>
            <a:r>
              <a:rPr lang="es-BO" dirty="0"/>
              <a:t>sentimientos de vacío, </a:t>
            </a:r>
            <a:r>
              <a:rPr lang="es-BO" dirty="0" smtClean="0"/>
              <a:t>dolor, tristeza, desesperanza  y  sinsentido: </a:t>
            </a:r>
          </a:p>
          <a:p>
            <a:pPr marL="0" indent="0" algn="just">
              <a:buNone/>
            </a:pPr>
            <a:endParaRPr lang="es-BO" dirty="0" smtClean="0"/>
          </a:p>
          <a:p>
            <a:pPr marL="0" indent="0" algn="ctr">
              <a:buNone/>
            </a:pPr>
            <a:r>
              <a:rPr lang="es-BO" dirty="0" smtClean="0"/>
              <a:t>“</a:t>
            </a:r>
            <a:r>
              <a:rPr lang="es-BO" dirty="0"/>
              <a:t>N</a:t>
            </a:r>
            <a:r>
              <a:rPr lang="es-BO" dirty="0" smtClean="0"/>
              <a:t>o querer seguir viviendo en una </a:t>
            </a:r>
            <a:r>
              <a:rPr lang="es-BO" dirty="0"/>
              <a:t>realidad que está definida por esa </a:t>
            </a:r>
            <a:r>
              <a:rPr lang="es-BO" dirty="0" smtClean="0"/>
              <a:t>ausencia”.</a:t>
            </a:r>
          </a:p>
          <a:p>
            <a:pPr marL="0" indent="0" algn="ctr">
              <a:buNone/>
            </a:pPr>
            <a:endParaRPr lang="es-BO" i="1" dirty="0" smtClean="0"/>
          </a:p>
          <a:p>
            <a:endParaRPr lang="es-BO" dirty="0"/>
          </a:p>
          <a:p>
            <a:pPr algn="just"/>
            <a:endParaRPr lang="es-BO" dirty="0" smtClean="0"/>
          </a:p>
          <a:p>
            <a:pPr algn="just"/>
            <a:endParaRPr lang="es-BO" dirty="0" smtClean="0"/>
          </a:p>
          <a:p>
            <a:pPr marL="0" indent="0">
              <a:buNone/>
            </a:pPr>
            <a:endParaRPr lang="es-BO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DOLOR EMOCIONAL / </a:t>
            </a:r>
            <a:r>
              <a:rPr lang="es-BO" b="1" dirty="0" smtClean="0">
                <a:solidFill>
                  <a:srgbClr val="FF0000"/>
                </a:solidFill>
              </a:rPr>
              <a:t>DEPRESIÓN </a:t>
            </a:r>
            <a:endParaRPr lang="es-B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92500" lnSpcReduction="20000"/>
          </a:bodyPr>
          <a:lstStyle/>
          <a:p>
            <a:r>
              <a:rPr lang="es-BO" dirty="0" smtClean="0"/>
              <a:t>Suele presentarse:</a:t>
            </a:r>
          </a:p>
          <a:p>
            <a:pPr marL="0" indent="0">
              <a:buNone/>
            </a:pPr>
            <a:endParaRPr lang="es-BO" dirty="0" smtClean="0"/>
          </a:p>
          <a:p>
            <a:pPr marL="0" indent="0" algn="just" fontAlgn="base">
              <a:buNone/>
            </a:pPr>
            <a:r>
              <a:rPr lang="es-BO" dirty="0" smtClean="0"/>
              <a:t>Aislamiento, tristeza, llanto recurrente, descuido de la apariencia personal, </a:t>
            </a:r>
            <a:r>
              <a:rPr lang="es-BO" dirty="0"/>
              <a:t>sentimientos de </a:t>
            </a:r>
            <a:r>
              <a:rPr lang="es-BO" dirty="0" smtClean="0"/>
              <a:t>angustia, </a:t>
            </a:r>
            <a:r>
              <a:rPr lang="es-BO" dirty="0"/>
              <a:t>ideas circulares y </a:t>
            </a:r>
            <a:r>
              <a:rPr lang="es-BO" dirty="0" smtClean="0"/>
              <a:t>negativas, estado </a:t>
            </a:r>
            <a:r>
              <a:rPr lang="es-BO" dirty="0"/>
              <a:t>de ánimo </a:t>
            </a:r>
            <a:r>
              <a:rPr lang="es-BO" dirty="0" smtClean="0"/>
              <a:t>irritable, dificultad </a:t>
            </a:r>
            <a:r>
              <a:rPr lang="es-BO" dirty="0"/>
              <a:t>para conciliar el sueño o exceso de </a:t>
            </a:r>
            <a:r>
              <a:rPr lang="es-BO" dirty="0" smtClean="0"/>
              <a:t>sueño, cambios </a:t>
            </a:r>
            <a:r>
              <a:rPr lang="es-BO" dirty="0"/>
              <a:t>en el </a:t>
            </a:r>
            <a:r>
              <a:rPr lang="es-BO" dirty="0" smtClean="0"/>
              <a:t>apetito, </a:t>
            </a:r>
            <a:r>
              <a:rPr lang="es-BO" dirty="0"/>
              <a:t>d</a:t>
            </a:r>
            <a:r>
              <a:rPr lang="es-BO" dirty="0" smtClean="0"/>
              <a:t>ificultad </a:t>
            </a:r>
            <a:r>
              <a:rPr lang="es-BO" dirty="0"/>
              <a:t>para </a:t>
            </a:r>
            <a:r>
              <a:rPr lang="es-BO" dirty="0" smtClean="0"/>
              <a:t>concentrarse, inactividad </a:t>
            </a:r>
            <a:r>
              <a:rPr lang="es-BO" dirty="0"/>
              <a:t>y retraimiento de las actividades </a:t>
            </a:r>
            <a:r>
              <a:rPr lang="es-BO" dirty="0" smtClean="0"/>
              <a:t>usuales, sentimientos </a:t>
            </a:r>
            <a:r>
              <a:rPr lang="es-BO" dirty="0"/>
              <a:t>de desesperanza y </a:t>
            </a:r>
            <a:r>
              <a:rPr lang="es-BO" dirty="0" smtClean="0"/>
              <a:t>abandono, cansancio </a:t>
            </a:r>
            <a:r>
              <a:rPr lang="es-BO" dirty="0"/>
              <a:t>y falta de </a:t>
            </a:r>
            <a:r>
              <a:rPr lang="es-BO" dirty="0" smtClean="0"/>
              <a:t>energía, sentimientos </a:t>
            </a:r>
            <a:r>
              <a:rPr lang="es-BO" dirty="0"/>
              <a:t>de </a:t>
            </a:r>
            <a:r>
              <a:rPr lang="es-BO" dirty="0" smtClean="0"/>
              <a:t>inutilidad y </a:t>
            </a:r>
            <a:r>
              <a:rPr lang="es-BO" dirty="0"/>
              <a:t>culpa.</a:t>
            </a:r>
          </a:p>
          <a:p>
            <a:pPr marL="0" indent="0" algn="ctr">
              <a:buNone/>
            </a:pPr>
            <a:endParaRPr lang="es-BO" i="1" dirty="0"/>
          </a:p>
          <a:p>
            <a:pPr marL="0" indent="0" algn="ctr">
              <a:buNone/>
            </a:pPr>
            <a:r>
              <a:rPr lang="es-BO" dirty="0"/>
              <a:t>Aunque </a:t>
            </a:r>
            <a:r>
              <a:rPr lang="es-BO" b="1" dirty="0"/>
              <a:t>los síntomas se asemejan al trastorno depresivo</a:t>
            </a:r>
            <a:r>
              <a:rPr lang="es-BO" dirty="0"/>
              <a:t>, una vez se produce la aceptación de la situación, la sintomatología remite.</a:t>
            </a:r>
          </a:p>
          <a:p>
            <a:pPr marL="0" indent="0" algn="ctr">
              <a:buNone/>
            </a:pPr>
            <a:endParaRPr lang="es-BO" i="1" dirty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7749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BO" dirty="0" smtClean="0"/>
              <a:t>La persona </a:t>
            </a:r>
            <a:r>
              <a:rPr lang="es-BO" b="1" dirty="0" smtClean="0"/>
              <a:t>acepta</a:t>
            </a:r>
            <a:r>
              <a:rPr lang="es-BO" dirty="0" smtClean="0"/>
              <a:t> la perdida y asume la necesidad de retomar las actividades de su vida diaria, de continuar…</a:t>
            </a:r>
          </a:p>
          <a:p>
            <a:pPr marL="0" indent="0">
              <a:buNone/>
            </a:pPr>
            <a:r>
              <a:rPr lang="es-BO" dirty="0" smtClean="0"/>
              <a:t>Se atenúan  los sentimientos de desesperanza y sin sentido.</a:t>
            </a:r>
          </a:p>
          <a:p>
            <a:pPr marL="0" indent="0">
              <a:buNone/>
            </a:pPr>
            <a:endParaRPr lang="es-BO" dirty="0" smtClean="0"/>
          </a:p>
          <a:p>
            <a:pPr marL="0" indent="0" algn="ctr">
              <a:buNone/>
            </a:pPr>
            <a:r>
              <a:rPr lang="es-BO" i="1" dirty="0" smtClean="0"/>
              <a:t>No </a:t>
            </a:r>
            <a:r>
              <a:rPr lang="es-BO" i="1" dirty="0"/>
              <a:t>es una etapa que represente alegría, sino más bien desapego </a:t>
            </a:r>
            <a:r>
              <a:rPr lang="es-BO" i="1" dirty="0" smtClean="0"/>
              <a:t>emocional, </a:t>
            </a:r>
            <a:r>
              <a:rPr lang="es-BO" i="1" dirty="0"/>
              <a:t>comprensión de lo </a:t>
            </a:r>
            <a:r>
              <a:rPr lang="es-BO" i="1" dirty="0" smtClean="0"/>
              <a:t>sucedido</a:t>
            </a:r>
            <a:r>
              <a:rPr lang="es-BO" i="1" dirty="0"/>
              <a:t> </a:t>
            </a:r>
            <a:r>
              <a:rPr lang="es-BO" i="1" dirty="0" smtClean="0"/>
              <a:t>y decisión de continuar aun en ausencia del objeto perdido.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b="1" dirty="0" smtClean="0">
                <a:solidFill>
                  <a:srgbClr val="FF0000"/>
                </a:solidFill>
              </a:rPr>
              <a:t>ACEPTACIÓN</a:t>
            </a:r>
            <a:endParaRPr lang="es-B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405"/>
            <a:ext cx="8229600" cy="6106923"/>
          </a:xfrm>
        </p:spPr>
      </p:pic>
    </p:spTree>
    <p:extLst>
      <p:ext uri="{BB962C8B-B14F-4D97-AF65-F5344CB8AC3E}">
        <p14:creationId xmlns:p14="http://schemas.microsoft.com/office/powerpoint/2010/main" val="11326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783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BO" b="1" dirty="0" smtClean="0">
                <a:solidFill>
                  <a:srgbClr val="FF0000"/>
                </a:solidFill>
              </a:rPr>
              <a:t>Factores que influyen en la elaboración del duelo</a:t>
            </a:r>
            <a:endParaRPr lang="es-BO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dirty="0" smtClean="0"/>
              <a:t>El tipo de vinculo (hijo / tío)</a:t>
            </a:r>
          </a:p>
          <a:p>
            <a:pPr>
              <a:buFontTx/>
              <a:buChar char="-"/>
            </a:pPr>
            <a:r>
              <a:rPr lang="es-ES" dirty="0" smtClean="0"/>
              <a:t>La preparación (la perdida esperada o imprevista)</a:t>
            </a:r>
          </a:p>
          <a:p>
            <a:pPr>
              <a:buFontTx/>
              <a:buChar char="-"/>
            </a:pPr>
            <a:r>
              <a:rPr lang="es-ES" dirty="0"/>
              <a:t>Creencias religiosas y culturales (que mitigan el dolor)</a:t>
            </a:r>
          </a:p>
          <a:p>
            <a:pPr>
              <a:buFontTx/>
              <a:buChar char="-"/>
            </a:pPr>
            <a:r>
              <a:rPr lang="es-ES" dirty="0" smtClean="0"/>
              <a:t>Experiencias de perdidas pasadas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FF0000"/>
                </a:solidFill>
              </a:rPr>
              <a:t>Soporte social </a:t>
            </a:r>
            <a:r>
              <a:rPr lang="es-ES" dirty="0" smtClean="0"/>
              <a:t>(apoyo emocional)</a:t>
            </a:r>
          </a:p>
          <a:p>
            <a:pPr>
              <a:buFontTx/>
              <a:buChar char="-"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0744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840"/>
              </a:lnSpc>
            </a:pPr>
            <a:r>
              <a:rPr lang="es-BO" sz="3200" b="1" dirty="0" smtClean="0">
                <a:solidFill>
                  <a:srgbClr val="FF0000"/>
                </a:solidFill>
              </a:rPr>
              <a:t>Complicaciones en el proceso de elaboración del duelo:</a:t>
            </a:r>
            <a:endParaRPr lang="es-BO" sz="32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>
            <a:normAutofit fontScale="92500"/>
          </a:bodyPr>
          <a:lstStyle/>
          <a:p>
            <a:pPr algn="just"/>
            <a:r>
              <a:rPr lang="es-ES" b="1" dirty="0" smtClean="0"/>
              <a:t>Duelo bloqueado o de bloqueo emocional; </a:t>
            </a:r>
            <a:r>
              <a:rPr lang="es-ES" dirty="0" smtClean="0"/>
              <a:t>hay una fijación en la fase de negación, por lo que se evita los sentimientos de tristeza</a:t>
            </a:r>
            <a:r>
              <a:rPr lang="es-ES" dirty="0"/>
              <a:t> </a:t>
            </a:r>
            <a:r>
              <a:rPr lang="es-ES" dirty="0" smtClean="0"/>
              <a:t>y no se acepta la perdida.</a:t>
            </a:r>
          </a:p>
          <a:p>
            <a:pPr algn="just"/>
            <a:r>
              <a:rPr lang="es-ES" b="1" dirty="0" smtClean="0"/>
              <a:t>Duelo complicado/exagerado; </a:t>
            </a:r>
            <a:r>
              <a:rPr lang="es-ES" dirty="0" smtClean="0"/>
              <a:t>conductas de riesgo para mitigar el dolor. L</a:t>
            </a:r>
            <a:r>
              <a:rPr lang="es-BO" dirty="0" smtClean="0"/>
              <a:t>a </a:t>
            </a:r>
            <a:r>
              <a:rPr lang="es-BO" dirty="0"/>
              <a:t>persona se siente desbordada de dolor  y </a:t>
            </a:r>
            <a:r>
              <a:rPr lang="es-BO" dirty="0" smtClean="0"/>
              <a:t>utiliza </a:t>
            </a:r>
            <a:r>
              <a:rPr lang="es-BO" dirty="0"/>
              <a:t>conductas de evitación, como consumo excesivo de alcohol o drogas, centrarse obsesivamente en el trabajo, en salir o en cualquier conducta que le permita sobrellevar el </a:t>
            </a:r>
            <a:r>
              <a:rPr lang="es-BO" dirty="0" smtClean="0"/>
              <a:t>dolor.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627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/>
              <a:t>Duelo patológico/ crónico; </a:t>
            </a:r>
            <a:r>
              <a:rPr lang="es-ES" dirty="0"/>
              <a:t>hay un estancamiento (etapa depresiva), prolongándose el duelo a un tiempo mayor a los 6 meses.</a:t>
            </a:r>
          </a:p>
          <a:p>
            <a:pPr algn="just"/>
            <a:r>
              <a:rPr lang="es-BO" b="1" dirty="0"/>
              <a:t>Duelo retrasado o pospuesto. </a:t>
            </a:r>
            <a:r>
              <a:rPr lang="es-BO" dirty="0"/>
              <a:t>Tras la pérdida la persona experimenta ciertas emociones, pero no con su verdadera intensidad y, pasado un tiempo, vuelve a experimentar una fuerte carga emocional ante algún acontecimiento que reabre la perdida.</a:t>
            </a:r>
          </a:p>
          <a:p>
            <a:pPr algn="just"/>
            <a:r>
              <a:rPr lang="es-BO" b="1" dirty="0"/>
              <a:t>Duelo enmascarado: </a:t>
            </a:r>
            <a:r>
              <a:rPr lang="es-BO" dirty="0"/>
              <a:t>la persona presenta problemas físicos o psicosomáticos, en relación a un duelo no resuelto.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6341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imagenes\Power point\sii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043" y="2675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BO" dirty="0"/>
              <a:t>ELABORACIÓN DEL DUELO Y LA DISCAPACIDAD</a:t>
            </a:r>
            <a:br>
              <a:rPr lang="es-BO" dirty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b="1" dirty="0" smtClean="0">
                <a:solidFill>
                  <a:srgbClr val="FF0000"/>
                </a:solidFill>
              </a:rPr>
              <a:t>“El duelo de un hijo sano”</a:t>
            </a:r>
            <a:endParaRPr lang="es-B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256585"/>
          </a:xfrm>
        </p:spPr>
        <p:txBody>
          <a:bodyPr>
            <a:normAutofit lnSpcReduction="10000"/>
          </a:bodyPr>
          <a:lstStyle/>
          <a:p>
            <a:pPr algn="just"/>
            <a:r>
              <a:rPr lang="es-BO" dirty="0" smtClean="0"/>
              <a:t>Toda persona aun antes de nacer ya es esperada con determinadas expectativas de los padres:</a:t>
            </a:r>
          </a:p>
          <a:p>
            <a:pPr marL="0" indent="0" algn="ctr">
              <a:buNone/>
            </a:pPr>
            <a:r>
              <a:rPr lang="es-BO" dirty="0" smtClean="0"/>
              <a:t>Sexo/ nombre /apariencia física/ educación-profesión/ SALUD</a:t>
            </a:r>
          </a:p>
          <a:p>
            <a:pPr marL="0" indent="0" algn="ctr">
              <a:buNone/>
            </a:pPr>
            <a:r>
              <a:rPr lang="es-BO" dirty="0" smtClean="0"/>
              <a:t>Deseo de un niño sano</a:t>
            </a:r>
          </a:p>
          <a:p>
            <a:pPr marL="0" indent="0" algn="ctr">
              <a:buNone/>
            </a:pPr>
            <a:endParaRPr lang="es-BO" dirty="0"/>
          </a:p>
          <a:p>
            <a:pPr marL="0" indent="0" algn="ctr">
              <a:buNone/>
            </a:pPr>
            <a:r>
              <a:rPr lang="es-BO" dirty="0" smtClean="0"/>
              <a:t>Cuando nace un hijo con discapacidad, </a:t>
            </a:r>
            <a:r>
              <a:rPr lang="es-BO" sz="3000" dirty="0" smtClean="0"/>
              <a:t>confronta la expectativa del hijo desea y del que nace, </a:t>
            </a:r>
            <a:r>
              <a:rPr lang="es-BO" dirty="0"/>
              <a:t>d</a:t>
            </a:r>
            <a:r>
              <a:rPr lang="es-BO" dirty="0" smtClean="0"/>
              <a:t>el “hijo ideal” y el “hijo real”</a:t>
            </a:r>
            <a:endParaRPr lang="es-BO" dirty="0"/>
          </a:p>
          <a:p>
            <a:pPr>
              <a:buFontTx/>
              <a:buChar char="-"/>
            </a:pPr>
            <a:endParaRPr lang="es-BO" dirty="0"/>
          </a:p>
          <a:p>
            <a:pPr marL="0" indent="0">
              <a:buNone/>
            </a:pPr>
            <a:endParaRPr lang="es-BO" dirty="0" smtClean="0"/>
          </a:p>
          <a:p>
            <a:pPr marL="0" indent="0">
              <a:buNone/>
            </a:pPr>
            <a:endParaRPr lang="es-B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717" y="5083800"/>
            <a:ext cx="1895475" cy="2171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881" y="5083800"/>
            <a:ext cx="1821655" cy="173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pPr algn="just"/>
            <a:r>
              <a:rPr lang="es-BO" dirty="0" smtClean="0"/>
              <a:t>El proceso de duelo no es del hijo con discapacidad, sino del </a:t>
            </a:r>
            <a:r>
              <a:rPr lang="es-BO" b="1" dirty="0" smtClean="0"/>
              <a:t>hijo que </a:t>
            </a:r>
            <a:r>
              <a:rPr lang="es-BO" b="1" dirty="0"/>
              <a:t>n</a:t>
            </a:r>
            <a:r>
              <a:rPr lang="es-BO" b="1" dirty="0" smtClean="0"/>
              <a:t>o llego</a:t>
            </a:r>
            <a:r>
              <a:rPr lang="es-BO" dirty="0" smtClean="0"/>
              <a:t>, por la </a:t>
            </a:r>
            <a:r>
              <a:rPr lang="es-ES" dirty="0" smtClean="0"/>
              <a:t>pérdida </a:t>
            </a:r>
            <a:r>
              <a:rPr lang="es-ES" dirty="0"/>
              <a:t>de un </a:t>
            </a:r>
            <a:r>
              <a:rPr lang="es-ES" dirty="0" smtClean="0"/>
              <a:t>ideal, </a:t>
            </a:r>
            <a:r>
              <a:rPr lang="es-ES" dirty="0"/>
              <a:t>de proyecto de vida </a:t>
            </a:r>
            <a:r>
              <a:rPr lang="es-ES" dirty="0" smtClean="0"/>
              <a:t>y de las expectativas</a:t>
            </a:r>
            <a:r>
              <a:rPr lang="es-BO" dirty="0"/>
              <a:t> </a:t>
            </a:r>
            <a:r>
              <a:rPr lang="es-BO" dirty="0" smtClean="0"/>
              <a:t>en torno al hijo deseado.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34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agenes\Power point\sii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783" y="404664"/>
            <a:ext cx="8229600" cy="1143000"/>
          </a:xfrm>
        </p:spPr>
        <p:txBody>
          <a:bodyPr/>
          <a:lstStyle/>
          <a:p>
            <a:r>
              <a:rPr lang="es-BO" b="1" dirty="0" smtClean="0">
                <a:solidFill>
                  <a:srgbClr val="FF0000"/>
                </a:solidFill>
              </a:rPr>
              <a:t>¿Qué es el duelo?</a:t>
            </a:r>
            <a:endParaRPr lang="es-BO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AR" sz="4000" dirty="0"/>
          </a:p>
          <a:p>
            <a:pPr algn="ctr"/>
            <a:r>
              <a:rPr lang="es-ES" sz="4000" dirty="0" smtClean="0"/>
              <a:t>El</a:t>
            </a:r>
            <a:r>
              <a:rPr lang="es-ES" sz="4000" dirty="0"/>
              <a:t> </a:t>
            </a:r>
            <a:r>
              <a:rPr lang="es-ES" sz="4000" b="1" dirty="0"/>
              <a:t>duelo</a:t>
            </a:r>
            <a:r>
              <a:rPr lang="es-ES" sz="4000" dirty="0"/>
              <a:t> es el proceso </a:t>
            </a:r>
            <a:r>
              <a:rPr lang="es-ES" sz="4000" b="1" dirty="0" smtClean="0"/>
              <a:t>natural</a:t>
            </a:r>
            <a:r>
              <a:rPr lang="es-ES" sz="4000" dirty="0" smtClean="0"/>
              <a:t> de </a:t>
            </a:r>
            <a:r>
              <a:rPr lang="es-ES" sz="4000" dirty="0"/>
              <a:t>adaptación emocional </a:t>
            </a:r>
            <a:r>
              <a:rPr lang="es-ES" sz="4000" dirty="0" smtClean="0"/>
              <a:t>frente una pérdida significativa. </a:t>
            </a:r>
          </a:p>
          <a:p>
            <a:pPr algn="ctr"/>
            <a:endParaRPr lang="es-ES" sz="4000" dirty="0"/>
          </a:p>
          <a:p>
            <a:pPr algn="ctr"/>
            <a:r>
              <a:rPr lang="es-ES" sz="3600" dirty="0" smtClean="0"/>
              <a:t>El duelo no es patológico en si mismo</a:t>
            </a:r>
          </a:p>
          <a:p>
            <a:pPr marL="0" indent="0" algn="ctr">
              <a:buNone/>
            </a:pPr>
            <a:endParaRPr lang="es-ES" sz="4000" dirty="0" smtClean="0"/>
          </a:p>
        </p:txBody>
      </p:sp>
    </p:spTree>
    <p:extLst>
      <p:ext uri="{BB962C8B-B14F-4D97-AF65-F5344CB8AC3E}">
        <p14:creationId xmlns:p14="http://schemas.microsoft.com/office/powerpoint/2010/main" val="23616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/>
          <a:p>
            <a:endParaRPr lang="es-BO" dirty="0"/>
          </a:p>
          <a:p>
            <a:pPr marL="0" indent="0">
              <a:buNone/>
            </a:pPr>
            <a:endParaRPr lang="es-BO" dirty="0" smtClean="0"/>
          </a:p>
          <a:p>
            <a:pPr marL="0" indent="0">
              <a:buNone/>
            </a:pPr>
            <a:endParaRPr lang="es-B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19964"/>
              </p:ext>
            </p:extLst>
          </p:nvPr>
        </p:nvGraphicFramePr>
        <p:xfrm>
          <a:off x="323528" y="116632"/>
          <a:ext cx="8558608" cy="779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526"/>
                <a:gridCol w="6177082"/>
              </a:tblGrid>
              <a:tr h="1136308">
                <a:tc gridSpan="2">
                  <a:txBody>
                    <a:bodyPr/>
                    <a:lstStyle/>
                    <a:p>
                      <a:pPr algn="ctr"/>
                      <a:r>
                        <a:rPr lang="es-BO" sz="3200" b="1" dirty="0" smtClean="0">
                          <a:solidFill>
                            <a:schemeClr val="bg1"/>
                          </a:solidFill>
                        </a:rPr>
                        <a:t>ETAPAS DEL DUELO FRENTE A LA DISCAPACIDAD</a:t>
                      </a:r>
                      <a:endParaRPr lang="es-BO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B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</a:tr>
              <a:tr h="953670">
                <a:tc>
                  <a:txBody>
                    <a:bodyPr/>
                    <a:lstStyle/>
                    <a:p>
                      <a:pPr algn="ctr"/>
                      <a:r>
                        <a:rPr lang="es-BO" sz="2400" b="1" dirty="0" smtClean="0"/>
                        <a:t>NEGACIÓN </a:t>
                      </a:r>
                      <a:endParaRPr lang="es-B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El diagnostico es errado</a:t>
                      </a:r>
                      <a:r>
                        <a:rPr lang="es-BO" sz="2400" baseline="0" dirty="0" smtClean="0"/>
                        <a:t> / MI HIJO NO TIENE DISCAPACIDAD / </a:t>
                      </a:r>
                      <a:endParaRPr lang="es-BO" sz="2400" dirty="0"/>
                    </a:p>
                  </a:txBody>
                  <a:tcPr/>
                </a:tc>
              </a:tr>
              <a:tr h="953670">
                <a:tc>
                  <a:txBody>
                    <a:bodyPr/>
                    <a:lstStyle/>
                    <a:p>
                      <a:pPr algn="ctr"/>
                      <a:r>
                        <a:rPr lang="es-BO" sz="2400" b="1" dirty="0" smtClean="0"/>
                        <a:t>IRA/ ENOJO</a:t>
                      </a:r>
                      <a:endParaRPr lang="es-B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BO" sz="2400" dirty="0" smtClean="0"/>
                        <a:t>Reproche</a:t>
                      </a:r>
                      <a:r>
                        <a:rPr lang="es-BO" sz="2400" baseline="0" dirty="0" smtClean="0"/>
                        <a:t> entre conyugues, </a:t>
                      </a:r>
                      <a:r>
                        <a:rPr lang="es-BO" sz="2400" dirty="0" smtClean="0"/>
                        <a:t> sentimientos de injusticia y</a:t>
                      </a:r>
                      <a:r>
                        <a:rPr lang="es-BO" sz="2400" baseline="0" dirty="0" smtClean="0"/>
                        <a:t> </a:t>
                      </a:r>
                      <a:r>
                        <a:rPr lang="es-BO" sz="2400" dirty="0" smtClean="0"/>
                        <a:t>resentimiento</a:t>
                      </a:r>
                      <a:r>
                        <a:rPr lang="es-BO" sz="2400" baseline="0" dirty="0" smtClean="0"/>
                        <a:t> </a:t>
                      </a:r>
                      <a:r>
                        <a:rPr lang="es-BO" sz="2400" dirty="0" smtClean="0"/>
                        <a:t>(Dios/</a:t>
                      </a:r>
                      <a:r>
                        <a:rPr lang="es-BO" sz="2400" baseline="0" dirty="0" smtClean="0"/>
                        <a:t> médicos</a:t>
                      </a:r>
                      <a:r>
                        <a:rPr lang="es-BO" sz="2400" dirty="0" smtClean="0"/>
                        <a:t>).</a:t>
                      </a:r>
                      <a:r>
                        <a:rPr lang="es-BO" sz="2400" baseline="0" dirty="0" smtClean="0"/>
                        <a:t> Frustración</a:t>
                      </a:r>
                      <a:endParaRPr lang="es-BO" sz="2400" dirty="0" smtClean="0"/>
                    </a:p>
                    <a:p>
                      <a:pPr algn="just"/>
                      <a:r>
                        <a:rPr lang="es-BO" sz="2400" dirty="0" smtClean="0"/>
                        <a:t>Ira</a:t>
                      </a:r>
                      <a:r>
                        <a:rPr lang="es-BO" sz="2400" baseline="0" dirty="0" smtClean="0"/>
                        <a:t> hacia la propia PCD, fantasías de muerte.</a:t>
                      </a:r>
                      <a:endParaRPr lang="es-BO" sz="2400" dirty="0"/>
                    </a:p>
                  </a:txBody>
                  <a:tcPr/>
                </a:tc>
              </a:tr>
              <a:tr h="953670">
                <a:tc>
                  <a:txBody>
                    <a:bodyPr/>
                    <a:lstStyle/>
                    <a:p>
                      <a:pPr algn="ctr"/>
                      <a:r>
                        <a:rPr lang="es-BO" sz="2400" b="1" dirty="0" smtClean="0"/>
                        <a:t>NEGOCIACIÓN</a:t>
                      </a:r>
                      <a:endParaRPr lang="es-B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400" baseline="0" dirty="0" smtClean="0"/>
                        <a:t>MI HIJO SE VA CURAR,  </a:t>
                      </a:r>
                      <a:r>
                        <a:rPr lang="es-BO" sz="2400" dirty="0" smtClean="0"/>
                        <a:t>se intenta  negociar, hacer para revertir la discapacidad  </a:t>
                      </a:r>
                    </a:p>
                  </a:txBody>
                  <a:tcPr/>
                </a:tc>
              </a:tr>
              <a:tr h="953670">
                <a:tc>
                  <a:txBody>
                    <a:bodyPr/>
                    <a:lstStyle/>
                    <a:p>
                      <a:pPr algn="ctr"/>
                      <a:r>
                        <a:rPr lang="es-BO" sz="2400" b="1" dirty="0" smtClean="0"/>
                        <a:t>DOLOR EMOCIONAL / DEPRESIÓN</a:t>
                      </a:r>
                      <a:endParaRPr lang="es-B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400" dirty="0" smtClean="0"/>
                        <a:t>Sentimientos de vacío, dolor, tristeza, desesperanza  y  sinsentido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400" dirty="0" smtClean="0"/>
                        <a:t>NUNCA</a:t>
                      </a:r>
                      <a:r>
                        <a:rPr lang="es-BO" sz="2400" baseline="0" dirty="0" smtClean="0"/>
                        <a:t> MEJORARA, no tiene sentido hacer nada por él, es una persona “discapacitada”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400" b="1" baseline="0" dirty="0" smtClean="0"/>
                        <a:t>Sentimientos de culpa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400" dirty="0" smtClean="0"/>
                        <a:t>Sobreprotección y abandono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“El duelo de lo que no pudo ser y lo que posiblemente creen que no será..."</a:t>
                      </a:r>
                      <a:endParaRPr lang="es-B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9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810427"/>
              </p:ext>
            </p:extLst>
          </p:nvPr>
        </p:nvGraphicFramePr>
        <p:xfrm>
          <a:off x="457200" y="274638"/>
          <a:ext cx="828092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976664"/>
              </a:tblGrid>
              <a:tr h="778098">
                <a:tc gridSpan="2">
                  <a:txBody>
                    <a:bodyPr/>
                    <a:lstStyle/>
                    <a:p>
                      <a:pPr algn="ctr"/>
                      <a:r>
                        <a:rPr lang="es-BO" sz="3200" b="1" dirty="0" smtClean="0">
                          <a:solidFill>
                            <a:schemeClr val="bg1"/>
                          </a:solidFill>
                        </a:rPr>
                        <a:t>ETAPAS DEL DUELO FRENTE A LA DISCAPACIDAD</a:t>
                      </a:r>
                      <a:endParaRPr lang="es-BO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B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</a:tr>
              <a:tr h="4766283">
                <a:tc>
                  <a:txBody>
                    <a:bodyPr/>
                    <a:lstStyle/>
                    <a:p>
                      <a:pPr algn="ctr"/>
                      <a:r>
                        <a:rPr lang="es-BO" sz="2400" b="1" dirty="0" smtClean="0"/>
                        <a:t>ACEPTACIÓN </a:t>
                      </a:r>
                      <a:endParaRPr lang="es-B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BO" sz="2800" b="0" dirty="0" smtClean="0"/>
                        <a:t>Aceptación de la</a:t>
                      </a:r>
                      <a:r>
                        <a:rPr lang="es-BO" sz="2800" b="0" baseline="0" dirty="0" smtClean="0"/>
                        <a:t> discapacidad del hijo y por tanto de sus limitaciones.</a:t>
                      </a:r>
                    </a:p>
                    <a:p>
                      <a:pPr marL="0" indent="0" algn="just">
                        <a:buNone/>
                      </a:pPr>
                      <a:endParaRPr lang="es-BO" sz="2800" b="0" baseline="0" dirty="0" smtClean="0"/>
                    </a:p>
                    <a:p>
                      <a:pPr marL="0" indent="0" algn="just">
                        <a:buNone/>
                      </a:pPr>
                      <a:r>
                        <a:rPr lang="es-BO" sz="2800" b="0" baseline="0" dirty="0" smtClean="0"/>
                        <a:t>Conciencia de la perdida del hijo ideal (descarta la idea de cura).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BO" sz="2800" b="0" baseline="0" dirty="0" smtClean="0"/>
                        <a:t>Entablar un nuevo lazo afectivo con su hijo con discapacidad.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BO" sz="2800" b="0" baseline="0" dirty="0" smtClean="0"/>
                        <a:t>Se </a:t>
                      </a:r>
                      <a:r>
                        <a:rPr lang="es-BO" sz="2800" dirty="0" smtClean="0"/>
                        <a:t>asume la necesidad de generar nuevas expectativas, nuevos proyectos de vida</a:t>
                      </a:r>
                      <a:r>
                        <a:rPr lang="es-BO" sz="2800" baseline="0" dirty="0" smtClean="0"/>
                        <a:t> acorde a las capacidades del hijo con discapacidad y retomar </a:t>
                      </a:r>
                      <a:r>
                        <a:rPr lang="es-BO" sz="2800" dirty="0" smtClean="0"/>
                        <a:t>las actividades de su vida diaria, de continuar…</a:t>
                      </a:r>
                      <a:endParaRPr lang="es-BO" sz="2400" dirty="0" smtClean="0"/>
                    </a:p>
                    <a:p>
                      <a:endParaRPr lang="es-BO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8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imagenes\Power point\sii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043" y="2675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BO" b="1" dirty="0" smtClean="0"/>
              <a:t>ROL DEL PSICOLOGO EN LA ELABORACIÓN DEL DUELO </a:t>
            </a:r>
            <a:endParaRPr lang="es-B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6192688"/>
          </a:xfrm>
        </p:spPr>
        <p:txBody>
          <a:bodyPr>
            <a:normAutofit fontScale="85000" lnSpcReduction="20000"/>
          </a:bodyPr>
          <a:lstStyle/>
          <a:p>
            <a:r>
              <a:rPr lang="es-BO" dirty="0" smtClean="0"/>
              <a:t>Coadyuvar a la aceptación de la realidad de la perdida (trabajar la sensación de irrealidad)</a:t>
            </a:r>
          </a:p>
          <a:p>
            <a:r>
              <a:rPr lang="es-BO" dirty="0" smtClean="0"/>
              <a:t>Trabajar las emisiones y el dolor de la perdida (identificación y expresión de las emociones)</a:t>
            </a:r>
          </a:p>
          <a:p>
            <a:r>
              <a:rPr lang="es-BO" dirty="0" smtClean="0"/>
              <a:t>Apoyo en la adaptación a una realidad marcada por la perdida (cambio de roles, funciones y necesidades. Toma de decisiones)</a:t>
            </a:r>
          </a:p>
          <a:p>
            <a:r>
              <a:rPr lang="es-BO" dirty="0" smtClean="0"/>
              <a:t>Recolocar emocionalmente al sujeto y “continuar viviendo” (asumir un nuevo lugar/rol)</a:t>
            </a:r>
          </a:p>
          <a:p>
            <a:r>
              <a:rPr lang="es-BO" dirty="0" smtClean="0"/>
              <a:t>Trabajar temáticas relacionadas al duelo que surgen en el momento de crisis.</a:t>
            </a:r>
          </a:p>
          <a:p>
            <a:pPr marL="0" indent="0">
              <a:buNone/>
            </a:pPr>
            <a:endParaRPr lang="es-BO" dirty="0" smtClean="0"/>
          </a:p>
          <a:p>
            <a:pPr marL="0" indent="0" algn="ctr">
              <a:buNone/>
            </a:pPr>
            <a:r>
              <a:rPr lang="es-BO" dirty="0" smtClean="0">
                <a:solidFill>
                  <a:srgbClr val="FF0000"/>
                </a:solidFill>
              </a:rPr>
              <a:t>El objetivo es restaurar en cierta medida la homeostasis inicial.</a:t>
            </a:r>
          </a:p>
          <a:p>
            <a:pPr marL="0" indent="0" algn="ctr">
              <a:buNone/>
            </a:pPr>
            <a:endParaRPr lang="es-BO" dirty="0" smtClean="0">
              <a:solidFill>
                <a:srgbClr val="FF0000"/>
              </a:solidFill>
            </a:endParaRPr>
          </a:p>
          <a:p>
            <a:pPr algn="ctr"/>
            <a:r>
              <a:rPr lang="es-BO" b="1" dirty="0" smtClean="0">
                <a:solidFill>
                  <a:schemeClr val="tx2"/>
                </a:solidFill>
              </a:rPr>
              <a:t>Identificar y trabar duelos conflictivos o patológicos</a:t>
            </a:r>
          </a:p>
          <a:p>
            <a:pPr algn="ctr"/>
            <a:endParaRPr lang="es-BO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imagenes\Power point\sii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043" y="2675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BO" b="1" dirty="0" smtClean="0"/>
              <a:t>ACOMPAÑAMIENTO EN EL PROCESO DE ELABORACIÓN DEL DUELO </a:t>
            </a:r>
            <a:endParaRPr lang="es-B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BO" dirty="0" smtClean="0"/>
              <a:t>La primera barrera que encontramos al momento de acompañar a una persona doliente, son nuestros propios miedos (miedo al dolor, a no saber que decir, ala perdida, a hacer mas daño…)</a:t>
            </a:r>
          </a:p>
          <a:p>
            <a:pPr marL="0" indent="0" algn="just">
              <a:buNone/>
            </a:pPr>
            <a:endParaRPr lang="es-BO" dirty="0" smtClean="0"/>
          </a:p>
          <a:p>
            <a:pPr algn="just"/>
            <a:r>
              <a:rPr lang="es-BO" dirty="0" smtClean="0"/>
              <a:t>Es necesario entender que no tenemos la capacidad de liberar mágicamente el dolor de nadie, pero que si podemos brindar ayuda.</a:t>
            </a:r>
            <a:endParaRPr lang="es-BO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661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FF0000"/>
                </a:solidFill>
              </a:rPr>
              <a:t>¿QUÉ HACER?</a:t>
            </a:r>
            <a:endParaRPr lang="es-BO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997152"/>
          </a:xfrm>
        </p:spPr>
        <p:txBody>
          <a:bodyPr>
            <a:normAutofit fontScale="85000" lnSpcReduction="10000"/>
          </a:bodyPr>
          <a:lstStyle/>
          <a:p>
            <a:r>
              <a:rPr lang="es-BO" dirty="0" smtClean="0"/>
              <a:t>Manifestar nuestra interés e intención de comunicación.</a:t>
            </a:r>
          </a:p>
          <a:p>
            <a:pPr algn="just"/>
            <a:r>
              <a:rPr lang="es-BO" dirty="0" smtClean="0"/>
              <a:t>Si no se sabe que decir es mejor no decir nada (reconforta más un acompañamiento en silencio y una mano en el hombro, que una frase hecha)</a:t>
            </a:r>
          </a:p>
          <a:p>
            <a:pPr algn="just"/>
            <a:r>
              <a:rPr lang="es-BO" dirty="0"/>
              <a:t>Escuchar de manera </a:t>
            </a:r>
            <a:r>
              <a:rPr lang="es-BO" dirty="0" smtClean="0"/>
              <a:t>autentica, pues la escuchar permite a quien atraviesa el duelo validar lo que siente y así transitar el duelo. Permite poner el dolor en palabras, llanto o enfado.</a:t>
            </a:r>
          </a:p>
          <a:p>
            <a:pPr algn="just"/>
            <a:r>
              <a:rPr lang="es-BO" dirty="0" smtClean="0"/>
              <a:t>Si la perdida es reciente será necesario brindar ayuda concreta en actividades cotidianas e inmediatas y velar por el bienestar físico de la persona.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6538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403021"/>
              </p:ext>
            </p:extLst>
          </p:nvPr>
        </p:nvGraphicFramePr>
        <p:xfrm>
          <a:off x="539550" y="274637"/>
          <a:ext cx="8280921" cy="606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42063"/>
                <a:gridCol w="5938858"/>
              </a:tblGrid>
              <a:tr h="383351">
                <a:tc>
                  <a:txBody>
                    <a:bodyPr/>
                    <a:lstStyle/>
                    <a:p>
                      <a:pPr algn="ctr"/>
                      <a:r>
                        <a:rPr lang="es-BO" sz="2400" b="1" dirty="0">
                          <a:effectLst/>
                        </a:rPr>
                        <a:t>ETAPA DEL DUELO</a:t>
                      </a:r>
                      <a:endParaRPr lang="es-BO" sz="2400" b="1" dirty="0">
                        <a:solidFill>
                          <a:srgbClr val="333333"/>
                        </a:solidFill>
                        <a:effectLst/>
                        <a:latin typeface="open_sans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b="1" dirty="0">
                          <a:effectLst/>
                        </a:rPr>
                        <a:t>ACOMPAÑAMIENTO</a:t>
                      </a:r>
                      <a:endParaRPr lang="es-BO" sz="2400" b="1" dirty="0">
                        <a:solidFill>
                          <a:srgbClr val="333333"/>
                        </a:solidFill>
                        <a:effectLst/>
                        <a:latin typeface="open_sansregular"/>
                      </a:endParaRPr>
                    </a:p>
                  </a:txBody>
                  <a:tcPr marL="0" marR="0" marT="0" marB="0"/>
                </a:tc>
              </a:tr>
              <a:tr h="970812">
                <a:tc>
                  <a:txBody>
                    <a:bodyPr/>
                    <a:lstStyle/>
                    <a:p>
                      <a:pPr algn="ctr"/>
                      <a:r>
                        <a:rPr lang="es-BO" sz="2000">
                          <a:effectLst/>
                        </a:rPr>
                        <a:t>NEGACIÓN</a:t>
                      </a:r>
                      <a:endParaRPr lang="es-BO" sz="2000">
                        <a:effectLst/>
                        <a:latin typeface="open_sans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2000" dirty="0">
                          <a:effectLst/>
                        </a:rPr>
                        <a:t>El doliente podrá hablar abierta y honestamente sobre cómo se siente. El acompañante se mostrará sincero y dispuesto a estar presente cuando el doliente lo necesite</a:t>
                      </a:r>
                      <a:r>
                        <a:rPr lang="es-BO" sz="2000" dirty="0" smtClean="0">
                          <a:effectLst/>
                        </a:rPr>
                        <a:t>. (escuchar)</a:t>
                      </a:r>
                      <a:endParaRPr lang="es-BO" sz="2000" dirty="0">
                        <a:effectLst/>
                      </a:endParaRPr>
                    </a:p>
                  </a:txBody>
                  <a:tcPr marL="0" marR="0" marT="0" marB="0"/>
                </a:tc>
              </a:tr>
              <a:tr h="1277835">
                <a:tc>
                  <a:txBody>
                    <a:bodyPr/>
                    <a:lstStyle/>
                    <a:p>
                      <a:pPr algn="ctr"/>
                      <a:r>
                        <a:rPr lang="es-BO" sz="2000">
                          <a:effectLst/>
                        </a:rPr>
                        <a:t>IRA</a:t>
                      </a:r>
                      <a:endParaRPr lang="es-BO" sz="2000">
                        <a:effectLst/>
                        <a:latin typeface="open_sans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2000" dirty="0">
                          <a:effectLst/>
                        </a:rPr>
                        <a:t>El acompañante no debe intentar minimizar el dolor y el enojo en el que el doliente se ve envuelto. Deberá ser paciente frente a estas reacciones que expresan una mayor irritabilidad</a:t>
                      </a:r>
                      <a:r>
                        <a:rPr lang="es-BO" sz="2000" dirty="0" smtClean="0">
                          <a:effectLst/>
                        </a:rPr>
                        <a:t>.</a:t>
                      </a:r>
                      <a:r>
                        <a:rPr lang="es-BO" sz="2000" baseline="0" dirty="0" smtClean="0">
                          <a:effectLst/>
                        </a:rPr>
                        <a:t> (velar por la seguridad física)</a:t>
                      </a:r>
                      <a:endParaRPr lang="es-BO" sz="2000" dirty="0">
                        <a:effectLst/>
                      </a:endParaRPr>
                    </a:p>
                  </a:txBody>
                  <a:tcPr marL="0" marR="0" marT="0" marB="0"/>
                </a:tc>
              </a:tr>
              <a:tr h="1066065">
                <a:tc>
                  <a:txBody>
                    <a:bodyPr/>
                    <a:lstStyle/>
                    <a:p>
                      <a:pPr algn="ctr"/>
                      <a:r>
                        <a:rPr lang="es-BO" sz="2000">
                          <a:effectLst/>
                        </a:rPr>
                        <a:t>NEGOCIACIÓN</a:t>
                      </a:r>
                      <a:endParaRPr lang="es-BO" sz="2000">
                        <a:effectLst/>
                        <a:latin typeface="open_sans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2000" dirty="0">
                          <a:effectLst/>
                        </a:rPr>
                        <a:t>No impedir que el doliente </a:t>
                      </a:r>
                      <a:r>
                        <a:rPr lang="es-BO" sz="2000" dirty="0" smtClean="0">
                          <a:effectLst/>
                        </a:rPr>
                        <a:t>haga </a:t>
                      </a:r>
                      <a:r>
                        <a:rPr lang="es-BO" sz="2000" dirty="0">
                          <a:effectLst/>
                        </a:rPr>
                        <a:t>preguntas sobre cómo podría haber evitado esta </a:t>
                      </a:r>
                      <a:r>
                        <a:rPr lang="es-BO" sz="2000" dirty="0" smtClean="0">
                          <a:effectLst/>
                        </a:rPr>
                        <a:t>muerte/perdida  </a:t>
                      </a:r>
                      <a:r>
                        <a:rPr lang="es-BO" sz="2000" dirty="0">
                          <a:effectLst/>
                        </a:rPr>
                        <a:t>ya que lo acercará a la aceptación de la realidad de la pérdida.</a:t>
                      </a:r>
                    </a:p>
                  </a:txBody>
                  <a:tcPr marL="0" marR="0" marT="0" marB="0"/>
                </a:tc>
              </a:tr>
              <a:tr h="1057404">
                <a:tc>
                  <a:txBody>
                    <a:bodyPr/>
                    <a:lstStyle/>
                    <a:p>
                      <a:pPr algn="ctr"/>
                      <a:r>
                        <a:rPr lang="es-BO" sz="2000">
                          <a:effectLst/>
                        </a:rPr>
                        <a:t>DEPRESIÓN</a:t>
                      </a:r>
                      <a:endParaRPr lang="es-BO" sz="2000">
                        <a:effectLst/>
                        <a:latin typeface="open_sans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2000" dirty="0">
                          <a:effectLst/>
                        </a:rPr>
                        <a:t>No sugerir al doliente que mire el lado positivo de esta pérdida. Respete sus momentos de soledad pero muéstrese dispuesto a la escucha.</a:t>
                      </a:r>
                    </a:p>
                  </a:txBody>
                  <a:tcPr marL="0" marR="0" marT="0" marB="0"/>
                </a:tc>
              </a:tr>
              <a:tr h="1057404">
                <a:tc>
                  <a:txBody>
                    <a:bodyPr/>
                    <a:lstStyle/>
                    <a:p>
                      <a:pPr algn="ctr"/>
                      <a:r>
                        <a:rPr lang="es-BO" sz="2000">
                          <a:effectLst/>
                        </a:rPr>
                        <a:t>ACEPTACIÓN</a:t>
                      </a:r>
                      <a:endParaRPr lang="es-BO" sz="2000">
                        <a:effectLst/>
                        <a:latin typeface="open_sans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2000" dirty="0">
                          <a:effectLst/>
                        </a:rPr>
                        <a:t>Acompañamiento y estímulo para que dedique un mayor tiempo con sus amistades y nuevas actividades pero sin ser forzado.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6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es-BO" dirty="0" smtClean="0"/>
              <a:t>Los </a:t>
            </a:r>
            <a:r>
              <a:rPr lang="es-BO" dirty="0"/>
              <a:t>papás juegan un rol fundamental en la vida de todo infante, y </a:t>
            </a:r>
            <a:r>
              <a:rPr lang="es-BO" dirty="0" smtClean="0"/>
              <a:t>es necesario ayudarlos </a:t>
            </a:r>
            <a:r>
              <a:rPr lang="es-BO" dirty="0"/>
              <a:t>a transitar este momento de duelo </a:t>
            </a:r>
            <a:r>
              <a:rPr lang="es-BO" dirty="0" smtClean="0"/>
              <a:t>que posibilitará </a:t>
            </a:r>
            <a:r>
              <a:rPr lang="es-BO" dirty="0"/>
              <a:t>que puedan tomar a ese </a:t>
            </a:r>
            <a:r>
              <a:rPr lang="es-BO" dirty="0" smtClean="0"/>
              <a:t>niño (ajeno/no deseado) y </a:t>
            </a:r>
            <a:r>
              <a:rPr lang="es-BO" dirty="0"/>
              <a:t>convertirlo en </a:t>
            </a:r>
            <a:r>
              <a:rPr lang="es-BO" dirty="0" smtClean="0"/>
              <a:t>propio.</a:t>
            </a:r>
          </a:p>
          <a:p>
            <a:pPr algn="just"/>
            <a:r>
              <a:rPr lang="es-BO" dirty="0" smtClean="0"/>
              <a:t>Es importante acompañar </a:t>
            </a:r>
            <a:r>
              <a:rPr lang="es-BO" dirty="0"/>
              <a:t>el proceso de aceptación y asimilación de la discapacidad</a:t>
            </a:r>
          </a:p>
          <a:p>
            <a:pPr algn="just"/>
            <a:r>
              <a:rPr lang="es-BO" dirty="0" smtClean="0"/>
              <a:t>Facilitar </a:t>
            </a:r>
            <a:r>
              <a:rPr lang="es-BO" dirty="0"/>
              <a:t>la verbalización del dolor que implica el duelo (soporte emocional / escucha)</a:t>
            </a:r>
          </a:p>
          <a:p>
            <a:pPr algn="just"/>
            <a:endParaRPr lang="es-BO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BO" dirty="0" smtClean="0">
                <a:solidFill>
                  <a:srgbClr val="FF0000"/>
                </a:solidFill>
              </a:rPr>
              <a:t>Consideraciones en el caso de discapacidad…</a:t>
            </a:r>
            <a:endParaRPr lang="es-B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algn="just"/>
            <a:r>
              <a:rPr lang="es-BO" dirty="0" smtClean="0"/>
              <a:t>Brindar información clara y no generar falsas expectativas de cura. </a:t>
            </a:r>
            <a:r>
              <a:rPr lang="es-BO" dirty="0"/>
              <a:t>Debemos centrarnos en la idea de que cada niño es único y singular y lo que posiblemente sea útil para uno no lo sea para el otro.</a:t>
            </a:r>
          </a:p>
          <a:p>
            <a:pPr algn="just"/>
            <a:r>
              <a:rPr lang="es-BO" dirty="0" smtClean="0"/>
              <a:t>Rescatar las capacidades y potencialidades de la PCD</a:t>
            </a:r>
          </a:p>
          <a:p>
            <a:pPr algn="just"/>
            <a:r>
              <a:rPr lang="es-BO" dirty="0" smtClean="0"/>
              <a:t>Coadyuvar en la elaboración de nuevas expectativas y </a:t>
            </a:r>
            <a:r>
              <a:rPr lang="es-BO" b="1" dirty="0" smtClean="0"/>
              <a:t>proyectos de vida.</a:t>
            </a:r>
          </a:p>
          <a:p>
            <a:pPr algn="just"/>
            <a:r>
              <a:rPr lang="es-BO" dirty="0" smtClean="0"/>
              <a:t>Propiciar la creación de grupos de padres</a:t>
            </a:r>
          </a:p>
        </p:txBody>
      </p:sp>
    </p:spTree>
    <p:extLst>
      <p:ext uri="{BB962C8B-B14F-4D97-AF65-F5344CB8AC3E}">
        <p14:creationId xmlns:p14="http://schemas.microsoft.com/office/powerpoint/2010/main" val="17174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783" y="404664"/>
            <a:ext cx="8229600" cy="1143000"/>
          </a:xfrm>
        </p:spPr>
        <p:txBody>
          <a:bodyPr/>
          <a:lstStyle/>
          <a:p>
            <a:r>
              <a:rPr lang="es-BO" b="1" dirty="0" smtClean="0">
                <a:solidFill>
                  <a:srgbClr val="FF0000"/>
                </a:solidFill>
              </a:rPr>
              <a:t>¿Cuándo se produce el duelo?</a:t>
            </a:r>
            <a:endParaRPr lang="es-BO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todo </a:t>
            </a:r>
            <a:r>
              <a:rPr lang="es-ES" b="1" dirty="0" smtClean="0"/>
              <a:t>proceso de pérdida significativa:</a:t>
            </a:r>
          </a:p>
          <a:p>
            <a:pPr>
              <a:buFontTx/>
              <a:buChar char="-"/>
            </a:pPr>
            <a:r>
              <a:rPr lang="es-ES" dirty="0" smtClean="0"/>
              <a:t>Pérdida </a:t>
            </a:r>
            <a:r>
              <a:rPr lang="es-ES" dirty="0"/>
              <a:t>de un </a:t>
            </a:r>
            <a:r>
              <a:rPr lang="es-ES" dirty="0" smtClean="0"/>
              <a:t>empleo</a:t>
            </a:r>
          </a:p>
          <a:p>
            <a:pPr>
              <a:buFontTx/>
              <a:buChar char="-"/>
            </a:pPr>
            <a:r>
              <a:rPr lang="es-ES" dirty="0"/>
              <a:t>P</a:t>
            </a:r>
            <a:r>
              <a:rPr lang="es-ES" dirty="0" smtClean="0"/>
              <a:t>érdida </a:t>
            </a:r>
            <a:r>
              <a:rPr lang="es-ES" dirty="0"/>
              <a:t>de un ser </a:t>
            </a:r>
            <a:r>
              <a:rPr lang="es-ES" dirty="0" smtClean="0"/>
              <a:t>querido</a:t>
            </a:r>
          </a:p>
          <a:p>
            <a:pPr>
              <a:buFontTx/>
              <a:buChar char="-"/>
            </a:pPr>
            <a:r>
              <a:rPr lang="es-ES" dirty="0"/>
              <a:t>P</a:t>
            </a:r>
            <a:r>
              <a:rPr lang="es-ES" dirty="0" smtClean="0"/>
              <a:t>érdida </a:t>
            </a:r>
            <a:r>
              <a:rPr lang="es-ES" dirty="0"/>
              <a:t>de una </a:t>
            </a:r>
            <a:r>
              <a:rPr lang="es-ES" dirty="0" smtClean="0"/>
              <a:t>relación de pareja /amistad</a:t>
            </a:r>
          </a:p>
          <a:p>
            <a:pPr>
              <a:buFontTx/>
              <a:buChar char="-"/>
            </a:pPr>
            <a:r>
              <a:rPr lang="es-ES" dirty="0"/>
              <a:t>Pérdida de </a:t>
            </a:r>
            <a:r>
              <a:rPr lang="es-ES" dirty="0" smtClean="0"/>
              <a:t>un ideal / de proyecto de vida / expectativas</a:t>
            </a:r>
            <a:endParaRPr lang="es-ES" dirty="0"/>
          </a:p>
          <a:p>
            <a:pPr>
              <a:buFontTx/>
              <a:buChar char="-"/>
            </a:pP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292925"/>
            <a:ext cx="3384376" cy="1565075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H="1">
            <a:off x="4355976" y="5589240"/>
            <a:ext cx="576064" cy="936104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6" name="La discapacidad DE MADRE A MADR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274638"/>
            <a:ext cx="8363272" cy="5746650"/>
          </a:xfrm>
        </p:spPr>
      </p:pic>
    </p:spTree>
    <p:extLst>
      <p:ext uri="{BB962C8B-B14F-4D97-AF65-F5344CB8AC3E}">
        <p14:creationId xmlns:p14="http://schemas.microsoft.com/office/powerpoint/2010/main" val="40615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FF0000"/>
                </a:solidFill>
              </a:rPr>
              <a:t>Bibliografía </a:t>
            </a:r>
            <a:endParaRPr lang="es-BO" dirty="0"/>
          </a:p>
        </p:txBody>
      </p:sp>
      <p:pic>
        <p:nvPicPr>
          <p:cNvPr id="4" name="Picture 2" descr="D:\imagenes\Power point\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5" y="1196752"/>
            <a:ext cx="907385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BO" dirty="0" smtClean="0">
                <a:hlinkClick r:id="rId3"/>
              </a:rPr>
              <a:t>http</a:t>
            </a:r>
            <a:r>
              <a:rPr lang="es-BO" dirty="0">
                <a:hlinkClick r:id="rId3"/>
              </a:rPr>
              <a:t>://</a:t>
            </a:r>
            <a:r>
              <a:rPr lang="es-BO" dirty="0" smtClean="0">
                <a:hlinkClick r:id="rId3"/>
              </a:rPr>
              <a:t>www.psicoterapeutas.com/paginaspersonales/susana/duelo.html</a:t>
            </a:r>
            <a:endParaRPr lang="es-BO" dirty="0" smtClean="0"/>
          </a:p>
          <a:p>
            <a:endParaRPr lang="es-BO" dirty="0" smtClean="0"/>
          </a:p>
          <a:p>
            <a:r>
              <a:rPr lang="es-BO" dirty="0">
                <a:hlinkClick r:id="rId4"/>
              </a:rPr>
              <a:t>https://www.psicoactiva.com/blog/el-duelo-y-sus-etapas</a:t>
            </a:r>
            <a:r>
              <a:rPr lang="es-BO" dirty="0" smtClean="0">
                <a:hlinkClick r:id="rId4"/>
              </a:rPr>
              <a:t>/</a:t>
            </a:r>
            <a:endParaRPr lang="es-BO" dirty="0" smtClean="0"/>
          </a:p>
          <a:p>
            <a:pPr marL="0" indent="0">
              <a:buNone/>
            </a:pPr>
            <a:endParaRPr lang="es-BO" dirty="0" smtClean="0"/>
          </a:p>
          <a:p>
            <a:r>
              <a:rPr lang="es-BO" dirty="0">
                <a:hlinkClick r:id="rId5"/>
              </a:rPr>
              <a:t>https://manejodelduelo.com/como-acompanar-al-doliente-en-cada-etapa-del-duelo</a:t>
            </a:r>
            <a:r>
              <a:rPr lang="es-BO" dirty="0" smtClean="0">
                <a:hlinkClick r:id="rId5"/>
              </a:rPr>
              <a:t>/</a:t>
            </a:r>
            <a:endParaRPr lang="es-BO" dirty="0" smtClean="0"/>
          </a:p>
          <a:p>
            <a:endParaRPr lang="es-BO" b="1" dirty="0" smtClean="0"/>
          </a:p>
          <a:p>
            <a:r>
              <a:rPr lang="es-BO" b="1" dirty="0" smtClean="0"/>
              <a:t>PSICOANÁLISIS </a:t>
            </a:r>
            <a:r>
              <a:rPr lang="es-BO" b="1" dirty="0"/>
              <a:t>Y </a:t>
            </a:r>
            <a:r>
              <a:rPr lang="es-BO" b="1" dirty="0" smtClean="0"/>
              <a:t>DISCAPACIDAD - </a:t>
            </a:r>
            <a:r>
              <a:rPr lang="es-BO" dirty="0" smtClean="0"/>
              <a:t>Lic</a:t>
            </a:r>
            <a:r>
              <a:rPr lang="es-BO" dirty="0"/>
              <a:t>. Carolina A. Villegas</a:t>
            </a:r>
          </a:p>
          <a:p>
            <a:pPr marL="0" indent="0">
              <a:buNone/>
            </a:pPr>
            <a:endParaRPr lang="es-BO" dirty="0" smtClean="0"/>
          </a:p>
          <a:p>
            <a:pPr marL="0" indent="0">
              <a:buNone/>
            </a:pPr>
            <a:endParaRPr lang="es-BO" dirty="0" smtClean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3139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5" name="AutoShape 2" descr="data:image/jpeg;base64,/9j/4AAQSkZJRgABAQAAAQABAAD/2wCEAAkGBxITEhUSEhMVFRUVGCAYGBcXGBYWGhcYHh8aHhcdGRoYHyggGB8lIBsYITEiJSkrLi4uGiAzODMtNygtLisBCgoKDg0OGxAQGy0mICUtLS8vLS8zLS0vLy0tNy0tLS8tLy0tLS0tLS0vLS0tLS0tLS0tLS0tLS0tLS0tLS0tLf/AABEIAK8BIAMBEQACEQEDEQH/xAAbAAEAAgMBAQAAAAAAAAAAAAAABAUBAwYCB//EAE8QAAIBAgQEAwUCCgUICQUAAAECEQADBBIhMQUTIkEGUWEjMnGBkRShBxUzNUJScrHB0TaCsrPwFjRGU2KiwsQkJUN1krTS4fEmc3SDk//EABsBAQADAQEBAQAAAAAAAAAAAAACAwQBBQYH/8QARhEAAgECAwMJBQUGBQEJAAAAAAECAxEEITESQVEFEyJhcYGhwfAUMpGx0TM0NVLhBiNCYnKCFUNFsvHCJCVEU5KTotLi/9oADAMBAAIRAxEAPwD7jQCgFAKAUAoBQCgFAKAUAoBQCgFAKAUAoBQCgFAKAUAoBQCgFAKAUAoBQCgFAKAUAoBQCgFAKAUAoBQCgFAKAUAoBQCgFAKAUAoBQCgFAKAUAoBQCgFAKAUAoBQCgFAKAUAoBQCgFAKAUAoBQCgFAKAUB55g8xpvrXNpcTuyxnETIjzptK17izvY83LmhgiYka/T5VGUsstQo55kaxiyc4OWVA279IJ+81nhXbck92nwuWyppJNb/qbsHfzorGJKgmOxIBq6jU5ympcSE4bMnE2LcU7EH5ipqcXoyLTRrvXD+jlPUAZPadfnUJzaXRtqrnVHiRcJjyxUHKMysfmGgVno4rbcU96fg7F1Shsp26vkWBYedbG0tTOkYziYkT5TXNpXtc7Zke7iYdFEEPOvwHaqp1rTilvv4E1T6MnwJVXlYoBQCgFAKAUAoBQCgFAKAUAoBQCgFAKAUAoBQCaA8m4IJkQNzO0bzQGZoDGYbTtvQHNlBBMe8DPr7UDXz0rwdmKu7arP/wBR6Xl/9SYyj7PcWNBcIA7Rn2rTZezSX8z+ZT/nR7F8jTi1UXTlH6wJiAByzCT386qrKMarUev5aeZOm26ab6vnqeEQZgY1lRPeOSdKrSW0pWzuv9pNt7LXb/uJXCEAVoEezQ/MqZNacFFKDsv4Y/JlOIbclfi/mQ8JaUFCAAfZax5hs31rPShFOLWT6PmW1Jtxa/q8hZABgbZresRmPMPV/CfSox2VJqOavHvzEtLv+buyMNbXIug0RiPQ8wQaOEdhWW6XzJJvad+K+RN46BoTqQpgRMar1T2jb51rx2z0W83bT4ZlGFvmlpf65Gh0GZyTlnmgtGoEL9YqhqLlJt2967+BYm9lWz93L4mcAo5idMAO0AgCOhe3bzruGjF1Yu292+CI1bqD7F82X017RhE0AmgMzQCgFAKAUAoBQCgFAKAUAoBQCgFAKAquM8W5BTpkMG9NREfvNTjHaNOHw/PXz4eZAfxSB/2Z2n3h5D+cVNUi5YBveGvvjEHK9mbbg+8wkQf1f3VyypvMrnTVCVnncg4ngl9LTF7wChZbrukGZzSI13Pxmpc7HgQliKcVdon4jgt9lQc0SqMp6rmpJJB03gafzqKmuBZSxFON7x1fUZ4Dw5lc3ObnAzq3ve+CAfe3jKda5KomrJCti6daGzBWz6iRZwBLOCGVYIBOUwc2YZY3HfWvHp4aUpyTulay043yEqyUU1a/6WzJv2Ics28x1OYnSSZzHStSw37rm777377lHO9Pasc4/G8O2PODm6LpJ/RXJm5WpzTPu+m9Z50oyrtbT7O6x6iwVeODWJstnx1L5eGAEHOYHaBuFyz9JqxYFJ3v6tY832i62ber3PS2Fso7EkgWwDprCKdvWrqWG2LxT1SXwyIVK18+DbI1yylu1zixyoiPtrCAnz7zUY4HpKN9LeB2WK6O1bj4mL+EW0M7OxGe2oEDT2gCj4Sw1qFPk/pe893/AMczs8Xldr08jNnCo5uIrN7Mm2ZA0zZLmnmIYV2WAsrbWTT8X+gji7u6WjXgiXjsFzIOYroVMAGQYP8AAVKvhudad2rZHKdbY3XIn2EtdYEMEIeT0x1Rqvf6+VZfZZSqtNPZs+zO2hcqyUE1a+Xga7Tqt4WzzC4eS2VY1XYwdAQK1U8E4dPavnfyIym5RvZWtYcXtYsu3IJym2ANVEOCzSJ84CH9oHsa9CDglmedUVTayIt37Sp62uQ10DKgUSpLe4xcx0wNl286l0HpwIfvFq9/qx7VMUFeRcZ8ns4a2APegXNdX90Tqs7d6jem5ZW6yVqlne/UWvClugMLxli5I2jKQNBHYGQJ10qubhdbPAtpqST2uJPqJYKAUAoBQCgFAKAUAoBQCgFAKAwx0oGchbx+L/StTJJl7Two6e5Og3/wK2bFLW5ijWrxyszD43ElTGHAnSRZYnVTJHwga99KbFP8xL2iu0dBexHLgKo137fHtXk18Q4Ssj0acNtXkyFxfFF7F4EQOW2x+H071GnXdSVrWVijGUlGhLM5+5eeXXPcgICOthOa4LagtMgeyMnfU71fc8dyldrPTzt5G3hGKfnWgGYkliwnp1+0kafpFikk9si+ddu1oXYeV6sU32nTC/dJIgjQ9j5GPvrJGpVk2rHtuEEtTZhrtwtDCAZ7EVZSqVHK0kRnGFsmUS+DgOI/jDnGZnl5RHuZPen57VP2f97zlz0Xyu3gfY9nLjfruQ+Oov23NHUHtQe/v4f+bfU16tH7P4+Z8zWX7z4eRT8PuJykzsfyZyQRJu8nC83ffqN3PGvvz3q2d7u3Hwu/SKKbTir+nZfqe2FsB0aRFpxaUREf9M5gIP6EZJj9IW57Vxt3TXHPyO2Wj4f8mMdcIbLZjmKsIC3cYhOUAvZAYEzvppFSglrLS/k7kZt2tHh5qxjENby38rAWotctm1HLNq1nJ1EtPJ7jXLRL3eOfzf6nfzd3yRIxzKAu2dmxJJLQT1Mphd2aAoOugHeajG+fDIk2rLvLzwdbVbt5VAAgaDb8riAPuAHyFUYl3Sb9ZI0YZWb9cSbc4bc+186BkBHfX3Y1Hx+6KpUk42PTU1zezvM/5T2emc0ncZTp0ljGnVsdvI+VOaZZ7FVJOOxjKZU6ZJ236bhB/wB0V5uJrTpyye7yl9CFKkpLPj9PqaRinDRI1YJMAT1MB9ymqFiKilbi7fMsdKLV+/wX1PCYx5zyCQCNtD3+k/dXFXm3t3zzWh3mo2semx1wfpbAjYb+01/3RXfaaidr+s/oc5mHD1kevt7gNrMW2bbusx/8VdQrzlNRk75fUorRUabkloaE8Q6e4CcwX3vMEjt6fTX0rbtHmrF5aFvgcVzLaXIjMJjf76kjVCalFSJE0JmaAUAoBQCgFAKAUBA4txNbAUspOZsojKOxOpYgDauN2KatVU7XWpGwXGxdLBUIIGb3rbSJHZGJ712Lu7EI11K+WhV8b8TtZwl2+FGdcqoCDGZjAnXWN49K5iv3MNpHo8jUfb8TGk8lv7Dgz4n4wuGOIZm5LkBbpS30mf0QBsdRqI8q8t16+xtPQ+1/wzkqWIVCPvLWN3nl5a5HS/j/ABP4j+1c08/NGeFn8tl2iPd02rRzsvZ9u+Z4/sFD/GPZ9nocM/y3Ifgji3E8VdtG9L4Ul1diluHOViM2kmDA0gaCoYepVm1taF/LOC5Ow9OcIL95lZXeWhr8W8exV3GPgsDbXpENCW2LkdTTnEBQSfnPnStWqOpsUyHJ3JOBjhFicaspdtvAsPwdcfa9dfD4m2nPsglXCKrRMXAYEAyRtvJqzDVpSbhLVGXlrkjD4eMMTh10ZeHYaPF/ivGNjPsWA0ZdCQFLM0ZjGbRQB/GoV69Tb2KZr5L5LwscL7VjNHprbwzN/gXxVinxLYLG/lACVJCqwI1Ktl0OmoI8u81LD15uexMr5Y5Lw0MOsVhfde7d45nlPEGJ/Hf2XmnkZiMkJEcrNvE7671xVZ+0bF8jssBh1yQsRs9Pjnxsbfwg+KL9m9bwmEA5rgEtlDNqYRVDaSY3PpUsTXnGShDUr5F5LoVqcsTifdju7N/EieEPFGLXGfYseJZpykqoZWjMPc0IInWoUMRUU9ioXcp8l4R4X2rB6LXh45pkrx54kxKYi3gsEALrgEmFJ6joozaDaST6VPEVpqahDUp5H5Mw86MsVifdWVvrbM8+BvEmJbEvgsaAbqglWhQQRqVOXQ6GQR5Uw9ee3sT1O8r8mYaNCOLwvuvK3/OZ13GL9xAvKTNOh6S0e75bfP08q1ts+TrylFdFEPh2KvvcQXEIUTJyMJ6QZJO2v9rzFcUmU051JTSlEtSzAmB93rXm1K2KjNqKurvcekowsZts5Ou3wrtCpiJVFziyElG2RF/EOG25Q19W8svn5GPnXq85LiWe1VuJKu4RWGnllG8bMP8AiNZqlGFTN+tfqVxqSiyCypbu2LTElrhZgYkHICTqTp7585qFPBJJO+j+pY6jkm169WPbWbS3UtZXJdWYHUqAuUEMex6hA9D5VJYKla/DrI87Nps84lLSvbsw2e6HynUjpBzZtZ/TrnscHBuPrU7GpJ58CQmGW0puGSUUzEme5gdzXaOGjBp7yEqjm7HjFo1+wDaLIXCsJJRgNDBjVTGlalaLzO0XGnUvJXSKf8S4ySedH/7Lm06af48tqt5yHA3PE4e1lDwRd8Fw122kXWzMTM5i2kDST6zVU2m8jHiJwnO8FZFhUSgUAoBQCgFAKAxQHPeJr1wBRlXKWhSGcsxykkZUQkd+/aoyuYsVJ7+ORF8NybzBswPLMKTcAOqycroJjQSDpO2tI6leGzk11FJ+EXAtawBDEa3U2J7BvOq+UqilTyPqf2SouGNd/wArNfFv6PJ+zb/vBWaf3X4Hp4T8dfbL5Mif6N/1v+YqP/hfXEu/1/1+U6j8F35utftP/batGE+yR5H7Q/iE+75I53wphrg43iXKOFJvQxUgHrEQToaooxaryZ6nKVWm+SKMVJN9HLuNfhL8+4r43f7QpR+8y7yXKP4LS/t8x4f/AD/f+Nz9wpS+8sY78Epd3me/s1z/AChz5HyZveytl/IxvEb1yz9pv60OOrT/AMD2NpX4b/eNNr+kZ/bP9xRfevXAsn+AL1/Eb+PYW4eO2XCOUDW+rKco0112qVSL9pTKcJWprkacW1fPK+Zq4+f+v7Hxt/uNcq/eYlmB/A6nf5GOPXBa4/ae4YVikHyBXIPlmmuVXbEpsYOPO8iThHVX+afyLKzwDFDjZxXKPIzHrlYjk5dpn3tNqs5uftG3bL9DK8fh3yP7PtdPhn+a/wAjt+K2na2Rb96VI1jUMDufhXoQaTzPlKqk49HU502sb/2jkLmgZmQSfZlBManNm11n9996RnVOvLIl8PGJtHNek2wCSAVYljEQBrJJPfzqNTm5K0dSyjCrtZm+14ltEqMrSQSdNiCBp5jXf4eelbos3cxJGv8AGNm6zMHKwATmXTuBsfIT8KyVsFOUtq5Jz5mPSPeF4pYRWbmgws5Y6tC2nqe1WUcHUpuxlniqclcoUFy7j+q9cA5mItIBlAtqtu3BTpkN1EyZrZkoacDc7Rp5Lcn2kK7xfE2rQdb9xg1jGXELlWJCPaWwx0AMAlhp+lUlCLea3omqcJSs1vj+poxHFrvsyl1rr8y/Yw9xwMxNxbItkwBOVnJmNlrqgnfufzJKmnfLg33XLO9xG+l17fOchL1xBJ3VcIrif68t8TUdmLV7bvMrUIuN7bvM1cM43ebF2EN5zJtI1qAVa22GNx7jHLObmZdZ+VccI7Ly4/MSpRVNu3HPvLvjvEcSHQ2M+SAcvKuySGObN7F9CBA90jfUEVylCGe368TyKtSd1sEvw5j7jZkvFs8llzW7idHTPU1tAxk9hsRUasIp3iSoTk1aWpeVSaBQCgFAKAUBiaAitfaYjvHevLli6qna2Vy1QViq8XsOXblgAbkQQpDdLQJbRfOfSO9elI87GPorPeVPhtS16Lb8sgZmXImoVgGDRqp1iCB3Paox1M+GTc8n2ox+Fz/MB/8AdX9zVRjfs+8+0/Zn77/a/Iq+Lf0dT9m3/eCq5/dfga8J+Ovtl8mRP9G/63/MVFfdfXEu/wBf9flOo/Bb+brX7T/22rRhPskeR+0P3+fd8kVXjXxvcS6cHglLXpys4GYhj+ii/pN5nt+6uviWpbENTZyVyNTnT9qxTtDhxXWc/wDgzt3F4o63p5gRw8mTmlZk9zNZ8JfnnfU9Xl+VOXJ0XS926t2Zk/w/+f7/AMbn7qtpfeZGXHfglLu8z6jNegfHHyu1/SP+sf7g15y+9P1uPs5/gC9fxHSeOvGgwcWbSh77iRPuoDoCQNWJ7D0+t+IxHN5LU8jknkd4y9So7QXj64nz7g32n8aYdsXn5r3EY5/eg+7I/R07aRWGnt88nPU+pxTw3+F1FhrbKTWXHz7T6B+EjwscXaF20PbWgYH+sTcr8e4+Y7zW7FUecjdao+X5C5UWEqOFT3Ja9T4/Ux+DfxOcTaNm6fb2RBnd02BPqNj8j3rmFrba2XqjvLnJiw1TnafuS06nw+hoscTvlnm+4AW440BjRcoAA1AzGB5xXqSiraGd0qeSUVuRs/GN7KtzmXJVEzBshGZmYCYHvAW9Y066jZJ2JqjT2nGy1fHTL65Fjw3Hk4cLfDXC2ecxQmAdAxTSY8vKnN3d0eVj6kKNa0Fu7PmZw7Yc72FmCdIAiCY1Pp99SlCS3mOGOb1PF9sObVzLaKwvYgEzKjXt73+IrjjODTuW0Z+2S5tlY1/CagJeyxOhUkwRtB84H+Jq3aqdRrfI2ys38/ob8RwXGC/de2tvLN97b59c922iqCsaQy7yaqU4bKv1ElUhspPq8CNxLgl5sOga2llbOEvWIz8zVhZ5R0AJnIZEfWa7GpFS45ko1Y7Ts73aZ6xnAMXiEW42UPN27bHMzi0xFo4cBoEjNbkxoJNFUjFhVoRdt2SfmeOK8Pv27l3EXRbSxL32c3NVL4YWsmWI94bzrIpGcWrLX9TsZxaUVrkvG5s4Bgb/AD0CEC2vJuXTnKsCMObfKKR1alHkmNu4rk5R2X3/ADOVJR2XfXP56m/xHxO/ZuheeiPlmALYXLJAkX7qgnQ6rrtParKFOnJXt67keLXqVIvX13stvCWLa7bdmucw54LZrTdh2tOyr8NPh3qmvFRlkvXwRdh5uSzd/Xayz4njBatl9DEaExOoB2BPfyqhuxZVqbEdo88KxvNQPEenV/xKD91dOUqnORuTJoWmaAUAoDRiy2Xp3keXmPOqqyns9DUlHZv0iEgvRvIP7OtZVGvoy5uk9DR4nvqiW5e4pa5CLbBZnbKxywCJEAtvHTrO1ejCk6mh52JasrtrPcU2C44lu5dbJjXKL7RWSYnqzsM0DQGMoAgnftasJLLpLPrKIVYwk30nx9fQ0fhRvC5w1LizDOjCfIgkT9RXnY5NU2us+v8A2YknjU+MX5FfxU//AE8n7Nv+8FVT+6/A2YRf9+vtl8mRP9G/63/MVFfdfXEu/wBf9flOo/Bd+brX7T/22rRhPskeR+0P3+fd8kcv+D1AeLYtmEkc0iexNwTWbDL99LvPY5bk48mUUv5fkevCX58xPxu/2hXaP3mRHlH8Fpf2+Y8P/n+/8bn7hSn95kdx34JS7vMzzn/yhy5my5/dkx+Q8tt67tN4m18iPN01yFt2V+O/3jVa/pGf2z/cVxfevXAsn+Ar1/EesWubxEocSAwIn0tSv3ia5LPFHKT2eQpOPq7M8f8Az/Y+Nv8AdXan3mJzA/glXv8AI6PE+Lbq8UXA8tMjEdeubVM3w30rQ67VVUzyafJUJcnSxe07rdu1sc3h15PiErb0Dk5gP9q2Wb/eE1nS2cTZHrzfO8hKU82tO52XhkX2HxOCtc4uC+csTrZEKYzABbnoNd69KVa58bV5WvbVWXyLXF4bDWQji0SH7Zm/RUsNGaJhdzR1HvO1uUaiSbevYeLOPw6WxkskKCyqDB3yzMtrOYHuYBrnOsyVsZGr+8mrs2txm0u9nUgEQE2KgkGT6t6fWuc4yHtEF/D8jzY4rZZsgs9LtBkLuWAWddRJJ9IpzjbFLFwjJbCtdm/2OoNi1H7K7d+3xrI8bJPNeJ7X7x/xskvxKCdBoY3+M/u++ovFtN5FaoZLMw/EAZlQVOkfvmntjWdhzPWesTxEJbV8uhbLA7aGP3AfOtMKm3HaMleSo6kVvENlhorNJGhAjt69tf8Aw/Cp7Rm9shuubrPGbJdVCtLwJgf1ZM129yaxUG1Fbyj8Q3na7Di/aHLgZLhUbtDKyMBmBgkMDoBtJrbRsllZ9xRXvKWd1lxLLwiTkuSbh9pu5cj3V9zOzHL8981V4jVF2GVkyV4jb2J1I1GwnWREmNKyvQ7ivsyttWb72bItsd3zHMVG+kx8Ktoyik3IopqpKnG3WbMNw7FhlLXNBGb2jawwJ7eU6fzirZTptZIsjTqJ5s6OazGszXQKApeI4K67EhgF0OrMBoPIaDXv6elX0qkIrNGOtRqTlk8jPC7LI3VdVhBAGcn9WIHyNcqyUtEWUaFSD6WhF8ZIHtKoAeX902PtIJAPbMuT9qfTvUsM7Sv52I4qzgu3hc5sYbEXMgfh2GuKihFL5bEINljmXDHpWq9OOk2uzP6GRKcnnBPwOgx+AbG4S7hbtr7OwgLBDpIhkKMAMy6QRAjWvMxNGM42Tvc9zkvGzwteNXZ93dxXUfNeNeDsbhsK73rq8m2QRbV3YFmYCQpAA3JnevJqYepCDbeSPvMHyvg8TiYxpQe275tJaLidJw3AXb/h8WrKl3ZjCggTF8k7mNga0Qi5Yay9Znj169Ohy26lR2itX/adT+D/AIfdsYK3avLkdS5KkgxLEjYkbGtGGi4U1GWp5HLOIp4jGSqUndO2fccdxvwtxCxjbmIwAMXSWzKySuYy6sH0idRv2rLUoVYVHKnvPdwnKmBr4ONDF6x7d2lrdRu8CeG8bYx7XcRbMFXBuZlIZiQZ3nXXtXcPSqQqOUyvljlHB18FGnQejWVnklc2+L/CuMXGHG4DVm3ClQytEEw+jAjtXa1GaqbdPeQ5M5TwssL7LjNFpw8M8jf4F8K4pcS+Nxp9oQcoJDMSdCzZdBpoAP4V3D0JqW3PUr5X5Uw88OsLhfdXwyPNvgGJ/Hf2rlHk5ic8rEcrLtM76bUVGftG1bI7LH4f/CFh9rp8M+N+w8+PPDGLbFpjMECXgTlKhlZdARm0II0+XrTE0Z7e3A7yPylho4aWFxXu+Fnuy6yq4V4a4l+MLGJxKF+tWd8yGAO0AjYRoBFVQo1edUpG7Ecpcn+wToUHbJpKzz9dZe+PfDGJuYi3jcEfaoACAVBkTlZc2h0MEHyHrV2IpSclOGqPN5H5Sw9OjLC4r3Hv+Zq8FeGMX9rbHY78pBCglSxYjLmOTpUBdAB5+lKFGe251CfKvKWF9mWEwnu79bcd+epvfHMoIW6dJgG5b+Qkv99aD4Fytkjq8bBtpmVWkD3gHGo1qvEVXCN0ezSpKqrS4GyzgrTIs20Ok+6u+n8h9BV1N7UU2VzpQTasrFRhuJWnMtYQAMqSe0yJkoBpHar6tNQSZlU4P+Fak/m4MGZsAhgJ6AQx6lHoTlkfs+lVZFm1RXAxjeMJbz5gBkdF1IEhjbzNr2XOCfhUeiKmJUL34pfG31JN3idhdWu2wPMso8v5j6120Sx1oLWR4ucTtrcdHKoFVWzMQAc2ed/IITXLRvocdZKTTehjE4rDPCu9o9eUAsvv9hE767etdyOTnSllJo5i+9xHdVw2EKhiBmxIBgaCVjpMASPOauVKHX8D1KXJeC2U3tXf8uXca7/Fb1pTd+y4P2YzdOJUnTXQRqakqUG/0L6fJODlNKLnf+k7DhGLN2xaukAG4gaAZAkTE96qlFJ2PPxFPmqsoLc2iPcxTLcYCDmcdjtlSdvjPyrzZV5QqSS49fBFipqUV2fU0nGMR7qHNBMgka5I0n/a+6oPE1Fmkrux3mYPJ6ZnsYsslwQo9kWEdpEmfmT9Km8RKcZq38NzipKLjbiemx76aLDKWG8xrBifID60eKnZNJZq6O8zG711+h4s4huaDAE6MNTuLe2vrUYVZc9fidcFseusuBXpmQzQFP4jx627ZQgk3EeI5cAAdRId1kCZMfOpwTbLKcbs4rh9+0960vLQRdQhudh2kh1KwqZWmQO/ybY6JRaTdzXKLjFu/gX/AItwVq1athbWHCc4u4u22a2SVaSxRGyGY6jG2+tMNJyk7t3tu18TxMTGMYqyVr79PApL9iwihzZ4QQ3u5S7lv2VVCW+QNaE3J2vPw+pmklFXtDx+h0nH+ENiuHi1bi2+RGQDMgDCCF1gqIldRpNeRiYbacVqfRclYqOGrwqSV4711fofOWwXGLllcA1m5ywR7ygDeRNzYqDroa83Zryjzdsj7GNfkqlVeMjNbXC/lxPrHhzhn2bDWrEzkWCfNt2P1Jr0qcNiCifFYzEe0151eL8Nxvv3MtwHsEYn7v8AHzrzMVXdLFRk1koSb8CEY3g+1GDjYE5TM6iRtEz9KPlVKF3B3vmrrhe/wOcz1mL+JkMsHYifWJ/jUcRygpqdNRejs+u1yUadmmeGviVPZZ18+kk1RPGLapt5KDd3xtFtnVDX1vNgxJnbuNPis1pXKL2rNb1l2q5Hm8vXE2DEdAfLvED47Vesd/2dVnHXRX46Eeb6Wzcj4nE5lgA66n0hgPnrWDGcoOrRSjF52b6rSS788sicKdnm/Vja2NAzdJ0mNRrBg/CtEuVYx2ui8r269l2fZmcVLQ8/aMpMIZJEie+WareOVGUmqb2m81fquObulmbsPfzzpGx+R2rbg8asRfo2tbXg+whOGycHexygMHIbefbnUaz0jEfdFab8TwpTir3+f/6OxxiA20IHYRAOgjymqMXG8bnv4aVvgSQPZRqOntmnbtl1n4VooK0IldXVnFco3LdwW7azKGE5hZllpBz7SJWe0/TViV0V+h5M4ucWorejxxGw+d/Z3OtmVBkbqLLjWUDTXS4knYTrEGMxCae1o83w9fEteJYVzibjZGZWazlIUkDLcsG59RH/APM0azZbVpydSWWXR8LX9dRUWcFdyBeVckWxPQ/eyoiYgmQRHY1FIpjTlkrPdu7C24jhbhvlsjlTZRBCkw+bMe36oI9JH61daNE4S27tbkQb9p+cw5bjNdhQEePfYyCRqIOYtsM3aKNZlEk9uzTzfB+u8rMfftXL9+LPDLWS6yn7UWW45nV4HZiZrfFWSzfcfoFKE4UoXlVldJ9C1l1Ee69u2pcrwR8onKjOWaOyg9zRZ8SxKc3s3rq+9pW7z6PhMepwyXyhRTbD5I1UEA5Y+6szjeVj5bER5qck3ezeZUNxiyxztnXWTGvuxPbaFUz/AO9QqcnOUr3KI46KibcNiLTW3uDP7IbaagEZDt3yD4TVM+T1FpNl9HFc57pqwPEbB6czAuOXESBMKNco12rvsCjfN5qxoltqztpma7XFbLHQuGJyqo8izBCTl6feOnl51F8nb7vw6/qde0lp6yL21w1QQQTpHl2y/wDpFRjhIxd7lLrNqxOrUUigKzj1y4LbLbtXXLIwBtG2rIY0INxhr5b7VKGpOna+bt8TncLwe/zbbZcSoDoWLXRl6WkwOe0AjQiGn0mauc1Z6eu40SqRs9PXcbfEuBt2FDi7cGd4PNxmKtrqCdMmb6QBFWUJubtZdyXmeNXpqKvd58WzllNi2WuWzZDkSeXjcYHcjtItgk/Otj25WUr27I/UxKMY5q1+1/Q+hfjNbNiy1xX6woy6synLmbMXIJgAyTrp515FR2kz05Vo04JyI58QqGJK3CDlAWE01uy05tjyzp6DTU1ByK/aknnfd55+Bru+IvadCNlVbgIOUZmBtC3Guxzx231iubW45LFdLJcf0J7YgXEW4NntEgfEAxXjcpt7eW+nNLtyyPSw8lKCa4o8l1Ckid9GmZIUafPasClRjSvG+Uspa3dll5F1m35d4cjM289RidhlGsfdSbjzlRu+10na+i2VnbwOJOy7vmeXHQq91Yn46ZvvFUzjL2eFLfGTb68trxRK/ScuKNj3AX0O7Aj4ZTWitVhKu7PWSa7NlkUmo+uJsf8AIp293Xy1Fa61nyfTzy6OfBcSK+1feR3YR8RpJmev/BrzqkqcYJLJNWV879PXzJr18A0dfn1Trt1CNPWj2Vzizved88l0uHXqN6fZ8jbc98/tf8BrRWtz8l/N/wBDOL3e7zNvD+/7K/urbyV7z/ph8iurp8Tjn6gSty/JLQc7DQneBcAzCNCIHpXqnguzzTfx/U6/EWGZEy6wBuddvoarxFOc7bJ7dCSSzJGWLcEE9OoB1OmwOn76upJxikyNSzvYpvDOBu22uF1ZQwESwPnO1a684ytYyYeEottovbiKYJAOXUE9jBEjy0JHzrOabXKvi3G0s3LaMYmWuEhiFthLrTI0Bm3tuQDVtOk5ptFNSsoNJ+keLHiG2XYEwpy5OlgdYDZgRKwxA1iCa66MrHFiI3eYs+IrE63NGMpCP7uS2/UYgH2g8veA3muczLgd5+G9kjh3FLGIJNuSUE9SOhAMjTOB5EaVGdOUdSUKkJ6bjh+KcQm9cyX0xBV2GRsCbhWCRkzqNcu0+lXqOWeXefU0KP7qLcXFW1VRK/XZnrA43Gk6cKsuOzcoWD/v7UcYfmO1aWFtniZLqvtfI6TD+IM4u2sVh2sslvOy5g6tbOhKsI2+UVU4Wd4s8mtgI2i6U1KMnbg79aNdm5hLmVeUQdWgbSQZEzruY+ApUqVKcXJsyz5N2VdpWJychVdVtwrCCPPffX17VgeP2nmIYXY903WeG2FUOtsSIIJmZBB19Zq2riXGk6gcpN2bNC4HDjKRaUEEEanQ/wCP4eVYZcqyS0J9LS5aWcRmMR9/wq+hiucko23FTjYkVsICgMRQGnF3Cqkjt/Oqq0nGDaJQV3YqeMYa/fspybmU5pYBmt51hhlzoCyawZHlFXYOtFranmU4qlJ5R3EDFcExr2wTfPMEKqpdu20RQPeZwC995gnNAPkO+mNaknksuz1Yzyo1XG7efr4kzi+Ge7YtIt1WMjMSxQP0nU5Qe/VB00rNOLd7IV4ucEkyu4hwu6oUqA85Uhczd787DT8oN9NDJFVtNFFSjJK69a/U2pwC+GdyULFidWY5tbTAklemTaiBoARG0VzZZL2WabZPuPcw9m0gCkqoUnWJA1ir6dOM/eLZznSgkiRhOJ2rty5h1Y8yyEa4MpAGYBlgkQflVFbCKUFuV7ruPQUZKKqPee+O4k28NfuIRmS2xB0MEAkSKSjHN2zMmIqONKUovRG3h13NZtuxElFLHQakCfhvXVCOtiynU2oJvga1W79onMnI5ei6ZuZmMnbaNN65zcb6IgpT5y9+jbxNuPLG24tHry9MZTr230+tTjGPuvTgXQkr3ZVcHfFFwb08vKdxaGukTlEj4fGp1KdK2SRdNw2ei8zdwHGtcbE8wgi3fZF0AhQFImN996pUItt2R52Grym57T0dl2FwFFScI8DXcqeE8WRluZ7ihrbPm2GVFdgpPyAq+ph9hrZWTsZKGKUovbeab+FyBxU4NMO1y3y5ZW5epgsJ0AnzpTw7c1FoqrToQpucWt9u0zxXEPzctq8FCWwzrmAIAMsY+EfLz2q2nBKN3E7Oq9rZUtFdmzh/ETlw/tFYM7i4QQdld9SO+gNclS97K1khHEZws7pt3+DZO4TxIXbt4KwZVKFY/VZQZ+s1CpS2IxfEtoV+cnJJ5K1jJwTeY3PnsY/lNeX7NNu9z0lVitxS8c4Vfa5NtA/syJOQrmCYoAMrnWTdTsRvNephXGnSUZP1dfQ83ExlOptRW76kLDcDxCln5bGQNCyFum8tzfNEsAQddwtaJVoPK/q1ihUaiu7bvMj4Pg15isWycnQ3XAVhawoMgMA8NbdRuAw+dHVisvWrOKjJnReHOH3LbuzrAKgDUHXO57HyIqmtOMkkjTRg4yu0Yu+JeS7LicNetKGIW6BzbZWeliU1WRBgjSoKnfRnsxwPORTpTUnw0fjqYu+L7LHLh0u4lvK0hKj4u0KPrXFSe/ILkypHOs1Bdbz+GpPxd8nDhrtoAsBntsQ0TuJGhI865GPSsmefXqcw3KDvbeRsM1mUNuwuZ80bCAsZjOv6w09a5VunsvMisbUqRSu8+vgPxkmvsVHddQS/UV2Ckz0kxrWfm6fAq9sl9M9Tbb4yvL5gSLSlFJJAgvkjTyAcEmexqyytbcc9py2t31/5I346LMCEKIsZtFzdVxra77arJG+vprFRjfQrWJcndZL9bFjw3iAumMpXoW4NQZR5yzGx6dvvPbqjHci+nV23axYVMtFAKAjY+chABJMbT5+lUV77DsidP3syqx3Emw1tTkJLE76Ab/PtU8HSexZ6mulQVeo7si8d8WphxZR7V242ItlgLQDnQCQJIJ38q106Ld2txTHCOe0rpWyzOdwPiTC3HtKBfAuMEztaUW1uMMoRjm1OvadwfMjTJTSenxMr5HlFPpLLMucZ4tw+CuNh2W9cyEG46ICtrPBGcz6zoO/npVHNyq9Iuw2Clzd7om8T8XW7OJt4blXbjXFVw1sBlhmKydZAEEkxtUI0W47VyyGHlKLne1iBxXxZg/tHIuW7zBHFtroHskuHsTm39Y/dU4U6ijtJ2ISwHOR2pfAm2MbYGIxtu1ZKX7VtTcuwvX0Tb1mTlEDUCq5qWwm3kRrRnGgnfLO3UcrhbIt2nCSOdwxrtzUnNcn3jPfU1jWncfNpbEMv4oNvtM4vDrasYpLYhWwlm4RJMuW1Otdej7CUoKnCpGOmzF95Y8WsLYuX1tdIXhxjUkiXYnU67k115fAtqx5uUoxytT82asNwwr9rs4VYZsNZgZo1ac2rHTSe9cS1sI0WtuFLVxiaHW2LeIsWjNj7TYSFYkQ2XmAGe5Bo8viiu0didOL6O1FfHU9phEGbDgHlNxEWysnVMkwTvGg+lOrrCpxV6S911LW6rHT+CtMOya5UvXEWTMKHMDXyqcND0cDlSa4Noo8R7jx+pf8A/MJXrQzkv7fkedLR9kv9yPeOQhbmYqTkxROXNAabcgZgNq5CSurX1j5kqiaTu1pPTjke+KMOZdyqcuW9mYkavyVkKANFAC79ya5TVoq/V8LkqvvOyys7vrsiPxUwGjQc2GI7IcOocj1C5jU6dt/D/qyKqztpxz7NnPwOn4SoF7EgbBkAjy5axWKq24Rv1/M9TDpKpO3V8iJ4gwt5rqsjqoCxq+Xv1QP/AAz9KjTkks0elRcbZq5EZbtvDYubgLchiCrliCqsCZHunaPh6VGo7rIz47KjJxVsn8j1juOOLyoVAZLgUAMesut1VDDsJUN8CDVLlmefPEyU1G2j+aZYcAx+a0xYwqOUzE+8Z119CQvxBqULyL8PVvBt7nqaeKYDBYpg90ksvSIuOmk+SsAauSnHcb8NynKgmqbWfUn80cg2AtPcupYwJdbVxrZZ8a9sll36SdvKrtqSV2/A+jVWpCEZVatm0nlBPXrsZTgcCBw5APTiDfzpzl9X4HZYzad3Xf8A7a+h2C3Wt2sNbCqkhQULq4AGUMMz6vAIgjU1Rq2z52slOpJvPPhbw3FxcwltgAyKQDIkAwfMeRqvUzOEXuMPgbZEFFI8io85/frQ46cWrNHk8Os/6tNgPdXYRlG2wgfQUOc1DgejgrZIYosgkgwJBJkkfE60JbEdbHrD4VEnIqrOpgAT8YoIwjHRG6hIUAoDFAc54ynLbEEjN2kmYPaNvnV1LU9Dk9LafYVGKtheJcKAEexu6a7lJO/rU19nPtRxtunV7V5nOL/mFv8A70/iau/zH/SXf5j/AKPIzxzGlb3FrC2r1xr5RQbaFwsKD1RqJnT4V2EcqbFKF405XW86DhQI4tYBEEcNWQdCDm1maql9i/6iif2D/qIPC+CtjMNxCwrhCce5zEEjpKnYV2c9hxfUTnV5uUJP8pZ8OQtxLiqjc2rQHxNuq6n2Me8zYhXw0V2lRhbvMtvkDex4a1m5KkZbs+7r30NYV5Hy8Xtwy/hg0+3gMZfW5YxbrOVMLZtMSCsXFbqXXuKPNOxKUtuFSS/LFd5c8ftM+IxCKCWPD4AG5Oc7VKS17C+vFyqSS/8ALKq9ijdTGNaDiMNZUypVoBi5odYjMKjfXsRQ584qjjf3Y/qeOba5eJuWB7FMRh3EKRCKBmMRPmfvprftRFOOxOUF0VKL+GpvTFqQ+JE8pOIi4zQdEyDqIiQNR9adfWTU071NyqX7rHTeDW/6OzmQr3bjrIiVLHKYPnUotKN2ejgE3TvbVt+JJTg+HlxqeYCCC5MZjmbL+qSddPKr/am7JNZE/YoLa1z9ZGq7wWywFoh9M0sHOZs+r5j3nT6VmXKVRVtjZ4eBKWApuG/f46nnieBwqNnus68zMsAsVllysYAIUkAa1uhWm1ZHYcnKrJuKfrI82FwlxwFYsXJIBDAH2fLO4/UFcc6iXrjcsnydZbcl6tsm3hGIw4Xm2mbK3siWkSbcrJnvpE99KVFNuz7fiZ6bpx6SfV8DHEMCuKZSrgBAynSTLARH3/dUbums0ehhcYoxkkr5oj28Fa5lzCtcJd7DSAkRbcxObaZnT1pJNw2rZFWIrxrXo8Ue38MguXN0yWzjpGjDOQd9ep5+QFUbJheCTldsk4bh9u0r2zcMO2cjaDpMeUwPvNcVWNN6l8MJ0HHOzPNrhlmRDk9QIBI7R9Zg/WrfbVLK6I+wqOdmcVjORdxF5Uw2BDi8yRiLjrcuPOrBR2YnStKTSu2z6+HO06MJSqTtsp9FJpLhfqK9Htct3bC8OttbzBrT3HS7KzIyk6kxpB1qVnxZptU21GNWo07Waims+v5nbWsSosYJ9LSlV0ViiKpyGBm3G2h7Tp3FFs2fN14uNepFu7TZ1IqkxmaAUAoBQCgFAKAUBzfjWDbthoIz99Rse3eraOpv5P8Ael2FTiz/ANZcL2/I3dvLJpVkfs59qOf5dTtRza/5hb/70/iauv8AvH/SXv7V/wBHkS+LcU+y3uLjmG1eucs2YkM3SNV8965GG1GD1S1Iwp7caeV0tf1LnAZvxxZzzm/F4zTvmz6z86rf2LtxKpfd3b8xzt/ijWLWOsW7pt4p8eciqYchisR6EfvHnVqhtOLaysXqCm4SayUTq+AfnfiP7Nn+wKoqfYx7zJV+7w7zr4rOZLELFX3DFQukbwTWSrWqRlZRyLoU4ON2zSme6ro2ZAykZllWWdOk9vOuUKs5tqSOV6MNiyebyNfA+Cmw1y495r1y4FUswA6VnKIHxMnvWpRsYaGH5tuTldvf1FjjHK23ZRJVSQPMgabVOKuy+WSdjnU8Q3u9rU9ofTQ+m2nx1+mrmIcTJ7RO3ukzA45riMt6ECBSXPSCZbfNoPdH1rLiKMZRtc00azWcloS8Nat5lZbgaZKwQcwGhiN4kVkhhYxltJmiWJUlbLM9NeRWLtcRVDZSSwEGJiT39KzwwtSOI5x2sclVgo5szi8LZvkK8MVAYAN2aYOnY5T9DXpxk1oSpV5U30HmUnFnTD8hsKguXbtzl281xsmoYsSdZ2/xFX0Vzl9p5LMpxGOq7KjGz2mUfDcc64OzaS0rXb2IvAKz5VXKXZ5YDXyrVKC51yvkkvI8tNuio2zbfmS7fiS6qWmw1lW51hsQ4uOenlwrAEDXQQNu1ReHi29uWjS04k41pRS5taq+b4HjFceCYh8YF34ejqp7sz9K/UgV1UG4Kn/Pb4IOulN1P5F4k/iPiu/acqbKFbK2jiDmIKtdMRbEagetVww0JK99b27uJZPFSjK1tLX7+B097CKxkzXl1MPGbuz04VXFWRV8Qx+EwzKL14W2PUAx3G3lXYYNXujTSo4jERbpxujkH8TC9duXBdwFoJcK2zdts7sq+64YefptXobGykrM9hcnOjTjFxnK6u7OyTe6x5xHEkds74rhbv8ArNYZm021JmlrLRnYUJRWzGnVS4KR1WLulrWGcMjscpzKCEYnIQVBBIBMQNND7wqpas8KUVGpKNmu3U6MVUZjNAKAUAoBQCgFAKAqeN8HN/L7QrHaJB37SNdd6shPZNOHxHM3yuSrXDrc22ZFa5aXKrlRmWRDZTus+hqG08ymVSTvnkyHi8DYQBBh7RTNzMuRYFyfeiIzb671nrYidN5FkLyzubLWGtXn5l2zbLpGVmUEjfYkSK7h685p7jk7wyizGNuWrd5HNpTcYZOZAzKkzExMTOlaVdrUjFNxavkaGeybq3Dh1N3YOQmddFkTGbSWGn6prudrXOrata+Rm5dtgPet2lV7oIa4MoZoHs5I6m0jfYUim2kyqrtbDV9EzQeN3EGXlqSFU6ueoZSWJ6dNiBvMHaruYi3e5gWKnFWtuRjH8Zch7YTKZgHMQQvUZ0Gh6JA8iNaRopWdyNTFSacUvX1FniDciWmbdxNQxJZSQdfIxpGtc5tbeW9MlGtLm89zRqxfHnayYQAujgMHMBlDnpIXXRNTpGZa6qCUs2Rli5ShdLXr/Q6ZaynoLQoeN2MSbvsgckLsV3Bad/Qr8datg42zN2HlRUOnrnx6hN/7NcN8kOCIMqukL/q3Qb5v0h/CoVNn+Ex49Urfu9Ldf6HP3bg5qEMC/swplXeSzk5czO3ls8RvpVLZ4spJTTTzytx834lgtwmy9zmkhr0q08uQban9G7bnSO5+Fd4sv1pt31fl2r5kO1iFXEFlcBpaWXI7BQqSWmWyjXVmI8tajfPUqjJRq3Tz/wCPA3YhSBw3Mcx+0nWAP0bnlWzDfZz7PNFyulTvnmVmAvNyLFu0iG/cxGI5dxxItAM/MYDucugFa5R6Tk3klHv0K4t7CjFZty7iPwb8nhv/AMDEf2qsq+9L+uJGlpH+hkO6wF3Au/5JcPhjdH+znIUn0DFSamvdqJatysVfxU29Eo3LPxLhs+Kxxe+1q0oscwLbFwvPubkEQfLzqqjJqlC0bvpdxdWinVneVl0e8+kLXls9VaFPxvCYp3U4dsOFjXmozmZ7EHQVOLitTbhqlCMXzql/a7FNhOF8UGbM+D98xmtE9PaMsQPQyfU1a50+s21MTgXbZU9OO83XOE8SYEc3BrOmZbLEr6iTE/GubcOsrWJwad9mb/uL1OH9NpWdybYHUMq5yInMAI1jYRvVW1mzzpVLybStfwJ4qJWZoBQCgFAKAUAoBQCgFAIoBFAYIoBlFAa7tkFSsRII09d66nY5JXViixHAW/RcHMQCco0GXKTvr2gdq0xxC3owywjvk9bbjY/h7ViLkZmn3e3XIOuvvnX0FR9oukrHXg821IkDgwyMmcwxU7fqx696hzud7Fvs62bX4eBHueHi0ZrpJClT0+YuARr0gcw6f7IqfP8AUVvB3tnoXiDzrObFkj1Q6ROJ4U3EyKQpzK0kZh0srbd9qNFdWG3GxWpwIgoc4bK+ckiMvVnIRRoJO5JJiKjslCw7TWe+56/FFwqOpFbmFzCllAKFIAJHxpYcxJrVa+VjXa4VkZWDo+VCs3DqdMqrA0VAPLckzNRukdjhpRkrZu3ruPOM4Gt2zZtm8bdy0/MW5biQ2swGmR1Ea1fRrKnwdyUsM5QS0a4EQeEkW1atriLivad3W6Muf2k5wZ01nervbOm5NLPd2EPYugopu6zv2mzCeF7aLbUXieXYuWBououGSfiK5LF7TembT+BKOEUUs9E0ZbwdbKFGuMQcKMNsNlMq/wAZgx6VL2qV7233I+yRta+6wxnhBbrq73rmq21vKMoF7lmVLaaGd4rkMU4qyXG3VcSwik02+F+ux08VmNZiKAzFAKARQCgFAKAUAoBQCgFAKAUAoBQCgFAKAUBiKAzQCKARQCgFAKARQHlhXHmDQcIpmZMiD9/86pdCDvfeTVRrQwMEum/Ttr6R2riw8Muo7zkjP2NZJ11M7neuvDwvc5zktDKYNQZE7zv30/lSNCEXcOpJkiryAoBQCgFAKAUAoBQCgFAKAUAoBQCgFAKAUAoBQCgFAKAUAoBQCgFAKAUAoBQCgFAKAUAoBQCgFAKAUAoBQCgFAKAUAoBQCgFAKAUAoBQCgFAKAUAoBQCgFAKAUAoBQCgFAKAUAoBQCgFAKAUAoBQCgFAKAUB//9k="/>
          <p:cNvSpPr>
            <a:spLocks noChangeAspect="1" noChangeArrowheads="1"/>
          </p:cNvSpPr>
          <p:nvPr/>
        </p:nvSpPr>
        <p:spPr bwMode="auto">
          <a:xfrm>
            <a:off x="155575" y="-1668463"/>
            <a:ext cx="5715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 dirty="0"/>
          </a:p>
        </p:txBody>
      </p:sp>
      <p:pic>
        <p:nvPicPr>
          <p:cNvPr id="17412" name="Picture 4" descr="http://www.tusimagenes.info/wp-content/uploads/2015/04/gracias-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4" y="0"/>
            <a:ext cx="9149274" cy="70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imagenes\Power point\sii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81" y="99392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043" y="2675826"/>
            <a:ext cx="8229600" cy="1143000"/>
          </a:xfrm>
        </p:spPr>
        <p:txBody>
          <a:bodyPr>
            <a:normAutofit/>
          </a:bodyPr>
          <a:lstStyle/>
          <a:p>
            <a:r>
              <a:rPr lang="es-BO" b="1" dirty="0">
                <a:solidFill>
                  <a:srgbClr val="FF0000"/>
                </a:solidFill>
              </a:rPr>
              <a:t>Etapas del duelo</a:t>
            </a:r>
            <a:endParaRPr lang="es-B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imagenes\Power point\sii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8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7"/>
          </a:xfrm>
        </p:spPr>
        <p:txBody>
          <a:bodyPr>
            <a:normAutofit/>
          </a:bodyPr>
          <a:lstStyle/>
          <a:p>
            <a:pPr algn="just"/>
            <a:r>
              <a:rPr lang="es-BO" dirty="0" smtClean="0"/>
              <a:t>La </a:t>
            </a:r>
            <a:r>
              <a:rPr lang="es-BO" dirty="0"/>
              <a:t>de psiquiatra </a:t>
            </a:r>
            <a:r>
              <a:rPr lang="es-BO" dirty="0" smtClean="0"/>
              <a:t>suizo - estadunidense </a:t>
            </a:r>
            <a:r>
              <a:rPr lang="es-BO" b="1" dirty="0" smtClean="0"/>
              <a:t>Elisabeth </a:t>
            </a:r>
            <a:r>
              <a:rPr lang="es-BO" b="1" dirty="0" err="1"/>
              <a:t>Kübler</a:t>
            </a:r>
            <a:r>
              <a:rPr lang="es-BO" b="1" dirty="0"/>
              <a:t>-Ross</a:t>
            </a:r>
            <a:r>
              <a:rPr lang="es-BO" dirty="0"/>
              <a:t>, </a:t>
            </a:r>
            <a:r>
              <a:rPr lang="es-BO" dirty="0" smtClean="0"/>
              <a:t>en su libro </a:t>
            </a:r>
            <a:r>
              <a:rPr lang="es-BO" b="1" i="1" dirty="0" smtClean="0"/>
              <a:t>“</a:t>
            </a:r>
            <a:r>
              <a:rPr lang="es-BO" b="1" i="1" dirty="0" err="1" smtClean="0"/>
              <a:t>On</a:t>
            </a:r>
            <a:r>
              <a:rPr lang="es-BO" b="1" i="1" dirty="0" smtClean="0"/>
              <a:t> </a:t>
            </a:r>
            <a:r>
              <a:rPr lang="es-BO" b="1" i="1" dirty="0" err="1" smtClean="0"/>
              <a:t>death</a:t>
            </a:r>
            <a:r>
              <a:rPr lang="es-BO" b="1" i="1" dirty="0" smtClean="0"/>
              <a:t> and </a:t>
            </a:r>
            <a:r>
              <a:rPr lang="es-BO" b="1" i="1" dirty="0" err="1" smtClean="0"/>
              <a:t>dying</a:t>
            </a:r>
            <a:r>
              <a:rPr lang="es-BO" b="1" i="1" dirty="0" smtClean="0"/>
              <a:t>” </a:t>
            </a:r>
            <a:r>
              <a:rPr lang="es-BO" dirty="0" smtClean="0"/>
              <a:t>(1969)</a:t>
            </a:r>
            <a:r>
              <a:rPr lang="es-BO" b="1" i="1" dirty="0" smtClean="0"/>
              <a:t> </a:t>
            </a:r>
            <a:r>
              <a:rPr lang="es-BO" dirty="0" smtClean="0"/>
              <a:t>y expone la teoría sobre la existencia de 5 etapas del duelo, que son:</a:t>
            </a:r>
          </a:p>
          <a:p>
            <a:pPr algn="just"/>
            <a:endParaRPr lang="es-BO" dirty="0"/>
          </a:p>
          <a:p>
            <a:pPr algn="just"/>
            <a:endParaRPr lang="es-BO" dirty="0" smtClean="0"/>
          </a:p>
          <a:p>
            <a:pPr algn="just"/>
            <a:endParaRPr lang="es-BO" dirty="0"/>
          </a:p>
          <a:p>
            <a:pPr algn="just"/>
            <a:endParaRPr lang="es-BO" dirty="0" smtClean="0"/>
          </a:p>
          <a:p>
            <a:pPr algn="just"/>
            <a:r>
              <a:rPr lang="es-BO" dirty="0" smtClean="0"/>
              <a:t>Estas etapas no </a:t>
            </a:r>
            <a:r>
              <a:rPr lang="es-BO" dirty="0"/>
              <a:t>siempre se van sucediendo de forma secuencial. </a:t>
            </a:r>
          </a:p>
          <a:p>
            <a:pPr marL="0" indent="0">
              <a:buNone/>
            </a:pPr>
            <a:endParaRPr lang="es-BO" dirty="0"/>
          </a:p>
          <a:p>
            <a:pPr marL="0" indent="0">
              <a:buNone/>
            </a:pPr>
            <a:endParaRPr lang="es-BO" dirty="0" smtClean="0"/>
          </a:p>
          <a:p>
            <a:pPr marL="0" indent="0">
              <a:buNone/>
            </a:pPr>
            <a:endParaRPr lang="es-B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9660"/>
              </p:ext>
            </p:extLst>
          </p:nvPr>
        </p:nvGraphicFramePr>
        <p:xfrm>
          <a:off x="1403648" y="2924944"/>
          <a:ext cx="6096000" cy="194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944215">
                <a:tc>
                  <a:txBody>
                    <a:bodyPr/>
                    <a:lstStyle/>
                    <a:p>
                      <a:pPr marL="514350" indent="-514350" algn="just">
                        <a:buAutoNum type="arabicPeriod"/>
                      </a:pPr>
                      <a:r>
                        <a:rPr lang="es-BO" sz="3200" dirty="0" smtClean="0"/>
                        <a:t>Negación </a:t>
                      </a:r>
                    </a:p>
                    <a:p>
                      <a:pPr marL="514350" indent="-514350" algn="just">
                        <a:buAutoNum type="arabicPeriod"/>
                      </a:pPr>
                      <a:r>
                        <a:rPr lang="es-BO" sz="3200" dirty="0" smtClean="0"/>
                        <a:t>Ira</a:t>
                      </a:r>
                    </a:p>
                    <a:p>
                      <a:pPr marL="514350" indent="-514350" algn="just">
                        <a:buAutoNum type="arabicPeriod"/>
                      </a:pPr>
                      <a:r>
                        <a:rPr lang="es-BO" sz="3200" dirty="0" smtClean="0"/>
                        <a:t>Negociación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BO" sz="3200" dirty="0" smtClean="0"/>
                        <a:t>4. Depresión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BO" sz="3200" dirty="0" smtClean="0"/>
                        <a:t>5. Aceptación </a:t>
                      </a:r>
                    </a:p>
                    <a:p>
                      <a:endParaRPr lang="es-BO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8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BO" dirty="0" smtClean="0"/>
              <a:t>Se </a:t>
            </a:r>
            <a:r>
              <a:rPr lang="es-BO" dirty="0"/>
              <a:t>caracteriza porque</a:t>
            </a:r>
            <a:r>
              <a:rPr lang="es-BO" b="1" dirty="0"/>
              <a:t> la persona no </a:t>
            </a:r>
            <a:r>
              <a:rPr lang="es-BO" b="1" dirty="0" smtClean="0"/>
              <a:t>acepta, no asume la perdida por lo que existe una desconexión con la realidad</a:t>
            </a:r>
            <a:r>
              <a:rPr lang="es-BO" dirty="0"/>
              <a:t> (de forma consciente o inconsciente). </a:t>
            </a:r>
            <a:endParaRPr lang="es-BO" dirty="0" smtClean="0"/>
          </a:p>
          <a:p>
            <a:pPr algn="just"/>
            <a:r>
              <a:rPr lang="es-BO" dirty="0" smtClean="0"/>
              <a:t>Esto </a:t>
            </a:r>
            <a:r>
              <a:rPr lang="es-BO" dirty="0"/>
              <a:t>ocurre como mecanismo de defensa y </a:t>
            </a:r>
            <a:r>
              <a:rPr lang="es-BO" dirty="0" smtClean="0"/>
              <a:t>de </a:t>
            </a:r>
            <a:r>
              <a:rPr lang="es-BO" dirty="0"/>
              <a:t>esta manera, el individuo </a:t>
            </a:r>
            <a:r>
              <a:rPr lang="es-BO" i="1" dirty="0" smtClean="0"/>
              <a:t>toma </a:t>
            </a:r>
            <a:r>
              <a:rPr lang="es-BO" i="1" dirty="0"/>
              <a:t>distancia temporal de lo que </a:t>
            </a:r>
            <a:r>
              <a:rPr lang="es-BO" i="1" dirty="0" smtClean="0"/>
              <a:t>sucede, para </a:t>
            </a:r>
            <a:r>
              <a:rPr lang="es-BO" dirty="0" smtClean="0"/>
              <a:t>reducir </a:t>
            </a:r>
            <a:r>
              <a:rPr lang="es-BO" dirty="0"/>
              <a:t>la ansiedad del </a:t>
            </a:r>
            <a:r>
              <a:rPr lang="es-BO" dirty="0" smtClean="0"/>
              <a:t>momento y postergar el impacto que la noticia implica. </a:t>
            </a:r>
          </a:p>
          <a:p>
            <a:pPr marL="0" indent="0" algn="ctr">
              <a:buNone/>
            </a:pPr>
            <a:endParaRPr lang="es-BO" i="1" dirty="0"/>
          </a:p>
          <a:p>
            <a:pPr marL="0" indent="0" algn="ctr">
              <a:buNone/>
            </a:pPr>
            <a:r>
              <a:rPr lang="es-BO" i="1" dirty="0" smtClean="0"/>
              <a:t>La </a:t>
            </a:r>
            <a:r>
              <a:rPr lang="es-BO" i="1" dirty="0"/>
              <a:t>persona se convence de que ha habido una equivocación</a:t>
            </a:r>
            <a:r>
              <a:rPr lang="es-BO" i="1" dirty="0" smtClean="0"/>
              <a:t>.</a:t>
            </a:r>
          </a:p>
          <a:p>
            <a:pPr marL="0" indent="0" algn="ctr">
              <a:buNone/>
            </a:pPr>
            <a:endParaRPr lang="es-BO" i="1" dirty="0"/>
          </a:p>
          <a:p>
            <a:pPr algn="just"/>
            <a:r>
              <a:rPr lang="es-BO" dirty="0" smtClean="0"/>
              <a:t>El </a:t>
            </a:r>
            <a:r>
              <a:rPr lang="es-BO" dirty="0"/>
              <a:t>verdadero problema se da cuando las personas quedan estancadas en esta etapa al no poder afrontar el </a:t>
            </a:r>
            <a:r>
              <a:rPr lang="es-BO" dirty="0" smtClean="0"/>
              <a:t>cambio. </a:t>
            </a:r>
            <a:endParaRPr lang="es-BO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b="1" dirty="0" smtClean="0">
                <a:solidFill>
                  <a:srgbClr val="FF0000"/>
                </a:solidFill>
              </a:rPr>
              <a:t>NEGACIÓN</a:t>
            </a:r>
            <a:endParaRPr lang="es-B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algn="just"/>
            <a:r>
              <a:rPr lang="es-BO" sz="3600" dirty="0" smtClean="0"/>
              <a:t>Cuando la </a:t>
            </a:r>
            <a:r>
              <a:rPr lang="es-BO" sz="3600" dirty="0"/>
              <a:t>persona </a:t>
            </a:r>
            <a:r>
              <a:rPr lang="es-BO" sz="3600" dirty="0" smtClean="0"/>
              <a:t>se enfrenta a la </a:t>
            </a:r>
            <a:r>
              <a:rPr lang="es-BO" sz="3600" dirty="0"/>
              <a:t>realidad, intenta todavía rebelarse contra </a:t>
            </a:r>
            <a:r>
              <a:rPr lang="es-BO" sz="3600" dirty="0" smtClean="0"/>
              <a:t>ella con sentimientos de enojo: </a:t>
            </a:r>
            <a:r>
              <a:rPr lang="es-BO" sz="3600" dirty="0"/>
              <a:t>porque yo, porque ahora, no es </a:t>
            </a:r>
            <a:r>
              <a:rPr lang="es-BO" sz="3600" dirty="0" smtClean="0"/>
              <a:t>justo.</a:t>
            </a:r>
          </a:p>
          <a:p>
            <a:pPr marL="0" indent="0">
              <a:buNone/>
            </a:pPr>
            <a:endParaRPr lang="es-BO" sz="3600" dirty="0" smtClean="0"/>
          </a:p>
          <a:p>
            <a:pPr algn="just"/>
            <a:r>
              <a:rPr lang="es-BO" sz="3600" dirty="0" smtClean="0"/>
              <a:t>La </a:t>
            </a:r>
            <a:r>
              <a:rPr lang="es-BO" sz="3600" dirty="0"/>
              <a:t>rabia y el resentimiento  son fruto de la </a:t>
            </a:r>
            <a:r>
              <a:rPr lang="es-BO" sz="3600" b="1" dirty="0"/>
              <a:t>frustración</a:t>
            </a:r>
            <a:r>
              <a:rPr lang="es-BO" sz="3600" dirty="0"/>
              <a:t>  que produce saber que se ha producido la </a:t>
            </a:r>
            <a:r>
              <a:rPr lang="es-BO" sz="3600" dirty="0" smtClean="0"/>
              <a:t>perdida.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b="1" dirty="0" smtClean="0">
                <a:solidFill>
                  <a:srgbClr val="FF0000"/>
                </a:solidFill>
              </a:rPr>
              <a:t>IRA/ ENOJO</a:t>
            </a:r>
            <a:endParaRPr lang="es-B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7864" y="2639547"/>
            <a:ext cx="5338936" cy="3307098"/>
          </a:xfrm>
        </p:spPr>
        <p:txBody>
          <a:bodyPr>
            <a:normAutofit/>
          </a:bodyPr>
          <a:lstStyle/>
          <a:p>
            <a:r>
              <a:rPr lang="es-BO" dirty="0" smtClean="0"/>
              <a:t>Hacia uno mismo / </a:t>
            </a:r>
            <a:r>
              <a:rPr lang="es-BO" b="1" dirty="0" smtClean="0">
                <a:solidFill>
                  <a:srgbClr val="FF0000"/>
                </a:solidFill>
              </a:rPr>
              <a:t>culpa</a:t>
            </a:r>
          </a:p>
          <a:p>
            <a:r>
              <a:rPr lang="es-BO" dirty="0" smtClean="0"/>
              <a:t>Hacia el objeto perdido</a:t>
            </a:r>
          </a:p>
          <a:p>
            <a:r>
              <a:rPr lang="es-BO" dirty="0" smtClean="0"/>
              <a:t>Hacia terceros/ familiares Dios</a:t>
            </a:r>
          </a:p>
          <a:p>
            <a:r>
              <a:rPr lang="es-BO" dirty="0" smtClean="0"/>
              <a:t>Animales / objetos </a:t>
            </a:r>
          </a:p>
          <a:p>
            <a:pPr marL="0" indent="0">
              <a:buNone/>
            </a:pPr>
            <a:endParaRPr lang="es-BO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619672" y="3429000"/>
            <a:ext cx="151216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BO" sz="6000" dirty="0" smtClean="0"/>
              <a:t>IRA/ ENOJO</a:t>
            </a:r>
          </a:p>
          <a:p>
            <a:endParaRPr lang="es-BO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5536" y="587822"/>
            <a:ext cx="8136904" cy="1473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BO" dirty="0" smtClean="0"/>
              <a:t>La ira puede proyectada </a:t>
            </a:r>
            <a:r>
              <a:rPr lang="es-BO" dirty="0"/>
              <a:t>en todas las </a:t>
            </a:r>
            <a:r>
              <a:rPr lang="es-BO" dirty="0" smtClean="0"/>
              <a:t>direcciones:</a:t>
            </a:r>
          </a:p>
        </p:txBody>
      </p:sp>
    </p:spTree>
    <p:extLst>
      <p:ext uri="{BB962C8B-B14F-4D97-AF65-F5344CB8AC3E}">
        <p14:creationId xmlns:p14="http://schemas.microsoft.com/office/powerpoint/2010/main" val="38328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6120680"/>
          </a:xfrm>
        </p:spPr>
        <p:txBody>
          <a:bodyPr>
            <a:normAutofit fontScale="92500" lnSpcReduction="20000"/>
          </a:bodyPr>
          <a:lstStyle/>
          <a:p>
            <a:r>
              <a:rPr lang="es-BO" dirty="0" smtClean="0"/>
              <a:t>Esta </a:t>
            </a:r>
            <a:r>
              <a:rPr lang="es-BO" dirty="0"/>
              <a:t>f</a:t>
            </a:r>
            <a:r>
              <a:rPr lang="es-BO" dirty="0" smtClean="0"/>
              <a:t>ase la </a:t>
            </a:r>
            <a:r>
              <a:rPr lang="es-BO" dirty="0"/>
              <a:t>persona </a:t>
            </a:r>
            <a:r>
              <a:rPr lang="es-BO" dirty="0" smtClean="0"/>
              <a:t>recurre al </a:t>
            </a:r>
            <a:r>
              <a:rPr lang="es-BO" u="sng" dirty="0"/>
              <a:t>pensamiento </a:t>
            </a:r>
            <a:r>
              <a:rPr lang="es-BO" u="sng" dirty="0" smtClean="0"/>
              <a:t>mágico</a:t>
            </a:r>
            <a:r>
              <a:rPr lang="es-BO" dirty="0" smtClean="0"/>
              <a:t>, como mecanismo defensivo.</a:t>
            </a:r>
          </a:p>
          <a:p>
            <a:pPr marL="0" indent="0" algn="just">
              <a:buNone/>
            </a:pPr>
            <a:r>
              <a:rPr lang="es-BO" sz="3100" dirty="0" smtClean="0"/>
              <a:t>En </a:t>
            </a:r>
            <a:r>
              <a:rPr lang="es-BO" sz="3100" dirty="0"/>
              <a:t>esta etapa se intenta crear una ficción que permita ver la </a:t>
            </a:r>
            <a:r>
              <a:rPr lang="es-BO" sz="3100" dirty="0" smtClean="0"/>
              <a:t>PERDIDA </a:t>
            </a:r>
            <a:r>
              <a:rPr lang="es-BO" sz="3100" dirty="0"/>
              <a:t>como una posibilidad que estamos en posición de </a:t>
            </a:r>
            <a:r>
              <a:rPr lang="es-BO" sz="3100" dirty="0" smtClean="0"/>
              <a:t>revocar o impedir </a:t>
            </a:r>
            <a:r>
              <a:rPr lang="es-BO" sz="3100" dirty="0"/>
              <a:t>que ocurra. De algún modo,</a:t>
            </a:r>
            <a:r>
              <a:rPr lang="es-BO" sz="3100" b="1" dirty="0"/>
              <a:t> ofrece la fantasía de estar en control de la </a:t>
            </a:r>
            <a:r>
              <a:rPr lang="es-BO" sz="3100" b="1" dirty="0" smtClean="0"/>
              <a:t>situación</a:t>
            </a:r>
            <a:r>
              <a:rPr lang="es-BO" sz="3100" dirty="0" smtClean="0"/>
              <a:t> en respuesta a los </a:t>
            </a:r>
            <a:r>
              <a:rPr lang="es-BO" sz="3100" dirty="0"/>
              <a:t>sentimientos de impotencia y </a:t>
            </a:r>
            <a:r>
              <a:rPr lang="es-BO" sz="3100" dirty="0" smtClean="0"/>
              <a:t>vulnerabilidad</a:t>
            </a:r>
            <a:r>
              <a:rPr lang="es-BO" sz="4100" dirty="0" smtClean="0"/>
              <a:t>. </a:t>
            </a:r>
            <a:r>
              <a:rPr lang="es-BO" sz="3100" dirty="0" smtClean="0"/>
              <a:t>El </a:t>
            </a:r>
            <a:r>
              <a:rPr lang="es-BO" sz="3100" dirty="0"/>
              <a:t>dolor es aliviado imaginando que hemos retrocedido o evitado la perdida</a:t>
            </a:r>
            <a:r>
              <a:rPr lang="es-BO" sz="2400" dirty="0"/>
              <a:t>. </a:t>
            </a:r>
          </a:p>
          <a:p>
            <a:pPr marL="0" indent="0" algn="just">
              <a:buNone/>
            </a:pPr>
            <a:endParaRPr lang="es-BO" sz="3100" dirty="0" smtClean="0"/>
          </a:p>
          <a:p>
            <a:pPr marL="0" indent="0" algn="ctr">
              <a:buNone/>
            </a:pPr>
            <a:r>
              <a:rPr lang="es-BO" sz="2800" i="1" dirty="0" smtClean="0"/>
              <a:t>Por </a:t>
            </a:r>
            <a:r>
              <a:rPr lang="es-BO" sz="2800" i="1" dirty="0"/>
              <a:t>ejemplo, es frecuente intentar negociar con entidades divinas o sobrenaturales para hacer que </a:t>
            </a:r>
            <a:r>
              <a:rPr lang="es-BO" sz="2800" i="1" dirty="0" smtClean="0"/>
              <a:t>una </a:t>
            </a:r>
            <a:r>
              <a:rPr lang="es-BO" sz="2800" i="1" dirty="0"/>
              <a:t>muerte no se produzca a cambio de cambiar el estilo de vida y "</a:t>
            </a:r>
            <a:r>
              <a:rPr lang="es-BO" sz="2800" i="1" dirty="0" smtClean="0"/>
              <a:t>reformarse“.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BO" b="1" dirty="0" smtClean="0">
                <a:solidFill>
                  <a:srgbClr val="FF0000"/>
                </a:solidFill>
              </a:rPr>
              <a:t>NEGOCIACIÓN</a:t>
            </a:r>
            <a:endParaRPr lang="es-B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3957</TotalTime>
  <Words>1526</Words>
  <Application>Microsoft Office PowerPoint</Application>
  <PresentationFormat>Presentación en pantalla (4:3)</PresentationFormat>
  <Paragraphs>160</Paragraphs>
  <Slides>32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open_sansregular</vt:lpstr>
      <vt:lpstr>Tema de Office</vt:lpstr>
      <vt:lpstr>Presentación de PowerPoint</vt:lpstr>
      <vt:lpstr>¿Qué es el duelo?</vt:lpstr>
      <vt:lpstr>¿Cuándo se produce el duelo?</vt:lpstr>
      <vt:lpstr>Etapas del duelo</vt:lpstr>
      <vt:lpstr>Presentación de PowerPoint</vt:lpstr>
      <vt:lpstr>NEGACIÓN</vt:lpstr>
      <vt:lpstr>IRA/ ENOJO</vt:lpstr>
      <vt:lpstr>Presentación de PowerPoint</vt:lpstr>
      <vt:lpstr>NEGOCIACIÓN</vt:lpstr>
      <vt:lpstr>DOLOR EMOCIONAL / DEPRESIÓN </vt:lpstr>
      <vt:lpstr>Presentación de PowerPoint</vt:lpstr>
      <vt:lpstr>ACEPTACIÓN</vt:lpstr>
      <vt:lpstr>Presentación de PowerPoint</vt:lpstr>
      <vt:lpstr>Factores que influyen en la elaboración del duelo</vt:lpstr>
      <vt:lpstr>Complicaciones en el proceso de elaboración del duelo:</vt:lpstr>
      <vt:lpstr>Presentación de PowerPoint</vt:lpstr>
      <vt:lpstr>ELABORACIÓN DEL DUELO Y LA DISCAPACIDAD  “El duelo de un hijo sano”</vt:lpstr>
      <vt:lpstr>Presentación de PowerPoint</vt:lpstr>
      <vt:lpstr>Presentación de PowerPoint</vt:lpstr>
      <vt:lpstr>Presentación de PowerPoint</vt:lpstr>
      <vt:lpstr>Presentación de PowerPoint</vt:lpstr>
      <vt:lpstr>ROL DEL PSICOLOGO EN LA ELABORACIÓN DEL DUELO </vt:lpstr>
      <vt:lpstr>Presentación de PowerPoint</vt:lpstr>
      <vt:lpstr>ACOMPAÑAMIENTO EN EL PROCESO DE ELABORACIÓN DEL DUELO </vt:lpstr>
      <vt:lpstr>Presentación de PowerPoint</vt:lpstr>
      <vt:lpstr>¿QUÉ HACER?</vt:lpstr>
      <vt:lpstr>Presentación de PowerPoint</vt:lpstr>
      <vt:lpstr>Consideraciones en el caso de discapacidad…</vt:lpstr>
      <vt:lpstr>Presentación de PowerPoint</vt:lpstr>
      <vt:lpstr>Presentación de PowerPoint</vt:lpstr>
      <vt:lpstr>Bibliografía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claudia molina</cp:lastModifiedBy>
  <cp:revision>129</cp:revision>
  <dcterms:created xsi:type="dcterms:W3CDTF">2016-07-08T02:04:10Z</dcterms:created>
  <dcterms:modified xsi:type="dcterms:W3CDTF">2018-01-31T20:34:14Z</dcterms:modified>
</cp:coreProperties>
</file>