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9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9" r:id="rId31"/>
    <p:sldId id="29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3931774-8B71-40A1-BC1A-2366E83EDD74}" type="datetimeFigureOut">
              <a:rPr lang="es-BO" smtClean="0"/>
              <a:t>7/7/2023</a:t>
            </a:fld>
            <a:endParaRPr lang="es-BO"/>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BO"/>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B6BDFB0-55A0-4EB7-A526-D7EDD8A7D42B}" type="slidenum">
              <a:rPr lang="es-BO" smtClean="0"/>
              <a:t>‹Nº›</a:t>
            </a:fld>
            <a:endParaRPr lang="es-BO"/>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6906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931774-8B71-40A1-BC1A-2366E83EDD74}" type="datetimeFigureOut">
              <a:rPr lang="es-BO" smtClean="0"/>
              <a:t>7/7/2023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0B6BDFB0-55A0-4EB7-A526-D7EDD8A7D42B}" type="slidenum">
              <a:rPr lang="es-BO" smtClean="0"/>
              <a:t>‹Nº›</a:t>
            </a:fld>
            <a:endParaRPr lang="es-BO"/>
          </a:p>
        </p:txBody>
      </p:sp>
    </p:spTree>
    <p:extLst>
      <p:ext uri="{BB962C8B-B14F-4D97-AF65-F5344CB8AC3E}">
        <p14:creationId xmlns:p14="http://schemas.microsoft.com/office/powerpoint/2010/main" val="109165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931774-8B71-40A1-BC1A-2366E83EDD74}" type="datetimeFigureOut">
              <a:rPr lang="es-BO" smtClean="0"/>
              <a:t>7/7/2023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0B6BDFB0-55A0-4EB7-A526-D7EDD8A7D42B}" type="slidenum">
              <a:rPr lang="es-BO" smtClean="0"/>
              <a:t>‹Nº›</a:t>
            </a:fld>
            <a:endParaRPr lang="es-BO"/>
          </a:p>
        </p:txBody>
      </p:sp>
    </p:spTree>
    <p:extLst>
      <p:ext uri="{BB962C8B-B14F-4D97-AF65-F5344CB8AC3E}">
        <p14:creationId xmlns:p14="http://schemas.microsoft.com/office/powerpoint/2010/main" val="372678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931774-8B71-40A1-BC1A-2366E83EDD74}" type="datetimeFigureOut">
              <a:rPr lang="es-BO" smtClean="0"/>
              <a:t>7/7/2023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0B6BDFB0-55A0-4EB7-A526-D7EDD8A7D42B}" type="slidenum">
              <a:rPr lang="es-BO" smtClean="0"/>
              <a:t>‹Nº›</a:t>
            </a:fld>
            <a:endParaRPr lang="es-BO"/>
          </a:p>
        </p:txBody>
      </p:sp>
    </p:spTree>
    <p:extLst>
      <p:ext uri="{BB962C8B-B14F-4D97-AF65-F5344CB8AC3E}">
        <p14:creationId xmlns:p14="http://schemas.microsoft.com/office/powerpoint/2010/main" val="1124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3931774-8B71-40A1-BC1A-2366E83EDD74}" type="datetimeFigureOut">
              <a:rPr lang="es-BO" smtClean="0"/>
              <a:t>7/7/2023</a:t>
            </a:fld>
            <a:endParaRPr lang="es-BO"/>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BO"/>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B6BDFB0-55A0-4EB7-A526-D7EDD8A7D42B}" type="slidenum">
              <a:rPr lang="es-BO" smtClean="0"/>
              <a:t>‹Nº›</a:t>
            </a:fld>
            <a:endParaRPr lang="es-BO"/>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6203563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3931774-8B71-40A1-BC1A-2366E83EDD74}" type="datetimeFigureOut">
              <a:rPr lang="es-BO" smtClean="0"/>
              <a:t>7/7/2023</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0B6BDFB0-55A0-4EB7-A526-D7EDD8A7D42B}" type="slidenum">
              <a:rPr lang="es-BO" smtClean="0"/>
              <a:t>‹Nº›</a:t>
            </a:fld>
            <a:endParaRPr lang="es-BO"/>
          </a:p>
        </p:txBody>
      </p:sp>
    </p:spTree>
    <p:extLst>
      <p:ext uri="{BB962C8B-B14F-4D97-AF65-F5344CB8AC3E}">
        <p14:creationId xmlns:p14="http://schemas.microsoft.com/office/powerpoint/2010/main" val="66567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3931774-8B71-40A1-BC1A-2366E83EDD74}" type="datetimeFigureOut">
              <a:rPr lang="es-BO" smtClean="0"/>
              <a:t>7/7/2023</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0B6BDFB0-55A0-4EB7-A526-D7EDD8A7D42B}" type="slidenum">
              <a:rPr lang="es-BO" smtClean="0"/>
              <a:t>‹Nº›</a:t>
            </a:fld>
            <a:endParaRPr lang="es-BO"/>
          </a:p>
        </p:txBody>
      </p:sp>
    </p:spTree>
    <p:extLst>
      <p:ext uri="{BB962C8B-B14F-4D97-AF65-F5344CB8AC3E}">
        <p14:creationId xmlns:p14="http://schemas.microsoft.com/office/powerpoint/2010/main" val="120385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3931774-8B71-40A1-BC1A-2366E83EDD74}" type="datetimeFigureOut">
              <a:rPr lang="es-BO" smtClean="0"/>
              <a:t>7/7/2023</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0B6BDFB0-55A0-4EB7-A526-D7EDD8A7D42B}" type="slidenum">
              <a:rPr lang="es-BO" smtClean="0"/>
              <a:t>‹Nº›</a:t>
            </a:fld>
            <a:endParaRPr lang="es-BO"/>
          </a:p>
        </p:txBody>
      </p:sp>
    </p:spTree>
    <p:extLst>
      <p:ext uri="{BB962C8B-B14F-4D97-AF65-F5344CB8AC3E}">
        <p14:creationId xmlns:p14="http://schemas.microsoft.com/office/powerpoint/2010/main" val="365926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31774-8B71-40A1-BC1A-2366E83EDD74}" type="datetimeFigureOut">
              <a:rPr lang="es-BO" smtClean="0"/>
              <a:t>7/7/2023</a:t>
            </a:fld>
            <a:endParaRPr lang="es-BO"/>
          </a:p>
        </p:txBody>
      </p:sp>
      <p:sp>
        <p:nvSpPr>
          <p:cNvPr id="3" name="Footer Placeholder 2"/>
          <p:cNvSpPr>
            <a:spLocks noGrp="1"/>
          </p:cNvSpPr>
          <p:nvPr>
            <p:ph type="ftr" sz="quarter" idx="11"/>
          </p:nvPr>
        </p:nvSpPr>
        <p:spPr/>
        <p:txBody>
          <a:bodyPr/>
          <a:lstStyle/>
          <a:p>
            <a:endParaRPr lang="es-BO"/>
          </a:p>
        </p:txBody>
      </p:sp>
      <p:sp>
        <p:nvSpPr>
          <p:cNvPr id="4" name="Slide Number Placeholder 3"/>
          <p:cNvSpPr>
            <a:spLocks noGrp="1"/>
          </p:cNvSpPr>
          <p:nvPr>
            <p:ph type="sldNum" sz="quarter" idx="12"/>
          </p:nvPr>
        </p:nvSpPr>
        <p:spPr/>
        <p:txBody>
          <a:bodyPr/>
          <a:lstStyle/>
          <a:p>
            <a:fld id="{0B6BDFB0-55A0-4EB7-A526-D7EDD8A7D42B}" type="slidenum">
              <a:rPr lang="es-BO" smtClean="0"/>
              <a:t>‹Nº›</a:t>
            </a:fld>
            <a:endParaRPr lang="es-BO"/>
          </a:p>
        </p:txBody>
      </p:sp>
    </p:spTree>
    <p:extLst>
      <p:ext uri="{BB962C8B-B14F-4D97-AF65-F5344CB8AC3E}">
        <p14:creationId xmlns:p14="http://schemas.microsoft.com/office/powerpoint/2010/main" val="898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3931774-8B71-40A1-BC1A-2366E83EDD74}" type="datetimeFigureOut">
              <a:rPr lang="es-BO" smtClean="0"/>
              <a:t>7/7/2023</a:t>
            </a:fld>
            <a:endParaRPr lang="es-BO"/>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BO"/>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B6BDFB0-55A0-4EB7-A526-D7EDD8A7D42B}" type="slidenum">
              <a:rPr lang="es-BO" smtClean="0"/>
              <a:t>‹Nº›</a:t>
            </a:fld>
            <a:endParaRPr lang="es-BO"/>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772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3931774-8B71-40A1-BC1A-2366E83EDD74}" type="datetimeFigureOut">
              <a:rPr lang="es-BO" smtClean="0"/>
              <a:t>7/7/2023</a:t>
            </a:fld>
            <a:endParaRPr lang="es-BO"/>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BO"/>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B6BDFB0-55A0-4EB7-A526-D7EDD8A7D42B}" type="slidenum">
              <a:rPr lang="es-BO" smtClean="0"/>
              <a:t>‹Nº›</a:t>
            </a:fld>
            <a:endParaRPr lang="es-BO"/>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254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3931774-8B71-40A1-BC1A-2366E83EDD74}" type="datetimeFigureOut">
              <a:rPr lang="es-BO" smtClean="0"/>
              <a:t>7/7/2023</a:t>
            </a:fld>
            <a:endParaRPr lang="es-BO"/>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BO"/>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B6BDFB0-55A0-4EB7-A526-D7EDD8A7D42B}" type="slidenum">
              <a:rPr lang="es-BO" smtClean="0"/>
              <a:t>‹Nº›</a:t>
            </a:fld>
            <a:endParaRPr lang="es-BO"/>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897008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141A55-A8E4-4CAD-A659-7B1E23CABBD1}"/>
              </a:ext>
            </a:extLst>
          </p:cNvPr>
          <p:cNvSpPr>
            <a:spLocks noGrp="1"/>
          </p:cNvSpPr>
          <p:nvPr>
            <p:ph type="ctrTitle"/>
          </p:nvPr>
        </p:nvSpPr>
        <p:spPr>
          <a:xfrm>
            <a:off x="1224793" y="2105637"/>
            <a:ext cx="9071803" cy="2801921"/>
          </a:xfrm>
        </p:spPr>
        <p:txBody>
          <a:bodyPr>
            <a:normAutofit/>
          </a:bodyPr>
          <a:lstStyle/>
          <a:p>
            <a:r>
              <a:rPr lang="es-BO" sz="4400" b="1" dirty="0"/>
              <a:t>Técnicas de intervención cognitivo conductuales </a:t>
            </a:r>
            <a:br>
              <a:rPr lang="es-BO" sz="4400" b="1" dirty="0"/>
            </a:br>
            <a:r>
              <a:rPr lang="es-BO" sz="4400" b="1" dirty="0"/>
              <a:t/>
            </a:r>
            <a:br>
              <a:rPr lang="es-BO" sz="4400" b="1" dirty="0"/>
            </a:br>
            <a:r>
              <a:rPr lang="es-BO" sz="4400" b="1" dirty="0"/>
              <a:t>Técnicas operantes </a:t>
            </a:r>
            <a:endParaRPr lang="es-BO" dirty="0"/>
          </a:p>
        </p:txBody>
      </p:sp>
      <p:sp>
        <p:nvSpPr>
          <p:cNvPr id="3" name="Subtítulo 2">
            <a:extLst>
              <a:ext uri="{FF2B5EF4-FFF2-40B4-BE49-F238E27FC236}">
                <a16:creationId xmlns:a16="http://schemas.microsoft.com/office/drawing/2014/main" xmlns="" id="{8D269ABA-8F77-44D0-B615-1B7C78D72928}"/>
              </a:ext>
            </a:extLst>
          </p:cNvPr>
          <p:cNvSpPr>
            <a:spLocks noGrp="1"/>
          </p:cNvSpPr>
          <p:nvPr>
            <p:ph type="subTitle" idx="1"/>
          </p:nvPr>
        </p:nvSpPr>
        <p:spPr>
          <a:xfrm>
            <a:off x="8657439" y="5146496"/>
            <a:ext cx="2259944" cy="700632"/>
          </a:xfrm>
        </p:spPr>
        <p:txBody>
          <a:bodyPr>
            <a:normAutofit fontScale="92500"/>
          </a:bodyPr>
          <a:lstStyle/>
          <a:p>
            <a:r>
              <a:rPr lang="es-MX" i="1" dirty="0">
                <a:solidFill>
                  <a:schemeClr val="accent5">
                    <a:lumMod val="50000"/>
                  </a:schemeClr>
                </a:solidFill>
              </a:rPr>
              <a:t>Lic. Raquel Prada</a:t>
            </a:r>
            <a:endParaRPr lang="es-BO" i="1" dirty="0">
              <a:solidFill>
                <a:schemeClr val="accent5">
                  <a:lumMod val="50000"/>
                </a:schemeClr>
              </a:solidFill>
            </a:endParaRPr>
          </a:p>
        </p:txBody>
      </p:sp>
      <p:pic>
        <p:nvPicPr>
          <p:cNvPr id="5" name="0 Imagen">
            <a:extLst>
              <a:ext uri="{FF2B5EF4-FFF2-40B4-BE49-F238E27FC236}">
                <a16:creationId xmlns:a16="http://schemas.microsoft.com/office/drawing/2014/main" xmlns="" id="{2546B7B1-C8FD-4537-B3F4-7C25EB8EE2F9}"/>
              </a:ext>
            </a:extLst>
          </p:cNvPr>
          <p:cNvPicPr/>
          <p:nvPr/>
        </p:nvPicPr>
        <p:blipFill>
          <a:blip r:embed="rId2"/>
          <a:srcRect l="23237" t="23577" r="22623" b="23886"/>
          <a:stretch>
            <a:fillRect/>
          </a:stretch>
        </p:blipFill>
        <p:spPr>
          <a:xfrm>
            <a:off x="7864073" y="32643"/>
            <a:ext cx="1586731" cy="1409350"/>
          </a:xfrm>
          <a:prstGeom prst="rect">
            <a:avLst/>
          </a:prstGeom>
        </p:spPr>
      </p:pic>
      <p:pic>
        <p:nvPicPr>
          <p:cNvPr id="6" name="Imagen 5">
            <a:extLst>
              <a:ext uri="{FF2B5EF4-FFF2-40B4-BE49-F238E27FC236}">
                <a16:creationId xmlns:a16="http://schemas.microsoft.com/office/drawing/2014/main" xmlns="" id="{49FA3E47-C33B-4545-92F0-A9349FCE79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4" t="39005" r="25379" b="39441"/>
          <a:stretch/>
        </p:blipFill>
        <p:spPr>
          <a:xfrm>
            <a:off x="9508386" y="299436"/>
            <a:ext cx="1996226" cy="875764"/>
          </a:xfrm>
          <a:prstGeom prst="roundRect">
            <a:avLst/>
          </a:prstGeom>
        </p:spPr>
      </p:pic>
    </p:spTree>
    <p:extLst>
      <p:ext uri="{BB962C8B-B14F-4D97-AF65-F5344CB8AC3E}">
        <p14:creationId xmlns:p14="http://schemas.microsoft.com/office/powerpoint/2010/main" val="2722639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2163B30-F3FF-4D96-8233-08010777BE8E}"/>
              </a:ext>
            </a:extLst>
          </p:cNvPr>
          <p:cNvSpPr>
            <a:spLocks noGrp="1"/>
          </p:cNvSpPr>
          <p:nvPr>
            <p:ph idx="1"/>
          </p:nvPr>
        </p:nvSpPr>
        <p:spPr>
          <a:xfrm>
            <a:off x="1577129" y="1073791"/>
            <a:ext cx="9655729" cy="4793609"/>
          </a:xfrm>
        </p:spPr>
        <p:txBody>
          <a:bodyPr/>
          <a:lstStyle/>
          <a:p>
            <a:pPr marL="0" indent="0" algn="ctr">
              <a:buNone/>
            </a:pPr>
            <a:r>
              <a:rPr lang="es-BO" sz="3200" b="1" dirty="0">
                <a:effectLst/>
                <a:latin typeface="Calibri" panose="020F0502020204030204" pitchFamily="34" charset="0"/>
                <a:ea typeface="Calibri" panose="020F0502020204030204" pitchFamily="34" charset="0"/>
                <a:cs typeface="Times New Roman" panose="02020603050405020304" pitchFamily="18" charset="0"/>
              </a:rPr>
              <a:t>Actividades reforzantes </a:t>
            </a:r>
          </a:p>
          <a:p>
            <a:pPr marL="0" indent="0">
              <a:buNone/>
            </a:pPr>
            <a:endParaRPr lang="es-BO" sz="3200" b="1" dirty="0">
              <a:effectLst/>
              <a:latin typeface="Calibri" panose="020F0502020204030204" pitchFamily="34" charset="0"/>
              <a:ea typeface="Calibri" panose="020F0502020204030204" pitchFamily="34" charset="0"/>
              <a:cs typeface="Times New Roman" panose="02020603050405020304" pitchFamily="18" charset="0"/>
            </a:endParaRPr>
          </a:p>
          <a:p>
            <a:r>
              <a:rPr lang="es-BO" sz="2400" dirty="0">
                <a:effectLst/>
                <a:latin typeface="Calibri" panose="020F0502020204030204" pitchFamily="34" charset="0"/>
                <a:ea typeface="Calibri" panose="020F0502020204030204" pitchFamily="34" charset="0"/>
                <a:cs typeface="Times New Roman" panose="02020603050405020304" pitchFamily="18" charset="0"/>
              </a:rPr>
              <a:t>Algunos ejemplos de actividades reforzantes son ir de compras, ir al cine, jugar, escuchar música, etc. Cualquiera de las </a:t>
            </a:r>
            <a:r>
              <a:rPr lang="es-BO" sz="2400" b="1" dirty="0">
                <a:effectLst/>
                <a:latin typeface="Calibri" panose="020F0502020204030204" pitchFamily="34" charset="0"/>
                <a:ea typeface="Calibri" panose="020F0502020204030204" pitchFamily="34" charset="0"/>
                <a:cs typeface="Times New Roman" panose="02020603050405020304" pitchFamily="18" charset="0"/>
              </a:rPr>
              <a:t>actividades placenteras </a:t>
            </a:r>
            <a:r>
              <a:rPr lang="es-BO" sz="2400" dirty="0">
                <a:effectLst/>
                <a:latin typeface="Calibri" panose="020F0502020204030204" pitchFamily="34" charset="0"/>
                <a:ea typeface="Calibri" panose="020F0502020204030204" pitchFamily="34" charset="0"/>
                <a:cs typeface="Times New Roman" panose="02020603050405020304" pitchFamily="18" charset="0"/>
              </a:rPr>
              <a:t>que realiza una persona puede utilizarse como reforzador para incrementar una conducta. </a:t>
            </a:r>
          </a:p>
          <a:p>
            <a:endParaRPr lang="es-BO" sz="2400" dirty="0">
              <a:latin typeface="Calibri" panose="020F0502020204030204" pitchFamily="34" charset="0"/>
              <a:ea typeface="Calibri" panose="020F0502020204030204" pitchFamily="34" charset="0"/>
              <a:cs typeface="Times New Roman" panose="02020603050405020304" pitchFamily="18" charset="0"/>
            </a:endParaRPr>
          </a:p>
          <a:p>
            <a:endParaRPr lang="es-BO" sz="2400" dirty="0">
              <a:effectLst/>
              <a:latin typeface="Calibri" panose="020F0502020204030204" pitchFamily="34" charset="0"/>
              <a:ea typeface="Calibri" panose="020F0502020204030204" pitchFamily="34" charset="0"/>
              <a:cs typeface="Times New Roman" panose="02020603050405020304" pitchFamily="18" charset="0"/>
            </a:endParaRPr>
          </a:p>
          <a:p>
            <a:r>
              <a:rPr lang="es-BO" sz="2400" dirty="0">
                <a:latin typeface="Calibri" panose="020F0502020204030204" pitchFamily="34" charset="0"/>
                <a:ea typeface="Calibri" panose="020F0502020204030204" pitchFamily="34" charset="0"/>
                <a:cs typeface="Times New Roman" panose="02020603050405020304" pitchFamily="18" charset="0"/>
              </a:rPr>
              <a:t>Estos tipos de reforzadores no aplican a todos los sujetos. </a:t>
            </a:r>
            <a:endParaRPr lang="es-BO"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B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1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8E8EF3-A29B-4AF2-B0FA-7562766D2890}"/>
              </a:ext>
            </a:extLst>
          </p:cNvPr>
          <p:cNvSpPr>
            <a:spLocks noGrp="1"/>
          </p:cNvSpPr>
          <p:nvPr>
            <p:ph type="title"/>
          </p:nvPr>
        </p:nvSpPr>
        <p:spPr>
          <a:xfrm>
            <a:off x="1295400" y="1365309"/>
            <a:ext cx="9601200" cy="1485900"/>
          </a:xfrm>
        </p:spPr>
        <p:txBody>
          <a:bodyPr/>
          <a:lstStyle/>
          <a:p>
            <a:pPr algn="ctr"/>
            <a:r>
              <a:rPr lang="es-BO" sz="1800" b="1" dirty="0">
                <a:effectLst/>
                <a:latin typeface="Calibri" panose="020F0502020204030204" pitchFamily="34" charset="0"/>
                <a:ea typeface="Calibri" panose="020F0502020204030204" pitchFamily="34" charset="0"/>
                <a:cs typeface="Times New Roman" panose="02020603050405020304" pitchFamily="18" charset="0"/>
              </a:rPr>
              <a:t> </a:t>
            </a:r>
            <a:r>
              <a:rPr lang="es-BO" sz="3200" b="1" dirty="0">
                <a:effectLst/>
                <a:latin typeface="Calibri" panose="020F0502020204030204" pitchFamily="34" charset="0"/>
                <a:ea typeface="Calibri" panose="020F0502020204030204" pitchFamily="34" charset="0"/>
                <a:cs typeface="Times New Roman" panose="02020603050405020304" pitchFamily="18" charset="0"/>
              </a:rPr>
              <a:t>Reforzamiento negativo</a:t>
            </a:r>
            <a:endParaRPr lang="es-BO" dirty="0"/>
          </a:p>
        </p:txBody>
      </p:sp>
      <p:sp>
        <p:nvSpPr>
          <p:cNvPr id="3" name="Marcador de contenido 2">
            <a:extLst>
              <a:ext uri="{FF2B5EF4-FFF2-40B4-BE49-F238E27FC236}">
                <a16:creationId xmlns:a16="http://schemas.microsoft.com/office/drawing/2014/main" xmlns="" id="{88C71157-FE98-4B10-AA89-F796A2CC245A}"/>
              </a:ext>
            </a:extLst>
          </p:cNvPr>
          <p:cNvSpPr>
            <a:spLocks noGrp="1"/>
          </p:cNvSpPr>
          <p:nvPr>
            <p:ph idx="1"/>
          </p:nvPr>
        </p:nvSpPr>
        <p:spPr>
          <a:xfrm>
            <a:off x="1912690" y="2382473"/>
            <a:ext cx="9060110" cy="3484927"/>
          </a:xfrm>
        </p:spPr>
        <p:txBody>
          <a:bodyPr>
            <a:normAutofit/>
          </a:bodyPr>
          <a:lstStyle/>
          <a:p>
            <a:r>
              <a:rPr lang="es-BO" sz="2400" dirty="0">
                <a:effectLst/>
                <a:latin typeface="Calibri" panose="020F0502020204030204" pitchFamily="34" charset="0"/>
                <a:ea typeface="Calibri" panose="020F0502020204030204" pitchFamily="34" charset="0"/>
                <a:cs typeface="Times New Roman" panose="02020603050405020304" pitchFamily="18" charset="0"/>
              </a:rPr>
              <a:t>El reforzamiento negativo hace referencia al </a:t>
            </a:r>
            <a:r>
              <a:rPr lang="es-BO" sz="2400" b="1" dirty="0">
                <a:effectLst/>
                <a:latin typeface="Calibri" panose="020F0502020204030204" pitchFamily="34" charset="0"/>
                <a:ea typeface="Calibri" panose="020F0502020204030204" pitchFamily="34" charset="0"/>
                <a:cs typeface="Times New Roman" panose="02020603050405020304" pitchFamily="18" charset="0"/>
              </a:rPr>
              <a:t>aumento</a:t>
            </a:r>
            <a:r>
              <a:rPr lang="es-BO" sz="2400" dirty="0">
                <a:effectLst/>
                <a:latin typeface="Calibri" panose="020F0502020204030204" pitchFamily="34" charset="0"/>
                <a:ea typeface="Calibri" panose="020F0502020204030204" pitchFamily="34" charset="0"/>
                <a:cs typeface="Times New Roman" panose="02020603050405020304" pitchFamily="18" charset="0"/>
              </a:rPr>
              <a:t> de la probabilidad de que se repita una conducta al retirar un estímulo aversivo inmediatamente después de que se ha realizado la conducta. </a:t>
            </a:r>
            <a:r>
              <a:rPr lang="es-BO" sz="1600" dirty="0">
                <a:effectLst/>
                <a:latin typeface="Calibri" panose="020F0502020204030204" pitchFamily="34" charset="0"/>
                <a:ea typeface="Calibri" panose="020F0502020204030204" pitchFamily="34" charset="0"/>
                <a:cs typeface="Times New Roman" panose="02020603050405020304" pitchFamily="18" charset="0"/>
              </a:rPr>
              <a:t>(cinturón)</a:t>
            </a:r>
            <a:endParaRPr lang="es-B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70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36BD92-0158-47C3-905D-C8DE6882A120}"/>
              </a:ext>
            </a:extLst>
          </p:cNvPr>
          <p:cNvSpPr>
            <a:spLocks noGrp="1"/>
          </p:cNvSpPr>
          <p:nvPr>
            <p:ph type="title"/>
          </p:nvPr>
        </p:nvSpPr>
        <p:spPr>
          <a:xfrm>
            <a:off x="2223083" y="657665"/>
            <a:ext cx="9277817" cy="1548639"/>
          </a:xfrm>
        </p:spPr>
        <p:txBody>
          <a:bodyPr>
            <a:normAutofit fontScale="90000"/>
          </a:bodyPr>
          <a:lstStyle/>
          <a:p>
            <a:pPr algn="ctr"/>
            <a:r>
              <a:rPr lang="es-BO" sz="4000" b="1" dirty="0">
                <a:effectLst/>
                <a:latin typeface="Calibri" panose="020F0502020204030204" pitchFamily="34" charset="0"/>
                <a:ea typeface="Calibri" panose="020F0502020204030204" pitchFamily="34" charset="0"/>
                <a:cs typeface="Times New Roman" panose="02020603050405020304" pitchFamily="18" charset="0"/>
              </a:rPr>
              <a:t>Programas de reforzamiento</a:t>
            </a:r>
            <a:r>
              <a:rPr lang="es-BO" sz="1800" dirty="0">
                <a:effectLst/>
                <a:latin typeface="Calibri" panose="020F0502020204030204" pitchFamily="34" charset="0"/>
                <a:ea typeface="Calibri" panose="020F0502020204030204" pitchFamily="34" charset="0"/>
                <a:cs typeface="Times New Roman" panose="02020603050405020304" pitchFamily="18" charset="0"/>
              </a:rPr>
              <a:t/>
            </a:r>
            <a:br>
              <a:rPr lang="es-BO" sz="1800" dirty="0">
                <a:effectLst/>
                <a:latin typeface="Calibri" panose="020F0502020204030204" pitchFamily="34" charset="0"/>
                <a:ea typeface="Calibri" panose="020F0502020204030204" pitchFamily="34" charset="0"/>
                <a:cs typeface="Times New Roman" panose="02020603050405020304" pitchFamily="18" charset="0"/>
              </a:rPr>
            </a:br>
            <a:r>
              <a:rPr lang="es-BO" sz="1800" dirty="0">
                <a:effectLst/>
                <a:latin typeface="Calibri" panose="020F0502020204030204" pitchFamily="34" charset="0"/>
                <a:ea typeface="Calibri" panose="020F0502020204030204" pitchFamily="34" charset="0"/>
                <a:cs typeface="Times New Roman" panose="02020603050405020304" pitchFamily="18" charset="0"/>
              </a:rPr>
              <a:t>Los programas de reforzamiento son las reglas que </a:t>
            </a:r>
            <a:r>
              <a:rPr lang="es-BO" sz="1800" b="1" dirty="0">
                <a:effectLst/>
                <a:latin typeface="Calibri" panose="020F0502020204030204" pitchFamily="34" charset="0"/>
                <a:ea typeface="Calibri" panose="020F0502020204030204" pitchFamily="34" charset="0"/>
                <a:cs typeface="Times New Roman" panose="02020603050405020304" pitchFamily="18" charset="0"/>
              </a:rPr>
              <a:t>describen cómo fomentar, incrementar y mantener </a:t>
            </a:r>
            <a:r>
              <a:rPr lang="es-BO" sz="1800" dirty="0">
                <a:effectLst/>
                <a:latin typeface="Calibri" panose="020F0502020204030204" pitchFamily="34" charset="0"/>
                <a:ea typeface="Calibri" panose="020F0502020204030204" pitchFamily="34" charset="0"/>
                <a:cs typeface="Times New Roman" panose="02020603050405020304" pitchFamily="18" charset="0"/>
              </a:rPr>
              <a:t>una conducta en función de la aplicación de los reforzadores una vez emitida la conducta. Existen dos tipos de programas de reforzamiento: Reforzamiento </a:t>
            </a:r>
            <a:r>
              <a:rPr lang="es-BO" sz="1800" b="1" dirty="0">
                <a:effectLst/>
                <a:latin typeface="Calibri" panose="020F0502020204030204" pitchFamily="34" charset="0"/>
                <a:ea typeface="Calibri" panose="020F0502020204030204" pitchFamily="34" charset="0"/>
                <a:cs typeface="Times New Roman" panose="02020603050405020304" pitchFamily="18" charset="0"/>
              </a:rPr>
              <a:t>continuo</a:t>
            </a:r>
            <a:r>
              <a:rPr lang="es-BO" sz="1800" dirty="0">
                <a:effectLst/>
                <a:latin typeface="Calibri" panose="020F0502020204030204" pitchFamily="34" charset="0"/>
                <a:ea typeface="Calibri" panose="020F0502020204030204" pitchFamily="34" charset="0"/>
                <a:cs typeface="Times New Roman" panose="02020603050405020304" pitchFamily="18" charset="0"/>
              </a:rPr>
              <a:t> y reforzamiento </a:t>
            </a:r>
            <a:r>
              <a:rPr lang="es-BO" sz="1800" b="1" dirty="0">
                <a:effectLst/>
                <a:latin typeface="Calibri" panose="020F0502020204030204" pitchFamily="34" charset="0"/>
                <a:ea typeface="Calibri" panose="020F0502020204030204" pitchFamily="34" charset="0"/>
                <a:cs typeface="Times New Roman" panose="02020603050405020304" pitchFamily="18" charset="0"/>
              </a:rPr>
              <a:t>intermitente</a:t>
            </a:r>
            <a:r>
              <a:rPr lang="es-BO" sz="1800" dirty="0">
                <a:effectLst/>
                <a:latin typeface="Calibri" panose="020F0502020204030204" pitchFamily="34" charset="0"/>
                <a:ea typeface="Calibri" panose="020F0502020204030204" pitchFamily="34" charset="0"/>
                <a:cs typeface="Times New Roman" panose="02020603050405020304" pitchFamily="18" charset="0"/>
              </a:rPr>
              <a:t>, con efectos diferentes sobre la conducta. </a:t>
            </a:r>
            <a:r>
              <a:rPr lang="es-BO" sz="3600" dirty="0">
                <a:effectLst/>
                <a:latin typeface="Calibri" panose="020F0502020204030204" pitchFamily="34" charset="0"/>
                <a:ea typeface="Calibri" panose="020F0502020204030204" pitchFamily="34" charset="0"/>
                <a:cs typeface="Times New Roman" panose="02020603050405020304" pitchFamily="18" charset="0"/>
              </a:rPr>
              <a:t/>
            </a:r>
            <a:br>
              <a:rPr lang="es-BO" sz="3600" dirty="0">
                <a:effectLst/>
                <a:latin typeface="Calibri" panose="020F0502020204030204" pitchFamily="34" charset="0"/>
                <a:ea typeface="Calibri" panose="020F0502020204030204" pitchFamily="34" charset="0"/>
                <a:cs typeface="Times New Roman" panose="02020603050405020304" pitchFamily="18" charset="0"/>
              </a:rPr>
            </a:br>
            <a:endParaRPr lang="es-BO" dirty="0"/>
          </a:p>
        </p:txBody>
      </p:sp>
      <p:sp>
        <p:nvSpPr>
          <p:cNvPr id="3" name="Marcador de contenido 2">
            <a:extLst>
              <a:ext uri="{FF2B5EF4-FFF2-40B4-BE49-F238E27FC236}">
                <a16:creationId xmlns:a16="http://schemas.microsoft.com/office/drawing/2014/main" xmlns="" id="{D03D4880-862C-46C8-9EF3-F3E75CE3F179}"/>
              </a:ext>
            </a:extLst>
          </p:cNvPr>
          <p:cNvSpPr>
            <a:spLocks noGrp="1"/>
          </p:cNvSpPr>
          <p:nvPr>
            <p:ph idx="1"/>
          </p:nvPr>
        </p:nvSpPr>
        <p:spPr>
          <a:xfrm>
            <a:off x="1442906" y="2466363"/>
            <a:ext cx="9924176" cy="3733971"/>
          </a:xfrm>
        </p:spPr>
        <p:txBody>
          <a:bodyPr>
            <a:normAutofit/>
          </a:bodyPr>
          <a:lstStyle/>
          <a:p>
            <a:r>
              <a:rPr lang="es-BO" sz="3200" b="1" dirty="0">
                <a:effectLst/>
                <a:latin typeface="Calibri" panose="020F0502020204030204" pitchFamily="34" charset="0"/>
                <a:ea typeface="Calibri" panose="020F0502020204030204" pitchFamily="34" charset="0"/>
                <a:cs typeface="Times New Roman" panose="02020603050405020304" pitchFamily="18" charset="0"/>
              </a:rPr>
              <a:t>Reforzamiento continuo </a:t>
            </a:r>
            <a:r>
              <a:rPr lang="es-BO" sz="2400" dirty="0">
                <a:effectLst/>
                <a:latin typeface="Calibri" panose="020F0502020204030204" pitchFamily="34" charset="0"/>
                <a:ea typeface="Calibri" panose="020F0502020204030204" pitchFamily="34" charset="0"/>
                <a:cs typeface="Times New Roman" panose="02020603050405020304" pitchFamily="18" charset="0"/>
              </a:rPr>
              <a:t>implica presentar un reforzador siempre que se realice la conducta objetivo. </a:t>
            </a:r>
          </a:p>
          <a:p>
            <a:r>
              <a:rPr lang="es-BO" sz="3200" b="1" dirty="0">
                <a:effectLst/>
                <a:latin typeface="Calibri" panose="020F0502020204030204" pitchFamily="34" charset="0"/>
                <a:ea typeface="Calibri" panose="020F0502020204030204" pitchFamily="34" charset="0"/>
                <a:cs typeface="Times New Roman" panose="02020603050405020304" pitchFamily="18" charset="0"/>
              </a:rPr>
              <a:t>Reforzamiento intermitente </a:t>
            </a:r>
            <a:r>
              <a:rPr lang="es-BO" sz="2400" dirty="0">
                <a:effectLst/>
                <a:latin typeface="Calibri" panose="020F0502020204030204" pitchFamily="34" charset="0"/>
                <a:ea typeface="Calibri" panose="020F0502020204030204" pitchFamily="34" charset="0"/>
                <a:cs typeface="Times New Roman" panose="02020603050405020304" pitchFamily="18" charset="0"/>
              </a:rPr>
              <a:t>supone administrar el reforzador de manera contingente a la realización de una conducta, pero no en todas las ocasiones que ésta se lleve a cabo. </a:t>
            </a:r>
            <a:endParaRPr lang="es-BO" sz="2800" dirty="0"/>
          </a:p>
        </p:txBody>
      </p:sp>
    </p:spTree>
    <p:extLst>
      <p:ext uri="{BB962C8B-B14F-4D97-AF65-F5344CB8AC3E}">
        <p14:creationId xmlns:p14="http://schemas.microsoft.com/office/powerpoint/2010/main" val="164073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D0BA4E0-6FD7-4551-BE64-9FF0527A1759}"/>
              </a:ext>
            </a:extLst>
          </p:cNvPr>
          <p:cNvSpPr>
            <a:spLocks noGrp="1"/>
          </p:cNvSpPr>
          <p:nvPr>
            <p:ph idx="1"/>
          </p:nvPr>
        </p:nvSpPr>
        <p:spPr>
          <a:xfrm>
            <a:off x="1795244" y="1006679"/>
            <a:ext cx="9177556" cy="4860721"/>
          </a:xfrm>
        </p:spPr>
        <p:txBody>
          <a:bodyPr>
            <a:normAutofit/>
          </a:bodyPr>
          <a:lstStyle/>
          <a:p>
            <a:pPr marL="0" indent="0">
              <a:lnSpc>
                <a:spcPct val="107000"/>
              </a:lnSpc>
              <a:spcAft>
                <a:spcPts val="800"/>
              </a:spcAft>
              <a:buNone/>
            </a:pPr>
            <a:r>
              <a:rPr lang="es-BO" sz="2400" b="1" dirty="0">
                <a:effectLst/>
                <a:latin typeface="Calibri" panose="020F0502020204030204" pitchFamily="34" charset="0"/>
                <a:ea typeface="Calibri" panose="020F0502020204030204" pitchFamily="34" charset="0"/>
                <a:cs typeface="Times New Roman" panose="02020603050405020304" pitchFamily="18" charset="0"/>
              </a:rPr>
              <a:t>Programas de razón</a:t>
            </a:r>
            <a:endParaRPr lang="es-BO" sz="2400" dirty="0">
              <a:effectLst/>
              <a:latin typeface="Calibri" panose="020F0502020204030204" pitchFamily="34" charset="0"/>
              <a:ea typeface="Calibri" panose="020F0502020204030204" pitchFamily="34" charset="0"/>
              <a:cs typeface="Times New Roman" panose="02020603050405020304" pitchFamily="18" charset="0"/>
            </a:endParaRPr>
          </a:p>
          <a:p>
            <a:r>
              <a:rPr lang="es-BO" sz="1800" dirty="0">
                <a:effectLst/>
                <a:latin typeface="Calibri" panose="020F0502020204030204" pitchFamily="34" charset="0"/>
                <a:ea typeface="Calibri" panose="020F0502020204030204" pitchFamily="34" charset="0"/>
                <a:cs typeface="Times New Roman" panose="02020603050405020304" pitchFamily="18" charset="0"/>
              </a:rPr>
              <a:t>A veces conviene reforzar no en cada ocurrencia de la conducta deseada, sino cuando el individuo ya la ha realizado en varias ocasiones. A esto se le llama programa de razón y puede ser fijo o variable. En los </a:t>
            </a:r>
            <a:r>
              <a:rPr lang="es-BO" sz="1800" b="1" dirty="0">
                <a:effectLst/>
                <a:latin typeface="Calibri" panose="020F0502020204030204" pitchFamily="34" charset="0"/>
                <a:ea typeface="Calibri" panose="020F0502020204030204" pitchFamily="34" charset="0"/>
                <a:cs typeface="Times New Roman" panose="02020603050405020304" pitchFamily="18" charset="0"/>
              </a:rPr>
              <a:t>programas de razón fija,</a:t>
            </a:r>
            <a:r>
              <a:rPr lang="es-BO" sz="1800" dirty="0">
                <a:effectLst/>
                <a:latin typeface="Calibri" panose="020F0502020204030204" pitchFamily="34" charset="0"/>
                <a:ea typeface="Calibri" panose="020F0502020204030204" pitchFamily="34" charset="0"/>
                <a:cs typeface="Times New Roman" panose="02020603050405020304" pitchFamily="18" charset="0"/>
              </a:rPr>
              <a:t> el reforzador se obtiene de forma contingente a la realización de la conducta el número de veces previamente estipulado (</a:t>
            </a:r>
            <a:r>
              <a:rPr lang="es-BO"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s-BO" sz="1800" dirty="0">
                <a:effectLst/>
                <a:latin typeface="Calibri" panose="020F0502020204030204" pitchFamily="34" charset="0"/>
                <a:ea typeface="Calibri" panose="020F0502020204030204" pitchFamily="34" charset="0"/>
                <a:cs typeface="Times New Roman" panose="02020603050405020304" pitchFamily="18" charset="0"/>
              </a:rPr>
              <a:t>. 3, 5, 30…). </a:t>
            </a:r>
          </a:p>
          <a:p>
            <a:pPr marL="0" indent="0">
              <a:buNone/>
            </a:pPr>
            <a:r>
              <a:rPr lang="es-BO" sz="2400" b="1" dirty="0">
                <a:effectLst/>
                <a:latin typeface="Calibri" panose="020F0502020204030204" pitchFamily="34" charset="0"/>
                <a:ea typeface="Calibri" panose="020F0502020204030204" pitchFamily="34" charset="0"/>
                <a:cs typeface="Times New Roman" panose="02020603050405020304" pitchFamily="18" charset="0"/>
              </a:rPr>
              <a:t>Programas de intervalo</a:t>
            </a:r>
            <a:endParaRPr lang="es-BO" sz="2400" dirty="0">
              <a:effectLst/>
              <a:latin typeface="Calibri" panose="020F0502020204030204" pitchFamily="34" charset="0"/>
              <a:ea typeface="Calibri" panose="020F0502020204030204" pitchFamily="34" charset="0"/>
              <a:cs typeface="Times New Roman" panose="02020603050405020304" pitchFamily="18" charset="0"/>
            </a:endParaRPr>
          </a:p>
          <a:p>
            <a:r>
              <a:rPr lang="es-BO" sz="1800" dirty="0">
                <a:effectLst/>
                <a:latin typeface="Calibri" panose="020F0502020204030204" pitchFamily="34" charset="0"/>
                <a:ea typeface="Calibri" panose="020F0502020204030204" pitchFamily="34" charset="0"/>
                <a:cs typeface="Times New Roman" panose="02020603050405020304" pitchFamily="18" charset="0"/>
              </a:rPr>
              <a:t> En muchas ocasiones puede ser más útil reforzar cada cierto intervalo temporal. Por ejemplo, podría observarse cada 10 minutos si un niño está realizando una tarea y, si es el caso, reforzarle por ello. A este tipo de programas se les llama programas de intervalo y pueden ser, así mismo, fijos, cuando el espacio de tiempo está claramente establecido (por ejemplo, cada 10 minutos) o variable cuando se aplica según un intervalo medio (por ejemplo, que la observación transcurra al menos dentro de un periodo de cada 10 minutos, (</a:t>
            </a:r>
            <a:r>
              <a:rPr lang="es-BO"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s-BO" sz="1800" dirty="0">
                <a:effectLst/>
                <a:latin typeface="Calibri" panose="020F0502020204030204" pitchFamily="34" charset="0"/>
                <a:ea typeface="Calibri" panose="020F0502020204030204" pitchFamily="34" charset="0"/>
                <a:cs typeface="Times New Roman" panose="02020603050405020304" pitchFamily="18" charset="0"/>
              </a:rPr>
              <a:t>. podría ser tanto en el minuto 3, en el 5, o en el 10).</a:t>
            </a:r>
            <a:endParaRPr lang="es-BO" dirty="0"/>
          </a:p>
        </p:txBody>
      </p:sp>
    </p:spTree>
    <p:extLst>
      <p:ext uri="{BB962C8B-B14F-4D97-AF65-F5344CB8AC3E}">
        <p14:creationId xmlns:p14="http://schemas.microsoft.com/office/powerpoint/2010/main" val="227916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1DAFF0-1B12-46AD-8E11-DCC649C75520}"/>
              </a:ext>
            </a:extLst>
          </p:cNvPr>
          <p:cNvSpPr>
            <a:spLocks noGrp="1"/>
          </p:cNvSpPr>
          <p:nvPr>
            <p:ph type="title"/>
          </p:nvPr>
        </p:nvSpPr>
        <p:spPr/>
        <p:txBody>
          <a:bodyPr>
            <a:normAutofit fontScale="90000"/>
          </a:bodyPr>
          <a:lstStyle/>
          <a:p>
            <a:pPr algn="ctr"/>
            <a:r>
              <a:rPr lang="es-BO" b="1" dirty="0">
                <a:effectLst/>
                <a:latin typeface="Calibri" panose="020F0502020204030204" pitchFamily="34" charset="0"/>
                <a:ea typeface="Calibri" panose="020F0502020204030204" pitchFamily="34" charset="0"/>
                <a:cs typeface="Times New Roman" panose="02020603050405020304" pitchFamily="18" charset="0"/>
              </a:rPr>
              <a:t>Técnicas operantes para la adquisición de nuevas conductas</a:t>
            </a:r>
            <a:r>
              <a:rPr lang="es-BO" sz="1800" dirty="0">
                <a:effectLst/>
                <a:latin typeface="Calibri" panose="020F0502020204030204" pitchFamily="34" charset="0"/>
                <a:ea typeface="Calibri" panose="020F0502020204030204" pitchFamily="34" charset="0"/>
                <a:cs typeface="Times New Roman" panose="02020603050405020304" pitchFamily="18" charset="0"/>
              </a:rPr>
              <a:t/>
            </a:r>
            <a:br>
              <a:rPr lang="es-BO" sz="1800" dirty="0">
                <a:effectLst/>
                <a:latin typeface="Calibri" panose="020F0502020204030204" pitchFamily="34" charset="0"/>
                <a:ea typeface="Calibri" panose="020F0502020204030204" pitchFamily="34" charset="0"/>
                <a:cs typeface="Times New Roman" panose="02020603050405020304" pitchFamily="18" charset="0"/>
              </a:rPr>
            </a:br>
            <a:endParaRPr lang="es-BO" dirty="0"/>
          </a:p>
        </p:txBody>
      </p:sp>
      <p:sp>
        <p:nvSpPr>
          <p:cNvPr id="3" name="Marcador de contenido 2">
            <a:extLst>
              <a:ext uri="{FF2B5EF4-FFF2-40B4-BE49-F238E27FC236}">
                <a16:creationId xmlns:a16="http://schemas.microsoft.com/office/drawing/2014/main" xmlns="" id="{217F5F40-0073-40C2-9986-F1150BBFE066}"/>
              </a:ext>
            </a:extLst>
          </p:cNvPr>
          <p:cNvSpPr>
            <a:spLocks noGrp="1"/>
          </p:cNvSpPr>
          <p:nvPr>
            <p:ph idx="1"/>
          </p:nvPr>
        </p:nvSpPr>
        <p:spPr/>
        <p:txBody>
          <a:bodyPr/>
          <a:lstStyle/>
          <a:p>
            <a:r>
              <a:rPr lang="es-BO" sz="1800" dirty="0">
                <a:effectLst/>
                <a:latin typeface="Calibri" panose="020F0502020204030204" pitchFamily="34" charset="0"/>
                <a:ea typeface="Calibri" panose="020F0502020204030204" pitchFamily="34" charset="0"/>
                <a:cs typeface="Times New Roman" panose="02020603050405020304" pitchFamily="18" charset="0"/>
              </a:rPr>
              <a:t>Los procedimientos operantes basados en el manejo de consecuencias se han centrado fundamentalmente en el incremento, reducción y mantenimiento de conductas ya existentes. No obstante, el aprendizaje requiere también instaurar conductas simples o complejas que no se encuentran en el repertorio habitual del individuo. </a:t>
            </a:r>
          </a:p>
          <a:p>
            <a:r>
              <a:rPr lang="es-BO" sz="1800" dirty="0">
                <a:effectLst/>
                <a:latin typeface="Calibri" panose="020F0502020204030204" pitchFamily="34" charset="0"/>
                <a:ea typeface="Calibri" panose="020F0502020204030204" pitchFamily="34" charset="0"/>
                <a:cs typeface="Times New Roman" panose="02020603050405020304" pitchFamily="18" charset="0"/>
              </a:rPr>
              <a:t>Para instaurar las nuevas conductas se utilizarán tres técnicas especificas: moldeamiento, encadenamiento e instigación/atenuación o desvanecimiento. En estas técnicas se pate de algunos componentes que forman parte de alguna manera de conducta final que se precede conseguir y que si están en el repertorio habitual de la persona. </a:t>
            </a:r>
          </a:p>
          <a:p>
            <a:endParaRPr lang="es-BO" dirty="0"/>
          </a:p>
        </p:txBody>
      </p:sp>
    </p:spTree>
    <p:extLst>
      <p:ext uri="{BB962C8B-B14F-4D97-AF65-F5344CB8AC3E}">
        <p14:creationId xmlns:p14="http://schemas.microsoft.com/office/powerpoint/2010/main" val="343828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C78587-625A-4AA0-BB4E-63587AD6D873}"/>
              </a:ext>
            </a:extLst>
          </p:cNvPr>
          <p:cNvSpPr>
            <a:spLocks noGrp="1"/>
          </p:cNvSpPr>
          <p:nvPr>
            <p:ph type="title"/>
          </p:nvPr>
        </p:nvSpPr>
        <p:spPr>
          <a:xfrm>
            <a:off x="1384182" y="394283"/>
            <a:ext cx="9588617" cy="1777417"/>
          </a:xfrm>
        </p:spPr>
        <p:txBody>
          <a:bodyPr>
            <a:normAutofit/>
          </a:bodyPr>
          <a:lstStyle/>
          <a:p>
            <a:pPr algn="ctr"/>
            <a:r>
              <a:rPr lang="es-419" sz="3200" b="1" i="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Moldeamiento</a:t>
            </a:r>
            <a:endParaRPr lang="es-BO" sz="6600" b="1" dirty="0">
              <a:solidFill>
                <a:schemeClr val="tx2">
                  <a:lumMod val="75000"/>
                </a:schemeClr>
              </a:solidFill>
            </a:endParaRPr>
          </a:p>
        </p:txBody>
      </p:sp>
      <p:sp>
        <p:nvSpPr>
          <p:cNvPr id="3" name="Marcador de contenido 2">
            <a:extLst>
              <a:ext uri="{FF2B5EF4-FFF2-40B4-BE49-F238E27FC236}">
                <a16:creationId xmlns:a16="http://schemas.microsoft.com/office/drawing/2014/main" xmlns="" id="{395ACF6F-5BF9-4F20-9267-FFE842DBBD39}"/>
              </a:ext>
            </a:extLst>
          </p:cNvPr>
          <p:cNvSpPr>
            <a:spLocks noGrp="1"/>
          </p:cNvSpPr>
          <p:nvPr>
            <p:ph idx="1"/>
          </p:nvPr>
        </p:nvSpPr>
        <p:spPr>
          <a:xfrm>
            <a:off x="1384182" y="1132513"/>
            <a:ext cx="10167458" cy="5008227"/>
          </a:xfrm>
        </p:spPr>
        <p:txBody>
          <a:bodyPr>
            <a:normAutofit/>
          </a:bodyPr>
          <a:lstStyle/>
          <a:p>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moldeamiento</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refiere al</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reforzamiento</a:t>
            </a:r>
            <a:r>
              <a:rPr lang="es-419" sz="1800" b="1"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b="1"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los</a:t>
            </a:r>
            <a:r>
              <a:rPr lang="es-419" sz="1800" b="1"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pequeños</a:t>
            </a:r>
            <a:r>
              <a:rPr lang="es-419" sz="1800" b="1"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pasos</a:t>
            </a: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o</a:t>
            </a:r>
            <a:r>
              <a:rPr lang="es-419" sz="18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aproximacio­nes</a:t>
            </a:r>
            <a:r>
              <a:rPr lang="es-419" sz="1800" spc="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conducen </a:t>
            </a:r>
            <a:r>
              <a:rPr lang="es-419" sz="18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hacia</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una</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meta</a:t>
            </a:r>
            <a:r>
              <a:rPr lang="es-419" sz="1800" spc="25" dirty="0">
                <a:solidFill>
                  <a:srgbClr val="282425"/>
                </a:solidFill>
                <a:effectLst/>
                <a:latin typeface="Calibri" panose="020F0502020204030204" pitchFamily="34" charset="0"/>
                <a:ea typeface="Arial" panose="020B0604020202020204" pitchFamily="34" charset="0"/>
                <a:cs typeface="Arial" panose="020B0604020202020204" pitchFamily="34" charset="0"/>
              </a:rPr>
              <a:t> (nuevas)</a:t>
            </a:r>
          </a:p>
          <a:p>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través</a:t>
            </a:r>
            <a:r>
              <a:rPr lang="es-419" sz="1800" spc="1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del</a:t>
            </a:r>
            <a:r>
              <a:rPr lang="es-419" sz="1800"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reforzamiento</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las aproximaciones</a:t>
            </a:r>
            <a:r>
              <a:rPr lang="es-419" sz="18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sucesivas</a:t>
            </a:r>
            <a:r>
              <a:rPr lang="es-419" sz="1800" dirty="0">
                <a:solidFill>
                  <a:srgbClr val="3D3A3A"/>
                </a:solidFill>
                <a:effectLst/>
                <a:latin typeface="Calibri" panose="020F0502020204030204" pitchFamily="34" charset="0"/>
                <a:ea typeface="Arial" panose="020B0604020202020204" pitchFamily="34" charset="0"/>
                <a:cs typeface="Arial" panose="020B0604020202020204" pitchFamily="34" charset="0"/>
              </a:rPr>
              <a:t>,</a:t>
            </a:r>
            <a:r>
              <a:rPr lang="es-419" sz="1800" spc="120" dirty="0">
                <a:solidFill>
                  <a:srgbClr val="3D3A3A"/>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va</a:t>
            </a:r>
            <a:r>
              <a:rPr lang="es-419" sz="18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alcanzando </a:t>
            </a:r>
            <a:r>
              <a:rPr lang="es-419" sz="1800"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gradualmente</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 </a:t>
            </a:r>
            <a:r>
              <a:rPr lang="es-419" sz="1800" spc="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meta final.</a:t>
            </a:r>
            <a:r>
              <a:rPr lang="es-419" sz="18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endParaRPr lang="es-419" sz="1800" spc="25" dirty="0">
              <a:solidFill>
                <a:srgbClr val="282425"/>
              </a:solidFill>
              <a:latin typeface="Calibri" panose="020F0502020204030204" pitchFamily="34" charset="0"/>
              <a:ea typeface="Arial" panose="020B0604020202020204" pitchFamily="34" charset="0"/>
              <a:cs typeface="Arial" panose="020B0604020202020204" pitchFamily="34" charset="0"/>
            </a:endParaRPr>
          </a:p>
          <a:p>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  moldeamiento</a:t>
            </a:r>
            <a:r>
              <a:rPr lang="es-419" sz="1800" spc="2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1800" spc="2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puede </a:t>
            </a:r>
            <a:r>
              <a:rPr lang="es-419" sz="18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llevar</a:t>
            </a:r>
            <a:r>
              <a:rPr lang="es-419" sz="1800" spc="1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18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cabo reforzando</a:t>
            </a:r>
            <a:r>
              <a:rPr lang="es-419" sz="18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diferentes</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aspectos</a:t>
            </a:r>
            <a:r>
              <a:rPr lang="es-419" sz="18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18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final:</a:t>
            </a:r>
            <a:r>
              <a:rPr lang="es-419" sz="18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a) </a:t>
            </a:r>
            <a:r>
              <a:rPr lang="es-419" sz="2400"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Topografía</a:t>
            </a:r>
            <a:r>
              <a:rPr lang="es-419" sz="2400" b="1" i="1" spc="5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como</a:t>
            </a:r>
            <a:r>
              <a:rPr lang="es-419" sz="1800" spc="2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puede</a:t>
            </a:r>
            <a:r>
              <a:rPr lang="es-419" sz="18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ser</a:t>
            </a:r>
            <a:r>
              <a:rPr lang="es-419" sz="18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 configuración</a:t>
            </a:r>
            <a:r>
              <a:rPr lang="es-419" sz="18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espacial,</a:t>
            </a:r>
            <a:r>
              <a:rPr lang="es-419" sz="18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forma,</a:t>
            </a:r>
            <a:r>
              <a:rPr lang="es-419" sz="1800" spc="1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etc</a:t>
            </a:r>
            <a:r>
              <a:rPr lang="es-419" sz="1800" dirty="0">
                <a:solidFill>
                  <a:srgbClr val="3D3A3A"/>
                </a:solidFill>
                <a:effectLst/>
                <a:latin typeface="Calibri" panose="020F0502020204030204" pitchFamily="34" charset="0"/>
                <a:ea typeface="Arial" panose="020B0604020202020204" pitchFamily="34" charset="0"/>
                <a:cs typeface="Arial" panose="020B0604020202020204" pitchFamily="34" charset="0"/>
              </a:rPr>
              <a:t>.</a:t>
            </a:r>
            <a:r>
              <a:rPr lang="es-419" sz="1800" spc="80" dirty="0">
                <a:solidFill>
                  <a:srgbClr val="3D3A3A"/>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sz="1800" dirty="0">
                <a:solidFill>
                  <a:srgbClr val="282425"/>
                </a:solidFill>
                <a:latin typeface="Calibri" panose="020F0502020204030204" pitchFamily="34" charset="0"/>
                <a:ea typeface="Arial" panose="020B0604020202020204" pitchFamily="34" charset="0"/>
                <a:cs typeface="Arial" panose="020B0604020202020204" pitchFamily="34" charset="0"/>
              </a:rPr>
              <a:t>Ej.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aprender</a:t>
            </a:r>
            <a:r>
              <a:rPr lang="es-419" sz="1800" spc="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coger</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una</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cuchara) </a:t>
            </a:r>
            <a:r>
              <a:rPr lang="es-419" sz="1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La manea en la que se hace algo. </a:t>
            </a:r>
            <a:endParaRPr lang="es-419" sz="1800" b="1" dirty="0">
              <a:solidFill>
                <a:srgbClr val="3D3A3A"/>
              </a:solidFill>
              <a:latin typeface="Calibri" panose="020F0502020204030204" pitchFamily="34" charset="0"/>
              <a:ea typeface="Arial" panose="020B0604020202020204" pitchFamily="34" charset="0"/>
              <a:cs typeface="Arial" panose="020B0604020202020204" pitchFamily="34" charset="0"/>
            </a:endParaRPr>
          </a:p>
          <a:p>
            <a:pPr marL="0" indent="0">
              <a:buNone/>
            </a:pPr>
            <a:r>
              <a:rPr lang="es-419" sz="1800" dirty="0">
                <a:solidFill>
                  <a:srgbClr val="3D3A3A"/>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b) </a:t>
            </a:r>
            <a:r>
              <a:rPr lang="es-419" sz="2400"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Cantidad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tanto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referida</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18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frecuencia </a:t>
            </a:r>
            <a:r>
              <a:rPr lang="es-419" sz="1800" spc="1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como</a:t>
            </a:r>
            <a:r>
              <a:rPr lang="es-419" sz="1800" spc="2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18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duración</a:t>
            </a:r>
            <a:r>
              <a:rPr lang="es-419" sz="18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 </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sz="1800" dirty="0">
                <a:solidFill>
                  <a:srgbClr val="282425"/>
                </a:solidFill>
                <a:latin typeface="Calibri" panose="020F0502020204030204" pitchFamily="34" charset="0"/>
                <a:ea typeface="Arial" panose="020B0604020202020204" pitchFamily="34" charset="0"/>
                <a:cs typeface="Arial" panose="020B0604020202020204" pitchFamily="34" charset="0"/>
              </a:rPr>
              <a:t>Ej.</a:t>
            </a:r>
            <a:r>
              <a:rPr lang="es-419" sz="1800" dirty="0">
                <a:solidFill>
                  <a:srgbClr val="3D3A3A"/>
                </a:solidFill>
                <a:effectLst/>
                <a:latin typeface="Calibri" panose="020F0502020204030204" pitchFamily="34" charset="0"/>
                <a:ea typeface="Arial" panose="020B0604020202020204" pitchFamily="34" charset="0"/>
                <a:cs typeface="Arial" panose="020B0604020202020204" pitchFamily="34" charset="0"/>
              </a:rPr>
              <a:t> </a:t>
            </a:r>
            <a:r>
              <a:rPr lang="es-419" sz="1800" spc="-120" dirty="0">
                <a:solidFill>
                  <a:srgbClr val="3D3A3A"/>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aprender</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vestirse con </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rapidez, </a:t>
            </a:r>
            <a:r>
              <a:rPr lang="es-419" sz="18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caminar</a:t>
            </a:r>
            <a:r>
              <a:rPr lang="es-419" sz="1800"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todos </a:t>
            </a:r>
            <a:r>
              <a:rPr lang="es-419" sz="1800"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los </a:t>
            </a:r>
            <a:r>
              <a:rPr lang="es-419" sz="18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días, </a:t>
            </a:r>
            <a:r>
              <a:rPr lang="es-419" sz="1800"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estudiar </a:t>
            </a:r>
            <a:r>
              <a:rPr lang="es-419" sz="18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cada</a:t>
            </a:r>
            <a:r>
              <a:rPr lang="es-419" sz="1800"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vez</a:t>
            </a:r>
            <a:r>
              <a:rPr lang="es-419" sz="1800" spc="2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más</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horas). </a:t>
            </a:r>
            <a:r>
              <a:rPr lang="es-419" sz="18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p>
          <a:p>
            <a:pPr marL="0" indent="0">
              <a:buNone/>
            </a:pPr>
            <a:r>
              <a:rPr lang="es-419" sz="1800" spc="5" dirty="0">
                <a:solidFill>
                  <a:srgbClr val="282425"/>
                </a:solidFill>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c)</a:t>
            </a:r>
            <a:r>
              <a:rPr lang="es-419" sz="2400" b="1" spc="1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Latencia </a:t>
            </a:r>
            <a:r>
              <a:rPr lang="es-419" sz="2400" b="1" i="1" spc="-1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i="1" spc="-15" dirty="0">
                <a:solidFill>
                  <a:srgbClr val="282425"/>
                </a:solidFill>
                <a:latin typeface="Calibri" panose="020F0502020204030204" pitchFamily="34" charset="0"/>
                <a:ea typeface="Times New Roman" panose="02020603050405020304" pitchFamily="18" charset="0"/>
                <a:cs typeface="Arial" panose="020B0604020202020204" pitchFamily="34" charset="0"/>
              </a:rPr>
              <a:t>refiere</a:t>
            </a:r>
            <a:r>
              <a:rPr lang="es-419" sz="16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al</a:t>
            </a: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tiempo </a:t>
            </a:r>
            <a:r>
              <a:rPr lang="es-419" sz="18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1800" spc="1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media</a:t>
            </a:r>
            <a:r>
              <a:rPr lang="es-419" sz="18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entre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presentación</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1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situación</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estimular</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z="1800"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emi­</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sión </a:t>
            </a:r>
            <a:r>
              <a:rPr lang="es-419" sz="20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20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una </a:t>
            </a:r>
            <a:r>
              <a:rPr lang="es-419" sz="20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respuesta </a:t>
            </a:r>
            <a:r>
              <a:rPr lang="es-419" sz="20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dirty="0">
                <a:solidFill>
                  <a:srgbClr val="282425"/>
                </a:solidFill>
                <a:latin typeface="Calibri" panose="020F0502020204030204" pitchFamily="34" charset="0"/>
                <a:ea typeface="Arial" panose="020B0604020202020204" pitchFamily="34" charset="0"/>
                <a:cs typeface="Arial" panose="020B0604020202020204" pitchFamily="34" charset="0"/>
              </a:rPr>
              <a:t>Ej.</a:t>
            </a:r>
            <a:r>
              <a:rPr lang="es-419" sz="20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tardar</a:t>
            </a:r>
            <a:r>
              <a:rPr lang="es-419" sz="2000" spc="1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cada</a:t>
            </a:r>
            <a:r>
              <a:rPr lang="es-419" sz="20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vez</a:t>
            </a:r>
            <a:r>
              <a:rPr lang="es-419" sz="2000"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menos</a:t>
            </a:r>
            <a:r>
              <a:rPr lang="es-419" sz="20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tiempo </a:t>
            </a:r>
            <a:r>
              <a:rPr lang="es-419" sz="20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en</a:t>
            </a:r>
            <a:r>
              <a:rPr lang="es-419" sz="2000" spc="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vestirse), </a:t>
            </a:r>
            <a:r>
              <a:rPr lang="es-419" sz="20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p>
          <a:p>
            <a:pPr marL="0" indent="0">
              <a:buNone/>
            </a:pP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d)</a:t>
            </a:r>
            <a:r>
              <a:rPr lang="es-419" sz="2800" b="1"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Intensidad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 </a:t>
            </a:r>
            <a:r>
              <a:rPr lang="es-419" sz="20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refiere</a:t>
            </a:r>
            <a:r>
              <a:rPr lang="es-419" sz="20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20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20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fuerza</a:t>
            </a:r>
            <a:r>
              <a:rPr lang="es-419" sz="2000" spc="1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física </a:t>
            </a:r>
            <a:r>
              <a:rPr lang="es-419" sz="20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necesaria</a:t>
            </a:r>
            <a:r>
              <a:rPr lang="es-419" sz="20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para</a:t>
            </a:r>
            <a:r>
              <a:rPr lang="es-419" sz="2000" spc="1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llevar</a:t>
            </a:r>
            <a:r>
              <a:rPr lang="es-419" sz="20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20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cabo</a:t>
            </a:r>
            <a:r>
              <a:rPr lang="es-419" sz="2000" spc="2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una</a:t>
            </a:r>
            <a:r>
              <a:rPr lang="es-419" sz="20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20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(Ej</a:t>
            </a:r>
            <a:r>
              <a:rPr lang="es-419" dirty="0">
                <a:solidFill>
                  <a:srgbClr val="282425"/>
                </a:solidFill>
                <a:latin typeface="Calibri" panose="020F0502020204030204" pitchFamily="34" charset="0"/>
                <a:ea typeface="Arial" panose="020B0604020202020204" pitchFamily="34" charset="0"/>
                <a:cs typeface="Arial" panose="020B0604020202020204" pitchFamily="34" charset="0"/>
              </a:rPr>
              <a:t>.</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aprender a </a:t>
            </a:r>
            <a:r>
              <a:rPr lang="es-419" sz="20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levantar</a:t>
            </a:r>
            <a:r>
              <a:rPr lang="es-419" sz="20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cada</a:t>
            </a:r>
            <a:r>
              <a:rPr lang="es-419" sz="20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vez</a:t>
            </a:r>
            <a:r>
              <a:rPr lang="es-419" sz="2000"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más</a:t>
            </a:r>
            <a:r>
              <a:rPr lang="es-419" sz="2000" spc="1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000" dirty="0">
                <a:solidFill>
                  <a:srgbClr val="282425"/>
                </a:solidFill>
                <a:effectLst/>
                <a:latin typeface="Calibri" panose="020F0502020204030204" pitchFamily="34" charset="0"/>
                <a:ea typeface="Arial" panose="020B0604020202020204" pitchFamily="34" charset="0"/>
                <a:cs typeface="Arial" panose="020B0604020202020204" pitchFamily="34" charset="0"/>
              </a:rPr>
              <a:t>peso).</a:t>
            </a:r>
            <a:endParaRPr lang="es-BO" sz="2000" dirty="0">
              <a:effectLst/>
              <a:latin typeface="Times New Roman" panose="02020603050405020304" pitchFamily="18" charset="0"/>
              <a:ea typeface="Times New Roman" panose="02020603050405020304" pitchFamily="18" charset="0"/>
            </a:endParaRPr>
          </a:p>
          <a:p>
            <a:pPr lvl="1"/>
            <a:endParaRPr lang="es-BO" dirty="0"/>
          </a:p>
        </p:txBody>
      </p:sp>
    </p:spTree>
    <p:extLst>
      <p:ext uri="{BB962C8B-B14F-4D97-AF65-F5344CB8AC3E}">
        <p14:creationId xmlns:p14="http://schemas.microsoft.com/office/powerpoint/2010/main" val="412996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08289C9-33A6-4555-9A73-9FE9312D091E}"/>
              </a:ext>
            </a:extLst>
          </p:cNvPr>
          <p:cNvSpPr>
            <a:spLocks noGrp="1"/>
          </p:cNvSpPr>
          <p:nvPr>
            <p:ph idx="1"/>
          </p:nvPr>
        </p:nvSpPr>
        <p:spPr>
          <a:xfrm>
            <a:off x="2147581" y="1266738"/>
            <a:ext cx="9479559" cy="5062057"/>
          </a:xfrm>
        </p:spPr>
        <p:txBody>
          <a:bodyPr/>
          <a:lstStyle/>
          <a:p>
            <a:pPr marL="0" indent="0">
              <a:buNone/>
            </a:pP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Para</a:t>
            </a:r>
            <a:r>
              <a:rPr lang="es-419" sz="2400" b="1"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2400" b="1"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la técnica</a:t>
            </a:r>
            <a:r>
              <a:rPr lang="es-419" sz="2400" b="1"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2400" b="1"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moldeamiento</a:t>
            </a:r>
            <a:r>
              <a:rPr lang="es-419" sz="2400" b="1"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sea</a:t>
            </a:r>
            <a:r>
              <a:rPr lang="es-419" sz="2400" b="1"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efectiva</a:t>
            </a:r>
            <a:r>
              <a:rPr lang="es-419" sz="2400" b="1"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es</a:t>
            </a:r>
            <a:r>
              <a:rPr lang="es-419" sz="2400" b="1"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necesario:</a:t>
            </a:r>
          </a:p>
          <a:p>
            <a:pPr marL="0" indent="0">
              <a:buNone/>
            </a:pPr>
            <a:r>
              <a:rPr lang="es-419" sz="2400"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1)</a:t>
            </a:r>
            <a:r>
              <a:rPr lang="es-419" sz="24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seleccionar</a:t>
            </a:r>
            <a:r>
              <a:rPr lang="es-419" sz="24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2400" b="1"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meta</a:t>
            </a:r>
            <a:r>
              <a:rPr lang="es-419" sz="2400" b="1"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z="24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definirla</a:t>
            </a:r>
            <a:r>
              <a:rPr lang="es-419" sz="24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 forma</a:t>
            </a:r>
            <a:r>
              <a:rPr lang="es-419" sz="2400" spc="1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objetiva,</a:t>
            </a:r>
            <a:r>
              <a:rPr lang="es-419" sz="24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clara</a:t>
            </a:r>
            <a:r>
              <a:rPr lang="es-419" sz="24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z="24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completa, </a:t>
            </a:r>
            <a:r>
              <a:rPr lang="es-419" sz="2400"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incluyendo</a:t>
            </a:r>
            <a:r>
              <a:rPr lang="es-419" sz="2400"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todos</a:t>
            </a:r>
            <a:r>
              <a:rPr lang="es-419" sz="2400" spc="1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los elementos </a:t>
            </a:r>
            <a:r>
              <a:rPr lang="es-419" sz="24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24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forman </a:t>
            </a:r>
            <a:r>
              <a:rPr lang="es-419" sz="24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parte</a:t>
            </a:r>
            <a:r>
              <a:rPr lang="es-419" sz="2400" spc="1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24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ella</a:t>
            </a:r>
            <a:r>
              <a:rPr lang="es-419" sz="2400" dirty="0">
                <a:solidFill>
                  <a:srgbClr val="424041"/>
                </a:solidFill>
                <a:effectLst/>
                <a:latin typeface="Calibri" panose="020F0502020204030204" pitchFamily="34" charset="0"/>
                <a:ea typeface="Arial" panose="020B0604020202020204" pitchFamily="34" charset="0"/>
                <a:cs typeface="Arial" panose="020B0604020202020204" pitchFamily="34" charset="0"/>
              </a:rPr>
              <a:t>. </a:t>
            </a:r>
            <a:r>
              <a:rPr lang="es-419" sz="2400" spc="-65" dirty="0">
                <a:solidFill>
                  <a:srgbClr val="424041"/>
                </a:solidFill>
                <a:effectLst/>
                <a:latin typeface="Calibri" panose="020F0502020204030204" pitchFamily="34" charset="0"/>
                <a:ea typeface="Arial" panose="020B0604020202020204" pitchFamily="34" charset="0"/>
                <a:cs typeface="Arial" panose="020B0604020202020204" pitchFamily="34" charset="0"/>
              </a:rPr>
              <a:t> </a:t>
            </a:r>
          </a:p>
          <a:p>
            <a:pPr marL="0" indent="0">
              <a:buNone/>
            </a:pP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2)</a:t>
            </a:r>
            <a:r>
              <a:rPr lang="es-419" sz="2400" spc="2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Evaluar </a:t>
            </a:r>
            <a:r>
              <a:rPr lang="es-419" sz="24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z="2400" spc="1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nivel </a:t>
            </a:r>
            <a:r>
              <a:rPr lang="es-419" sz="24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24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ejecución </a:t>
            </a:r>
            <a:r>
              <a:rPr lang="es-419" sz="24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spc="-30" dirty="0">
                <a:solidFill>
                  <a:srgbClr val="282425"/>
                </a:solidFill>
                <a:latin typeface="Calibri" panose="020F0502020204030204" pitchFamily="34" charset="0"/>
                <a:ea typeface="Arial" panose="020B0604020202020204" pitchFamily="34" charset="0"/>
                <a:cs typeface="Arial" panose="020B0604020202020204" pitchFamily="34" charset="0"/>
              </a:rPr>
              <a:t>real. </a:t>
            </a:r>
            <a:r>
              <a:rPr lang="es-419" sz="24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p>
          <a:p>
            <a:pPr marL="0" indent="0">
              <a:buNone/>
            </a:pP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3)</a:t>
            </a:r>
            <a:r>
              <a:rPr lang="es-419" sz="2400" spc="1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spc="195" dirty="0">
                <a:solidFill>
                  <a:srgbClr val="282425"/>
                </a:solidFill>
                <a:latin typeface="Calibri" panose="020F0502020204030204" pitchFamily="34" charset="0"/>
                <a:ea typeface="Arial" panose="020B0604020202020204" pitchFamily="34" charset="0"/>
                <a:cs typeface="Arial" panose="020B0604020202020204" pitchFamily="34" charset="0"/>
              </a:rPr>
              <a:t>S</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elec­cionar </a:t>
            </a:r>
            <a:r>
              <a:rPr lang="es-419" sz="24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24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inicial</a:t>
            </a:r>
            <a:r>
              <a:rPr lang="es-419" sz="24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24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servirá</a:t>
            </a:r>
            <a:r>
              <a:rPr lang="es-419" sz="24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 punto de</a:t>
            </a:r>
            <a:r>
              <a:rPr lang="es-419" sz="2400" spc="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partida</a:t>
            </a:r>
            <a:r>
              <a:rPr lang="es-419" sz="2400" dirty="0">
                <a:solidFill>
                  <a:srgbClr val="282425"/>
                </a:solidFill>
                <a:latin typeface="Calibri" panose="020F0502020204030204" pitchFamily="34" charset="0"/>
                <a:ea typeface="Arial" panose="020B0604020202020204" pitchFamily="34" charset="0"/>
                <a:cs typeface="Arial" panose="020B0604020202020204" pitchFamily="34" charset="0"/>
              </a:rPr>
              <a:t>. </a:t>
            </a:r>
            <a:endParaRPr lang="es-419" sz="2400" spc="175" dirty="0">
              <a:solidFill>
                <a:srgbClr val="282425"/>
              </a:solidFill>
              <a:effectLst/>
              <a:latin typeface="Calibri" panose="020F0502020204030204" pitchFamily="34" charset="0"/>
              <a:ea typeface="Arial" panose="020B0604020202020204" pitchFamily="34" charset="0"/>
              <a:cs typeface="Arial" panose="020B0604020202020204" pitchFamily="34" charset="0"/>
            </a:endParaRPr>
          </a:p>
          <a:p>
            <a:pPr marL="0" indent="0">
              <a:buNone/>
            </a:pP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4)</a:t>
            </a:r>
            <a:r>
              <a:rPr lang="es-419" sz="24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spc="105" dirty="0">
                <a:solidFill>
                  <a:srgbClr val="282425"/>
                </a:solidFill>
                <a:latin typeface="Calibri" panose="020F0502020204030204" pitchFamily="34" charset="0"/>
                <a:ea typeface="Arial" panose="020B0604020202020204" pitchFamily="34" charset="0"/>
                <a:cs typeface="Arial" panose="020B0604020202020204" pitchFamily="34" charset="0"/>
              </a:rPr>
              <a:t>S</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eleccionar</a:t>
            </a:r>
            <a:r>
              <a:rPr lang="es-419" sz="24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los</a:t>
            </a:r>
            <a:r>
              <a:rPr lang="es-419" sz="24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reforzadores</a:t>
            </a:r>
            <a:r>
              <a:rPr lang="es-419" sz="24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24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24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utilizarán </a:t>
            </a:r>
            <a:r>
              <a:rPr lang="es-419" sz="24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endParaRPr lang="es-419" sz="2400" spc="-120" dirty="0">
              <a:solidFill>
                <a:srgbClr val="282425"/>
              </a:solidFill>
              <a:latin typeface="Calibri" panose="020F0502020204030204" pitchFamily="34" charset="0"/>
              <a:ea typeface="Arial" panose="020B0604020202020204" pitchFamily="34" charset="0"/>
              <a:cs typeface="Arial" panose="020B0604020202020204" pitchFamily="34" charset="0"/>
            </a:endParaRPr>
          </a:p>
          <a:p>
            <a:pPr marL="0" indent="0">
              <a:buNone/>
            </a:pP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5)</a:t>
            </a:r>
            <a:r>
              <a:rPr lang="es-419" sz="2400"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spc="140" dirty="0">
                <a:solidFill>
                  <a:srgbClr val="282425"/>
                </a:solidFill>
                <a:latin typeface="Calibri" panose="020F0502020204030204" pitchFamily="34" charset="0"/>
                <a:ea typeface="Arial" panose="020B0604020202020204" pitchFamily="34" charset="0"/>
                <a:cs typeface="Arial" panose="020B0604020202020204" pitchFamily="34" charset="0"/>
              </a:rPr>
              <a:t>R</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eforzar</a:t>
            </a:r>
            <a:r>
              <a:rPr lang="es-419" sz="24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diferencialmente </a:t>
            </a:r>
            <a:r>
              <a:rPr lang="es-419" sz="24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las</a:t>
            </a:r>
            <a:r>
              <a:rPr lang="es-419" sz="24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aproximaciones</a:t>
            </a:r>
            <a:r>
              <a:rPr lang="es-419" sz="24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sucesivas.</a:t>
            </a:r>
            <a:endParaRPr lang="es-BO" sz="2400" dirty="0">
              <a:effectLst/>
              <a:latin typeface="Times New Roman" panose="02020603050405020304" pitchFamily="18" charset="0"/>
              <a:ea typeface="Times New Roman" panose="02020603050405020304" pitchFamily="18" charset="0"/>
            </a:endParaRPr>
          </a:p>
          <a:p>
            <a:endParaRPr lang="es-BO" dirty="0"/>
          </a:p>
        </p:txBody>
      </p:sp>
    </p:spTree>
    <p:extLst>
      <p:ext uri="{BB962C8B-B14F-4D97-AF65-F5344CB8AC3E}">
        <p14:creationId xmlns:p14="http://schemas.microsoft.com/office/powerpoint/2010/main" val="279717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23EB80-567F-4587-A729-968E30558DCD}"/>
              </a:ext>
            </a:extLst>
          </p:cNvPr>
          <p:cNvSpPr>
            <a:spLocks noGrp="1"/>
          </p:cNvSpPr>
          <p:nvPr>
            <p:ph type="title"/>
          </p:nvPr>
        </p:nvSpPr>
        <p:spPr>
          <a:xfrm>
            <a:off x="1371600" y="685800"/>
            <a:ext cx="9601200" cy="899719"/>
          </a:xfrm>
        </p:spPr>
        <p:txBody>
          <a:bodyPr>
            <a:normAutofit/>
          </a:bodyPr>
          <a:lstStyle/>
          <a:p>
            <a:pPr algn="ctr"/>
            <a:r>
              <a:rPr lang="es-419" sz="3600" b="1" i="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Encadenamiento</a:t>
            </a:r>
            <a:endParaRPr lang="es-BO" sz="7200" b="1" dirty="0">
              <a:solidFill>
                <a:schemeClr val="tx2">
                  <a:lumMod val="75000"/>
                </a:schemeClr>
              </a:solidFill>
            </a:endParaRPr>
          </a:p>
        </p:txBody>
      </p:sp>
      <p:sp>
        <p:nvSpPr>
          <p:cNvPr id="3" name="Marcador de contenido 2">
            <a:extLst>
              <a:ext uri="{FF2B5EF4-FFF2-40B4-BE49-F238E27FC236}">
                <a16:creationId xmlns:a16="http://schemas.microsoft.com/office/drawing/2014/main" xmlns="" id="{C2BFD891-9A01-4835-A687-3A6FEA4F3C4F}"/>
              </a:ext>
            </a:extLst>
          </p:cNvPr>
          <p:cNvSpPr>
            <a:spLocks noGrp="1"/>
          </p:cNvSpPr>
          <p:nvPr>
            <p:ph idx="1"/>
          </p:nvPr>
        </p:nvSpPr>
        <p:spPr>
          <a:xfrm>
            <a:off x="1283515" y="1283516"/>
            <a:ext cx="10066789" cy="4714612"/>
          </a:xfrm>
        </p:spPr>
        <p:txBody>
          <a:bodyPr>
            <a:normAutofit/>
          </a:bodyPr>
          <a:lstStyle/>
          <a:p>
            <a:pPr marL="0" indent="0">
              <a:buNone/>
            </a:pPr>
            <a:r>
              <a:rPr lang="es-MX" dirty="0">
                <a:solidFill>
                  <a:srgbClr val="282425"/>
                </a:solidFill>
                <a:effectLst/>
                <a:latin typeface="Calibri" panose="020F0502020204030204" pitchFamily="34" charset="0"/>
                <a:ea typeface="Arial" panose="020B0604020202020204" pitchFamily="34" charset="0"/>
                <a:cs typeface="Arial" panose="020B0604020202020204" pitchFamily="34" charset="0"/>
              </a:rPr>
              <a:t>Se refuerz</a:t>
            </a:r>
            <a:r>
              <a:rPr lang="es-MX" dirty="0">
                <a:solidFill>
                  <a:srgbClr val="282425"/>
                </a:solidFill>
                <a:latin typeface="Calibri" panose="020F0502020204030204" pitchFamily="34" charset="0"/>
                <a:ea typeface="Arial" panose="020B0604020202020204" pitchFamily="34" charset="0"/>
                <a:cs typeface="Arial" panose="020B0604020202020204" pitchFamily="34" charset="0"/>
              </a:rPr>
              <a:t>a una secuencia ordenada de conductas, que ya están en el repertorio. </a:t>
            </a:r>
            <a:r>
              <a:rPr lang="es-MX" sz="1400" dirty="0">
                <a:solidFill>
                  <a:srgbClr val="282425"/>
                </a:solidFill>
                <a:latin typeface="Calibri" panose="020F0502020204030204" pitchFamily="34" charset="0"/>
                <a:ea typeface="Arial" panose="020B0604020202020204" pitchFamily="34" charset="0"/>
                <a:cs typeface="Arial" panose="020B0604020202020204" pitchFamily="34" charset="0"/>
              </a:rPr>
              <a:t>(manejar, cepillo de dientes)</a:t>
            </a:r>
            <a:endParaRPr lang="es-BO" sz="1400" dirty="0">
              <a:effectLst/>
              <a:latin typeface="Times New Roman" panose="02020603050405020304" pitchFamily="18" charset="0"/>
              <a:ea typeface="Times New Roman" panose="02020603050405020304" pitchFamily="18" charset="0"/>
            </a:endParaRPr>
          </a:p>
          <a:p>
            <a:pPr marL="0" indent="0">
              <a:buNone/>
            </a:pPr>
            <a:r>
              <a:rPr lang="es-419"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Presentación</a:t>
            </a:r>
            <a:r>
              <a:rPr lang="es-419" b="1" i="1" spc="1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de</a:t>
            </a:r>
            <a:r>
              <a:rPr lang="es-419" b="1" i="1" spc="5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la</a:t>
            </a:r>
            <a:r>
              <a:rPr lang="es-419" b="1" i="1" spc="3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cadena</a:t>
            </a:r>
            <a:r>
              <a:rPr lang="es-419" b="1" i="1" spc="10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total.</a:t>
            </a:r>
            <a:r>
              <a:rPr lang="es-419" b="1" i="1" spc="9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muestra</a:t>
            </a:r>
            <a:r>
              <a:rPr lang="es-419"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secuencia total</a:t>
            </a:r>
            <a:r>
              <a:rPr lang="es-419" spc="1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requiere para</a:t>
            </a:r>
            <a:r>
              <a:rPr lang="es-419" spc="1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llegar </a:t>
            </a:r>
            <a:r>
              <a:rPr lang="es-419"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pc="1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la </a:t>
            </a:r>
            <a:r>
              <a:rPr lang="es-419"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pc="1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meta</a:t>
            </a:r>
            <a:r>
              <a:rPr lang="es-419"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se </a:t>
            </a:r>
            <a:r>
              <a:rPr lang="es-419"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entrena </a:t>
            </a:r>
            <a:r>
              <a:rPr lang="es-419"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 </a:t>
            </a:r>
            <a:r>
              <a:rPr lang="es-419"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la </a:t>
            </a:r>
            <a:r>
              <a:rPr lang="es-419"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persona </a:t>
            </a:r>
            <a:r>
              <a:rPr lang="es-419"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en</a:t>
            </a:r>
            <a:r>
              <a:rPr lang="es-419"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cada</a:t>
            </a:r>
            <a:r>
              <a:rPr lang="es-419" spc="1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uno </a:t>
            </a:r>
            <a:r>
              <a:rPr lang="es-419"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pc="1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los pasos</a:t>
            </a:r>
            <a:r>
              <a:rPr lang="es-419"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ha</a:t>
            </a:r>
            <a:r>
              <a:rPr lang="es-419"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pc="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realizar</a:t>
            </a:r>
            <a:r>
              <a:rPr lang="es-419" spc="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desde</a:t>
            </a:r>
            <a:r>
              <a:rPr lang="es-419" spc="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primero </a:t>
            </a:r>
            <a:r>
              <a:rPr lang="es-419"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hasta</a:t>
            </a:r>
            <a:r>
              <a:rPr lang="es-419" spc="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último.</a:t>
            </a:r>
            <a:r>
              <a:rPr lang="es-419" spc="1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En</a:t>
            </a:r>
            <a:r>
              <a:rPr lang="es-419" spc="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cada</a:t>
            </a:r>
            <a:r>
              <a:rPr lang="es-419"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ensayo se entrena</a:t>
            </a:r>
            <a:r>
              <a:rPr lang="es-419"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todos</a:t>
            </a:r>
            <a:r>
              <a:rPr lang="es-419" spc="2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los </a:t>
            </a:r>
            <a:r>
              <a:rPr lang="es-419"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pasos</a:t>
            </a:r>
            <a:r>
              <a:rPr lang="es-419"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secuencia.</a:t>
            </a:r>
          </a:p>
          <a:p>
            <a:pPr marL="0" indent="0">
              <a:buNone/>
            </a:pPr>
            <a:r>
              <a:rPr lang="es-BO" b="1" dirty="0">
                <a:solidFill>
                  <a:schemeClr val="tx2">
                    <a:lumMod val="75000"/>
                  </a:schemeClr>
                </a:solidFill>
              </a:rPr>
              <a:t>Encadenamiento hacia adelante </a:t>
            </a:r>
          </a:p>
          <a:p>
            <a:pPr marL="0" indent="0">
              <a:buNone/>
            </a:pPr>
            <a:r>
              <a:rPr lang="es-BO" dirty="0">
                <a:solidFill>
                  <a:schemeClr val="tx1"/>
                </a:solidFill>
                <a:latin typeface="+mj-lt"/>
                <a:cs typeface="Times New Roman" panose="02020603050405020304" pitchFamily="18" charset="0"/>
              </a:rPr>
              <a:t>Se enseña el paso inicial de la cadena, cuando se realiza correctamente se enlaza con el paso 2, el 2 con el 3 y así sucesivamente hasta llegar a la conducta meta. </a:t>
            </a:r>
          </a:p>
          <a:p>
            <a:pPr marL="0" indent="0">
              <a:buNone/>
            </a:pPr>
            <a:r>
              <a:rPr lang="es-BO" sz="2400" b="1" dirty="0">
                <a:solidFill>
                  <a:schemeClr val="tx2">
                    <a:lumMod val="75000"/>
                  </a:schemeClr>
                </a:solidFill>
              </a:rPr>
              <a:t>Encadenamiento hacia atrás</a:t>
            </a:r>
          </a:p>
          <a:p>
            <a:pPr marL="0" indent="0">
              <a:buNone/>
            </a:pPr>
            <a:r>
              <a:rPr lang="es-BO" sz="2400" dirty="0">
                <a:solidFill>
                  <a:schemeClr val="tx1"/>
                </a:solidFill>
              </a:rPr>
              <a:t>El entrenamiento se realiza comenzando por la conducta meta y se van añadiendo conductas hasta llegar a la conducta inicial </a:t>
            </a:r>
          </a:p>
        </p:txBody>
      </p:sp>
    </p:spTree>
    <p:extLst>
      <p:ext uri="{BB962C8B-B14F-4D97-AF65-F5344CB8AC3E}">
        <p14:creationId xmlns:p14="http://schemas.microsoft.com/office/powerpoint/2010/main" val="271190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97E185-347C-470F-BD7F-92E6676A9663}"/>
              </a:ext>
            </a:extLst>
          </p:cNvPr>
          <p:cNvSpPr>
            <a:spLocks noGrp="1"/>
          </p:cNvSpPr>
          <p:nvPr>
            <p:ph type="title"/>
          </p:nvPr>
        </p:nvSpPr>
        <p:spPr>
          <a:xfrm>
            <a:off x="1388378" y="350241"/>
            <a:ext cx="9559255" cy="1075888"/>
          </a:xfrm>
        </p:spPr>
        <p:txBody>
          <a:bodyPr>
            <a:normAutofit fontScale="90000"/>
          </a:bodyPr>
          <a:lstStyle/>
          <a:p>
            <a:pPr algn="ctr"/>
            <a:r>
              <a:rPr lang="es-MX" dirty="0"/>
              <a:t>Diferencias entre moldeamiento y encadenamiento </a:t>
            </a:r>
            <a:endParaRPr lang="es-BO" dirty="0"/>
          </a:p>
        </p:txBody>
      </p:sp>
      <p:pic>
        <p:nvPicPr>
          <p:cNvPr id="5" name="Imagen 4">
            <a:extLst>
              <a:ext uri="{FF2B5EF4-FFF2-40B4-BE49-F238E27FC236}">
                <a16:creationId xmlns:a16="http://schemas.microsoft.com/office/drawing/2014/main" xmlns="" id="{EB394FB8-6869-4D3B-8AD0-08CA352A24DB}"/>
              </a:ext>
            </a:extLst>
          </p:cNvPr>
          <p:cNvPicPr>
            <a:picLocks noChangeAspect="1"/>
          </p:cNvPicPr>
          <p:nvPr/>
        </p:nvPicPr>
        <p:blipFill rotWithShape="1">
          <a:blip r:embed="rId2"/>
          <a:srcRect l="26324" t="29969" r="26444" b="12538"/>
          <a:stretch/>
        </p:blipFill>
        <p:spPr>
          <a:xfrm>
            <a:off x="2701255" y="1635854"/>
            <a:ext cx="7222921" cy="4945528"/>
          </a:xfrm>
          <a:prstGeom prst="rect">
            <a:avLst/>
          </a:prstGeom>
        </p:spPr>
      </p:pic>
    </p:spTree>
    <p:extLst>
      <p:ext uri="{BB962C8B-B14F-4D97-AF65-F5344CB8AC3E}">
        <p14:creationId xmlns:p14="http://schemas.microsoft.com/office/powerpoint/2010/main" val="1770902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354BCE8-7F4C-4A53-9B3E-820D27D48344}"/>
              </a:ext>
            </a:extLst>
          </p:cNvPr>
          <p:cNvSpPr>
            <a:spLocks noGrp="1"/>
          </p:cNvSpPr>
          <p:nvPr>
            <p:ph idx="1"/>
          </p:nvPr>
        </p:nvSpPr>
        <p:spPr>
          <a:xfrm>
            <a:off x="1359017" y="788565"/>
            <a:ext cx="9613783" cy="5078835"/>
          </a:xfrm>
        </p:spPr>
        <p:txBody>
          <a:bodyPr/>
          <a:lstStyle/>
          <a:p>
            <a:pPr marL="0" indent="0" algn="ctr">
              <a:buNone/>
            </a:pPr>
            <a:r>
              <a:rPr lang="es-MX" sz="3200" dirty="0"/>
              <a:t>Instigación</a:t>
            </a:r>
          </a:p>
          <a:p>
            <a:pPr marL="0" indent="0" algn="ctr">
              <a:buNone/>
            </a:pPr>
            <a:r>
              <a:rPr lang="es-MX" dirty="0"/>
              <a:t> </a:t>
            </a:r>
          </a:p>
          <a:p>
            <a:pPr marL="0" indent="0">
              <a:buNone/>
            </a:pP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24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instigación</a:t>
            </a: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como</a:t>
            </a:r>
            <a:r>
              <a:rPr lang="es-419" sz="2400" spc="1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guía</a:t>
            </a:r>
            <a:r>
              <a:rPr lang="es-419" sz="24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utiliza</a:t>
            </a:r>
            <a:r>
              <a:rPr lang="es-419" sz="24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para enseñar</a:t>
            </a:r>
            <a:r>
              <a:rPr lang="es-419" sz="2400" spc="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conductas</a:t>
            </a:r>
            <a:r>
              <a:rPr lang="es-419" sz="24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sólo</a:t>
            </a: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mediante</a:t>
            </a:r>
            <a:r>
              <a:rPr lang="es-419" sz="24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las aproximaciones</a:t>
            </a:r>
            <a:r>
              <a:rPr lang="es-419" sz="24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sucesivas</a:t>
            </a:r>
            <a:r>
              <a:rPr lang="es-419" sz="24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o</a:t>
            </a:r>
            <a:r>
              <a:rPr lang="es-419" sz="24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z="24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encadenamiento </a:t>
            </a:r>
            <a:r>
              <a:rPr lang="es-419" sz="24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resulta</a:t>
            </a:r>
            <a:r>
              <a:rPr lang="es-419" sz="24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difícil </a:t>
            </a:r>
            <a:r>
              <a:rPr lang="es-419" sz="24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adquirir.</a:t>
            </a:r>
          </a:p>
          <a:p>
            <a:pPr marL="0" indent="0">
              <a:buNone/>
            </a:pP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sz="2400" dirty="0" err="1">
                <a:solidFill>
                  <a:srgbClr val="282425"/>
                </a:solidFill>
                <a:effectLst/>
                <a:latin typeface="Calibri" panose="020F0502020204030204" pitchFamily="34" charset="0"/>
                <a:ea typeface="Arial" panose="020B0604020202020204" pitchFamily="34" charset="0"/>
                <a:cs typeface="Arial" panose="020B0604020202020204" pitchFamily="34" charset="0"/>
              </a:rPr>
              <a:t>e.g</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sz="2400" spc="1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2400" spc="1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un </a:t>
            </a:r>
            <a:r>
              <a:rPr lang="es-419" sz="2400" spc="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niño</a:t>
            </a:r>
            <a:r>
              <a:rPr lang="es-419" sz="2400"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pequeño </a:t>
            </a:r>
            <a:r>
              <a:rPr lang="es-419" sz="24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2400"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tome </a:t>
            </a:r>
            <a:r>
              <a:rPr lang="es-419" sz="2400" spc="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24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cuchara  porque </a:t>
            </a:r>
            <a:r>
              <a:rPr lang="es-419" sz="2400" spc="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va</a:t>
            </a: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2400" spc="1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comer),</a:t>
            </a:r>
            <a:r>
              <a:rPr lang="es-419" sz="2400" spc="1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dar instrucciones</a:t>
            </a:r>
            <a:r>
              <a:rPr lang="es-419" sz="2400" spc="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verbalmente</a:t>
            </a:r>
            <a:r>
              <a:rPr lang="es-419" sz="2400" spc="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para</a:t>
            </a:r>
            <a:r>
              <a:rPr lang="es-419" sz="24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2400"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realice</a:t>
            </a:r>
            <a:r>
              <a:rPr lang="es-419" sz="24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24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2400" spc="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z="24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cómo  hacerlo</a:t>
            </a:r>
            <a:r>
              <a:rPr lang="es-419" sz="24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sz="2400" dirty="0" err="1">
                <a:solidFill>
                  <a:srgbClr val="282425"/>
                </a:solidFill>
                <a:effectLst/>
                <a:latin typeface="Calibri" panose="020F0502020204030204" pitchFamily="34" charset="0"/>
                <a:ea typeface="Arial" panose="020B0604020202020204" pitchFamily="34" charset="0"/>
                <a:cs typeface="Arial" panose="020B0604020202020204" pitchFamily="34" charset="0"/>
              </a:rPr>
              <a:t>e.g</a:t>
            </a:r>
            <a:r>
              <a:rPr lang="es-419" sz="2400" dirty="0">
                <a:solidFill>
                  <a:srgbClr val="403B3D"/>
                </a:solidFill>
                <a:effectLst/>
                <a:latin typeface="Calibri" panose="020F0502020204030204" pitchFamily="34" charset="0"/>
                <a:ea typeface="Arial" panose="020B0604020202020204" pitchFamily="34" charset="0"/>
                <a:cs typeface="Arial" panose="020B0604020202020204" pitchFamily="34" charset="0"/>
              </a:rPr>
              <a:t>.</a:t>
            </a:r>
            <a:r>
              <a:rPr lang="es-419" sz="2400" spc="110" dirty="0">
                <a:solidFill>
                  <a:srgbClr val="403B3D"/>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cómo coger</a:t>
            </a:r>
            <a:r>
              <a:rPr lang="es-419" sz="24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24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cuchara),</a:t>
            </a:r>
            <a:r>
              <a:rPr lang="es-419" sz="2400" spc="1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guiar físicamente</a:t>
            </a: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24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2400" spc="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sz="2400" dirty="0" err="1">
                <a:solidFill>
                  <a:srgbClr val="282425"/>
                </a:solidFill>
                <a:effectLst/>
                <a:latin typeface="Calibri" panose="020F0502020204030204" pitchFamily="34" charset="0"/>
                <a:ea typeface="Arial" panose="020B0604020202020204" pitchFamily="34" charset="0"/>
                <a:cs typeface="Arial" panose="020B0604020202020204" pitchFamily="34" charset="0"/>
              </a:rPr>
              <a:t>e.g</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sz="24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sostener</a:t>
            </a:r>
            <a:r>
              <a:rPr lang="es-419" sz="24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z="24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brazo</a:t>
            </a:r>
            <a:r>
              <a:rPr lang="es-419" sz="24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al</a:t>
            </a: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niño</a:t>
            </a:r>
            <a:r>
              <a:rPr lang="es-419" sz="24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para ayudarle  a</a:t>
            </a:r>
            <a:r>
              <a:rPr lang="es-419" sz="2400" spc="2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llevarse </a:t>
            </a:r>
            <a:r>
              <a:rPr lang="es-419" sz="24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  cuchara </a:t>
            </a:r>
            <a:r>
              <a:rPr lang="es-419" sz="2400" spc="1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en </a:t>
            </a:r>
            <a:r>
              <a:rPr lang="es-419" sz="24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 </a:t>
            </a:r>
            <a:r>
              <a:rPr lang="es-419" sz="24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boca), </a:t>
            </a:r>
            <a:r>
              <a:rPr lang="es-419" sz="24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o </a:t>
            </a:r>
            <a:r>
              <a:rPr lang="es-419" sz="24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hacer  que </a:t>
            </a:r>
            <a:r>
              <a:rPr lang="es-419" sz="24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observe </a:t>
            </a:r>
            <a:r>
              <a:rPr lang="es-419" sz="24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2400" spc="2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otra </a:t>
            </a:r>
            <a:r>
              <a:rPr lang="es-419" sz="24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persona (modelo)</a:t>
            </a:r>
            <a:r>
              <a:rPr lang="es-419" sz="2400"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como </a:t>
            </a:r>
            <a:r>
              <a:rPr lang="es-419" sz="24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hacerlo.</a:t>
            </a:r>
            <a:endParaRPr lang="es-BO" sz="2400" dirty="0">
              <a:effectLst/>
              <a:latin typeface="Times New Roman" panose="02020603050405020304" pitchFamily="18" charset="0"/>
              <a:ea typeface="Times New Roman" panose="02020603050405020304" pitchFamily="18" charset="0"/>
            </a:endParaRPr>
          </a:p>
          <a:p>
            <a:pPr marL="0" indent="0">
              <a:buNone/>
            </a:pPr>
            <a:endPar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endParaRPr>
          </a:p>
          <a:p>
            <a:endParaRPr lang="es-BO" dirty="0"/>
          </a:p>
        </p:txBody>
      </p:sp>
    </p:spTree>
    <p:extLst>
      <p:ext uri="{BB962C8B-B14F-4D97-AF65-F5344CB8AC3E}">
        <p14:creationId xmlns:p14="http://schemas.microsoft.com/office/powerpoint/2010/main" val="224206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D8E9DFB-ED83-4556-81D4-3C0CDEA41473}"/>
              </a:ext>
            </a:extLst>
          </p:cNvPr>
          <p:cNvSpPr>
            <a:spLocks noGrp="1"/>
          </p:cNvSpPr>
          <p:nvPr>
            <p:ph idx="1"/>
          </p:nvPr>
        </p:nvSpPr>
        <p:spPr>
          <a:xfrm>
            <a:off x="1702964" y="3204596"/>
            <a:ext cx="9353725" cy="2508308"/>
          </a:xfrm>
        </p:spPr>
        <p:txBody>
          <a:bodyPr/>
          <a:lstStyle/>
          <a:p>
            <a:pPr marL="0" indent="0">
              <a:buNone/>
            </a:pPr>
            <a:r>
              <a:rPr lang="es-BO" sz="2800" b="1" i="0" dirty="0">
                <a:solidFill>
                  <a:srgbClr val="202124"/>
                </a:solidFill>
                <a:effectLst/>
                <a:latin typeface="Google Sans"/>
              </a:rPr>
              <a:t>Frederic Skinner</a:t>
            </a:r>
            <a:endParaRPr lang="es-MX" sz="2800" b="1" dirty="0"/>
          </a:p>
          <a:p>
            <a:r>
              <a:rPr lang="es-MX" dirty="0"/>
              <a:t>Se centro en las contingencias de desarrollaban una conducta. </a:t>
            </a:r>
          </a:p>
          <a:p>
            <a:r>
              <a:rPr lang="es-MX" dirty="0"/>
              <a:t>Entiende que la conducta influye en el ambiente y el ambiente en la conduta. </a:t>
            </a:r>
          </a:p>
          <a:p>
            <a:r>
              <a:rPr lang="es-MX" dirty="0"/>
              <a:t>Las consecuencias de cada conducta será reforzada o no.</a:t>
            </a:r>
          </a:p>
          <a:p>
            <a:r>
              <a:rPr lang="es-MX" dirty="0"/>
              <a:t>Todos la usamos. </a:t>
            </a:r>
            <a:endParaRPr lang="es-BO" dirty="0"/>
          </a:p>
        </p:txBody>
      </p:sp>
      <p:pic>
        <p:nvPicPr>
          <p:cNvPr id="4" name="Imagen 3">
            <a:extLst>
              <a:ext uri="{FF2B5EF4-FFF2-40B4-BE49-F238E27FC236}">
                <a16:creationId xmlns:a16="http://schemas.microsoft.com/office/drawing/2014/main" xmlns="" id="{2A9F8A26-0CA6-4876-A574-461CB63512F5}"/>
              </a:ext>
            </a:extLst>
          </p:cNvPr>
          <p:cNvPicPr>
            <a:picLocks noChangeAspect="1"/>
          </p:cNvPicPr>
          <p:nvPr/>
        </p:nvPicPr>
        <p:blipFill rotWithShape="1">
          <a:blip r:embed="rId2"/>
          <a:srcRect l="19652" t="43390" r="70645" b="38779"/>
          <a:stretch/>
        </p:blipFill>
        <p:spPr>
          <a:xfrm>
            <a:off x="1862355" y="914400"/>
            <a:ext cx="2045277" cy="2114026"/>
          </a:xfrm>
          <a:prstGeom prst="rect">
            <a:avLst/>
          </a:prstGeom>
        </p:spPr>
      </p:pic>
    </p:spTree>
    <p:extLst>
      <p:ext uri="{BB962C8B-B14F-4D97-AF65-F5344CB8AC3E}">
        <p14:creationId xmlns:p14="http://schemas.microsoft.com/office/powerpoint/2010/main" val="112759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83D53D-2142-4789-A8F7-A0A0D6DA8BA4}"/>
              </a:ext>
            </a:extLst>
          </p:cNvPr>
          <p:cNvSpPr>
            <a:spLocks noGrp="1"/>
          </p:cNvSpPr>
          <p:nvPr>
            <p:ph type="title"/>
          </p:nvPr>
        </p:nvSpPr>
        <p:spPr/>
        <p:txBody>
          <a:bodyPr>
            <a:normAutofit fontScale="90000"/>
          </a:bodyPr>
          <a:lstStyle/>
          <a:p>
            <a:pPr marL="447675" algn="ctr"/>
            <a:r>
              <a:rPr lang="es-419" sz="400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Técnicas </a:t>
            </a:r>
            <a:r>
              <a:rPr lang="es-419" sz="4000" spc="-7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 </a:t>
            </a:r>
            <a:r>
              <a:rPr lang="es-419" sz="400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operantes </a:t>
            </a:r>
            <a:r>
              <a:rPr lang="es-419" sz="4000" spc="-5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 </a:t>
            </a:r>
            <a:r>
              <a:rPr lang="es-419" sz="400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para</a:t>
            </a:r>
            <a:r>
              <a:rPr lang="es-419" sz="4000" spc="305"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 </a:t>
            </a:r>
            <a:r>
              <a:rPr lang="es-419" sz="400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la </a:t>
            </a:r>
            <a:r>
              <a:rPr lang="es-419" sz="4000" spc="-35"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 </a:t>
            </a:r>
            <a:r>
              <a:rPr lang="es-419" sz="400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reducción </a:t>
            </a:r>
            <a:r>
              <a:rPr lang="es-419" sz="4000" spc="-35"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 </a:t>
            </a:r>
            <a:r>
              <a:rPr lang="es-419" sz="400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o</a:t>
            </a:r>
            <a:r>
              <a:rPr lang="es-419" sz="4000" spc="235"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 </a:t>
            </a:r>
            <a:r>
              <a:rPr lang="es-419" sz="400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eliminación </a:t>
            </a:r>
            <a:r>
              <a:rPr lang="es-419" sz="4000" spc="-15"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 </a:t>
            </a:r>
            <a:r>
              <a:rPr lang="es-419" sz="400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de</a:t>
            </a:r>
            <a:r>
              <a:rPr lang="es-419" sz="4000" spc="265"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 </a:t>
            </a:r>
            <a:r>
              <a:rPr lang="es-419" sz="4000" dirty="0">
                <a:solidFill>
                  <a:schemeClr val="tx2">
                    <a:lumMod val="75000"/>
                  </a:schemeClr>
                </a:solidFill>
                <a:effectLst/>
                <a:latin typeface="Calibri" panose="020F0502020204030204" pitchFamily="34" charset="0"/>
                <a:ea typeface="Arial" panose="020B0604020202020204" pitchFamily="34" charset="0"/>
                <a:cs typeface="Arial" panose="020B0604020202020204" pitchFamily="34" charset="0"/>
              </a:rPr>
              <a:t>con­ductas</a:t>
            </a:r>
            <a:r>
              <a:rPr lang="es-BO" sz="1800" dirty="0">
                <a:effectLst/>
                <a:latin typeface="Times New Roman" panose="02020603050405020304" pitchFamily="18" charset="0"/>
                <a:ea typeface="Times New Roman" panose="02020603050405020304" pitchFamily="18" charset="0"/>
              </a:rPr>
              <a:t/>
            </a:r>
            <a:br>
              <a:rPr lang="es-BO" sz="1800" dirty="0">
                <a:effectLst/>
                <a:latin typeface="Times New Roman" panose="02020603050405020304" pitchFamily="18" charset="0"/>
                <a:ea typeface="Times New Roman" panose="02020603050405020304" pitchFamily="18" charset="0"/>
              </a:rPr>
            </a:br>
            <a:endParaRPr lang="es-BO" dirty="0"/>
          </a:p>
        </p:txBody>
      </p:sp>
      <p:sp>
        <p:nvSpPr>
          <p:cNvPr id="3" name="Marcador de contenido 2">
            <a:extLst>
              <a:ext uri="{FF2B5EF4-FFF2-40B4-BE49-F238E27FC236}">
                <a16:creationId xmlns:a16="http://schemas.microsoft.com/office/drawing/2014/main" xmlns="" id="{B75BB147-915A-4044-B4CE-7E5F31A7DA58}"/>
              </a:ext>
            </a:extLst>
          </p:cNvPr>
          <p:cNvSpPr>
            <a:spLocks noGrp="1"/>
          </p:cNvSpPr>
          <p:nvPr>
            <p:ph idx="1"/>
          </p:nvPr>
        </p:nvSpPr>
        <p:spPr/>
        <p:txBody>
          <a:bodyPr/>
          <a:lstStyle/>
          <a:p>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Existen  tres </a:t>
            </a:r>
            <a:r>
              <a:rPr lang="es-419" sz="24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procedimientos </a:t>
            </a:r>
            <a:r>
              <a:rPr lang="es-419" sz="24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básicos </a:t>
            </a:r>
            <a:r>
              <a:rPr lang="es-419" sz="24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para</a:t>
            </a:r>
            <a:r>
              <a:rPr lang="es-419" sz="2400" spc="2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eliminar</a:t>
            </a:r>
            <a:r>
              <a:rPr lang="es-419" sz="2400" spc="2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conductas: </a:t>
            </a:r>
          </a:p>
          <a:p>
            <a:pPr marL="0" indent="0">
              <a:buNone/>
            </a:pP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 </a:t>
            </a:r>
            <a:r>
              <a:rPr lang="es-419" sz="24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reforzamiento diferencial </a:t>
            </a:r>
            <a:r>
              <a:rPr lang="es-419" sz="24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24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otras</a:t>
            </a:r>
            <a:r>
              <a:rPr lang="es-419" sz="24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conductas</a:t>
            </a:r>
          </a:p>
          <a:p>
            <a:pPr marL="0" indent="0">
              <a:buNone/>
            </a:pPr>
            <a:r>
              <a:rPr lang="es-419" sz="2400" dirty="0">
                <a:solidFill>
                  <a:srgbClr val="282425"/>
                </a:solidFill>
                <a:latin typeface="Calibri" panose="020F0502020204030204" pitchFamily="34" charset="0"/>
                <a:ea typeface="Arial" panose="020B0604020202020204" pitchFamily="34" charset="0"/>
                <a:cs typeface="Arial" panose="020B0604020202020204" pitchFamily="34" charset="0"/>
              </a:rPr>
              <a:t>	* L</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24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extinción</a:t>
            </a:r>
          </a:p>
          <a:p>
            <a:pPr marL="0" indent="0">
              <a:buNone/>
            </a:pPr>
            <a:r>
              <a:rPr lang="es-419" sz="2400" dirty="0">
                <a:solidFill>
                  <a:srgbClr val="282425"/>
                </a:solidFill>
                <a:latin typeface="Calibri" panose="020F0502020204030204" pitchFamily="34" charset="0"/>
                <a:ea typeface="Arial" panose="020B0604020202020204" pitchFamily="34" charset="0"/>
                <a:cs typeface="Arial" panose="020B0604020202020204" pitchFamily="34" charset="0"/>
              </a:rPr>
              <a:t>	* C</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astigo.</a:t>
            </a:r>
            <a:endParaRPr lang="es-BO" sz="2400" dirty="0">
              <a:effectLst/>
              <a:latin typeface="Times New Roman" panose="02020603050405020304" pitchFamily="18" charset="0"/>
              <a:ea typeface="Times New Roman" panose="02020603050405020304" pitchFamily="18" charset="0"/>
            </a:endParaRPr>
          </a:p>
          <a:p>
            <a:endParaRPr lang="es-BO" dirty="0"/>
          </a:p>
        </p:txBody>
      </p:sp>
    </p:spTree>
    <p:extLst>
      <p:ext uri="{BB962C8B-B14F-4D97-AF65-F5344CB8AC3E}">
        <p14:creationId xmlns:p14="http://schemas.microsoft.com/office/powerpoint/2010/main" val="2368188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2311B5-3891-4AA9-8ED9-B0CDF4604F01}"/>
              </a:ext>
            </a:extLst>
          </p:cNvPr>
          <p:cNvSpPr>
            <a:spLocks noGrp="1"/>
          </p:cNvSpPr>
          <p:nvPr>
            <p:ph type="title"/>
          </p:nvPr>
        </p:nvSpPr>
        <p:spPr/>
        <p:txBody>
          <a:bodyPr>
            <a:normAutofit/>
          </a:bodyPr>
          <a:lstStyle/>
          <a:p>
            <a:pPr algn="ctr"/>
            <a:r>
              <a:rPr lang="es-419" sz="3600" i="1" dirty="0">
                <a:solidFill>
                  <a:srgbClr val="067B3A"/>
                </a:solidFill>
                <a:effectLst/>
                <a:latin typeface="Calibri" panose="020F0502020204030204" pitchFamily="34" charset="0"/>
                <a:ea typeface="Arial" panose="020B0604020202020204" pitchFamily="34" charset="0"/>
                <a:cs typeface="Arial" panose="020B0604020202020204" pitchFamily="34" charset="0"/>
              </a:rPr>
              <a:t>Reforzamiento</a:t>
            </a:r>
            <a:r>
              <a:rPr lang="es-419" sz="3600" i="1" spc="115" dirty="0">
                <a:solidFill>
                  <a:srgbClr val="067B3A"/>
                </a:solidFill>
                <a:effectLst/>
                <a:latin typeface="Calibri" panose="020F0502020204030204" pitchFamily="34" charset="0"/>
                <a:ea typeface="Arial" panose="020B0604020202020204" pitchFamily="34" charset="0"/>
                <a:cs typeface="Arial" panose="020B0604020202020204" pitchFamily="34" charset="0"/>
              </a:rPr>
              <a:t> </a:t>
            </a:r>
            <a:r>
              <a:rPr lang="es-419" sz="3600" i="1" dirty="0">
                <a:solidFill>
                  <a:srgbClr val="067B3A"/>
                </a:solidFill>
                <a:effectLst/>
                <a:latin typeface="Calibri" panose="020F0502020204030204" pitchFamily="34" charset="0"/>
                <a:ea typeface="Arial" panose="020B0604020202020204" pitchFamily="34" charset="0"/>
                <a:cs typeface="Arial" panose="020B0604020202020204" pitchFamily="34" charset="0"/>
              </a:rPr>
              <a:t>diferencial</a:t>
            </a:r>
            <a:r>
              <a:rPr lang="es-419" sz="3600" i="1" spc="60" dirty="0">
                <a:solidFill>
                  <a:srgbClr val="067B3A"/>
                </a:solidFill>
                <a:effectLst/>
                <a:latin typeface="Calibri" panose="020F0502020204030204" pitchFamily="34" charset="0"/>
                <a:ea typeface="Arial" panose="020B0604020202020204" pitchFamily="34" charset="0"/>
                <a:cs typeface="Arial" panose="020B0604020202020204" pitchFamily="34" charset="0"/>
              </a:rPr>
              <a:t> </a:t>
            </a:r>
            <a:r>
              <a:rPr lang="es-419" sz="3600" i="1" dirty="0">
                <a:solidFill>
                  <a:srgbClr val="067B3A"/>
                </a:solidFill>
                <a:effectLst/>
                <a:latin typeface="Calibri" panose="020F0502020204030204" pitchFamily="34" charset="0"/>
                <a:ea typeface="Arial" panose="020B0604020202020204" pitchFamily="34" charset="0"/>
                <a:cs typeface="Arial" panose="020B0604020202020204" pitchFamily="34" charset="0"/>
              </a:rPr>
              <a:t>de</a:t>
            </a:r>
            <a:r>
              <a:rPr lang="es-419" sz="3600" i="1" spc="125" dirty="0">
                <a:solidFill>
                  <a:srgbClr val="067B3A"/>
                </a:solidFill>
                <a:effectLst/>
                <a:latin typeface="Calibri" panose="020F0502020204030204" pitchFamily="34" charset="0"/>
                <a:ea typeface="Arial" panose="020B0604020202020204" pitchFamily="34" charset="0"/>
                <a:cs typeface="Arial" panose="020B0604020202020204" pitchFamily="34" charset="0"/>
              </a:rPr>
              <a:t> </a:t>
            </a:r>
            <a:r>
              <a:rPr lang="es-419" sz="3600" i="1" dirty="0">
                <a:solidFill>
                  <a:srgbClr val="067B3A"/>
                </a:solidFill>
                <a:effectLst/>
                <a:latin typeface="Calibri" panose="020F0502020204030204" pitchFamily="34" charset="0"/>
                <a:ea typeface="Arial" panose="020B0604020202020204" pitchFamily="34" charset="0"/>
                <a:cs typeface="Arial" panose="020B0604020202020204" pitchFamily="34" charset="0"/>
              </a:rPr>
              <a:t>otras</a:t>
            </a:r>
            <a:r>
              <a:rPr lang="es-419" sz="3600" i="1" spc="115" dirty="0">
                <a:solidFill>
                  <a:srgbClr val="067B3A"/>
                </a:solidFill>
                <a:effectLst/>
                <a:latin typeface="Calibri" panose="020F0502020204030204" pitchFamily="34" charset="0"/>
                <a:ea typeface="Arial" panose="020B0604020202020204" pitchFamily="34" charset="0"/>
                <a:cs typeface="Arial" panose="020B0604020202020204" pitchFamily="34" charset="0"/>
              </a:rPr>
              <a:t> </a:t>
            </a:r>
            <a:r>
              <a:rPr lang="es-419" sz="3600" i="1" dirty="0">
                <a:solidFill>
                  <a:srgbClr val="067B3A"/>
                </a:solidFill>
                <a:effectLst/>
                <a:latin typeface="Calibri" panose="020F0502020204030204" pitchFamily="34" charset="0"/>
                <a:ea typeface="Arial" panose="020B0604020202020204" pitchFamily="34" charset="0"/>
                <a:cs typeface="Arial" panose="020B0604020202020204" pitchFamily="34" charset="0"/>
              </a:rPr>
              <a:t>conductas</a:t>
            </a:r>
            <a:endParaRPr lang="es-BO" sz="7200" dirty="0"/>
          </a:p>
        </p:txBody>
      </p:sp>
      <p:sp>
        <p:nvSpPr>
          <p:cNvPr id="3" name="Marcador de contenido 2">
            <a:extLst>
              <a:ext uri="{FF2B5EF4-FFF2-40B4-BE49-F238E27FC236}">
                <a16:creationId xmlns:a16="http://schemas.microsoft.com/office/drawing/2014/main" xmlns="" id="{444DAABB-7B8D-433A-B159-0CDD65A46C1E}"/>
              </a:ext>
            </a:extLst>
          </p:cNvPr>
          <p:cNvSpPr>
            <a:spLocks noGrp="1"/>
          </p:cNvSpPr>
          <p:nvPr>
            <p:ph idx="1"/>
          </p:nvPr>
        </p:nvSpPr>
        <p:spPr/>
        <p:txBody>
          <a:bodyPr/>
          <a:lstStyle/>
          <a:p>
            <a:pPr marL="443230" marR="462915" indent="0" algn="just">
              <a:lnSpc>
                <a:spcPct val="137000"/>
              </a:lnSpc>
              <a:spcAft>
                <a:spcPts val="0"/>
              </a:spcAft>
              <a:buNone/>
            </a:pP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Hay</a:t>
            </a:r>
            <a:r>
              <a:rPr lang="es-419" sz="1800" spc="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varios tipos</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refor­zamiento</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diferencial</a:t>
            </a:r>
            <a:r>
              <a:rPr lang="es-419" sz="18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 otras</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conductas:</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reforzamiento</a:t>
            </a:r>
            <a:r>
              <a:rPr lang="es-419" sz="18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diferencial</a:t>
            </a:r>
            <a:r>
              <a:rPr lang="es-419" sz="18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conductas incompatibles, </a:t>
            </a:r>
            <a:r>
              <a:rPr lang="es-419" sz="1800"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reforzamiento </a:t>
            </a:r>
            <a:r>
              <a:rPr lang="es-419" sz="18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diferencial </a:t>
            </a:r>
            <a:r>
              <a:rPr lang="es-419" sz="18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conductas </a:t>
            </a:r>
            <a:r>
              <a:rPr lang="es-419" sz="18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alternativas </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z="1800"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reforzamiento de</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conductas</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funcionalmente</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equivalentes.</a:t>
            </a:r>
            <a:endParaRPr lang="es-BO" sz="1800" dirty="0">
              <a:effectLst/>
              <a:latin typeface="Times New Roman" panose="02020603050405020304" pitchFamily="18" charset="0"/>
              <a:ea typeface="Times New Roman" panose="02020603050405020304" pitchFamily="18" charset="0"/>
            </a:endParaRPr>
          </a:p>
          <a:p>
            <a:endParaRPr lang="es-BO" dirty="0"/>
          </a:p>
        </p:txBody>
      </p:sp>
    </p:spTree>
    <p:extLst>
      <p:ext uri="{BB962C8B-B14F-4D97-AF65-F5344CB8AC3E}">
        <p14:creationId xmlns:p14="http://schemas.microsoft.com/office/powerpoint/2010/main" val="97950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F44F7DF-FD83-4ABD-A9A1-AC25DEE0599D}"/>
              </a:ext>
            </a:extLst>
          </p:cNvPr>
          <p:cNvSpPr>
            <a:spLocks noGrp="1"/>
          </p:cNvSpPr>
          <p:nvPr>
            <p:ph idx="1"/>
          </p:nvPr>
        </p:nvSpPr>
        <p:spPr>
          <a:xfrm>
            <a:off x="1384182" y="570451"/>
            <a:ext cx="9588617" cy="5296949"/>
          </a:xfrm>
        </p:spPr>
        <p:txBody>
          <a:bodyPr/>
          <a:lstStyle/>
          <a:p>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Reforzamiento </a:t>
            </a:r>
            <a:r>
              <a:rPr lang="es-419" sz="1800" b="1"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Diferencial</a:t>
            </a:r>
            <a:r>
              <a:rPr lang="es-419" sz="1800" b="1"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b="1" spc="5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conductas </a:t>
            </a:r>
            <a:r>
              <a:rPr lang="es-419" sz="1800" b="1"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Incompatibles: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si </a:t>
            </a:r>
            <a:r>
              <a:rPr lang="es-419" sz="1800" spc="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un </a:t>
            </a:r>
            <a:r>
              <a:rPr lang="es-419" sz="1800" spc="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niño </a:t>
            </a:r>
            <a:r>
              <a:rPr lang="es-419" sz="1800" spc="-8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se </a:t>
            </a:r>
            <a:r>
              <a:rPr lang="es-419" sz="1800" spc="-10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está</a:t>
            </a:r>
            <a:r>
              <a:rPr lang="es-419" sz="1800" spc="9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mordiendo las </a:t>
            </a:r>
            <a:r>
              <a:rPr lang="es-419" sz="1800" spc="-8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uñas</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y</a:t>
            </a:r>
            <a:r>
              <a:rPr lang="es-419" sz="1800" spc="12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se </a:t>
            </a:r>
            <a:r>
              <a:rPr lang="es-419" sz="1800" spc="-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le </a:t>
            </a:r>
            <a:r>
              <a:rPr lang="es-419" sz="1800" spc="-10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refuerza </a:t>
            </a:r>
            <a:r>
              <a:rPr lang="es-419" sz="1800"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cada</a:t>
            </a:r>
            <a:r>
              <a:rPr lang="es-419" sz="1800" spc="1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vez</a:t>
            </a:r>
            <a:r>
              <a:rPr lang="es-419" sz="1800" spc="1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que</a:t>
            </a:r>
            <a:r>
              <a:rPr lang="es-419" sz="1800" spc="20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inicia </a:t>
            </a:r>
            <a:r>
              <a:rPr lang="es-419" sz="1800" spc="-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la </a:t>
            </a:r>
            <a:r>
              <a:rPr lang="es-419" sz="1800"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conducta</a:t>
            </a:r>
            <a:r>
              <a:rPr lang="es-419" sz="1800" spc="10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dibujar</a:t>
            </a:r>
            <a:r>
              <a:rPr lang="es-419" sz="1800" spc="9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o</a:t>
            </a:r>
            <a:r>
              <a:rPr lang="es-419" sz="1800" spc="13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cual­quier actividad </a:t>
            </a:r>
            <a:r>
              <a:rPr lang="es-419" sz="1800" spc="2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que </a:t>
            </a:r>
            <a:r>
              <a:rPr lang="es-419" sz="1800" spc="6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implique </a:t>
            </a:r>
            <a:r>
              <a:rPr lang="es-419" sz="1800" spc="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utilizar </a:t>
            </a:r>
            <a:r>
              <a:rPr lang="es-419" sz="1800" spc="2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las</a:t>
            </a:r>
            <a:r>
              <a:rPr lang="es-419" sz="1800" spc="23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dos  manos</a:t>
            </a:r>
            <a:r>
              <a:rPr lang="es-419" sz="1800" dirty="0">
                <a:solidFill>
                  <a:srgbClr val="282424"/>
                </a:solidFill>
                <a:latin typeface="Calibri" panose="020F0502020204030204" pitchFamily="34" charset="0"/>
                <a:ea typeface="Arial" panose="020B0604020202020204" pitchFamily="34" charset="0"/>
                <a:cs typeface="Arial" panose="020B0604020202020204" pitchFamily="34" charset="0"/>
              </a:rPr>
              <a:t>. </a:t>
            </a:r>
            <a:endPar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endParaRPr>
          </a:p>
          <a:p>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Reforzamiento </a:t>
            </a:r>
            <a:r>
              <a:rPr lang="es-419" sz="1800" b="1" spc="-10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Diferencial</a:t>
            </a:r>
            <a:r>
              <a:rPr lang="es-419" sz="1800" b="1"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b="1" spc="5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conductas</a:t>
            </a:r>
            <a:r>
              <a:rPr lang="es-419" sz="1800" b="1" spc="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Alternativas: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compiten </a:t>
            </a:r>
            <a:r>
              <a:rPr lang="es-419" sz="1800" spc="3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 </a:t>
            </a:r>
            <a:r>
              <a:rPr lang="es-419" sz="1800" spc="14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la conducta</a:t>
            </a:r>
            <a:r>
              <a:rPr lang="es-419" sz="1800" spc="1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problema.  </a:t>
            </a:r>
            <a:r>
              <a:rPr lang="es-419" sz="1800" spc="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Por</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ejemplo, </a:t>
            </a:r>
            <a:r>
              <a:rPr lang="es-419" sz="1800" spc="18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jugar </a:t>
            </a:r>
            <a:r>
              <a:rPr lang="es-419" sz="1800" spc="3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al</a:t>
            </a:r>
            <a:r>
              <a:rPr lang="es-419" sz="1800" spc="1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balón, </a:t>
            </a:r>
            <a:r>
              <a:rPr lang="es-419" sz="1800" spc="8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o</a:t>
            </a:r>
            <a:r>
              <a:rPr lang="es-419" sz="1800" spc="18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leer, </a:t>
            </a:r>
            <a:r>
              <a:rPr lang="es-419" sz="1800" spc="-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son </a:t>
            </a:r>
            <a:r>
              <a:rPr lang="es-419" sz="1800" spc="-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conductas </a:t>
            </a:r>
            <a:r>
              <a:rPr lang="es-419" sz="1800" b="1" spc="-10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que no </a:t>
            </a:r>
            <a:r>
              <a:rPr lang="es-419" sz="1800" b="1"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son </a:t>
            </a:r>
            <a:r>
              <a:rPr lang="es-419" sz="1800" b="1" spc="-5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incompatibles</a:t>
            </a:r>
            <a:r>
              <a:rPr lang="es-419" sz="1800" b="1"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a:t>
            </a:r>
            <a:r>
              <a:rPr lang="es-419" sz="1800" spc="20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ver</a:t>
            </a:r>
            <a:r>
              <a:rPr lang="es-419" sz="1800" spc="1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la</a:t>
            </a:r>
            <a:r>
              <a:rPr lang="es-419" sz="1800" spc="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TV, </a:t>
            </a:r>
            <a:r>
              <a:rPr lang="es-419" sz="1800" spc="-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pero</a:t>
            </a:r>
            <a:r>
              <a:rPr lang="es-419" sz="1800" spc="19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pueden  competir</a:t>
            </a:r>
            <a:r>
              <a:rPr lang="es-419" sz="1800" spc="9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a:t>
            </a:r>
            <a:r>
              <a:rPr lang="es-419" sz="1800" spc="18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ella.</a:t>
            </a:r>
            <a:endParaRPr lang="es-BO" sz="1800" dirty="0">
              <a:effectLst/>
              <a:latin typeface="Times New Roman" panose="02020603050405020304" pitchFamily="18" charset="0"/>
              <a:ea typeface="Times New Roman" panose="02020603050405020304" pitchFamily="18" charset="0"/>
            </a:endParaRPr>
          </a:p>
          <a:p>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Reforzamiento  </a:t>
            </a:r>
            <a:r>
              <a:rPr lang="es-419" sz="1800" b="1" spc="-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Diferencial  </a:t>
            </a:r>
            <a:r>
              <a:rPr lang="es-419" sz="1800" b="1" spc="-3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de </a:t>
            </a:r>
            <a:r>
              <a:rPr lang="es-419" sz="1800" b="1" spc="1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conductas  </a:t>
            </a:r>
            <a:r>
              <a:rPr lang="es-419" sz="1800" b="1" spc="-8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funcionalmente </a:t>
            </a:r>
            <a:r>
              <a:rPr lang="es-419" sz="1800" b="1" spc="24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equivalentes: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permiten</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alcanzar </a:t>
            </a:r>
            <a:r>
              <a:rPr lang="es-419" sz="1800" spc="9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las</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mismas</a:t>
            </a:r>
            <a:r>
              <a:rPr lang="es-419" sz="1800" spc="9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metas</a:t>
            </a:r>
            <a:r>
              <a:rPr lang="es-419" sz="1800" spc="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pero</a:t>
            </a:r>
            <a:r>
              <a:rPr lang="es-419" sz="1800"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spc="4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forma </a:t>
            </a:r>
            <a:r>
              <a:rPr lang="es-419" sz="1800" spc="1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más ade­cuada</a:t>
            </a:r>
            <a:r>
              <a:rPr lang="es-419" sz="1800" spc="10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o adaptativa</a:t>
            </a:r>
            <a:r>
              <a:rPr lang="es-419" sz="1800" dirty="0">
                <a:solidFill>
                  <a:srgbClr val="3D3A3A"/>
                </a:solidFill>
                <a:effectLst/>
                <a:latin typeface="Calibri" panose="020F0502020204030204" pitchFamily="34" charset="0"/>
                <a:ea typeface="Arial" panose="020B0604020202020204" pitchFamily="34" charset="0"/>
                <a:cs typeface="Arial" panose="020B0604020202020204" pitchFamily="34" charset="0"/>
              </a:rPr>
              <a:t>,</a:t>
            </a:r>
            <a:r>
              <a:rPr lang="es-419" sz="1800" spc="70" dirty="0">
                <a:solidFill>
                  <a:srgbClr val="3D3A3A"/>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a:t>
            </a:r>
            <a:r>
              <a:rPr lang="es-419" sz="1800" spc="7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ello</a:t>
            </a:r>
            <a:r>
              <a:rPr lang="es-419" sz="1800" spc="1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se</a:t>
            </a:r>
            <a:r>
              <a:rPr lang="es-419" sz="1800" spc="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reduciría</a:t>
            </a:r>
            <a:r>
              <a:rPr lang="es-419" sz="1800" spc="7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la frecuencia</a:t>
            </a:r>
            <a:r>
              <a:rPr lang="es-419" sz="1800" spc="3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spc="7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la</a:t>
            </a:r>
            <a:r>
              <a:rPr lang="es-419" sz="1800" spc="1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emisión</a:t>
            </a:r>
            <a:r>
              <a:rPr lang="es-419" sz="1800" spc="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spc="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la conducta  indeseable. </a:t>
            </a:r>
          </a:p>
          <a:p>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Reforzamiento </a:t>
            </a:r>
            <a:r>
              <a:rPr lang="es-419" sz="1800" b="1"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Diferencial</a:t>
            </a:r>
            <a:r>
              <a:rPr lang="es-419" sz="1800" b="1"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b="1" spc="3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tasas</a:t>
            </a:r>
            <a:r>
              <a:rPr lang="es-419" sz="1800" b="1" spc="1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bajas</a:t>
            </a:r>
            <a:r>
              <a:rPr lang="es-419" sz="1800" b="1" spc="20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b="1" spc="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respuesta</a:t>
            </a:r>
            <a:r>
              <a:rPr lang="es-419" sz="1800" b="1" dirty="0">
                <a:solidFill>
                  <a:srgbClr val="282424"/>
                </a:solidFill>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es </a:t>
            </a:r>
            <a:r>
              <a:rPr lang="es-419" sz="1800" spc="7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un </a:t>
            </a:r>
            <a:r>
              <a:rPr lang="es-419" sz="1800" spc="19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procedi­miento</a:t>
            </a:r>
            <a:r>
              <a:rPr lang="es-419" sz="1800" spc="9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eficaz</a:t>
            </a:r>
            <a:r>
              <a:rPr lang="es-419" sz="1800" spc="9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reducción </a:t>
            </a:r>
            <a:r>
              <a:rPr lang="es-419" sz="1800"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spc="7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conductas</a:t>
            </a:r>
            <a:r>
              <a:rPr lang="es-419" sz="1800" dirty="0">
                <a:solidFill>
                  <a:srgbClr val="3D3A3A"/>
                </a:solidFill>
                <a:effectLst/>
                <a:latin typeface="Calibri" panose="020F0502020204030204" pitchFamily="34" charset="0"/>
                <a:ea typeface="Arial" panose="020B0604020202020204" pitchFamily="34" charset="0"/>
                <a:cs typeface="Arial" panose="020B0604020202020204" pitchFamily="34" charset="0"/>
              </a:rPr>
              <a:t>. </a:t>
            </a:r>
            <a:r>
              <a:rPr lang="es-419" sz="1800" spc="-65" dirty="0">
                <a:solidFill>
                  <a:srgbClr val="3D3A3A"/>
                </a:solidFill>
                <a:effectLst/>
                <a:latin typeface="Calibri" panose="020F0502020204030204" pitchFamily="34" charset="0"/>
                <a:ea typeface="Arial" panose="020B0604020202020204" pitchFamily="34" charset="0"/>
                <a:cs typeface="Arial" panose="020B0604020202020204" pitchFamily="34" charset="0"/>
              </a:rPr>
              <a:t> </a:t>
            </a:r>
            <a:endParaRPr lang="es-BO" dirty="0"/>
          </a:p>
        </p:txBody>
      </p:sp>
    </p:spTree>
    <p:extLst>
      <p:ext uri="{BB962C8B-B14F-4D97-AF65-F5344CB8AC3E}">
        <p14:creationId xmlns:p14="http://schemas.microsoft.com/office/powerpoint/2010/main" val="77876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632B17-1EF3-483E-87DC-C5CEE833052C}"/>
              </a:ext>
            </a:extLst>
          </p:cNvPr>
          <p:cNvSpPr>
            <a:spLocks noGrp="1"/>
          </p:cNvSpPr>
          <p:nvPr>
            <p:ph type="title"/>
          </p:nvPr>
        </p:nvSpPr>
        <p:spPr>
          <a:xfrm>
            <a:off x="1560352" y="685800"/>
            <a:ext cx="9412448" cy="673217"/>
          </a:xfrm>
        </p:spPr>
        <p:txBody>
          <a:bodyPr>
            <a:normAutofit fontScale="90000"/>
          </a:bodyPr>
          <a:lstStyle/>
          <a:p>
            <a:pPr algn="ctr"/>
            <a:r>
              <a:rPr lang="es-419" sz="4900" i="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Extinción</a:t>
            </a:r>
            <a:r>
              <a:rPr lang="es-BO" sz="1800" dirty="0">
                <a:effectLst/>
                <a:latin typeface="Times New Roman" panose="02020603050405020304" pitchFamily="18" charset="0"/>
                <a:ea typeface="Times New Roman" panose="02020603050405020304" pitchFamily="18" charset="0"/>
              </a:rPr>
              <a:t/>
            </a:r>
            <a:br>
              <a:rPr lang="es-BO" sz="1800" dirty="0">
                <a:effectLst/>
                <a:latin typeface="Times New Roman" panose="02020603050405020304" pitchFamily="18" charset="0"/>
                <a:ea typeface="Times New Roman" panose="02020603050405020304" pitchFamily="18" charset="0"/>
              </a:rPr>
            </a:br>
            <a:endParaRPr lang="es-BO" dirty="0"/>
          </a:p>
        </p:txBody>
      </p:sp>
      <p:sp>
        <p:nvSpPr>
          <p:cNvPr id="3" name="Marcador de contenido 2">
            <a:extLst>
              <a:ext uri="{FF2B5EF4-FFF2-40B4-BE49-F238E27FC236}">
                <a16:creationId xmlns:a16="http://schemas.microsoft.com/office/drawing/2014/main" xmlns="" id="{6A6C8393-B2E3-453C-8519-9E96A7D5CCBF}"/>
              </a:ext>
            </a:extLst>
          </p:cNvPr>
          <p:cNvSpPr>
            <a:spLocks noGrp="1"/>
          </p:cNvSpPr>
          <p:nvPr>
            <p:ph idx="1"/>
          </p:nvPr>
        </p:nvSpPr>
        <p:spPr/>
        <p:txBody>
          <a:bodyPr/>
          <a:lstStyle/>
          <a:p>
            <a:r>
              <a:rPr lang="es-419" sz="1800" dirty="0">
                <a:solidFill>
                  <a:srgbClr val="282424"/>
                </a:solidFill>
                <a:latin typeface="Calibri" panose="020F0502020204030204" pitchFamily="34" charset="0"/>
                <a:ea typeface="Arial" panose="020B0604020202020204" pitchFamily="34" charset="0"/>
                <a:cs typeface="Arial" panose="020B0604020202020204" pitchFamily="34" charset="0"/>
              </a:rPr>
              <a:t>Ex</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tinción </a:t>
            </a:r>
            <a:r>
              <a:rPr lang="es-419" sz="1800" spc="-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consiste </a:t>
            </a:r>
            <a:r>
              <a:rPr lang="es-419" sz="1800"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en</a:t>
            </a:r>
            <a:r>
              <a:rPr lang="es-419" sz="1800" spc="13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dejar</a:t>
            </a:r>
            <a:r>
              <a:rPr lang="es-419" sz="1800" spc="22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spc="17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reforzar </a:t>
            </a:r>
            <a:r>
              <a:rPr lang="es-419" sz="1800" spc="-8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una</a:t>
            </a:r>
            <a:r>
              <a:rPr lang="es-419" sz="1800" spc="18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conducta</a:t>
            </a:r>
            <a:r>
              <a:rPr lang="es-419" sz="1800" spc="1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previamente </a:t>
            </a:r>
            <a:r>
              <a:rPr lang="es-419" sz="1800" spc="-6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reforzada. Los</a:t>
            </a:r>
            <a:r>
              <a:rPr lang="es-419" sz="1800" spc="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procedimientos</a:t>
            </a:r>
            <a:r>
              <a:rPr lang="es-419" sz="1800" spc="4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 extinción</a:t>
            </a:r>
            <a:r>
              <a:rPr lang="es-419" sz="1800" spc="7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se</a:t>
            </a:r>
            <a:r>
              <a:rPr lang="es-419" sz="1800" spc="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suelen</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llevar</a:t>
            </a:r>
            <a:r>
              <a:rPr lang="es-419" sz="1800" spc="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a</a:t>
            </a:r>
            <a:r>
              <a:rPr lang="es-419" sz="1800" spc="8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cabo</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conductas</a:t>
            </a:r>
            <a:r>
              <a:rPr lang="es-419" sz="1800" b="1" spc="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que</a:t>
            </a:r>
            <a:r>
              <a:rPr lang="es-419" sz="1800" b="1" spc="6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se</a:t>
            </a:r>
            <a:r>
              <a:rPr lang="es-419" sz="1800" b="1" spc="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man­tienen </a:t>
            </a:r>
            <a:r>
              <a:rPr lang="es-419" sz="1800" b="1" spc="10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por  reforzamiento</a:t>
            </a:r>
            <a:r>
              <a:rPr lang="es-419" sz="1800" spc="19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positivo,</a:t>
            </a:r>
            <a:r>
              <a:rPr lang="es-419" sz="1800" spc="22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aunque </a:t>
            </a:r>
            <a:r>
              <a:rPr lang="es-419" sz="1800" spc="3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también </a:t>
            </a:r>
            <a:r>
              <a:rPr lang="es-419" sz="1800" spc="14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se</a:t>
            </a:r>
            <a:r>
              <a:rPr lang="es-419" sz="1800" spc="19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utiliza</a:t>
            </a:r>
            <a:r>
              <a:rPr lang="es-419" sz="1800" spc="19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para</a:t>
            </a:r>
            <a:r>
              <a:rPr lang="es-419" sz="1800" spc="21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la</a:t>
            </a:r>
            <a:r>
              <a:rPr lang="es-419" sz="1800" spc="22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reducción</a:t>
            </a:r>
            <a:r>
              <a:rPr lang="es-419" sz="1800" spc="2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de conductas </a:t>
            </a:r>
            <a:r>
              <a:rPr lang="es-419" sz="1800"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mantenidas</a:t>
            </a:r>
            <a:r>
              <a:rPr lang="es-419" sz="1800"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por</a:t>
            </a:r>
            <a:r>
              <a:rPr lang="es-419" sz="1800" spc="17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reforzamiento </a:t>
            </a:r>
            <a:r>
              <a:rPr lang="es-419" sz="1800" spc="-12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negativo.</a:t>
            </a:r>
            <a:endParaRPr lang="es-BO" sz="1800" dirty="0">
              <a:effectLst/>
              <a:latin typeface="Times New Roman" panose="02020603050405020304" pitchFamily="18" charset="0"/>
              <a:ea typeface="Times New Roman" panose="02020603050405020304" pitchFamily="18" charset="0"/>
            </a:endParaRPr>
          </a:p>
          <a:p>
            <a:endParaRPr lang="es-BO" dirty="0"/>
          </a:p>
        </p:txBody>
      </p:sp>
    </p:spTree>
    <p:extLst>
      <p:ext uri="{BB962C8B-B14F-4D97-AF65-F5344CB8AC3E}">
        <p14:creationId xmlns:p14="http://schemas.microsoft.com/office/powerpoint/2010/main" val="4154966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E4AEF9-4632-49BF-AAF3-1307796251D4}"/>
              </a:ext>
            </a:extLst>
          </p:cNvPr>
          <p:cNvSpPr>
            <a:spLocks noGrp="1"/>
          </p:cNvSpPr>
          <p:nvPr>
            <p:ph type="title"/>
          </p:nvPr>
        </p:nvSpPr>
        <p:spPr/>
        <p:txBody>
          <a:bodyPr>
            <a:normAutofit/>
          </a:bodyPr>
          <a:lstStyle/>
          <a:p>
            <a:pPr algn="ctr"/>
            <a:r>
              <a:rPr lang="es-419" sz="6000" b="1" i="1" dirty="0">
                <a:solidFill>
                  <a:srgbClr val="0A7E3E"/>
                </a:solidFill>
                <a:effectLst/>
                <a:latin typeface="Calibri" panose="020F0502020204030204" pitchFamily="34" charset="0"/>
                <a:ea typeface="Arial" panose="020B0604020202020204" pitchFamily="34" charset="0"/>
                <a:cs typeface="Arial" panose="020B0604020202020204" pitchFamily="34" charset="0"/>
              </a:rPr>
              <a:t>Castigo</a:t>
            </a:r>
            <a:endParaRPr lang="es-BO" sz="13800" b="1" dirty="0"/>
          </a:p>
        </p:txBody>
      </p:sp>
      <p:sp>
        <p:nvSpPr>
          <p:cNvPr id="3" name="Marcador de contenido 2">
            <a:extLst>
              <a:ext uri="{FF2B5EF4-FFF2-40B4-BE49-F238E27FC236}">
                <a16:creationId xmlns:a16="http://schemas.microsoft.com/office/drawing/2014/main" xmlns="" id="{03E57556-9507-4638-92CC-215747083A7C}"/>
              </a:ext>
            </a:extLst>
          </p:cNvPr>
          <p:cNvSpPr>
            <a:spLocks noGrp="1"/>
          </p:cNvSpPr>
          <p:nvPr>
            <p:ph idx="1"/>
          </p:nvPr>
        </p:nvSpPr>
        <p:spPr>
          <a:xfrm>
            <a:off x="1442906" y="1870745"/>
            <a:ext cx="9529894" cy="3996655"/>
          </a:xfrm>
        </p:spPr>
        <p:txBody>
          <a:bodyPr>
            <a:normAutofit/>
          </a:bodyPr>
          <a:lstStyle/>
          <a:p>
            <a:pPr marL="0" indent="0">
              <a:buNone/>
            </a:pPr>
            <a:endParaRPr lang="es-419" sz="2400" dirty="0">
              <a:solidFill>
                <a:srgbClr val="282425"/>
              </a:solidFill>
              <a:latin typeface="Calibri" panose="020F0502020204030204" pitchFamily="34" charset="0"/>
              <a:ea typeface="Arial" panose="020B0604020202020204" pitchFamily="34" charset="0"/>
              <a:cs typeface="Arial" panose="020B0604020202020204" pitchFamily="34" charset="0"/>
            </a:endParaRPr>
          </a:p>
          <a:p>
            <a:pPr marL="0" indent="0">
              <a:buNone/>
            </a:pP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Los </a:t>
            </a:r>
            <a:r>
              <a:rPr lang="es-419" sz="2400" spc="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estímulos </a:t>
            </a:r>
            <a:r>
              <a:rPr lang="es-419" sz="2400" i="1" spc="6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2400"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aversivos </a:t>
            </a:r>
            <a:r>
              <a:rPr lang="es-419" sz="2400" i="1" spc="4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2400"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primarios </a:t>
            </a:r>
            <a:r>
              <a:rPr lang="es-419" sz="2400" i="1" spc="8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o </a:t>
            </a:r>
            <a:r>
              <a:rPr lang="es-419" sz="2400" spc="1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incondicionados </a:t>
            </a:r>
            <a:r>
              <a:rPr lang="es-419" sz="24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son </a:t>
            </a:r>
            <a:r>
              <a:rPr lang="es-419" sz="24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aquellos </a:t>
            </a:r>
            <a:r>
              <a:rPr lang="es-419" sz="24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cuyo carácter</a:t>
            </a:r>
            <a:r>
              <a:rPr lang="es-419" sz="24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aversivo</a:t>
            </a:r>
            <a:r>
              <a:rPr lang="es-419" sz="24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suele</a:t>
            </a:r>
            <a:r>
              <a:rPr lang="es-419" sz="24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ser</a:t>
            </a:r>
            <a:r>
              <a:rPr lang="es-419" sz="24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universal,</a:t>
            </a:r>
            <a:r>
              <a:rPr lang="es-419" sz="2400"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como  el</a:t>
            </a:r>
            <a:r>
              <a:rPr lang="es-419" sz="24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dolor </a:t>
            </a:r>
            <a:r>
              <a:rPr lang="es-419" sz="2400" b="1" spc="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físico,</a:t>
            </a:r>
            <a:r>
              <a:rPr lang="es-419" sz="2400" b="1" spc="1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los</a:t>
            </a:r>
            <a:r>
              <a:rPr lang="es-419" sz="2400" b="1"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ruidos</a:t>
            </a:r>
            <a:r>
              <a:rPr lang="es-419" sz="2400" b="1"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fuertes, suministrar</a:t>
            </a:r>
            <a:r>
              <a:rPr lang="es-419" sz="2400" b="1"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productos</a:t>
            </a:r>
            <a:r>
              <a:rPr lang="es-419" sz="2400" b="1" spc="1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naturales</a:t>
            </a:r>
            <a:r>
              <a:rPr lang="es-419" sz="24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o</a:t>
            </a:r>
            <a:r>
              <a:rPr lang="es-419" sz="24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químicos</a:t>
            </a:r>
            <a:r>
              <a:rPr lang="es-419" sz="2400"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2400" spc="2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provocan </a:t>
            </a:r>
            <a:r>
              <a:rPr lang="es-419" sz="24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reacciones  físicas desagradables, </a:t>
            </a:r>
            <a:r>
              <a:rPr lang="es-419" sz="24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400" dirty="0">
                <a:solidFill>
                  <a:srgbClr val="282425"/>
                </a:solidFill>
                <a:effectLst/>
                <a:latin typeface="Calibri" panose="020F0502020204030204" pitchFamily="34" charset="0"/>
                <a:ea typeface="Arial" panose="020B0604020202020204" pitchFamily="34" charset="0"/>
                <a:cs typeface="Arial" panose="020B0604020202020204" pitchFamily="34" charset="0"/>
              </a:rPr>
              <a:t>etc.</a:t>
            </a:r>
            <a:endParaRPr lang="es-BO" sz="2400" dirty="0">
              <a:effectLst/>
              <a:latin typeface="Times New Roman" panose="02020603050405020304" pitchFamily="18" charset="0"/>
              <a:ea typeface="Times New Roman" panose="02020603050405020304" pitchFamily="18" charset="0"/>
            </a:endParaRPr>
          </a:p>
          <a:p>
            <a:pPr marL="297307" indent="0">
              <a:lnSpc>
                <a:spcPts val="1000"/>
              </a:lnSpc>
              <a:buNone/>
            </a:pP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endParaRPr lang="es-BO" dirty="0"/>
          </a:p>
        </p:txBody>
      </p:sp>
    </p:spTree>
    <p:extLst>
      <p:ext uri="{BB962C8B-B14F-4D97-AF65-F5344CB8AC3E}">
        <p14:creationId xmlns:p14="http://schemas.microsoft.com/office/powerpoint/2010/main" val="134968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C39942A-1140-4740-BEAA-574205576C69}"/>
              </a:ext>
            </a:extLst>
          </p:cNvPr>
          <p:cNvSpPr>
            <a:spLocks noGrp="1"/>
          </p:cNvSpPr>
          <p:nvPr>
            <p:ph idx="1"/>
          </p:nvPr>
        </p:nvSpPr>
        <p:spPr>
          <a:xfrm>
            <a:off x="1568740" y="1132514"/>
            <a:ext cx="9404059" cy="4734886"/>
          </a:xfrm>
        </p:spPr>
        <p:txBody>
          <a:bodyPr/>
          <a:lstStyle/>
          <a:p>
            <a:pPr marL="491490" marR="454025" indent="182880" algn="just">
              <a:lnSpc>
                <a:spcPct val="135000"/>
              </a:lnSpc>
              <a:spcAft>
                <a:spcPts val="0"/>
              </a:spcAft>
            </a:pPr>
            <a:r>
              <a:rPr lang="es-419" sz="1800"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Castigo</a:t>
            </a:r>
            <a:r>
              <a:rPr lang="es-419" sz="1800" b="1" i="1" spc="9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Negativo: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Existen</a:t>
            </a:r>
            <a:r>
              <a:rPr lang="es-419" sz="1800" spc="2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dos</a:t>
            </a:r>
            <a:r>
              <a:rPr lang="es-419" sz="1800" spc="1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tipos</a:t>
            </a:r>
            <a:r>
              <a:rPr lang="es-419" sz="1800" spc="1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fundamentales</a:t>
            </a:r>
            <a:r>
              <a:rPr lang="es-419" sz="1800" spc="1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1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castigo  basado</a:t>
            </a:r>
            <a:r>
              <a:rPr lang="es-419" sz="1800" spc="2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en</a:t>
            </a:r>
            <a:r>
              <a:rPr lang="es-419" sz="1800" spc="2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2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retirada</a:t>
            </a:r>
            <a:r>
              <a:rPr lang="es-419" sz="1800" spc="2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estímulos positivos: </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Tiempo-fuera </a:t>
            </a:r>
            <a:r>
              <a:rPr lang="es-419" sz="1800" i="1" spc="-11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de</a:t>
            </a:r>
            <a:r>
              <a:rPr lang="es-419" sz="1800" i="1" spc="19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reforzamiento</a:t>
            </a:r>
            <a:r>
              <a:rPr lang="es-419" sz="1800" i="1" spc="8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Coste</a:t>
            </a:r>
            <a:r>
              <a:rPr lang="es-419" sz="1800" i="1" spc="10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de</a:t>
            </a:r>
            <a:r>
              <a:rPr lang="es-419" sz="1800" i="1" spc="21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Respuestas.</a:t>
            </a:r>
            <a:endParaRPr lang="es-BO" sz="1800" dirty="0">
              <a:effectLst/>
              <a:latin typeface="Times New Roman" panose="02020603050405020304" pitchFamily="18" charset="0"/>
              <a:ea typeface="Times New Roman" panose="02020603050405020304" pitchFamily="18" charset="0"/>
            </a:endParaRPr>
          </a:p>
          <a:p>
            <a:pPr marL="0" indent="0">
              <a:buNone/>
            </a:pP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Tiempo</a:t>
            </a:r>
            <a:r>
              <a:rPr lang="es-419" sz="1800" b="1" spc="2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fuera</a:t>
            </a:r>
            <a:r>
              <a:rPr lang="es-419" sz="1800" b="1" spc="19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b="1" spc="11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reforzamiento </a:t>
            </a:r>
            <a:r>
              <a:rPr lang="es-419" sz="1800" b="1" spc="-11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4"/>
                </a:solidFill>
                <a:effectLst/>
                <a:latin typeface="Calibri" panose="020F0502020204030204" pitchFamily="34" charset="0"/>
                <a:ea typeface="Arial" panose="020B0604020202020204" pitchFamily="34" charset="0"/>
                <a:cs typeface="Arial" panose="020B0604020202020204" pitchFamily="34" charset="0"/>
              </a:rPr>
              <a:t>positivo</a:t>
            </a:r>
            <a:endParaRPr lang="es-BO" sz="1800" dirty="0">
              <a:effectLst/>
              <a:latin typeface="Times New Roman" panose="02020603050405020304" pitchFamily="18" charset="0"/>
              <a:ea typeface="Times New Roman" panose="02020603050405020304" pitchFamily="18" charset="0"/>
            </a:endParaRPr>
          </a:p>
          <a:p>
            <a:pPr marL="0" indent="0">
              <a:buNone/>
            </a:pP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El</a:t>
            </a:r>
            <a:r>
              <a:rPr lang="es-419" sz="1800" spc="12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i="1" dirty="0">
                <a:solidFill>
                  <a:srgbClr val="282424"/>
                </a:solidFill>
                <a:effectLst/>
                <a:latin typeface="Calibri" panose="020F0502020204030204" pitchFamily="34" charset="0"/>
                <a:ea typeface="Arial" panose="020B0604020202020204" pitchFamily="34" charset="0"/>
                <a:cs typeface="Arial" panose="020B0604020202020204" pitchFamily="34" charset="0"/>
              </a:rPr>
              <a:t>tiempo </a:t>
            </a:r>
            <a:r>
              <a:rPr lang="es-419" sz="1800" i="1" spc="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i="1" dirty="0">
                <a:solidFill>
                  <a:srgbClr val="282424"/>
                </a:solidFill>
                <a:effectLst/>
                <a:latin typeface="Calibri" panose="020F0502020204030204" pitchFamily="34" charset="0"/>
                <a:ea typeface="Arial" panose="020B0604020202020204" pitchFamily="34" charset="0"/>
                <a:cs typeface="Arial" panose="020B0604020202020204" pitchFamily="34" charset="0"/>
              </a:rPr>
              <a:t>fuera</a:t>
            </a:r>
            <a:r>
              <a:rPr lang="es-419" sz="1800" i="1" spc="7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i="1"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i="1" spc="5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i="1" dirty="0">
                <a:solidFill>
                  <a:srgbClr val="282424"/>
                </a:solidFill>
                <a:effectLst/>
                <a:latin typeface="Calibri" panose="020F0502020204030204" pitchFamily="34" charset="0"/>
                <a:ea typeface="Arial" panose="020B0604020202020204" pitchFamily="34" charset="0"/>
                <a:cs typeface="Arial" panose="020B0604020202020204" pitchFamily="34" charset="0"/>
              </a:rPr>
              <a:t>reforzamiento positivo</a:t>
            </a:r>
            <a:r>
              <a:rPr lang="es-419" sz="1800" i="1" spc="5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se</a:t>
            </a:r>
            <a:r>
              <a:rPr lang="es-419" sz="1800" spc="7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utiliza</a:t>
            </a:r>
            <a:r>
              <a:rPr lang="es-419" sz="1800" spc="5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fundamentalmente</a:t>
            </a:r>
            <a:r>
              <a:rPr lang="es-419" sz="1800" spc="5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con</a:t>
            </a:r>
            <a:r>
              <a:rPr lang="es-419" sz="1800" spc="17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niños. Mandar </a:t>
            </a:r>
            <a:r>
              <a:rPr lang="es-419" sz="1800" spc="8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a </a:t>
            </a:r>
            <a:r>
              <a:rPr lang="es-419" sz="1800" spc="3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niños</a:t>
            </a:r>
            <a:r>
              <a:rPr lang="es-419" sz="1800" spc="18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pequeños</a:t>
            </a:r>
            <a:r>
              <a:rPr lang="es-419" sz="1800" spc="16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4"/>
                </a:solidFill>
                <a:effectLst/>
                <a:latin typeface="Calibri" panose="020F0502020204030204" pitchFamily="34" charset="0"/>
                <a:ea typeface="Arial" panose="020B0604020202020204" pitchFamily="34" charset="0"/>
                <a:cs typeface="Arial" panose="020B0604020202020204" pitchFamily="34" charset="0"/>
              </a:rPr>
              <a:t>al</a:t>
            </a:r>
            <a:r>
              <a:rPr lang="es-419" sz="1800" spc="19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i="1" dirty="0">
                <a:solidFill>
                  <a:srgbClr val="282424"/>
                </a:solidFill>
                <a:effectLst/>
                <a:latin typeface="Calibri" panose="020F0502020204030204" pitchFamily="34" charset="0"/>
                <a:ea typeface="Arial" panose="020B0604020202020204" pitchFamily="34" charset="0"/>
                <a:cs typeface="Arial" panose="020B0604020202020204" pitchFamily="34" charset="0"/>
              </a:rPr>
              <a:t>"rincón</a:t>
            </a:r>
            <a:r>
              <a:rPr lang="es-419" sz="1800" i="1" spc="180"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i="1" dirty="0">
                <a:solidFill>
                  <a:srgbClr val="282424"/>
                </a:solidFill>
                <a:effectLst/>
                <a:latin typeface="Calibri" panose="020F0502020204030204" pitchFamily="34" charset="0"/>
                <a:ea typeface="Arial" panose="020B0604020202020204" pitchFamily="34" charset="0"/>
                <a:cs typeface="Arial" panose="020B0604020202020204" pitchFamily="34" charset="0"/>
              </a:rPr>
              <a:t>de</a:t>
            </a:r>
            <a:r>
              <a:rPr lang="es-419" sz="1800" i="1" spc="105" dirty="0">
                <a:solidFill>
                  <a:srgbClr val="282424"/>
                </a:solidFill>
                <a:effectLst/>
                <a:latin typeface="Calibri" panose="020F0502020204030204" pitchFamily="34" charset="0"/>
                <a:ea typeface="Arial" panose="020B0604020202020204" pitchFamily="34" charset="0"/>
                <a:cs typeface="Arial" panose="020B0604020202020204" pitchFamily="34" charset="0"/>
              </a:rPr>
              <a:t> </a:t>
            </a:r>
            <a:r>
              <a:rPr lang="es-419" sz="1800" i="1" dirty="0">
                <a:solidFill>
                  <a:srgbClr val="282424"/>
                </a:solidFill>
                <a:effectLst/>
                <a:latin typeface="Calibri" panose="020F0502020204030204" pitchFamily="34" charset="0"/>
                <a:ea typeface="Arial" panose="020B0604020202020204" pitchFamily="34" charset="0"/>
                <a:cs typeface="Arial" panose="020B0604020202020204" pitchFamily="34" charset="0"/>
              </a:rPr>
              <a:t>pensar",</a:t>
            </a:r>
            <a:r>
              <a:rPr lang="es-419" sz="1800" i="1" spc="195" dirty="0">
                <a:solidFill>
                  <a:srgbClr val="282424"/>
                </a:solidFill>
                <a:latin typeface="Calibri" panose="020F0502020204030204" pitchFamily="34" charset="0"/>
                <a:ea typeface="Arial" panose="020B0604020202020204" pitchFamily="34" charset="0"/>
                <a:cs typeface="Arial" panose="020B0604020202020204" pitchFamily="34" charset="0"/>
              </a:rPr>
              <a:t>.</a:t>
            </a:r>
          </a:p>
          <a:p>
            <a:pPr marL="0" indent="0">
              <a:buNone/>
            </a:pPr>
            <a:endParaRPr lang="es-BO" sz="1800" dirty="0">
              <a:effectLst/>
              <a:latin typeface="Times New Roman" panose="02020603050405020304" pitchFamily="18" charset="0"/>
              <a:ea typeface="Times New Roman" panose="02020603050405020304" pitchFamily="18" charset="0"/>
            </a:endParaRPr>
          </a:p>
          <a:p>
            <a:pPr marL="0" indent="0">
              <a:buNone/>
            </a:pPr>
            <a:endParaRPr lang="es-419"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44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F78AA88-50AE-40FF-8BA8-46C9713739AA}"/>
              </a:ext>
            </a:extLst>
          </p:cNvPr>
          <p:cNvSpPr>
            <a:spLocks noGrp="1"/>
          </p:cNvSpPr>
          <p:nvPr>
            <p:ph idx="1"/>
          </p:nvPr>
        </p:nvSpPr>
        <p:spPr>
          <a:xfrm>
            <a:off x="1971412" y="1149292"/>
            <a:ext cx="9001387" cy="4718108"/>
          </a:xfrm>
        </p:spPr>
        <p:txBody>
          <a:bodyPr/>
          <a:lstStyle/>
          <a:p>
            <a:pPr marL="59182" indent="0" algn="ctr">
              <a:buNone/>
            </a:pPr>
            <a:r>
              <a:rPr lang="es-419" sz="3600" b="1" i="1" dirty="0">
                <a:solidFill>
                  <a:srgbClr val="282425"/>
                </a:solidFill>
                <a:effectLst/>
                <a:latin typeface="Calibri" panose="020F0502020204030204" pitchFamily="34" charset="0"/>
                <a:ea typeface="Arial" panose="020B0604020202020204" pitchFamily="34" charset="0"/>
                <a:cs typeface="Arial" panose="020B0604020202020204" pitchFamily="34" charset="0"/>
              </a:rPr>
              <a:t>Efectos</a:t>
            </a:r>
            <a:r>
              <a:rPr lang="es-419" sz="3600" b="1" i="1"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3600" b="1" i="1" dirty="0">
                <a:solidFill>
                  <a:srgbClr val="282425"/>
                </a:solidFill>
                <a:effectLst/>
                <a:latin typeface="Calibri" panose="020F0502020204030204" pitchFamily="34" charset="0"/>
                <a:ea typeface="Arial" panose="020B0604020202020204" pitchFamily="34" charset="0"/>
                <a:cs typeface="Arial" panose="020B0604020202020204" pitchFamily="34" charset="0"/>
              </a:rPr>
              <a:t>colaterales</a:t>
            </a:r>
            <a:r>
              <a:rPr lang="es-419" sz="3600" b="1" i="1"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3600" b="1" i="1" dirty="0">
                <a:solidFill>
                  <a:srgbClr val="282425"/>
                </a:solidFill>
                <a:effectLst/>
                <a:latin typeface="Calibri" panose="020F0502020204030204" pitchFamily="34" charset="0"/>
                <a:ea typeface="Arial" panose="020B0604020202020204" pitchFamily="34" charset="0"/>
                <a:cs typeface="Arial" panose="020B0604020202020204" pitchFamily="34" charset="0"/>
              </a:rPr>
              <a:t>del</a:t>
            </a:r>
            <a:r>
              <a:rPr lang="es-419" sz="3600" b="1" i="1"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3600" b="1" i="1" dirty="0">
                <a:solidFill>
                  <a:srgbClr val="282425"/>
                </a:solidFill>
                <a:effectLst/>
                <a:latin typeface="Calibri" panose="020F0502020204030204" pitchFamily="34" charset="0"/>
                <a:ea typeface="Arial" panose="020B0604020202020204" pitchFamily="34" charset="0"/>
                <a:cs typeface="Arial" panose="020B0604020202020204" pitchFamily="34" charset="0"/>
              </a:rPr>
              <a:t>castigo</a:t>
            </a:r>
            <a:endParaRPr lang="es-BO" sz="3600" dirty="0">
              <a:effectLst/>
              <a:latin typeface="Times New Roman" panose="02020603050405020304" pitchFamily="18" charset="0"/>
              <a:ea typeface="Times New Roman" panose="02020603050405020304" pitchFamily="18" charset="0"/>
            </a:endParaRPr>
          </a:p>
          <a:p>
            <a:endPar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endParaRPr>
          </a:p>
          <a:p>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1800" spc="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pesar</a:t>
            </a:r>
            <a:r>
              <a:rPr lang="es-419" sz="1800" spc="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 efectividad</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demostrada</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por</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z="18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castigo y</a:t>
            </a:r>
            <a:r>
              <a:rPr lang="es-419" sz="1800" spc="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los</a:t>
            </a: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limitados estudios</a:t>
            </a:r>
            <a:r>
              <a:rPr lang="es-419" sz="1800"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 indican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efectos </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negativos</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su </a:t>
            </a:r>
            <a:r>
              <a:rPr lang="es-419" sz="18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uso,</a:t>
            </a:r>
            <a:r>
              <a:rPr lang="es-419" sz="1800" spc="2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no</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suele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utilizar</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forma</a:t>
            </a:r>
            <a:r>
              <a:rPr lang="es-419" sz="1800" spc="2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exclusiva, </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además de</a:t>
            </a:r>
            <a:r>
              <a:rPr lang="es-419" sz="18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por  razones</a:t>
            </a:r>
            <a:r>
              <a:rPr lang="es-419" sz="1800" spc="1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éticas,</a:t>
            </a:r>
            <a:r>
              <a:rPr lang="es-419" sz="1800" spc="2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porque </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aún</a:t>
            </a:r>
            <a:r>
              <a:rPr lang="es-419" sz="1800" spc="2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reduciendo</a:t>
            </a:r>
            <a:r>
              <a:rPr lang="es-419" sz="1800" spc="2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1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1800" spc="2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puede</a:t>
            </a:r>
            <a:r>
              <a:rPr lang="es-419" sz="1800" spc="2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producir</a:t>
            </a:r>
            <a:r>
              <a:rPr lang="es-419" sz="18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efectos colaterales.  Incluso</a:t>
            </a:r>
            <a:r>
              <a:rPr lang="es-419" sz="1800"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en</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algunos</a:t>
            </a:r>
            <a:r>
              <a:rPr lang="es-419" sz="1800"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casos</a:t>
            </a:r>
            <a:r>
              <a:rPr lang="es-419" sz="1800" spc="2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pueden </a:t>
            </a:r>
            <a:r>
              <a:rPr lang="es-419" sz="18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producir</a:t>
            </a:r>
            <a:r>
              <a:rPr lang="es-419" sz="1800"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problemas </a:t>
            </a: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z="1800" spc="1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conductas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más perjudiciales</a:t>
            </a: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1800" spc="1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propia</a:t>
            </a:r>
            <a:r>
              <a:rPr lang="es-419" sz="1800" spc="2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18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pretende</a:t>
            </a:r>
            <a:r>
              <a:rPr lang="es-419" sz="1800" spc="2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modificar</a:t>
            </a:r>
            <a:endParaRPr lang="es-419" sz="1800" b="1" i="1" dirty="0">
              <a:solidFill>
                <a:srgbClr val="282424"/>
              </a:solidFill>
              <a:latin typeface="Calibri" panose="020F0502020204030204" pitchFamily="34" charset="0"/>
              <a:cs typeface="Times New Roman" panose="02020603050405020304" pitchFamily="18" charset="0"/>
            </a:endParaRPr>
          </a:p>
          <a:p>
            <a:endParaRPr lang="es-BO" dirty="0"/>
          </a:p>
        </p:txBody>
      </p:sp>
    </p:spTree>
    <p:extLst>
      <p:ext uri="{BB962C8B-B14F-4D97-AF65-F5344CB8AC3E}">
        <p14:creationId xmlns:p14="http://schemas.microsoft.com/office/powerpoint/2010/main" val="2307050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B18256B-AD61-4DD1-8681-F2BBFAB12DEB}"/>
              </a:ext>
            </a:extLst>
          </p:cNvPr>
          <p:cNvSpPr>
            <a:spLocks noGrp="1"/>
          </p:cNvSpPr>
          <p:nvPr>
            <p:ph idx="1"/>
          </p:nvPr>
        </p:nvSpPr>
        <p:spPr>
          <a:xfrm>
            <a:off x="1241571" y="671119"/>
            <a:ext cx="9731229" cy="5196281"/>
          </a:xfrm>
        </p:spPr>
        <p:txBody>
          <a:bodyPr>
            <a:normAutofit/>
          </a:bodyPr>
          <a:lstStyle/>
          <a:p>
            <a:r>
              <a:rPr lang="es-419" sz="320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Reacciones </a:t>
            </a:r>
            <a:r>
              <a:rPr lang="es-419" sz="3200" spc="2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320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emocionales </a:t>
            </a:r>
            <a:r>
              <a:rPr lang="es-419" sz="3200" spc="11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320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adversas. </a:t>
            </a:r>
            <a:r>
              <a:rPr lang="es-419" sz="3200" spc="-8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(llanto, </a:t>
            </a:r>
            <a:r>
              <a:rPr lang="es-419"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rabia, </a:t>
            </a:r>
            <a:r>
              <a:rPr lang="es-419"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miedo, </a:t>
            </a:r>
            <a:r>
              <a:rPr lang="es-419"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etc.)</a:t>
            </a:r>
            <a:r>
              <a:rPr lang="es-419" spc="1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cuyos</a:t>
            </a:r>
            <a:r>
              <a:rPr lang="es-419"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efec­tos pueden</a:t>
            </a:r>
            <a:r>
              <a:rPr lang="es-419" spc="1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b="1" dirty="0">
                <a:solidFill>
                  <a:srgbClr val="282425"/>
                </a:solidFill>
                <a:effectLst/>
                <a:latin typeface="Calibri" panose="020F0502020204030204" pitchFamily="34" charset="0"/>
                <a:ea typeface="Arial" panose="020B0604020202020204" pitchFamily="34" charset="0"/>
                <a:cs typeface="Arial" panose="020B0604020202020204" pitchFamily="34" charset="0"/>
              </a:rPr>
              <a:t>dificultar el</a:t>
            </a:r>
            <a:r>
              <a:rPr lang="es-419" b="1"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b="1" dirty="0">
                <a:solidFill>
                  <a:srgbClr val="282425"/>
                </a:solidFill>
                <a:effectLst/>
                <a:latin typeface="Calibri" panose="020F0502020204030204" pitchFamily="34" charset="0"/>
                <a:ea typeface="Arial" panose="020B0604020202020204" pitchFamily="34" charset="0"/>
                <a:cs typeface="Arial" panose="020B0604020202020204" pitchFamily="34" charset="0"/>
              </a:rPr>
              <a:t>aprendizaje</a:t>
            </a:r>
            <a:r>
              <a:rPr lang="es-419" b="1"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b="1" dirty="0">
                <a:solidFill>
                  <a:srgbClr val="282425"/>
                </a:solidFill>
                <a:effectLst/>
                <a:latin typeface="Calibri" panose="020F0502020204030204" pitchFamily="34" charset="0"/>
                <a:ea typeface="Arial" panose="020B0604020202020204" pitchFamily="34" charset="0"/>
                <a:cs typeface="Arial" panose="020B0604020202020204" pitchFamily="34" charset="0"/>
              </a:rPr>
              <a:t>o</a:t>
            </a:r>
            <a:r>
              <a:rPr lang="es-419" b="1" spc="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b="1"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b="1"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b="1" dirty="0">
                <a:solidFill>
                  <a:srgbClr val="282425"/>
                </a:solidFill>
                <a:effectLst/>
                <a:latin typeface="Calibri" panose="020F0502020204030204" pitchFamily="34" charset="0"/>
                <a:ea typeface="Arial" panose="020B0604020202020204" pitchFamily="34" charset="0"/>
                <a:cs typeface="Arial" panose="020B0604020202020204" pitchFamily="34" charset="0"/>
              </a:rPr>
              <a:t>realización</a:t>
            </a:r>
            <a:r>
              <a:rPr lang="es-419" b="1" spc="55" dirty="0">
                <a:solidFill>
                  <a:srgbClr val="282425"/>
                </a:solidFill>
                <a:latin typeface="Calibri" panose="020F0502020204030204" pitchFamily="34" charset="0"/>
                <a:ea typeface="Arial" panose="020B0604020202020204" pitchFamily="34" charset="0"/>
                <a:cs typeface="Arial" panose="020B0604020202020204" pitchFamily="34" charset="0"/>
              </a:rPr>
              <a:t>,</a:t>
            </a:r>
            <a:r>
              <a:rPr lang="es-419"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puede  tener  como </a:t>
            </a:r>
            <a:r>
              <a:rPr lang="es-419"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consecuencia </a:t>
            </a:r>
            <a:r>
              <a:rPr lang="es-419" spc="2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pc="2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se ponga</a:t>
            </a:r>
            <a:r>
              <a:rPr lang="es-419" spc="2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llorar</a:t>
            </a:r>
            <a:r>
              <a:rPr lang="es-419" spc="1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deje</a:t>
            </a:r>
            <a:r>
              <a:rPr lang="es-419" spc="1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comer,</a:t>
            </a:r>
            <a:r>
              <a:rPr lang="es-419" spc="1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etc.). </a:t>
            </a:r>
          </a:p>
          <a:p>
            <a:endParaRPr lang="es-419" dirty="0">
              <a:solidFill>
                <a:srgbClr val="282425"/>
              </a:solidFill>
              <a:latin typeface="Calibri" panose="020F0502020204030204" pitchFamily="34" charset="0"/>
              <a:ea typeface="Arial" panose="020B0604020202020204" pitchFamily="34" charset="0"/>
              <a:cs typeface="Arial" panose="020B0604020202020204" pitchFamily="34" charset="0"/>
            </a:endParaRPr>
          </a:p>
          <a:p>
            <a:endPar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endParaRPr>
          </a:p>
          <a:p>
            <a:pPr marL="637540">
              <a:lnSpc>
                <a:spcPts val="1000"/>
              </a:lnSpc>
            </a:pPr>
            <a:r>
              <a:rPr lang="es-419" b="1" i="1"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Agresión.</a:t>
            </a:r>
            <a:r>
              <a:rPr lang="es-419" b="1" i="1" spc="17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castigo</a:t>
            </a:r>
            <a:r>
              <a:rPr lang="es-419"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también</a:t>
            </a:r>
            <a:r>
              <a:rPr lang="es-419" spc="2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puede</a:t>
            </a:r>
            <a:r>
              <a:rPr lang="es-419" spc="1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llevar</a:t>
            </a:r>
            <a:r>
              <a:rPr lang="es-419"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al</a:t>
            </a:r>
            <a:r>
              <a:rPr lang="es-419"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individuo</a:t>
            </a:r>
            <a:r>
              <a:rPr lang="es-419"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pc="1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lo</a:t>
            </a:r>
            <a:r>
              <a:rPr lang="es-419"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recibe</a:t>
            </a:r>
            <a:r>
              <a:rPr lang="es-419"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reaccionar</a:t>
            </a:r>
            <a:endParaRPr lang="es-BO" dirty="0">
              <a:effectLst/>
              <a:latin typeface="Times New Roman" panose="02020603050405020304" pitchFamily="18" charset="0"/>
              <a:ea typeface="Times New Roman" panose="02020603050405020304" pitchFamily="18" charset="0"/>
            </a:endParaRPr>
          </a:p>
          <a:p>
            <a:pPr marL="802005" marR="462915" indent="0" algn="just">
              <a:lnSpc>
                <a:spcPct val="132000"/>
              </a:lnSpc>
              <a:spcBef>
                <a:spcPts val="305"/>
              </a:spcBef>
              <a:spcAft>
                <a:spcPts val="0"/>
              </a:spcAft>
              <a:buNone/>
            </a:pPr>
            <a:r>
              <a:rPr lang="es-419" dirty="0">
                <a:solidFill>
                  <a:srgbClr val="282425"/>
                </a:solidFill>
                <a:latin typeface="Calibri" panose="020F0502020204030204" pitchFamily="34" charset="0"/>
                <a:ea typeface="Arial" panose="020B0604020202020204" pitchFamily="34" charset="0"/>
                <a:cs typeface="Arial" panose="020B0604020202020204" pitchFamily="34" charset="0"/>
              </a:rPr>
              <a:t>C</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on</a:t>
            </a:r>
            <a:r>
              <a:rPr lang="es-419"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agresividad</a:t>
            </a:r>
            <a:r>
              <a:rPr lang="es-419"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contra </a:t>
            </a:r>
            <a:r>
              <a:rPr lang="es-419"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persona</a:t>
            </a:r>
            <a:r>
              <a:rPr lang="es-419"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lo</a:t>
            </a:r>
            <a:r>
              <a:rPr lang="es-419"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está</a:t>
            </a:r>
            <a:r>
              <a:rPr lang="es-419"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utilizando. </a:t>
            </a:r>
            <a:r>
              <a:rPr lang="es-419"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pc="1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agresión</a:t>
            </a:r>
            <a:r>
              <a:rPr lang="es-419"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suele</a:t>
            </a:r>
            <a:r>
              <a:rPr lang="es-419"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darse en</a:t>
            </a:r>
            <a:r>
              <a:rPr lang="es-419"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mayor</a:t>
            </a:r>
            <a:r>
              <a:rPr lang="es-419" spc="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medida</a:t>
            </a:r>
            <a:r>
              <a:rPr lang="es-419"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como</a:t>
            </a:r>
            <a:r>
              <a:rPr lang="es-419"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defensa</a:t>
            </a:r>
            <a:r>
              <a:rPr lang="es-419"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ante</a:t>
            </a:r>
            <a:r>
              <a:rPr lang="es-419"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castigo</a:t>
            </a:r>
            <a:r>
              <a:rPr lang="es-419"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físico</a:t>
            </a:r>
            <a:r>
              <a:rPr lang="es-419"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o</a:t>
            </a:r>
            <a:r>
              <a:rPr lang="es-419"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ante</a:t>
            </a:r>
            <a:r>
              <a:rPr lang="es-419"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agresión</a:t>
            </a:r>
            <a:r>
              <a:rPr lang="es-419"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dirty="0">
                <a:solidFill>
                  <a:srgbClr val="282425"/>
                </a:solidFill>
                <a:effectLst/>
                <a:latin typeface="Calibri" panose="020F0502020204030204" pitchFamily="34" charset="0"/>
                <a:ea typeface="Arial" panose="020B0604020202020204" pitchFamily="34" charset="0"/>
                <a:cs typeface="Arial" panose="020B0604020202020204" pitchFamily="34" charset="0"/>
              </a:rPr>
              <a:t>verba</a:t>
            </a:r>
          </a:p>
        </p:txBody>
      </p:sp>
    </p:spTree>
    <p:extLst>
      <p:ext uri="{BB962C8B-B14F-4D97-AF65-F5344CB8AC3E}">
        <p14:creationId xmlns:p14="http://schemas.microsoft.com/office/powerpoint/2010/main" val="2773340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BD82C78-BC97-4993-97F5-54D3A1003277}"/>
              </a:ext>
            </a:extLst>
          </p:cNvPr>
          <p:cNvSpPr>
            <a:spLocks noGrp="1"/>
          </p:cNvSpPr>
          <p:nvPr>
            <p:ph idx="1"/>
          </p:nvPr>
        </p:nvSpPr>
        <p:spPr>
          <a:xfrm>
            <a:off x="1493240" y="847288"/>
            <a:ext cx="9479560" cy="5020112"/>
          </a:xfrm>
        </p:spPr>
        <p:txBody>
          <a:bodyPr/>
          <a:lstStyle/>
          <a:p>
            <a:pPr marL="66167" indent="0" algn="ctr">
              <a:buNone/>
            </a:pPr>
            <a:r>
              <a:rPr lang="es-419" sz="3200" dirty="0">
                <a:solidFill>
                  <a:srgbClr val="087C3B"/>
                </a:solidFill>
                <a:effectLst/>
                <a:latin typeface="Calibri" panose="020F0502020204030204" pitchFamily="34" charset="0"/>
                <a:ea typeface="Arial" panose="020B0604020202020204" pitchFamily="34" charset="0"/>
                <a:cs typeface="Arial" panose="020B0604020202020204" pitchFamily="34" charset="0"/>
              </a:rPr>
              <a:t>Programas</a:t>
            </a:r>
            <a:r>
              <a:rPr lang="es-419" sz="3200" spc="145" dirty="0">
                <a:solidFill>
                  <a:srgbClr val="087C3B"/>
                </a:solidFill>
                <a:effectLst/>
                <a:latin typeface="Calibri" panose="020F0502020204030204" pitchFamily="34" charset="0"/>
                <a:ea typeface="Arial" panose="020B0604020202020204" pitchFamily="34" charset="0"/>
                <a:cs typeface="Arial" panose="020B0604020202020204" pitchFamily="34" charset="0"/>
              </a:rPr>
              <a:t> </a:t>
            </a:r>
            <a:r>
              <a:rPr lang="es-419" sz="3200" dirty="0">
                <a:solidFill>
                  <a:srgbClr val="087C3B"/>
                </a:solidFill>
                <a:effectLst/>
                <a:latin typeface="Calibri" panose="020F0502020204030204" pitchFamily="34" charset="0"/>
                <a:ea typeface="Arial" panose="020B0604020202020204" pitchFamily="34" charset="0"/>
                <a:cs typeface="Arial" panose="020B0604020202020204" pitchFamily="34" charset="0"/>
              </a:rPr>
              <a:t>de</a:t>
            </a:r>
            <a:r>
              <a:rPr lang="es-419" sz="3200" spc="155" dirty="0">
                <a:solidFill>
                  <a:srgbClr val="087C3B"/>
                </a:solidFill>
                <a:effectLst/>
                <a:latin typeface="Calibri" panose="020F0502020204030204" pitchFamily="34" charset="0"/>
                <a:ea typeface="Arial" panose="020B0604020202020204" pitchFamily="34" charset="0"/>
                <a:cs typeface="Arial" panose="020B0604020202020204" pitchFamily="34" charset="0"/>
              </a:rPr>
              <a:t> </a:t>
            </a:r>
            <a:r>
              <a:rPr lang="es-419" sz="3200" dirty="0">
                <a:solidFill>
                  <a:srgbClr val="087C3B"/>
                </a:solidFill>
                <a:effectLst/>
                <a:latin typeface="Calibri" panose="020F0502020204030204" pitchFamily="34" charset="0"/>
                <a:ea typeface="Arial" panose="020B0604020202020204" pitchFamily="34" charset="0"/>
                <a:cs typeface="Arial" panose="020B0604020202020204" pitchFamily="34" charset="0"/>
              </a:rPr>
              <a:t>economía</a:t>
            </a:r>
            <a:r>
              <a:rPr lang="es-419" sz="3200" spc="145" dirty="0">
                <a:solidFill>
                  <a:srgbClr val="087C3B"/>
                </a:solidFill>
                <a:effectLst/>
                <a:latin typeface="Calibri" panose="020F0502020204030204" pitchFamily="34" charset="0"/>
                <a:ea typeface="Arial" panose="020B0604020202020204" pitchFamily="34" charset="0"/>
                <a:cs typeface="Arial" panose="020B0604020202020204" pitchFamily="34" charset="0"/>
              </a:rPr>
              <a:t> </a:t>
            </a:r>
            <a:r>
              <a:rPr lang="es-419" sz="3200" dirty="0">
                <a:solidFill>
                  <a:srgbClr val="087C3B"/>
                </a:solidFill>
                <a:effectLst/>
                <a:latin typeface="Calibri" panose="020F0502020204030204" pitchFamily="34" charset="0"/>
                <a:ea typeface="Arial" panose="020B0604020202020204" pitchFamily="34" charset="0"/>
                <a:cs typeface="Arial" panose="020B0604020202020204" pitchFamily="34" charset="0"/>
              </a:rPr>
              <a:t>de</a:t>
            </a:r>
            <a:r>
              <a:rPr lang="es-419" sz="3200" spc="155" dirty="0">
                <a:solidFill>
                  <a:srgbClr val="087C3B"/>
                </a:solidFill>
                <a:effectLst/>
                <a:latin typeface="Calibri" panose="020F0502020204030204" pitchFamily="34" charset="0"/>
                <a:ea typeface="Arial" panose="020B0604020202020204" pitchFamily="34" charset="0"/>
                <a:cs typeface="Arial" panose="020B0604020202020204" pitchFamily="34" charset="0"/>
              </a:rPr>
              <a:t> </a:t>
            </a:r>
            <a:r>
              <a:rPr lang="es-419" sz="3200" dirty="0">
                <a:solidFill>
                  <a:srgbClr val="087C3B"/>
                </a:solidFill>
                <a:effectLst/>
                <a:latin typeface="Calibri" panose="020F0502020204030204" pitchFamily="34" charset="0"/>
                <a:ea typeface="Arial" panose="020B0604020202020204" pitchFamily="34" charset="0"/>
                <a:cs typeface="Arial" panose="020B0604020202020204" pitchFamily="34" charset="0"/>
              </a:rPr>
              <a:t>fichas</a:t>
            </a:r>
            <a:endParaRPr lang="es-BO" sz="3200" dirty="0">
              <a:effectLst/>
              <a:latin typeface="Times New Roman" panose="02020603050405020304" pitchFamily="18" charset="0"/>
              <a:ea typeface="Times New Roman" panose="02020603050405020304" pitchFamily="18" charset="0"/>
            </a:endParaRPr>
          </a:p>
          <a:p>
            <a:pPr marL="0" indent="0">
              <a:lnSpc>
                <a:spcPts val="1300"/>
              </a:lnSpc>
              <a:spcBef>
                <a:spcPts val="55"/>
              </a:spcBef>
              <a:buNone/>
            </a:pPr>
            <a:r>
              <a:rPr lang="es-419"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BO" sz="1800" dirty="0">
              <a:effectLst/>
              <a:latin typeface="Times New Roman" panose="02020603050405020304" pitchFamily="18" charset="0"/>
              <a:ea typeface="Times New Roman" panose="02020603050405020304" pitchFamily="18" charset="0"/>
            </a:endParaRPr>
          </a:p>
          <a:p>
            <a:pPr marL="443230" marR="462915" indent="187325" algn="just">
              <a:lnSpc>
                <a:spcPct val="136000"/>
              </a:lnSpc>
              <a:spcAft>
                <a:spcPts val="0"/>
              </a:spcAft>
            </a:pP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economía</a:t>
            </a:r>
            <a:r>
              <a:rPr lang="es-419" sz="18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fichas</a:t>
            </a:r>
            <a:r>
              <a:rPr lang="es-419" sz="1800"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es  un</a:t>
            </a:r>
            <a:r>
              <a:rPr lang="es-419" sz="1800" spc="1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programa </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contingencias</a:t>
            </a:r>
            <a:r>
              <a:rPr lang="es-419" sz="18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1800"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combina </a:t>
            </a:r>
            <a:r>
              <a:rPr lang="es-419" sz="1800" spc="1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distintos procedimientos</a:t>
            </a:r>
            <a:r>
              <a:rPr lang="es-419" sz="18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reforzamiento</a:t>
            </a:r>
            <a:r>
              <a:rPr lang="es-419" sz="18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y de</a:t>
            </a:r>
            <a:r>
              <a:rPr lang="es-419" sz="18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castigo.</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procedimiento</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básico</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consiste</a:t>
            </a:r>
            <a:r>
              <a:rPr lang="es-419" sz="18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en entregar</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un</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reforzador generalizado</a:t>
            </a:r>
            <a:r>
              <a:rPr lang="es-419" sz="1800"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(ficha)</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tras</a:t>
            </a:r>
            <a:r>
              <a:rPr lang="es-419" sz="18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1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emisión</a:t>
            </a:r>
            <a:r>
              <a:rPr lang="es-419" sz="18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una</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1800" spc="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deseable y/o</a:t>
            </a:r>
            <a:r>
              <a:rPr lang="es-419" sz="18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retirarlo</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cuando </a:t>
            </a:r>
            <a:r>
              <a:rPr lang="es-419" sz="1800" spc="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a:t>
            </a: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a:t>
            </a:r>
            <a:r>
              <a:rPr lang="es-419" sz="18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meta</a:t>
            </a:r>
            <a:r>
              <a:rPr lang="es-419" sz="1800"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es</a:t>
            </a:r>
            <a:r>
              <a:rPr lang="es-419" sz="1800" spc="1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inadecuada</a:t>
            </a:r>
            <a:endParaRPr lang="es-BO" dirty="0"/>
          </a:p>
        </p:txBody>
      </p:sp>
    </p:spTree>
    <p:extLst>
      <p:ext uri="{BB962C8B-B14F-4D97-AF65-F5344CB8AC3E}">
        <p14:creationId xmlns:p14="http://schemas.microsoft.com/office/powerpoint/2010/main" val="332785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5A3B7C6-D7DC-4957-B9E1-DF520346C95A}"/>
              </a:ext>
            </a:extLst>
          </p:cNvPr>
          <p:cNvSpPr>
            <a:spLocks noGrp="1"/>
          </p:cNvSpPr>
          <p:nvPr>
            <p:ph idx="1"/>
          </p:nvPr>
        </p:nvSpPr>
        <p:spPr>
          <a:xfrm>
            <a:off x="1400960" y="696286"/>
            <a:ext cx="9571839" cy="5171114"/>
          </a:xfrm>
        </p:spPr>
        <p:txBody>
          <a:bodyPr>
            <a:normAutofit/>
          </a:bodyPr>
          <a:lstStyle/>
          <a:p>
            <a:pPr marL="246507" indent="0">
              <a:spcBef>
                <a:spcPts val="410"/>
              </a:spcBef>
              <a:spcAft>
                <a:spcPts val="0"/>
              </a:spcAft>
              <a:buNone/>
            </a:pP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Los</a:t>
            </a:r>
            <a:r>
              <a:rPr lang="es-419" sz="2800" b="1"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componentes</a:t>
            </a:r>
            <a:r>
              <a:rPr lang="es-419" sz="2800" b="1"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concretos</a:t>
            </a:r>
            <a:r>
              <a:rPr lang="es-419" sz="2800" b="1"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del</a:t>
            </a:r>
            <a:r>
              <a:rPr lang="es-419" sz="2800" b="1" spc="1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programa</a:t>
            </a:r>
            <a:r>
              <a:rPr lang="es-419" sz="2800" b="1" spc="2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2800" b="1"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economía</a:t>
            </a:r>
            <a:r>
              <a:rPr lang="es-419" sz="2800" b="1"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2800" b="1" spc="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fichas</a:t>
            </a:r>
            <a:r>
              <a:rPr lang="es-419" sz="2800" b="1" spc="1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2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son:</a:t>
            </a:r>
            <a:r>
              <a:rPr lang="es-419" sz="2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BO" sz="2800" b="1" dirty="0">
              <a:effectLst/>
              <a:latin typeface="Times New Roman" panose="02020603050405020304" pitchFamily="18" charset="0"/>
              <a:ea typeface="Times New Roman" panose="02020603050405020304" pitchFamily="18" charset="0"/>
            </a:endParaRPr>
          </a:p>
          <a:p>
            <a:pPr marL="248412" indent="0">
              <a:buNone/>
            </a:pPr>
            <a:r>
              <a:rPr lang="es-419" sz="180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s-419" sz="1800" spc="4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Lista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las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conductas </a:t>
            </a:r>
            <a:r>
              <a:rPr lang="es-419" sz="18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específicas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18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pretenden </a:t>
            </a:r>
            <a:r>
              <a:rPr lang="es-419" sz="1800" b="1"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modificar </a:t>
            </a:r>
            <a:r>
              <a:rPr lang="es-419" sz="1800" b="1"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sz="1800" dirty="0">
                <a:solidFill>
                  <a:srgbClr val="282425"/>
                </a:solidFill>
                <a:latin typeface="Calibri" panose="020F0502020204030204" pitchFamily="34" charset="0"/>
                <a:ea typeface="Arial" panose="020B0604020202020204" pitchFamily="34" charset="0"/>
                <a:cs typeface="Arial" panose="020B0604020202020204" pitchFamily="34" charset="0"/>
              </a:rPr>
              <a:t>Ej.</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permanecer</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sentados, </a:t>
            </a:r>
            <a:r>
              <a:rPr lang="es-419" sz="1800" spc="-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mirar</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hacia</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delante, </a:t>
            </a:r>
            <a:r>
              <a:rPr lang="es-419" sz="18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prestar</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atención </a:t>
            </a:r>
            <a:r>
              <a:rPr lang="es-419" sz="1800" spc="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al</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profesor,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etc.).</a:t>
            </a:r>
            <a:endParaRPr lang="es-BO" sz="1800" dirty="0">
              <a:effectLst/>
              <a:latin typeface="Times New Roman" panose="02020603050405020304" pitchFamily="18" charset="0"/>
              <a:ea typeface="Times New Roman" panose="02020603050405020304" pitchFamily="18" charset="0"/>
            </a:endParaRPr>
          </a:p>
          <a:p>
            <a:pPr marL="0" indent="0">
              <a:lnSpc>
                <a:spcPts val="700"/>
              </a:lnSpc>
              <a:spcBef>
                <a:spcPts val="10"/>
              </a:spcBef>
              <a:buNone/>
            </a:pPr>
            <a:endParaRPr lang="es-419" sz="1800" dirty="0">
              <a:solidFill>
                <a:srgbClr val="282425"/>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ts val="700"/>
              </a:lnSpc>
              <a:spcBef>
                <a:spcPts val="10"/>
              </a:spcBef>
              <a:buNone/>
            </a:pPr>
            <a:endParaRPr lang="es-419" sz="180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ts val="700"/>
              </a:lnSpc>
              <a:spcBef>
                <a:spcPts val="10"/>
              </a:spcBef>
              <a:buNone/>
            </a:pPr>
            <a:endParaRPr lang="es-419" sz="1800" dirty="0">
              <a:solidFill>
                <a:srgbClr val="282425"/>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ts val="700"/>
              </a:lnSpc>
              <a:spcBef>
                <a:spcPts val="10"/>
              </a:spcBef>
              <a:buNone/>
            </a:pPr>
            <a:r>
              <a:rPr lang="es-419" sz="180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s-419" sz="1800" spc="4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Indicación</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explícita</a:t>
            </a: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del</a:t>
            </a:r>
            <a:r>
              <a:rPr lang="es-419" sz="1800" spc="16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número</a:t>
            </a: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fichas</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1800" spc="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pueden</a:t>
            </a:r>
            <a:r>
              <a:rPr lang="es-419" sz="1800" spc="17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ganar</a:t>
            </a:r>
            <a:r>
              <a:rPr lang="es-419" sz="1800" spc="8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por</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cada</a:t>
            </a:r>
            <a:r>
              <a:rPr lang="es-419" sz="18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comportamiento.</a:t>
            </a:r>
            <a:endParaRPr lang="es-BO" sz="1800" dirty="0">
              <a:effectLst/>
              <a:latin typeface="Times New Roman" panose="02020603050405020304" pitchFamily="18" charset="0"/>
              <a:ea typeface="Times New Roman" panose="02020603050405020304" pitchFamily="18" charset="0"/>
            </a:endParaRPr>
          </a:p>
          <a:p>
            <a:pPr>
              <a:lnSpc>
                <a:spcPts val="700"/>
              </a:lnSpc>
              <a:spcBef>
                <a:spcPts val="40"/>
              </a:spcBef>
            </a:pPr>
            <a:r>
              <a:rPr lang="es-419"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BO" sz="1800" dirty="0">
              <a:effectLst/>
              <a:latin typeface="Times New Roman" panose="02020603050405020304" pitchFamily="18" charset="0"/>
              <a:ea typeface="Times New Roman" panose="02020603050405020304" pitchFamily="18" charset="0"/>
            </a:endParaRPr>
          </a:p>
          <a:p>
            <a:pPr marL="626110" marR="462915" indent="0" algn="just">
              <a:lnSpc>
                <a:spcPct val="134000"/>
              </a:lnSpc>
              <a:spcAft>
                <a:spcPts val="0"/>
              </a:spcAft>
              <a:buNone/>
            </a:pPr>
            <a:r>
              <a:rPr lang="es-419" sz="180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s-419" sz="1800" spc="45"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Reforzadores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concretos</a:t>
            </a:r>
            <a:r>
              <a:rPr lang="es-419" sz="1800" spc="1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por</a:t>
            </a:r>
            <a:r>
              <a:rPr lang="es-419" sz="1800" spc="2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los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1800" spc="14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 </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pueden </a:t>
            </a:r>
            <a:r>
              <a:rPr lang="es-419" sz="1800" spc="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b="1" dirty="0">
                <a:solidFill>
                  <a:srgbClr val="282425"/>
                </a:solidFill>
                <a:effectLst/>
                <a:latin typeface="Calibri" panose="020F0502020204030204" pitchFamily="34" charset="0"/>
                <a:ea typeface="Arial" panose="020B0604020202020204" pitchFamily="34" charset="0"/>
                <a:cs typeface="Arial" panose="020B0604020202020204" pitchFamily="34" charset="0"/>
              </a:rPr>
              <a:t>intercambiar </a:t>
            </a:r>
            <a:r>
              <a:rPr lang="es-419" sz="1800" b="1"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las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fichas</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o</a:t>
            </a:r>
            <a:r>
              <a:rPr lang="es-419" sz="18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pun­tos obtenidos</a:t>
            </a:r>
            <a:r>
              <a:rPr lang="es-419" sz="1800" spc="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t>
            </a:r>
            <a:r>
              <a:rPr lang="es-419" sz="1800" dirty="0">
                <a:solidFill>
                  <a:srgbClr val="282425"/>
                </a:solidFill>
                <a:latin typeface="Calibri" panose="020F0502020204030204" pitchFamily="34" charset="0"/>
                <a:ea typeface="Arial" panose="020B0604020202020204" pitchFamily="34" charset="0"/>
                <a:cs typeface="Arial" panose="020B0604020202020204" pitchFamily="34" charset="0"/>
              </a:rPr>
              <a:t>Ej.</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minutos</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6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recreo</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extra,</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cromos,</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tebeos,</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etc.),</a:t>
            </a:r>
            <a:r>
              <a:rPr lang="es-419" sz="1800" spc="9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procurando que</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exista</a:t>
            </a:r>
            <a:r>
              <a:rPr lang="es-419" sz="1800" spc="8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variedad.</a:t>
            </a:r>
            <a:endParaRPr lang="es-BO" sz="1800" dirty="0">
              <a:effectLst/>
              <a:latin typeface="Times New Roman" panose="02020603050405020304" pitchFamily="18" charset="0"/>
              <a:ea typeface="Times New Roman" panose="02020603050405020304" pitchFamily="18" charset="0"/>
            </a:endParaRPr>
          </a:p>
          <a:p>
            <a:pPr marL="621665" marR="464820" indent="0" algn="just">
              <a:lnSpc>
                <a:spcPct val="133000"/>
              </a:lnSpc>
              <a:spcBef>
                <a:spcPts val="425"/>
              </a:spcBef>
              <a:spcAft>
                <a:spcPts val="0"/>
              </a:spcAft>
              <a:buNone/>
            </a:pPr>
            <a:r>
              <a:rPr lang="es-419" sz="180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4.  </a:t>
            </a:r>
            <a:r>
              <a:rPr lang="es-419" sz="1800" spc="70" dirty="0">
                <a:solidFill>
                  <a:srgbClr val="2824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Indicación</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clara</a:t>
            </a:r>
            <a:r>
              <a:rPr lang="es-419" sz="1800" spc="13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z="1800" spc="5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detallada</a:t>
            </a:r>
            <a:r>
              <a:rPr lang="es-419" sz="1800" spc="7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las</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reglas</a:t>
            </a:r>
            <a:r>
              <a:rPr lang="es-419" sz="1800" spc="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que</a:t>
            </a:r>
            <a:r>
              <a:rPr lang="es-419" sz="1800" spc="13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regirán</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el</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programa, </a:t>
            </a:r>
            <a:r>
              <a:rPr lang="es-419" sz="1800" spc="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incluyendo la</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especificación </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de</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cuándo </a:t>
            </a:r>
            <a:r>
              <a:rPr lang="es-419" sz="1800" spc="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van</a:t>
            </a:r>
            <a:r>
              <a:rPr lang="es-419" sz="1800" spc="12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a</a:t>
            </a:r>
            <a:r>
              <a:rPr lang="es-419" sz="1800" spc="15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entregar </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las</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fichas</a:t>
            </a:r>
            <a:r>
              <a:rPr lang="es-419" sz="1800" spc="1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y</a:t>
            </a:r>
            <a:r>
              <a:rPr lang="es-419" sz="1800" spc="10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cuándo </a:t>
            </a:r>
            <a:r>
              <a:rPr lang="es-419" sz="1800" spc="4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se</a:t>
            </a:r>
            <a:r>
              <a:rPr lang="es-419" sz="1800" spc="95"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a:solidFill>
                  <a:srgbClr val="282425"/>
                </a:solidFill>
                <a:effectLst/>
                <a:latin typeface="Calibri" panose="020F0502020204030204" pitchFamily="34" charset="0"/>
                <a:ea typeface="Arial" panose="020B0604020202020204" pitchFamily="34" charset="0"/>
                <a:cs typeface="Arial" panose="020B0604020202020204" pitchFamily="34" charset="0"/>
              </a:rPr>
              <a:t>cambia­rán</a:t>
            </a:r>
            <a:r>
              <a:rPr lang="es-419" sz="1800" spc="8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por</a:t>
            </a:r>
            <a:r>
              <a:rPr lang="es-419" sz="1800" spc="21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los </a:t>
            </a:r>
            <a:r>
              <a:rPr lang="es-419" sz="1800" spc="-120" dirty="0">
                <a:solidFill>
                  <a:srgbClr val="282425"/>
                </a:solidFill>
                <a:effectLst/>
                <a:latin typeface="Calibri" panose="020F0502020204030204" pitchFamily="34" charset="0"/>
                <a:ea typeface="Arial" panose="020B0604020202020204" pitchFamily="34" charset="0"/>
                <a:cs typeface="Arial" panose="020B0604020202020204" pitchFamily="34" charset="0"/>
              </a:rPr>
              <a:t> </a:t>
            </a:r>
            <a:r>
              <a:rPr lang="es-419" sz="1800" dirty="0">
                <a:solidFill>
                  <a:srgbClr val="282425"/>
                </a:solidFill>
                <a:effectLst/>
                <a:latin typeface="Calibri" panose="020F0502020204030204" pitchFamily="34" charset="0"/>
                <a:ea typeface="Arial" panose="020B0604020202020204" pitchFamily="34" charset="0"/>
                <a:cs typeface="Arial" panose="020B0604020202020204" pitchFamily="34" charset="0"/>
              </a:rPr>
              <a:t>reforzadores.</a:t>
            </a:r>
            <a:endParaRPr lang="es-BO" sz="1800" dirty="0">
              <a:effectLst/>
              <a:latin typeface="Times New Roman" panose="02020603050405020304" pitchFamily="18" charset="0"/>
              <a:ea typeface="Times New Roman" panose="02020603050405020304" pitchFamily="18" charset="0"/>
            </a:endParaRPr>
          </a:p>
          <a:p>
            <a:endParaRPr lang="es-BO" dirty="0"/>
          </a:p>
        </p:txBody>
      </p:sp>
    </p:spTree>
    <p:extLst>
      <p:ext uri="{BB962C8B-B14F-4D97-AF65-F5344CB8AC3E}">
        <p14:creationId xmlns:p14="http://schemas.microsoft.com/office/powerpoint/2010/main" val="164569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B9E6996-28C3-4EA0-B34E-D41E62DFD9F6}"/>
              </a:ext>
            </a:extLst>
          </p:cNvPr>
          <p:cNvSpPr>
            <a:spLocks noGrp="1"/>
          </p:cNvSpPr>
          <p:nvPr>
            <p:ph idx="1"/>
          </p:nvPr>
        </p:nvSpPr>
        <p:spPr>
          <a:xfrm>
            <a:off x="1702964" y="2172748"/>
            <a:ext cx="9571839" cy="4244829"/>
          </a:xfrm>
        </p:spPr>
        <p:txBody>
          <a:bodyPr>
            <a:normAutofit lnSpcReduction="10000"/>
          </a:bodyPr>
          <a:lstStyle/>
          <a:p>
            <a:pPr algn="just"/>
            <a:r>
              <a:rPr lang="es-BO" sz="2400" dirty="0">
                <a:effectLst/>
                <a:latin typeface="Calibri" panose="020F0502020204030204" pitchFamily="34" charset="0"/>
                <a:ea typeface="Calibri" panose="020F0502020204030204" pitchFamily="34" charset="0"/>
                <a:cs typeface="Times New Roman" panose="02020603050405020304" pitchFamily="18" charset="0"/>
              </a:rPr>
              <a:t>Las técnicas operantes desarrolladas durante la primera generación de la terapia de Conducta se han mantenido hasta la actualidad y siguen plenamente vigentes. (Eficaces). (Aula-casa)</a:t>
            </a:r>
          </a:p>
          <a:p>
            <a:pPr algn="just"/>
            <a:r>
              <a:rPr lang="es-BO" sz="2800" dirty="0">
                <a:latin typeface="Calibri" panose="020F0502020204030204" pitchFamily="34" charset="0"/>
                <a:cs typeface="Times New Roman" panose="02020603050405020304" pitchFamily="18" charset="0"/>
              </a:rPr>
              <a:t>Estas conductas no se dan en el </a:t>
            </a:r>
            <a:r>
              <a:rPr lang="es-BO" sz="2800" dirty="0" err="1">
                <a:latin typeface="Calibri" panose="020F0502020204030204" pitchFamily="34" charset="0"/>
                <a:cs typeface="Times New Roman" panose="02020603050405020304" pitchFamily="18" charset="0"/>
              </a:rPr>
              <a:t>vacio</a:t>
            </a:r>
            <a:r>
              <a:rPr lang="es-BO" sz="2800" dirty="0">
                <a:latin typeface="Calibri" panose="020F0502020204030204" pitchFamily="34" charset="0"/>
                <a:cs typeface="Times New Roman" panose="02020603050405020304" pitchFamily="18" charset="0"/>
              </a:rPr>
              <a:t>. </a:t>
            </a:r>
          </a:p>
          <a:p>
            <a:pPr algn="just"/>
            <a:r>
              <a:rPr lang="es-BO" sz="2400" dirty="0">
                <a:effectLst/>
                <a:latin typeface="Calibri" panose="020F0502020204030204" pitchFamily="34" charset="0"/>
                <a:ea typeface="Calibri" panose="020F0502020204030204" pitchFamily="34" charset="0"/>
                <a:cs typeface="Times New Roman" panose="02020603050405020304" pitchFamily="18" charset="0"/>
              </a:rPr>
              <a:t>Los principios básicos que caracterizan las relaciones entre las conductas y los sucesos ambientales del modelo de condicionamiento operante son:</a:t>
            </a:r>
          </a:p>
          <a:p>
            <a:pPr lvl="1" algn="just"/>
            <a:r>
              <a:rPr lang="es-BO" sz="2400" dirty="0">
                <a:effectLst/>
                <a:latin typeface="Calibri" panose="020F0502020204030204" pitchFamily="34" charset="0"/>
                <a:ea typeface="Calibri" panose="020F0502020204030204" pitchFamily="34" charset="0"/>
                <a:cs typeface="Times New Roman" panose="02020603050405020304" pitchFamily="18" charset="0"/>
              </a:rPr>
              <a:t>Reforzamiento </a:t>
            </a:r>
            <a:endParaRPr lang="es-BO" sz="2400" i="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lgn="just"/>
            <a:r>
              <a:rPr lang="es-BO" sz="2400" dirty="0">
                <a:effectLst/>
                <a:latin typeface="Calibri" panose="020F0502020204030204" pitchFamily="34" charset="0"/>
                <a:ea typeface="Calibri" panose="020F0502020204030204" pitchFamily="34" charset="0"/>
                <a:cs typeface="Times New Roman" panose="02020603050405020304" pitchFamily="18" charset="0"/>
              </a:rPr>
              <a:t>Castigo </a:t>
            </a:r>
            <a:endParaRPr lang="es-BO" sz="2400" i="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lgn="just"/>
            <a:r>
              <a:rPr lang="es-BO" sz="2400" dirty="0">
                <a:effectLst/>
                <a:latin typeface="Calibri" panose="020F0502020204030204" pitchFamily="34" charset="0"/>
                <a:ea typeface="Calibri" panose="020F0502020204030204" pitchFamily="34" charset="0"/>
                <a:cs typeface="Times New Roman" panose="02020603050405020304" pitchFamily="18" charset="0"/>
              </a:rPr>
              <a:t>Extinción</a:t>
            </a:r>
          </a:p>
          <a:p>
            <a:pPr lvl="1" algn="just"/>
            <a:r>
              <a:rPr lang="es-BO" sz="2400" dirty="0">
                <a:latin typeface="Calibri" panose="020F0502020204030204" pitchFamily="34" charset="0"/>
                <a:ea typeface="Calibri" panose="020F0502020204030204" pitchFamily="34" charset="0"/>
                <a:cs typeface="Times New Roman" panose="02020603050405020304" pitchFamily="18" charset="0"/>
              </a:rPr>
              <a:t>C</a:t>
            </a:r>
            <a:r>
              <a:rPr lang="es-BO" sz="2400" dirty="0">
                <a:effectLst/>
                <a:latin typeface="Calibri" panose="020F0502020204030204" pitchFamily="34" charset="0"/>
                <a:ea typeface="Calibri" panose="020F0502020204030204" pitchFamily="34" charset="0"/>
                <a:cs typeface="Times New Roman" panose="02020603050405020304" pitchFamily="18" charset="0"/>
              </a:rPr>
              <a:t>ontrol de estímulos. </a:t>
            </a:r>
            <a:endParaRPr lang="es-BO" sz="2800" dirty="0"/>
          </a:p>
        </p:txBody>
      </p:sp>
      <p:sp>
        <p:nvSpPr>
          <p:cNvPr id="4" name="Título 1">
            <a:extLst>
              <a:ext uri="{FF2B5EF4-FFF2-40B4-BE49-F238E27FC236}">
                <a16:creationId xmlns:a16="http://schemas.microsoft.com/office/drawing/2014/main" xmlns="" id="{A76CDD5F-B4E2-4338-B6B3-0423713D56E9}"/>
              </a:ext>
            </a:extLst>
          </p:cNvPr>
          <p:cNvSpPr txBox="1">
            <a:spLocks/>
          </p:cNvSpPr>
          <p:nvPr/>
        </p:nvSpPr>
        <p:spPr>
          <a:xfrm>
            <a:off x="2994362" y="1082329"/>
            <a:ext cx="7231818" cy="1266589"/>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BO" sz="6600" b="1"/>
              <a:t>Técnicas operantes</a:t>
            </a:r>
            <a:r>
              <a:rPr lang="es-BO" sz="1800">
                <a:latin typeface="Calibri" panose="020F0502020204030204" pitchFamily="34" charset="0"/>
                <a:ea typeface="Calibri" panose="020F0502020204030204" pitchFamily="34" charset="0"/>
                <a:cs typeface="Times New Roman" panose="02020603050405020304" pitchFamily="18" charset="0"/>
              </a:rPr>
              <a:t/>
            </a:r>
            <a:br>
              <a:rPr lang="es-BO" sz="1800">
                <a:latin typeface="Calibri" panose="020F0502020204030204" pitchFamily="34" charset="0"/>
                <a:ea typeface="Calibri" panose="020F0502020204030204" pitchFamily="34" charset="0"/>
                <a:cs typeface="Times New Roman" panose="02020603050405020304" pitchFamily="18" charset="0"/>
              </a:rPr>
            </a:br>
            <a:endParaRPr lang="es-BO" dirty="0"/>
          </a:p>
        </p:txBody>
      </p:sp>
    </p:spTree>
    <p:extLst>
      <p:ext uri="{BB962C8B-B14F-4D97-AF65-F5344CB8AC3E}">
        <p14:creationId xmlns:p14="http://schemas.microsoft.com/office/powerpoint/2010/main" val="1989309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FDDDAF-61BF-40EA-B16C-8D32F9930E01}"/>
              </a:ext>
            </a:extLst>
          </p:cNvPr>
          <p:cNvSpPr>
            <a:spLocks noGrp="1"/>
          </p:cNvSpPr>
          <p:nvPr>
            <p:ph type="title"/>
          </p:nvPr>
        </p:nvSpPr>
        <p:spPr>
          <a:xfrm>
            <a:off x="4995644" y="2764172"/>
            <a:ext cx="3200400" cy="664828"/>
          </a:xfrm>
        </p:spPr>
        <p:txBody>
          <a:bodyPr>
            <a:normAutofit fontScale="90000"/>
          </a:bodyPr>
          <a:lstStyle/>
          <a:p>
            <a:r>
              <a:rPr lang="es-MX" dirty="0"/>
              <a:t>GRACIAS  </a:t>
            </a:r>
            <a:endParaRPr lang="es-BO" dirty="0"/>
          </a:p>
        </p:txBody>
      </p:sp>
    </p:spTree>
    <p:extLst>
      <p:ext uri="{BB962C8B-B14F-4D97-AF65-F5344CB8AC3E}">
        <p14:creationId xmlns:p14="http://schemas.microsoft.com/office/powerpoint/2010/main" val="403742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1D777AD-F1D1-47D9-96DE-5D12694A3D60}"/>
              </a:ext>
            </a:extLst>
          </p:cNvPr>
          <p:cNvSpPr>
            <a:spLocks noGrp="1"/>
          </p:cNvSpPr>
          <p:nvPr>
            <p:ph idx="1"/>
          </p:nvPr>
        </p:nvSpPr>
        <p:spPr>
          <a:xfrm>
            <a:off x="1392572" y="880844"/>
            <a:ext cx="9580228" cy="4986556"/>
          </a:xfrm>
        </p:spPr>
        <p:txBody>
          <a:bodyPr>
            <a:normAutofit/>
          </a:bodyPr>
          <a:lstStyle/>
          <a:p>
            <a:r>
              <a:rPr lang="es-MX" dirty="0"/>
              <a:t>Bibliografía recomendada </a:t>
            </a:r>
            <a:r>
              <a:rPr lang="es-MX" dirty="0" err="1"/>
              <a:t>Larroy</a:t>
            </a:r>
            <a:r>
              <a:rPr lang="es-MX" dirty="0"/>
              <a:t>, C. (2007). </a:t>
            </a:r>
          </a:p>
          <a:p>
            <a:r>
              <a:rPr lang="es-MX" dirty="0"/>
              <a:t>Mi hijo no me obedece. Soluciones realistas para padres desorientados. Madrid. Pirámide.</a:t>
            </a:r>
          </a:p>
          <a:p>
            <a:r>
              <a:rPr lang="es-MX" dirty="0"/>
              <a:t> .Martin G, y </a:t>
            </a:r>
            <a:r>
              <a:rPr lang="es-MX" dirty="0" err="1"/>
              <a:t>Pear</a:t>
            </a:r>
            <a:r>
              <a:rPr lang="es-MX" dirty="0"/>
              <a:t> J(2008) Modificación de conducta: qué es y cómo aplicarla. Madrid</a:t>
            </a:r>
            <a:r>
              <a:rPr lang="es-MX"/>
              <a:t>. </a:t>
            </a:r>
            <a:endParaRPr lang="es-MX" dirty="0"/>
          </a:p>
          <a:p>
            <a:r>
              <a:rPr lang="es-MX" dirty="0"/>
              <a:t>Pearson Educación, autores van presentando las distintas técnicas operantes detalladamente y con numerosos ejemplos que les sirven de punto de partida para explicarlas. </a:t>
            </a:r>
            <a:r>
              <a:rPr lang="es-MX" dirty="0" err="1"/>
              <a:t>Kazdin</a:t>
            </a:r>
            <a:r>
              <a:rPr lang="es-MX" dirty="0"/>
              <a:t>, A.E. (1996).</a:t>
            </a:r>
          </a:p>
          <a:p>
            <a:r>
              <a:rPr lang="es-MX" dirty="0"/>
              <a:t> Modificación de Conducta y sus aplicaciones prácticas. México.</a:t>
            </a:r>
          </a:p>
          <a:p>
            <a:r>
              <a:rPr lang="es-MX" dirty="0"/>
              <a:t>Manual Moderno y evaluación conductual. </a:t>
            </a:r>
            <a:endParaRPr lang="es-BO" dirty="0"/>
          </a:p>
        </p:txBody>
      </p:sp>
    </p:spTree>
    <p:extLst>
      <p:ext uri="{BB962C8B-B14F-4D97-AF65-F5344CB8AC3E}">
        <p14:creationId xmlns:p14="http://schemas.microsoft.com/office/powerpoint/2010/main" val="195134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DD8F13-B2EC-4D4D-AC23-D7DD58249224}"/>
              </a:ext>
            </a:extLst>
          </p:cNvPr>
          <p:cNvSpPr>
            <a:spLocks noGrp="1"/>
          </p:cNvSpPr>
          <p:nvPr>
            <p:ph type="title"/>
          </p:nvPr>
        </p:nvSpPr>
        <p:spPr/>
        <p:txBody>
          <a:bodyPr>
            <a:normAutofit/>
          </a:bodyPr>
          <a:lstStyle/>
          <a:p>
            <a:pPr algn="ctr"/>
            <a:r>
              <a:rPr lang="es-BO" sz="2400" dirty="0">
                <a:effectLst/>
                <a:latin typeface="Calibri" panose="020F0502020204030204" pitchFamily="34" charset="0"/>
                <a:ea typeface="Calibri" panose="020F0502020204030204" pitchFamily="34" charset="0"/>
                <a:cs typeface="Times New Roman" panose="02020603050405020304" pitchFamily="18" charset="0"/>
              </a:rPr>
              <a:t>CARACTERÍSTICAS FUNDAMENTALES </a:t>
            </a:r>
            <a:endParaRPr lang="es-BO" sz="4400" dirty="0"/>
          </a:p>
        </p:txBody>
      </p:sp>
      <p:pic>
        <p:nvPicPr>
          <p:cNvPr id="4" name="Imagen 3">
            <a:extLst>
              <a:ext uri="{FF2B5EF4-FFF2-40B4-BE49-F238E27FC236}">
                <a16:creationId xmlns:a16="http://schemas.microsoft.com/office/drawing/2014/main" xmlns="" id="{155A12E5-0670-4359-87B1-4DE79904EA16}"/>
              </a:ext>
            </a:extLst>
          </p:cNvPr>
          <p:cNvPicPr/>
          <p:nvPr/>
        </p:nvPicPr>
        <p:blipFill rotWithShape="1">
          <a:blip r:embed="rId2"/>
          <a:srcRect l="27984" t="38339" r="32166" b="22351"/>
          <a:stretch/>
        </p:blipFill>
        <p:spPr bwMode="auto">
          <a:xfrm>
            <a:off x="1627464" y="1119317"/>
            <a:ext cx="9700979" cy="53485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916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E2A0DA-3BEA-45A0-AFEA-F831DB67A803}"/>
              </a:ext>
            </a:extLst>
          </p:cNvPr>
          <p:cNvSpPr>
            <a:spLocks noGrp="1"/>
          </p:cNvSpPr>
          <p:nvPr>
            <p:ph type="title"/>
          </p:nvPr>
        </p:nvSpPr>
        <p:spPr/>
        <p:txBody>
          <a:bodyPr>
            <a:normAutofit fontScale="90000"/>
          </a:bodyPr>
          <a:lstStyle/>
          <a:p>
            <a:pPr algn="ctr"/>
            <a:r>
              <a:rPr lang="es-BO" sz="3600" b="1" dirty="0">
                <a:effectLst/>
                <a:latin typeface="Calibri" panose="020F0502020204030204" pitchFamily="34" charset="0"/>
                <a:ea typeface="Calibri" panose="020F0502020204030204" pitchFamily="34" charset="0"/>
                <a:cs typeface="Times New Roman" panose="02020603050405020304" pitchFamily="18" charset="0"/>
              </a:rPr>
              <a:t>Técnicas operantes para el incremento y mantenimiento de conductas</a:t>
            </a:r>
            <a:r>
              <a:rPr lang="es-BO" sz="1800" dirty="0">
                <a:effectLst/>
                <a:latin typeface="Calibri" panose="020F0502020204030204" pitchFamily="34" charset="0"/>
                <a:ea typeface="Calibri" panose="020F0502020204030204" pitchFamily="34" charset="0"/>
                <a:cs typeface="Times New Roman" panose="02020603050405020304" pitchFamily="18" charset="0"/>
              </a:rPr>
              <a:t/>
            </a:r>
            <a:br>
              <a:rPr lang="es-BO" sz="1800" dirty="0">
                <a:effectLst/>
                <a:latin typeface="Calibri" panose="020F0502020204030204" pitchFamily="34" charset="0"/>
                <a:ea typeface="Calibri" panose="020F0502020204030204" pitchFamily="34" charset="0"/>
                <a:cs typeface="Times New Roman" panose="02020603050405020304" pitchFamily="18" charset="0"/>
              </a:rPr>
            </a:br>
            <a:endParaRPr lang="es-BO" dirty="0"/>
          </a:p>
        </p:txBody>
      </p:sp>
      <p:sp>
        <p:nvSpPr>
          <p:cNvPr id="3" name="Marcador de contenido 2">
            <a:extLst>
              <a:ext uri="{FF2B5EF4-FFF2-40B4-BE49-F238E27FC236}">
                <a16:creationId xmlns:a16="http://schemas.microsoft.com/office/drawing/2014/main" xmlns="" id="{E20E7870-473F-43A1-9AAF-8B5933C0BA65}"/>
              </a:ext>
            </a:extLst>
          </p:cNvPr>
          <p:cNvSpPr>
            <a:spLocks noGrp="1"/>
          </p:cNvSpPr>
          <p:nvPr>
            <p:ph idx="1"/>
          </p:nvPr>
        </p:nvSpPr>
        <p:spPr>
          <a:xfrm>
            <a:off x="1219200" y="1921079"/>
            <a:ext cx="9904602" cy="4152550"/>
          </a:xfrm>
        </p:spPr>
        <p:txBody>
          <a:bodyPr>
            <a:normAutofit/>
          </a:bodyPr>
          <a:lstStyle/>
          <a:p>
            <a:r>
              <a:rPr lang="es-BO" sz="2400" b="1" dirty="0">
                <a:effectLst/>
                <a:latin typeface="Calibri" panose="020F0502020204030204" pitchFamily="34" charset="0"/>
                <a:ea typeface="Calibri" panose="020F0502020204030204" pitchFamily="34" charset="0"/>
                <a:cs typeface="Times New Roman" panose="02020603050405020304" pitchFamily="18" charset="0"/>
              </a:rPr>
              <a:t>El refuerzo: es el proceso de aprendizaje. </a:t>
            </a:r>
            <a:r>
              <a:rPr lang="es-BO" sz="2400" dirty="0">
                <a:effectLst/>
                <a:latin typeface="Calibri" panose="020F0502020204030204" pitchFamily="34" charset="0"/>
                <a:ea typeface="Calibri" panose="020F0502020204030204" pitchFamily="34" charset="0"/>
                <a:cs typeface="Times New Roman" panose="02020603050405020304" pitchFamily="18" charset="0"/>
              </a:rPr>
              <a:t>Se considera un </a:t>
            </a:r>
            <a:r>
              <a:rPr lang="es-BO" sz="2400" b="1" dirty="0">
                <a:effectLst/>
                <a:latin typeface="Calibri" panose="020F0502020204030204" pitchFamily="34" charset="0"/>
                <a:ea typeface="Calibri" panose="020F0502020204030204" pitchFamily="34" charset="0"/>
                <a:cs typeface="Times New Roman" panose="02020603050405020304" pitchFamily="18" charset="0"/>
              </a:rPr>
              <a:t>proceso</a:t>
            </a:r>
            <a:r>
              <a:rPr lang="es-BO" sz="2400" dirty="0">
                <a:effectLst/>
                <a:latin typeface="Calibri" panose="020F0502020204030204" pitchFamily="34" charset="0"/>
                <a:ea typeface="Calibri" panose="020F0502020204030204" pitchFamily="34" charset="0"/>
                <a:cs typeface="Times New Roman" panose="02020603050405020304" pitchFamily="18" charset="0"/>
              </a:rPr>
              <a:t> único porque en todos los casos aumenta la probabilidad de la conducta. </a:t>
            </a:r>
          </a:p>
          <a:p>
            <a:endParaRPr lang="es-BO" sz="2400" dirty="0">
              <a:effectLst/>
              <a:latin typeface="Calibri" panose="020F0502020204030204" pitchFamily="34" charset="0"/>
              <a:ea typeface="Calibri" panose="020F0502020204030204" pitchFamily="34" charset="0"/>
              <a:cs typeface="Times New Roman" panose="02020603050405020304" pitchFamily="18" charset="0"/>
            </a:endParaRPr>
          </a:p>
          <a:p>
            <a:r>
              <a:rPr lang="es-BO" sz="2400" b="1" dirty="0">
                <a:effectLst/>
                <a:latin typeface="Calibri" panose="020F0502020204030204" pitchFamily="34" charset="0"/>
                <a:ea typeface="Calibri" panose="020F0502020204030204" pitchFamily="34" charset="0"/>
                <a:cs typeface="Times New Roman" panose="02020603050405020304" pitchFamily="18" charset="0"/>
              </a:rPr>
              <a:t>El reforzamiento:</a:t>
            </a:r>
            <a:r>
              <a:rPr lang="es-BO" sz="2400" dirty="0">
                <a:effectLst/>
                <a:latin typeface="Calibri" panose="020F0502020204030204" pitchFamily="34" charset="0"/>
                <a:ea typeface="Calibri" panose="020F0502020204030204" pitchFamily="34" charset="0"/>
                <a:cs typeface="Times New Roman" panose="02020603050405020304" pitchFamily="18" charset="0"/>
              </a:rPr>
              <a:t> es el </a:t>
            </a:r>
            <a:r>
              <a:rPr lang="es-BO" sz="2400" b="1" dirty="0">
                <a:effectLst/>
                <a:latin typeface="Calibri" panose="020F0502020204030204" pitchFamily="34" charset="0"/>
                <a:ea typeface="Calibri" panose="020F0502020204030204" pitchFamily="34" charset="0"/>
                <a:cs typeface="Times New Roman" panose="02020603050405020304" pitchFamily="18" charset="0"/>
              </a:rPr>
              <a:t>procedimiento</a:t>
            </a:r>
            <a:r>
              <a:rPr lang="es-BO" sz="2400" dirty="0">
                <a:effectLst/>
                <a:latin typeface="Calibri" panose="020F0502020204030204" pitchFamily="34" charset="0"/>
                <a:ea typeface="Calibri" panose="020F0502020204030204" pitchFamily="34" charset="0"/>
                <a:cs typeface="Times New Roman" panose="02020603050405020304" pitchFamily="18" charset="0"/>
              </a:rPr>
              <a:t> (El que se va a elegir).</a:t>
            </a:r>
          </a:p>
          <a:p>
            <a:r>
              <a:rPr lang="es-BO" sz="2400" b="1" dirty="0">
                <a:effectLst/>
                <a:latin typeface="Calibri" panose="020F0502020204030204" pitchFamily="34" charset="0"/>
                <a:ea typeface="Calibri" panose="020F0502020204030204" pitchFamily="34" charset="0"/>
                <a:cs typeface="Times New Roman" panose="02020603050405020304" pitchFamily="18" charset="0"/>
              </a:rPr>
              <a:t>El reforzador:</a:t>
            </a:r>
            <a:r>
              <a:rPr lang="es-BO" sz="2400" dirty="0">
                <a:effectLst/>
                <a:latin typeface="Calibri" panose="020F0502020204030204" pitchFamily="34" charset="0"/>
                <a:ea typeface="Calibri" panose="020F0502020204030204" pitchFamily="34" charset="0"/>
                <a:cs typeface="Times New Roman" panose="02020603050405020304" pitchFamily="18" charset="0"/>
              </a:rPr>
              <a:t> es el estímulo concreto (tangible, simbólico, etc.) que se utiliza para que se produzca el reforzamiento positivo o negativo. </a:t>
            </a:r>
          </a:p>
          <a:p>
            <a:endParaRPr lang="es-BO" dirty="0"/>
          </a:p>
        </p:txBody>
      </p:sp>
    </p:spTree>
    <p:extLst>
      <p:ext uri="{BB962C8B-B14F-4D97-AF65-F5344CB8AC3E}">
        <p14:creationId xmlns:p14="http://schemas.microsoft.com/office/powerpoint/2010/main" val="372942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2B4317-84A6-46CB-B7B3-5873CEF90ED8}"/>
              </a:ext>
            </a:extLst>
          </p:cNvPr>
          <p:cNvSpPr>
            <a:spLocks noGrp="1"/>
          </p:cNvSpPr>
          <p:nvPr>
            <p:ph type="title"/>
          </p:nvPr>
        </p:nvSpPr>
        <p:spPr>
          <a:xfrm>
            <a:off x="3137483" y="699610"/>
            <a:ext cx="6954473" cy="785241"/>
          </a:xfrm>
        </p:spPr>
        <p:txBody>
          <a:bodyPr>
            <a:normAutofit fontScale="90000"/>
          </a:bodyPr>
          <a:lstStyle/>
          <a:p>
            <a:r>
              <a:rPr lang="es-BO" sz="4900" b="1" dirty="0">
                <a:effectLst/>
                <a:latin typeface="Calibri" panose="020F0502020204030204" pitchFamily="34" charset="0"/>
                <a:ea typeface="Calibri" panose="020F0502020204030204" pitchFamily="34" charset="0"/>
                <a:cs typeface="Times New Roman" panose="02020603050405020304" pitchFamily="18" charset="0"/>
              </a:rPr>
              <a:t>REFORZAMIENTO POSITIVO</a:t>
            </a:r>
            <a:r>
              <a:rPr lang="es-BO" sz="1800" dirty="0">
                <a:effectLst/>
                <a:latin typeface="Calibri" panose="020F0502020204030204" pitchFamily="34" charset="0"/>
                <a:ea typeface="Calibri" panose="020F0502020204030204" pitchFamily="34" charset="0"/>
                <a:cs typeface="Times New Roman" panose="02020603050405020304" pitchFamily="18" charset="0"/>
              </a:rPr>
              <a:t/>
            </a:r>
            <a:br>
              <a:rPr lang="es-BO" sz="1800" dirty="0">
                <a:effectLst/>
                <a:latin typeface="Calibri" panose="020F0502020204030204" pitchFamily="34" charset="0"/>
                <a:ea typeface="Calibri" panose="020F0502020204030204" pitchFamily="34" charset="0"/>
                <a:cs typeface="Times New Roman" panose="02020603050405020304" pitchFamily="18" charset="0"/>
              </a:rPr>
            </a:br>
            <a:endParaRPr lang="es-BO" dirty="0"/>
          </a:p>
        </p:txBody>
      </p:sp>
      <p:sp>
        <p:nvSpPr>
          <p:cNvPr id="3" name="Marcador de contenido 2">
            <a:extLst>
              <a:ext uri="{FF2B5EF4-FFF2-40B4-BE49-F238E27FC236}">
                <a16:creationId xmlns:a16="http://schemas.microsoft.com/office/drawing/2014/main" xmlns="" id="{BF802985-DBF9-48AB-A155-B45FCA9D36D5}"/>
              </a:ext>
            </a:extLst>
          </p:cNvPr>
          <p:cNvSpPr>
            <a:spLocks noGrp="1"/>
          </p:cNvSpPr>
          <p:nvPr>
            <p:ph idx="1"/>
          </p:nvPr>
        </p:nvSpPr>
        <p:spPr>
          <a:xfrm>
            <a:off x="1702965" y="1661019"/>
            <a:ext cx="9991288" cy="4563611"/>
          </a:xfrm>
        </p:spPr>
        <p:txBody>
          <a:bodyPr>
            <a:normAutofit/>
          </a:bodyPr>
          <a:lstStyle/>
          <a:p>
            <a:r>
              <a:rPr lang="es-BO" sz="1800" dirty="0">
                <a:effectLst/>
                <a:latin typeface="Calibri" panose="020F0502020204030204" pitchFamily="34" charset="0"/>
                <a:ea typeface="Calibri" panose="020F0502020204030204" pitchFamily="34" charset="0"/>
                <a:cs typeface="Times New Roman" panose="02020603050405020304" pitchFamily="18" charset="0"/>
              </a:rPr>
              <a:t>Hablamos de reforzamiento positivo cuando una conducta se </a:t>
            </a:r>
            <a:r>
              <a:rPr lang="es-BO" sz="1800" b="1" dirty="0">
                <a:effectLst/>
                <a:latin typeface="Calibri" panose="020F0502020204030204" pitchFamily="34" charset="0"/>
                <a:ea typeface="Calibri" panose="020F0502020204030204" pitchFamily="34" charset="0"/>
                <a:cs typeface="Times New Roman" panose="02020603050405020304" pitchFamily="18" charset="0"/>
              </a:rPr>
              <a:t>incrementa</a:t>
            </a:r>
            <a:r>
              <a:rPr lang="es-BO" sz="1800" dirty="0">
                <a:effectLst/>
                <a:latin typeface="Calibri" panose="020F0502020204030204" pitchFamily="34" charset="0"/>
                <a:ea typeface="Calibri" panose="020F0502020204030204" pitchFamily="34" charset="0"/>
                <a:cs typeface="Times New Roman" panose="02020603050405020304" pitchFamily="18" charset="0"/>
              </a:rPr>
              <a:t> ante la presentación de un estímulo agradable o gratificante como consecuencia de la realización de la misma. </a:t>
            </a:r>
          </a:p>
          <a:p>
            <a:r>
              <a:rPr lang="es-BO" sz="1800" dirty="0">
                <a:effectLst/>
                <a:latin typeface="Calibri" panose="020F0502020204030204" pitchFamily="34" charset="0"/>
                <a:ea typeface="Calibri" panose="020F0502020204030204" pitchFamily="34" charset="0"/>
                <a:cs typeface="Times New Roman" panose="02020603050405020304" pitchFamily="18" charset="0"/>
              </a:rPr>
              <a:t>Los reforzadores positivos no son sinónimos de </a:t>
            </a:r>
            <a:r>
              <a:rPr lang="es-BO" sz="1800" b="1" dirty="0">
                <a:effectLst/>
                <a:latin typeface="Calibri" panose="020F0502020204030204" pitchFamily="34" charset="0"/>
                <a:ea typeface="Calibri" panose="020F0502020204030204" pitchFamily="34" charset="0"/>
                <a:cs typeface="Times New Roman" panose="02020603050405020304" pitchFamily="18" charset="0"/>
              </a:rPr>
              <a:t>recompensa o premio</a:t>
            </a:r>
            <a:r>
              <a:rPr lang="es-BO" dirty="0">
                <a:latin typeface="Calibri" panose="020F0502020204030204" pitchFamily="34" charset="0"/>
                <a:ea typeface="Calibri" panose="020F0502020204030204" pitchFamily="34" charset="0"/>
                <a:cs typeface="Times New Roman" panose="02020603050405020304" pitchFamily="18" charset="0"/>
              </a:rPr>
              <a:t>. </a:t>
            </a:r>
            <a:r>
              <a:rPr lang="es-BO" sz="1100" dirty="0">
                <a:latin typeface="Calibri" panose="020F0502020204030204" pitchFamily="34" charset="0"/>
                <a:ea typeface="Calibri" panose="020F0502020204030204" pitchFamily="34" charset="0"/>
                <a:cs typeface="Times New Roman" panose="02020603050405020304" pitchFamily="18" charset="0"/>
              </a:rPr>
              <a:t>(estudio)</a:t>
            </a:r>
          </a:p>
          <a:p>
            <a:r>
              <a:rPr lang="es-BO" sz="1800" dirty="0">
                <a:latin typeface="Calibri" panose="020F0502020204030204" pitchFamily="34" charset="0"/>
                <a:ea typeface="Calibri" panose="020F0502020204030204" pitchFamily="34" charset="0"/>
                <a:cs typeface="Times New Roman" panose="02020603050405020304" pitchFamily="18" charset="0"/>
              </a:rPr>
              <a:t>S</a:t>
            </a:r>
            <a:r>
              <a:rPr lang="es-BO" sz="1800" dirty="0">
                <a:effectLst/>
                <a:latin typeface="Calibri" panose="020F0502020204030204" pitchFamily="34" charset="0"/>
                <a:ea typeface="Calibri" panose="020F0502020204030204" pitchFamily="34" charset="0"/>
                <a:cs typeface="Times New Roman" panose="02020603050405020304" pitchFamily="18" charset="0"/>
              </a:rPr>
              <a:t>i un determinado premio es un reforzador positivo, cuando se comprueba que efectivamente aumenta la frecuencia de dicha conducta con su aparición tras ella. </a:t>
            </a:r>
          </a:p>
          <a:p>
            <a:r>
              <a:rPr lang="es-BO" sz="1800" dirty="0">
                <a:effectLst/>
                <a:latin typeface="Calibri" panose="020F0502020204030204" pitchFamily="34" charset="0"/>
                <a:ea typeface="Calibri" panose="020F0502020204030204" pitchFamily="34" charset="0"/>
                <a:cs typeface="Times New Roman" panose="02020603050405020304" pitchFamily="18" charset="0"/>
              </a:rPr>
              <a:t>Adicionalmente hay que tener presente que </a:t>
            </a:r>
            <a:r>
              <a:rPr lang="es-BO" sz="1800" b="1" dirty="0">
                <a:effectLst/>
                <a:latin typeface="Calibri" panose="020F0502020204030204" pitchFamily="34" charset="0"/>
                <a:ea typeface="Calibri" panose="020F0502020204030204" pitchFamily="34" charset="0"/>
                <a:cs typeface="Times New Roman" panose="02020603050405020304" pitchFamily="18" charset="0"/>
              </a:rPr>
              <a:t>no todos los estímulos son igualmente gratificantes </a:t>
            </a:r>
            <a:r>
              <a:rPr lang="es-BO" sz="1800" dirty="0">
                <a:effectLst/>
                <a:latin typeface="Calibri" panose="020F0502020204030204" pitchFamily="34" charset="0"/>
                <a:ea typeface="Calibri" panose="020F0502020204030204" pitchFamily="34" charset="0"/>
                <a:cs typeface="Times New Roman" panose="02020603050405020304" pitchFamily="18" charset="0"/>
              </a:rPr>
              <a:t>para todas las personas.</a:t>
            </a:r>
          </a:p>
          <a:p>
            <a:r>
              <a:rPr lang="es-BO" sz="1800" dirty="0">
                <a:latin typeface="Calibri" panose="020F0502020204030204" pitchFamily="34" charset="0"/>
                <a:ea typeface="Calibri" panose="020F0502020204030204" pitchFamily="34" charset="0"/>
                <a:cs typeface="Times New Roman" panose="02020603050405020304" pitchFamily="18" charset="0"/>
              </a:rPr>
              <a:t>A</a:t>
            </a:r>
            <a:r>
              <a:rPr lang="es-BO" sz="1800" dirty="0">
                <a:effectLst/>
                <a:latin typeface="Calibri" panose="020F0502020204030204" pitchFamily="34" charset="0"/>
                <a:ea typeface="Calibri" panose="020F0502020204030204" pitchFamily="34" charset="0"/>
                <a:cs typeface="Times New Roman" panose="02020603050405020304" pitchFamily="18" charset="0"/>
              </a:rPr>
              <a:t>bsolutamente imprescindible </a:t>
            </a:r>
            <a:r>
              <a:rPr lang="es-BO" sz="1800" b="1" dirty="0">
                <a:effectLst/>
                <a:latin typeface="Calibri" panose="020F0502020204030204" pitchFamily="34" charset="0"/>
                <a:ea typeface="Calibri" panose="020F0502020204030204" pitchFamily="34" charset="0"/>
                <a:cs typeface="Times New Roman" panose="02020603050405020304" pitchFamily="18" charset="0"/>
              </a:rPr>
              <a:t>observar los efectos del estímulo </a:t>
            </a:r>
            <a:r>
              <a:rPr lang="es-BO" sz="1800" dirty="0">
                <a:effectLst/>
                <a:latin typeface="Calibri" panose="020F0502020204030204" pitchFamily="34" charset="0"/>
                <a:ea typeface="Calibri" panose="020F0502020204030204" pitchFamily="34" charset="0"/>
                <a:cs typeface="Times New Roman" panose="02020603050405020304" pitchFamily="18" charset="0"/>
              </a:rPr>
              <a:t>agradable o placentero seleccionado sobre una conducta ante de poder afirmar que está funcionando como un reforzador positivo. </a:t>
            </a:r>
          </a:p>
          <a:p>
            <a:endParaRPr lang="es-BO" dirty="0"/>
          </a:p>
        </p:txBody>
      </p:sp>
    </p:spTree>
    <p:extLst>
      <p:ext uri="{BB962C8B-B14F-4D97-AF65-F5344CB8AC3E}">
        <p14:creationId xmlns:p14="http://schemas.microsoft.com/office/powerpoint/2010/main" val="26184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483BE2-FD02-4184-9F3A-81B67D6B47C3}"/>
              </a:ext>
            </a:extLst>
          </p:cNvPr>
          <p:cNvSpPr>
            <a:spLocks noGrp="1"/>
          </p:cNvSpPr>
          <p:nvPr>
            <p:ph type="title"/>
          </p:nvPr>
        </p:nvSpPr>
        <p:spPr>
          <a:xfrm>
            <a:off x="2273417" y="310393"/>
            <a:ext cx="9328557" cy="1887523"/>
          </a:xfrm>
        </p:spPr>
        <p:txBody>
          <a:bodyPr>
            <a:normAutofit fontScale="90000"/>
          </a:bodyPr>
          <a:lstStyle/>
          <a:p>
            <a:pPr marL="480060" algn="ctr">
              <a:lnSpc>
                <a:spcPct val="107000"/>
              </a:lnSpc>
            </a:pPr>
            <a:r>
              <a:rPr lang="es-BO" sz="1800" dirty="0">
                <a:effectLst/>
                <a:latin typeface="Calibri" panose="020F0502020204030204" pitchFamily="34" charset="0"/>
                <a:ea typeface="Calibri" panose="020F0502020204030204" pitchFamily="34" charset="0"/>
                <a:cs typeface="Times New Roman" panose="02020603050405020304" pitchFamily="18" charset="0"/>
              </a:rPr>
              <a:t> </a:t>
            </a:r>
            <a:br>
              <a:rPr lang="es-BO" sz="1800" dirty="0">
                <a:effectLst/>
                <a:latin typeface="Calibri" panose="020F0502020204030204" pitchFamily="34" charset="0"/>
                <a:ea typeface="Calibri" panose="020F0502020204030204" pitchFamily="34" charset="0"/>
                <a:cs typeface="Times New Roman" panose="02020603050405020304" pitchFamily="18" charset="0"/>
              </a:rPr>
            </a:br>
            <a:r>
              <a:rPr lang="es-BO" sz="3600" b="1" dirty="0">
                <a:effectLst/>
                <a:latin typeface="Calibri" panose="020F0502020204030204" pitchFamily="34" charset="0"/>
                <a:ea typeface="Calibri" panose="020F0502020204030204" pitchFamily="34" charset="0"/>
                <a:cs typeface="Times New Roman" panose="02020603050405020304" pitchFamily="18" charset="0"/>
              </a:rPr>
              <a:t>Tipos de reforzadores positivos</a:t>
            </a:r>
            <a:r>
              <a:rPr lang="es-BO" sz="1800" b="1" dirty="0">
                <a:effectLst/>
                <a:latin typeface="Calibri" panose="020F0502020204030204" pitchFamily="34" charset="0"/>
                <a:ea typeface="Calibri" panose="020F0502020204030204" pitchFamily="34" charset="0"/>
                <a:cs typeface="Times New Roman" panose="02020603050405020304" pitchFamily="18" charset="0"/>
              </a:rPr>
              <a:t/>
            </a:r>
            <a:br>
              <a:rPr lang="es-BO" sz="1800" b="1" dirty="0">
                <a:effectLst/>
                <a:latin typeface="Calibri" panose="020F0502020204030204" pitchFamily="34" charset="0"/>
                <a:ea typeface="Calibri" panose="020F0502020204030204" pitchFamily="34" charset="0"/>
                <a:cs typeface="Times New Roman" panose="02020603050405020304" pitchFamily="18" charset="0"/>
              </a:rPr>
            </a:br>
            <a:r>
              <a:rPr lang="es-BO" sz="1800" b="1" dirty="0">
                <a:effectLst/>
                <a:latin typeface="Calibri" panose="020F0502020204030204" pitchFamily="34" charset="0"/>
                <a:ea typeface="Calibri" panose="020F0502020204030204" pitchFamily="34" charset="0"/>
                <a:cs typeface="Times New Roman" panose="02020603050405020304" pitchFamily="18" charset="0"/>
              </a:rPr>
              <a:t/>
            </a:r>
            <a:br>
              <a:rPr lang="es-BO" sz="1800" b="1" dirty="0">
                <a:effectLst/>
                <a:latin typeface="Calibri" panose="020F0502020204030204" pitchFamily="34" charset="0"/>
                <a:ea typeface="Calibri" panose="020F0502020204030204" pitchFamily="34" charset="0"/>
                <a:cs typeface="Times New Roman" panose="02020603050405020304" pitchFamily="18" charset="0"/>
              </a:rPr>
            </a:br>
            <a:r>
              <a:rPr lang="es-BO" sz="2000" dirty="0">
                <a:latin typeface="Calibri" panose="020F0502020204030204" pitchFamily="34" charset="0"/>
                <a:ea typeface="Calibri" panose="020F0502020204030204" pitchFamily="34" charset="0"/>
                <a:cs typeface="Times New Roman" panose="02020603050405020304" pitchFamily="18" charset="0"/>
              </a:rPr>
              <a:t>A</a:t>
            </a:r>
            <a:r>
              <a:rPr lang="es-BO" sz="2000" dirty="0">
                <a:effectLst/>
                <a:latin typeface="Calibri" panose="020F0502020204030204" pitchFamily="34" charset="0"/>
                <a:ea typeface="Calibri" panose="020F0502020204030204" pitchFamily="34" charset="0"/>
                <a:cs typeface="Times New Roman" panose="02020603050405020304" pitchFamily="18" charset="0"/>
              </a:rPr>
              <a:t>grupados en distintas categorías en función de su origen, naturaleza, tangibles e intangibles</a:t>
            </a:r>
            <a:r>
              <a:rPr lang="es-BO" sz="1800" dirty="0">
                <a:effectLst/>
                <a:latin typeface="Calibri" panose="020F0502020204030204" pitchFamily="34" charset="0"/>
                <a:ea typeface="Calibri" panose="020F0502020204030204" pitchFamily="34" charset="0"/>
                <a:cs typeface="Times New Roman" panose="02020603050405020304" pitchFamily="18" charset="0"/>
              </a:rPr>
              <a:t/>
            </a:r>
            <a:br>
              <a:rPr lang="es-BO" sz="1800" dirty="0">
                <a:effectLst/>
                <a:latin typeface="Calibri" panose="020F0502020204030204" pitchFamily="34" charset="0"/>
                <a:ea typeface="Calibri" panose="020F0502020204030204" pitchFamily="34" charset="0"/>
                <a:cs typeface="Times New Roman" panose="02020603050405020304" pitchFamily="18" charset="0"/>
              </a:rPr>
            </a:br>
            <a:endParaRPr lang="es-BO" dirty="0"/>
          </a:p>
        </p:txBody>
      </p:sp>
      <p:sp>
        <p:nvSpPr>
          <p:cNvPr id="3" name="Marcador de contenido 2">
            <a:extLst>
              <a:ext uri="{FF2B5EF4-FFF2-40B4-BE49-F238E27FC236}">
                <a16:creationId xmlns:a16="http://schemas.microsoft.com/office/drawing/2014/main" xmlns="" id="{DB925AFA-D3DC-42D0-9C3A-E598F19AF9C1}"/>
              </a:ext>
            </a:extLst>
          </p:cNvPr>
          <p:cNvSpPr>
            <a:spLocks noGrp="1"/>
          </p:cNvSpPr>
          <p:nvPr>
            <p:ph idx="1"/>
          </p:nvPr>
        </p:nvSpPr>
        <p:spPr/>
        <p:txBody>
          <a:bodyPr/>
          <a:lstStyle/>
          <a:p>
            <a:pPr marL="0" indent="0" algn="ctr">
              <a:buNone/>
            </a:pPr>
            <a:r>
              <a:rPr lang="es-BO" sz="3200" b="1" dirty="0">
                <a:effectLst/>
                <a:latin typeface="Calibri" panose="020F0502020204030204" pitchFamily="34" charset="0"/>
                <a:ea typeface="Calibri" panose="020F0502020204030204" pitchFamily="34" charset="0"/>
                <a:cs typeface="Times New Roman" panose="02020603050405020304" pitchFamily="18" charset="0"/>
              </a:rPr>
              <a:t>Reforzadores primarios o incondicionados</a:t>
            </a:r>
          </a:p>
          <a:p>
            <a:pPr marL="0" indent="0">
              <a:buNone/>
            </a:pPr>
            <a:r>
              <a:rPr lang="es-BO" sz="1800" dirty="0">
                <a:effectLst/>
                <a:latin typeface="Calibri" panose="020F0502020204030204" pitchFamily="34" charset="0"/>
                <a:ea typeface="Calibri" panose="020F0502020204030204" pitchFamily="34" charset="0"/>
                <a:cs typeface="Times New Roman" panose="02020603050405020304" pitchFamily="18" charset="0"/>
              </a:rPr>
              <a:t>Su valor reforzante suele estar asociado a </a:t>
            </a:r>
            <a:r>
              <a:rPr lang="es-BO" sz="1800" b="1" dirty="0">
                <a:effectLst/>
                <a:latin typeface="Calibri" panose="020F0502020204030204" pitchFamily="34" charset="0"/>
                <a:ea typeface="Calibri" panose="020F0502020204030204" pitchFamily="34" charset="0"/>
                <a:cs typeface="Times New Roman" panose="02020603050405020304" pitchFamily="18" charset="0"/>
              </a:rPr>
              <a:t>necesidades</a:t>
            </a:r>
            <a:r>
              <a:rPr lang="es-BO" sz="1800" dirty="0">
                <a:effectLst/>
                <a:latin typeface="Calibri" panose="020F0502020204030204" pitchFamily="34" charset="0"/>
                <a:ea typeface="Calibri" panose="020F0502020204030204" pitchFamily="34" charset="0"/>
                <a:cs typeface="Times New Roman" panose="02020603050405020304" pitchFamily="18" charset="0"/>
              </a:rPr>
              <a:t> básicas del ser humano como la comida o la bebida. </a:t>
            </a:r>
          </a:p>
          <a:p>
            <a:endParaRPr lang="es-BO" dirty="0">
              <a:latin typeface="Calibri" panose="020F0502020204030204" pitchFamily="34" charset="0"/>
              <a:cs typeface="Times New Roman" panose="02020603050405020304" pitchFamily="18" charset="0"/>
            </a:endParaRPr>
          </a:p>
          <a:p>
            <a:pPr marL="0" indent="0">
              <a:buNone/>
            </a:pPr>
            <a:r>
              <a:rPr lang="es-BO" sz="1800" dirty="0">
                <a:effectLst/>
                <a:latin typeface="Calibri" panose="020F0502020204030204" pitchFamily="34" charset="0"/>
                <a:ea typeface="Calibri" panose="020F0502020204030204" pitchFamily="34" charset="0"/>
                <a:cs typeface="Times New Roman" panose="02020603050405020304" pitchFamily="18" charset="0"/>
              </a:rPr>
              <a:t>Los reforzadores primarios no siempre mantienen su valor reforzante, varía según las necesidades del individuo. Si se tiene hambre, la comida opera como un forzador potente, sin embargo, si se está saciado, la comida en general no actuará como tal. </a:t>
            </a:r>
            <a:endParaRPr lang="es-BO" dirty="0"/>
          </a:p>
        </p:txBody>
      </p:sp>
    </p:spTree>
    <p:extLst>
      <p:ext uri="{BB962C8B-B14F-4D97-AF65-F5344CB8AC3E}">
        <p14:creationId xmlns:p14="http://schemas.microsoft.com/office/powerpoint/2010/main" val="254644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953ED32-FADF-4316-8436-A8475C1C0856}"/>
              </a:ext>
            </a:extLst>
          </p:cNvPr>
          <p:cNvSpPr>
            <a:spLocks noGrp="1"/>
          </p:cNvSpPr>
          <p:nvPr>
            <p:ph idx="1"/>
          </p:nvPr>
        </p:nvSpPr>
        <p:spPr>
          <a:xfrm>
            <a:off x="1476462" y="973123"/>
            <a:ext cx="9496338" cy="4894277"/>
          </a:xfrm>
        </p:spPr>
        <p:txBody>
          <a:bodyPr>
            <a:normAutofit/>
          </a:bodyPr>
          <a:lstStyle/>
          <a:p>
            <a:pPr marL="0" indent="0" algn="ctr">
              <a:buNone/>
            </a:pPr>
            <a:r>
              <a:rPr lang="es-BO" sz="3600" b="1" dirty="0">
                <a:effectLst/>
                <a:latin typeface="Calibri" panose="020F0502020204030204" pitchFamily="34" charset="0"/>
                <a:ea typeface="Calibri" panose="020F0502020204030204" pitchFamily="34" charset="0"/>
                <a:cs typeface="Times New Roman" panose="02020603050405020304" pitchFamily="18" charset="0"/>
              </a:rPr>
              <a:t>Reforzadores secundarios o condicionados</a:t>
            </a:r>
            <a:endParaRPr lang="es-BO" sz="3600" b="1"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s-BO" sz="3600" dirty="0">
              <a:effectLst/>
              <a:latin typeface="Calibri" panose="020F0502020204030204" pitchFamily="34" charset="0"/>
              <a:ea typeface="Calibri" panose="020F0502020204030204" pitchFamily="34" charset="0"/>
              <a:cs typeface="Times New Roman" panose="02020603050405020304" pitchFamily="18" charset="0"/>
            </a:endParaRPr>
          </a:p>
          <a:p>
            <a:r>
              <a:rPr lang="es-BO" sz="2400" b="1" dirty="0">
                <a:effectLst/>
                <a:latin typeface="Calibri" panose="020F0502020204030204" pitchFamily="34" charset="0"/>
                <a:ea typeface="Calibri" panose="020F0502020204030204" pitchFamily="34" charset="0"/>
                <a:cs typeface="Times New Roman" panose="02020603050405020304" pitchFamily="18" charset="0"/>
              </a:rPr>
              <a:t>Se habla de reforzadores secundarios </a:t>
            </a:r>
            <a:r>
              <a:rPr lang="es-BO" sz="2400" dirty="0">
                <a:effectLst/>
                <a:latin typeface="Calibri" panose="020F0502020204030204" pitchFamily="34" charset="0"/>
                <a:ea typeface="Calibri" panose="020F0502020204030204" pitchFamily="34" charset="0"/>
                <a:cs typeface="Times New Roman" panose="02020603050405020304" pitchFamily="18" charset="0"/>
              </a:rPr>
              <a:t>porque no están asociados a necesidades básicas primarias. Son condicionados porque su valor reforzante no se ha adquirido de forma automática, sino mediante un proceso de aprendizaje. </a:t>
            </a:r>
          </a:p>
          <a:p>
            <a:endParaRPr lang="es-BO" sz="2400" dirty="0">
              <a:effectLst/>
              <a:latin typeface="Calibri" panose="020F0502020204030204" pitchFamily="34" charset="0"/>
              <a:ea typeface="Calibri" panose="020F0502020204030204" pitchFamily="34" charset="0"/>
              <a:cs typeface="Times New Roman" panose="02020603050405020304" pitchFamily="18" charset="0"/>
            </a:endParaRPr>
          </a:p>
          <a:p>
            <a:r>
              <a:rPr lang="es-BO" sz="2400" dirty="0">
                <a:latin typeface="Calibri" panose="020F0502020204030204" pitchFamily="34" charset="0"/>
                <a:cs typeface="Times New Roman" panose="02020603050405020304" pitchFamily="18" charset="0"/>
              </a:rPr>
              <a:t>Aprendemos que nos gusta. </a:t>
            </a:r>
            <a:endParaRPr lang="es-BO" sz="2800" dirty="0"/>
          </a:p>
        </p:txBody>
      </p:sp>
    </p:spTree>
    <p:extLst>
      <p:ext uri="{BB962C8B-B14F-4D97-AF65-F5344CB8AC3E}">
        <p14:creationId xmlns:p14="http://schemas.microsoft.com/office/powerpoint/2010/main" val="123792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CE5EE91-17B7-435B-8157-9975AFD15CD9}"/>
              </a:ext>
            </a:extLst>
          </p:cNvPr>
          <p:cNvSpPr>
            <a:spLocks noGrp="1"/>
          </p:cNvSpPr>
          <p:nvPr>
            <p:ph idx="1"/>
          </p:nvPr>
        </p:nvSpPr>
        <p:spPr>
          <a:xfrm>
            <a:off x="1359017" y="964734"/>
            <a:ext cx="9613783" cy="4902666"/>
          </a:xfrm>
        </p:spPr>
        <p:txBody>
          <a:bodyPr>
            <a:normAutofit/>
          </a:bodyPr>
          <a:lstStyle/>
          <a:p>
            <a:pPr marL="0" indent="0" algn="ctr">
              <a:buNone/>
            </a:pPr>
            <a:r>
              <a:rPr lang="es-BO" sz="4000" b="1" dirty="0">
                <a:effectLst/>
                <a:latin typeface="Calibri" panose="020F0502020204030204" pitchFamily="34" charset="0"/>
                <a:ea typeface="Calibri" panose="020F0502020204030204" pitchFamily="34" charset="0"/>
                <a:cs typeface="Times New Roman" panose="02020603050405020304" pitchFamily="18" charset="0"/>
              </a:rPr>
              <a:t>Reforzadores tangibles</a:t>
            </a:r>
          </a:p>
          <a:p>
            <a:r>
              <a:rPr lang="es-BO" sz="2400" dirty="0">
                <a:effectLst/>
                <a:latin typeface="Calibri" panose="020F0502020204030204" pitchFamily="34" charset="0"/>
                <a:ea typeface="Calibri" panose="020F0502020204030204" pitchFamily="34" charset="0"/>
                <a:cs typeface="Times New Roman" panose="02020603050405020304" pitchFamily="18" charset="0"/>
              </a:rPr>
              <a:t>Objetos materiales que pueden ser tanto reforzadores primarios como secundarios, como por ejemplo comida, juguetes, ropa, aparatos electrónicos, cromos, etc. </a:t>
            </a:r>
          </a:p>
          <a:p>
            <a:pPr marL="0" indent="0" algn="ctr">
              <a:buNone/>
            </a:pPr>
            <a:r>
              <a:rPr lang="es-BO" sz="4000" b="1" dirty="0">
                <a:effectLst/>
                <a:latin typeface="Calibri" panose="020F0502020204030204" pitchFamily="34" charset="0"/>
                <a:ea typeface="Calibri" panose="020F0502020204030204" pitchFamily="34" charset="0"/>
                <a:cs typeface="Times New Roman" panose="02020603050405020304" pitchFamily="18" charset="0"/>
              </a:rPr>
              <a:t>Reforzadores sociales</a:t>
            </a:r>
            <a:r>
              <a:rPr lang="es-BO" b="1" dirty="0">
                <a:effectLst/>
                <a:latin typeface="Calibri" panose="020F0502020204030204" pitchFamily="34" charset="0"/>
                <a:ea typeface="Calibri" panose="020F0502020204030204" pitchFamily="34" charset="0"/>
                <a:cs typeface="Times New Roman" panose="02020603050405020304" pitchFamily="18" charset="0"/>
              </a:rPr>
              <a:t> </a:t>
            </a:r>
          </a:p>
          <a:p>
            <a:r>
              <a:rPr lang="es-BO" sz="2400" dirty="0">
                <a:effectLst/>
                <a:latin typeface="Calibri" panose="020F0502020204030204" pitchFamily="34" charset="0"/>
                <a:ea typeface="Calibri" panose="020F0502020204030204" pitchFamily="34" charset="0"/>
                <a:cs typeface="Times New Roman" panose="02020603050405020304" pitchFamily="18" charset="0"/>
              </a:rPr>
              <a:t>Son las muestras de atención, valoración, aprobación, reconocimiento, etc. que recibe una persona por parte de otras como consecuencia de la realización de una conducta. </a:t>
            </a:r>
            <a:endParaRPr lang="es-BO" sz="2800" dirty="0"/>
          </a:p>
        </p:txBody>
      </p:sp>
    </p:spTree>
    <p:extLst>
      <p:ext uri="{BB962C8B-B14F-4D97-AF65-F5344CB8AC3E}">
        <p14:creationId xmlns:p14="http://schemas.microsoft.com/office/powerpoint/2010/main" val="1415591838"/>
      </p:ext>
    </p:extLst>
  </p:cSld>
  <p:clrMapOvr>
    <a:masterClrMapping/>
  </p:clrMapOvr>
</p:sld>
</file>

<file path=ppt/theme/theme1.xml><?xml version="1.0" encoding="utf-8"?>
<a:theme xmlns:a="http://schemas.openxmlformats.org/drawingml/2006/main" name="Recort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TM10001105[[fn=Recorte]]</Template>
  <TotalTime>944</TotalTime>
  <Words>1877</Words>
  <Application>Microsoft Office PowerPoint</Application>
  <PresentationFormat>Panorámica</PresentationFormat>
  <Paragraphs>132</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Franklin Gothic Book</vt:lpstr>
      <vt:lpstr>Google Sans</vt:lpstr>
      <vt:lpstr>Times New Roman</vt:lpstr>
      <vt:lpstr>Recorte</vt:lpstr>
      <vt:lpstr>Técnicas de intervención cognitivo conductuales   Técnicas operantes </vt:lpstr>
      <vt:lpstr>Presentación de PowerPoint</vt:lpstr>
      <vt:lpstr>Presentación de PowerPoint</vt:lpstr>
      <vt:lpstr>CARACTERÍSTICAS FUNDAMENTALES </vt:lpstr>
      <vt:lpstr>Técnicas operantes para el incremento y mantenimiento de conductas </vt:lpstr>
      <vt:lpstr>REFORZAMIENTO POSITIVO </vt:lpstr>
      <vt:lpstr>  Tipos de reforzadores positivos  Agrupados en distintas categorías en función de su origen, naturaleza, tangibles e intangibles </vt:lpstr>
      <vt:lpstr>Presentación de PowerPoint</vt:lpstr>
      <vt:lpstr>Presentación de PowerPoint</vt:lpstr>
      <vt:lpstr>Presentación de PowerPoint</vt:lpstr>
      <vt:lpstr> Reforzamiento negativo</vt:lpstr>
      <vt:lpstr>Programas de reforzamiento Los programas de reforzamiento son las reglas que describen cómo fomentar, incrementar y mantener una conducta en función de la aplicación de los reforzadores una vez emitida la conducta. Existen dos tipos de programas de reforzamiento: Reforzamiento continuo y reforzamiento intermitente, con efectos diferentes sobre la conducta.  </vt:lpstr>
      <vt:lpstr>Presentación de PowerPoint</vt:lpstr>
      <vt:lpstr>Técnicas operantes para la adquisición de nuevas conductas </vt:lpstr>
      <vt:lpstr>Moldeamiento</vt:lpstr>
      <vt:lpstr>Presentación de PowerPoint</vt:lpstr>
      <vt:lpstr>Encadenamiento</vt:lpstr>
      <vt:lpstr>Diferencias entre moldeamiento y encadenamiento </vt:lpstr>
      <vt:lpstr>Presentación de PowerPoint</vt:lpstr>
      <vt:lpstr>Técnicas  operantes  para la  reducción  o eliminación  de con­ductas </vt:lpstr>
      <vt:lpstr>Reforzamiento diferencial de otras conductas</vt:lpstr>
      <vt:lpstr>Presentación de PowerPoint</vt:lpstr>
      <vt:lpstr>Extinción </vt:lpstr>
      <vt:lpstr>Castigo</vt:lpstr>
      <vt:lpstr>Presentación de PowerPoint</vt:lpstr>
      <vt:lpstr>Presentación de PowerPoint</vt:lpstr>
      <vt:lpstr>Presentación de PowerPoint</vt:lpstr>
      <vt:lpstr>Presentación de PowerPoint</vt:lpstr>
      <vt:lpstr>Presentación de PowerPoint</vt:lpstr>
      <vt:lpstr>GRACIAS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Las técnicas de intervención basadas en el condicionamiento operante constituyen uno de los pilares básicos de la Terapia de Conducta desde sus comienzos.</dc:title>
  <dc:creator>HP</dc:creator>
  <cp:lastModifiedBy>EIFODEC PC</cp:lastModifiedBy>
  <cp:revision>87</cp:revision>
  <dcterms:created xsi:type="dcterms:W3CDTF">2023-07-05T14:50:10Z</dcterms:created>
  <dcterms:modified xsi:type="dcterms:W3CDTF">2023-07-07T20:56:18Z</dcterms:modified>
</cp:coreProperties>
</file>