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Default Extension="wdp" ContentType="image/vnd.ms-photo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15"/>
  </p:notesMasterIdLst>
  <p:sldIdLst>
    <p:sldId id="256" r:id="rId2"/>
    <p:sldId id="257" r:id="rId3"/>
    <p:sldId id="269" r:id="rId4"/>
    <p:sldId id="270" r:id="rId5"/>
    <p:sldId id="267" r:id="rId6"/>
    <p:sldId id="266" r:id="rId7"/>
    <p:sldId id="271" r:id="rId8"/>
    <p:sldId id="264" r:id="rId9"/>
    <p:sldId id="258" r:id="rId10"/>
    <p:sldId id="260" r:id="rId11"/>
    <p:sldId id="262" r:id="rId12"/>
    <p:sldId id="263" r:id="rId13"/>
    <p:sldId id="268" r:id="rId14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6298" autoAdjust="0"/>
    <p:restoredTop sz="94660"/>
  </p:normalViewPr>
  <p:slideViewPr>
    <p:cSldViewPr>
      <p:cViewPr>
        <p:scale>
          <a:sx n="100" d="100"/>
          <a:sy n="100" d="100"/>
        </p:scale>
        <p:origin x="-486" y="60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 dirty="0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A8373A8-35E8-42B8-BECB-42B410B88EAF}" type="datetimeFigureOut">
              <a:rPr lang="es-ES" smtClean="0"/>
              <a:pPr/>
              <a:t>04/07/2014</a:t>
            </a:fld>
            <a:endParaRPr lang="es-ES" dirty="0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 dirty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107BBE3-F9FA-49B7-8924-3553B9EBD5A4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es.wikipedia.org/wiki/Consejo_gen%C3%A9tico" TargetMode="External"/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07BBE3-F9FA-49B7-8924-3553B9EBD5A4}" type="slidenum">
              <a:rPr lang="es-ES" smtClean="0"/>
              <a:pPr/>
              <a:t>10</a:t>
            </a:fld>
            <a:endParaRPr lang="es-E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BO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El tratamiento de pacientes con el síndrome de X frágil es bastante complejo y su efectividad está bastante limitada. Involucra a múltiples profesionales: especialistas en educación especial, terapeutas ocupacionales, psicólogos, fonoaudiólogos, logopedas, pedagogas y médicos. El asesoramiento genético enfocado a las familias implicadas es esencial, donde juegan un papel fundamental el </a:t>
            </a:r>
            <a:r>
              <a:rPr lang="es-BO" sz="1200" u="sng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  <a:hlinkClick r:id="rId3" tooltip="Consejo genético"/>
              </a:rPr>
              <a:t>consejo genético</a:t>
            </a:r>
            <a:r>
              <a:rPr lang="es-BO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 </a:t>
            </a:r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07BBE3-F9FA-49B7-8924-3553B9EBD5A4}" type="slidenum">
              <a:rPr lang="es-ES" smtClean="0"/>
              <a:pPr/>
              <a:t>11</a:t>
            </a:fld>
            <a:endParaRPr lang="es-E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Rectángulo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8 Conector recto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12" name="11 Título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25" name="24 Subtítulo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31" name="30 Marcador de fecha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7A847CFC-816F-41D0-AAC0-9BF4FEBC753E}" type="datetimeFigureOut">
              <a:rPr lang="es-ES" smtClean="0"/>
              <a:pPr/>
              <a:t>04/07/2014</a:t>
            </a:fld>
            <a:endParaRPr lang="es-ES" dirty="0"/>
          </a:p>
        </p:txBody>
      </p:sp>
      <p:sp>
        <p:nvSpPr>
          <p:cNvPr id="18" name="17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es-ES" dirty="0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132FADFE-3B8F-471C-ABF0-DBC7717ECBBC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A847CFC-816F-41D0-AAC0-9BF4FEBC753E}" type="datetimeFigureOut">
              <a:rPr lang="es-ES" smtClean="0"/>
              <a:pPr/>
              <a:t>04/07/2014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32FADFE-3B8F-471C-ABF0-DBC7717ECBBC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7A847CFC-816F-41D0-AAC0-9BF4FEBC753E}" type="datetimeFigureOut">
              <a:rPr lang="es-ES" smtClean="0"/>
              <a:pPr/>
              <a:t>04/07/2014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132FADFE-3B8F-471C-ABF0-DBC7717ECBBC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A847CFC-816F-41D0-AAC0-9BF4FEBC753E}" type="datetimeFigureOut">
              <a:rPr lang="es-ES" smtClean="0"/>
              <a:pPr/>
              <a:t>04/07/2014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32FADFE-3B8F-471C-ABF0-DBC7717ECBBC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7A847CFC-816F-41D0-AAC0-9BF4FEBC753E}" type="datetimeFigureOut">
              <a:rPr lang="es-ES" smtClean="0"/>
              <a:pPr/>
              <a:t>04/07/2014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132FADFE-3B8F-471C-ABF0-DBC7717ECBBC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A847CFC-816F-41D0-AAC0-9BF4FEBC753E}" type="datetimeFigureOut">
              <a:rPr lang="es-ES" smtClean="0"/>
              <a:pPr/>
              <a:t>04/07/2014</a:t>
            </a:fld>
            <a:endParaRPr lang="es-E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32FADFE-3B8F-471C-ABF0-DBC7717ECBBC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A847CFC-816F-41D0-AAC0-9BF4FEBC753E}" type="datetimeFigureOut">
              <a:rPr lang="es-ES" smtClean="0"/>
              <a:pPr/>
              <a:t>04/07/2014</a:t>
            </a:fld>
            <a:endParaRPr lang="es-ES" dirty="0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 dirty="0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32FADFE-3B8F-471C-ABF0-DBC7717ECBBC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A847CFC-816F-41D0-AAC0-9BF4FEBC753E}" type="datetimeFigureOut">
              <a:rPr lang="es-ES" smtClean="0"/>
              <a:pPr/>
              <a:t>04/07/2014</a:t>
            </a:fld>
            <a:endParaRPr lang="es-ES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32FADFE-3B8F-471C-ABF0-DBC7717ECBBC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7A847CFC-816F-41D0-AAC0-9BF4FEBC753E}" type="datetimeFigureOut">
              <a:rPr lang="es-ES" smtClean="0"/>
              <a:pPr/>
              <a:t>04/07/2014</a:t>
            </a:fld>
            <a:endParaRPr lang="es-ES" dirty="0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32FADFE-3B8F-471C-ABF0-DBC7717ECBBC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A847CFC-816F-41D0-AAC0-9BF4FEBC753E}" type="datetimeFigureOut">
              <a:rPr lang="es-ES" smtClean="0"/>
              <a:pPr/>
              <a:t>04/07/2014</a:t>
            </a:fld>
            <a:endParaRPr lang="es-E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32FADFE-3B8F-471C-ABF0-DBC7717ECBBC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Rectángulo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8 Rectángulo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A847CFC-816F-41D0-AAC0-9BF4FEBC753E}" type="datetimeFigureOut">
              <a:rPr lang="es-ES" smtClean="0"/>
              <a:pPr/>
              <a:t>04/07/2014</a:t>
            </a:fld>
            <a:endParaRPr lang="es-E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32FADFE-3B8F-471C-ABF0-DBC7717ECBBC}" type="slidenum">
              <a:rPr lang="es-ES" smtClean="0"/>
              <a:pPr/>
              <a:t>‹Nº›</a:t>
            </a:fld>
            <a:endParaRPr lang="es-ES" dirty="0"/>
          </a:p>
        </p:txBody>
      </p:sp>
      <p:sp>
        <p:nvSpPr>
          <p:cNvPr id="10" name="9 Marcador de posición de imagen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s-ES" dirty="0" smtClean="0"/>
              <a:t>Haga clic en el icono para agregar una imagen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Rectángulo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3" name="2 Marcador de título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1" name="30 Marcador de texto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27" name="26 Marcador de fecha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7A847CFC-816F-41D0-AAC0-9BF4FEBC753E}" type="datetimeFigureOut">
              <a:rPr lang="es-ES" smtClean="0"/>
              <a:pPr/>
              <a:t>04/07/2014</a:t>
            </a:fld>
            <a:endParaRPr lang="es-ES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es-ES" dirty="0"/>
          </a:p>
        </p:txBody>
      </p:sp>
      <p:sp>
        <p:nvSpPr>
          <p:cNvPr id="16" name="1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132FADFE-3B8F-471C-ABF0-DBC7717ECBBC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Layout" Target="../slideLayouts/slideLayout1.xml"/><Relationship Id="rId1" Type="http://schemas.openxmlformats.org/officeDocument/2006/relationships/audio" Target="file:///C:\Users\WW\Music\MUSICAS%20AEROBICS\Aer&#243;bica%20Megamix%20Verano%202013%20%20%20Dj%20Malgenio.mp3" TargetMode="Externa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es.wikipedia.org/wiki/Consejo_gen%C3%A9tico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4.jpe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jpeg"/><Relationship Id="rId3" Type="http://schemas.openxmlformats.org/officeDocument/2006/relationships/hyperlink" Target="http://es.wikipedia.org/wiki/Atrofia_multisist%C3%A9mica" TargetMode="External"/><Relationship Id="rId7" Type="http://schemas.openxmlformats.org/officeDocument/2006/relationships/hyperlink" Target="http://es.wikipedia.org/wiki/Demencia" TargetMode="External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5.xml"/><Relationship Id="rId6" Type="http://schemas.openxmlformats.org/officeDocument/2006/relationships/hyperlink" Target="http://es.wikipedia.org/wiki/Neuropat%C3%ADa_perif%C3%A9rica" TargetMode="External"/><Relationship Id="rId5" Type="http://schemas.openxmlformats.org/officeDocument/2006/relationships/hyperlink" Target="http://es.wikipedia.org/wiki/Disautonom%C3%ADa" TargetMode="External"/><Relationship Id="rId4" Type="http://schemas.openxmlformats.org/officeDocument/2006/relationships/hyperlink" Target="http://es.wikipedia.org/wiki/Parkinson" TargetMode="External"/><Relationship Id="rId9" Type="http://schemas.openxmlformats.org/officeDocument/2006/relationships/image" Target="../media/image17.jpe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6" Type="http://schemas.microsoft.com/office/2007/relationships/hdphoto" Target="../../word/media/hdphoto1.wdp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es.wikipedia.org/wiki/Retraso_mental" TargetMode="External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es.wikipedia.org/wiki/S%C3%ADndrome_de_Down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es.wikipedia.org/wiki/C%C3%A9lulas" TargetMode="External"/><Relationship Id="rId4" Type="http://schemas.openxmlformats.org/officeDocument/2006/relationships/hyperlink" Target="http://es.wikipedia.org/wiki/Cromosoma_X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nlm.nih.gov/medlineplus/spanish/ency/article/001430.htm" TargetMode="External"/><Relationship Id="rId2" Type="http://schemas.openxmlformats.org/officeDocument/2006/relationships/hyperlink" Target="http://www.nlm.nih.gov/medlineplus/spanish/ency/article/001523.htm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7" Type="http://schemas.openxmlformats.org/officeDocument/2006/relationships/image" Target="../media/image9.jpeg"/><Relationship Id="rId2" Type="http://schemas.openxmlformats.org/officeDocument/2006/relationships/hyperlink" Target="http://commons.wikimedia.org/wiki/File:X-dominante.png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es.wikipedia.org/wiki/Gen%C3%A9tica_humana" TargetMode="External"/><Relationship Id="rId5" Type="http://schemas.openxmlformats.org/officeDocument/2006/relationships/hyperlink" Target="http://es.wikipedia.org/wiki/Gen_dominante" TargetMode="External"/><Relationship Id="rId4" Type="http://schemas.openxmlformats.org/officeDocument/2006/relationships/hyperlink" Target="http://es.wikipedia.org/wiki/Gen%C3%A9tica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commons.wikimedia.org/wiki/File:Fmr1.jpeg" TargetMode="External"/><Relationship Id="rId2" Type="http://schemas.openxmlformats.org/officeDocument/2006/relationships/hyperlink" Target="http://es.wikipedia.org/w/index.php?title=FMR-1&amp;action=edit&amp;redlink=1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es.wikipedia.org/wiki/Incidencia" TargetMode="External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es.wikipedia.org/wiki/S%C3%ADndrome_X_fr%C3%A1gil" TargetMode="External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magen" descr="210aana.jpg"/>
          <p:cNvPicPr>
            <a:picLocks/>
          </p:cNvPicPr>
          <p:nvPr/>
        </p:nvPicPr>
        <p:blipFill>
          <a:blip r:embed="rId3"/>
          <a:stretch>
            <a:fillRect/>
          </a:stretch>
        </p:blipFill>
        <p:spPr>
          <a:xfrm>
            <a:off x="3357554" y="1857364"/>
            <a:ext cx="4357718" cy="3357586"/>
          </a:xfrm>
          <a:prstGeom prst="rect">
            <a:avLst/>
          </a:prstGeom>
        </p:spPr>
      </p:pic>
      <p:sp>
        <p:nvSpPr>
          <p:cNvPr id="3" name="2 Título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681022"/>
          </a:xfrm>
        </p:spPr>
        <p:txBody>
          <a:bodyPr/>
          <a:lstStyle/>
          <a:p>
            <a:pPr algn="ctr"/>
            <a:r>
              <a:rPr lang="es-ES" dirty="0" smtClean="0"/>
              <a:t>SINDROME X FRAGIL</a:t>
            </a:r>
            <a:endParaRPr lang="es-ES" dirty="0"/>
          </a:p>
        </p:txBody>
      </p:sp>
      <p:pic>
        <p:nvPicPr>
          <p:cNvPr id="5" name="Aeróbica Megamix Verano 2013   Dj Malgenio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/>
          <a:stretch>
            <a:fillRect/>
          </a:stretch>
        </p:blipFill>
        <p:spPr>
          <a:xfrm>
            <a:off x="8715404" y="142852"/>
            <a:ext cx="304800" cy="304800"/>
          </a:xfrm>
          <a:prstGeom prst="rect">
            <a:avLst/>
          </a:prstGeom>
        </p:spPr>
      </p:pic>
      <p:sp>
        <p:nvSpPr>
          <p:cNvPr id="6" name="2 Subtítulo"/>
          <p:cNvSpPr>
            <a:spLocks noGrp="1"/>
          </p:cNvSpPr>
          <p:nvPr>
            <p:ph type="subTitle" idx="1"/>
          </p:nvPr>
        </p:nvSpPr>
        <p:spPr>
          <a:xfrm>
            <a:off x="5143504" y="5786454"/>
            <a:ext cx="3172912" cy="738890"/>
          </a:xfrm>
        </p:spPr>
        <p:txBody>
          <a:bodyPr>
            <a:noAutofit/>
          </a:bodyPr>
          <a:lstStyle/>
          <a:p>
            <a:r>
              <a:rPr lang="es-ES" sz="1800" dirty="0" smtClean="0"/>
              <a:t>Entrenadora: Edith L. Cassias Acho  </a:t>
            </a:r>
            <a:endParaRPr lang="es-ES" sz="1800" dirty="0"/>
          </a:p>
        </p:txBody>
      </p:sp>
    </p:spTree>
    <p:extLst>
      <p:ext uri="{BB962C8B-B14F-4D97-AF65-F5344CB8AC3E}">
        <p14:creationId xmlns:p14="http://schemas.microsoft.com/office/powerpoint/2010/main" xmlns="" val="7469373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660985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6 Marcador de contenido" descr="sindrome cromosoma x fragil.jpg"/>
          <p:cNvPicPr>
            <a:picLocks noGrp="1" noChangeAspect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2214546" y="1071546"/>
            <a:ext cx="3786214" cy="4786346"/>
          </a:xfrm>
        </p:spPr>
      </p:pic>
      <p:sp>
        <p:nvSpPr>
          <p:cNvPr id="3076" name="Rectangle 4"/>
          <p:cNvSpPr>
            <a:spLocks noChangeArrowheads="1"/>
          </p:cNvSpPr>
          <p:nvPr/>
        </p:nvSpPr>
        <p:spPr bwMode="auto">
          <a:xfrm>
            <a:off x="928662" y="5786454"/>
            <a:ext cx="7000924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BO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KaiTi" pitchFamily="49" charset="-122"/>
                <a:cs typeface="Times New Roman" pitchFamily="18" charset="0"/>
              </a:rPr>
              <a:t>Rasgos y síntomas: cara alargada, frente prominente, mentón pronunciado, grandes orejas</a:t>
            </a:r>
            <a:r>
              <a:rPr kumimoji="0" lang="es-BO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endParaRPr kumimoji="0" lang="es-BO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4 Título"/>
          <p:cNvSpPr>
            <a:spLocks noGrp="1"/>
          </p:cNvSpPr>
          <p:nvPr>
            <p:ph type="title"/>
          </p:nvPr>
        </p:nvSpPr>
        <p:spPr>
          <a:xfrm>
            <a:off x="642910" y="214290"/>
            <a:ext cx="7239000" cy="1143000"/>
          </a:xfrm>
        </p:spPr>
        <p:txBody>
          <a:bodyPr>
            <a:normAutofit fontScale="90000"/>
          </a:bodyPr>
          <a:lstStyle/>
          <a:p>
            <a:pPr lvl="0"/>
            <a:r>
              <a:rPr lang="es-BO" sz="6000" cap="none" dirty="0" smtClean="0">
                <a:ln>
                  <a:noFill/>
                </a:ln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Rasgos y síntomas :</a:t>
            </a:r>
            <a:r>
              <a:rPr lang="es-ES" sz="4000" b="0" cap="none" dirty="0" smtClean="0">
                <a:ln>
                  <a:noFill/>
                </a:ln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es-ES" sz="4000" b="0" cap="none" dirty="0" smtClean="0">
                <a:ln>
                  <a:noFill/>
                </a:ln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Título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608630"/>
          </a:xfrm>
        </p:spPr>
        <p:txBody>
          <a:bodyPr>
            <a:normAutofit/>
          </a:bodyPr>
          <a:lstStyle/>
          <a:p>
            <a:r>
              <a:rPr lang="es-ES" dirty="0" smtClean="0"/>
              <a:t>tratamiento</a:t>
            </a:r>
            <a:endParaRPr lang="es-ES" dirty="0"/>
          </a:p>
        </p:txBody>
      </p:sp>
      <p:sp>
        <p:nvSpPr>
          <p:cNvPr id="6" name="5 Rectángulo"/>
          <p:cNvSpPr/>
          <p:nvPr/>
        </p:nvSpPr>
        <p:spPr>
          <a:xfrm>
            <a:off x="5143504" y="1714488"/>
            <a:ext cx="2000264" cy="3231654"/>
          </a:xfrm>
          <a:prstGeom prst="rect">
            <a:avLst/>
          </a:prstGeom>
          <a:solidFill>
            <a:srgbClr val="FF0000"/>
          </a:solidFill>
        </p:spPr>
        <p:txBody>
          <a:bodyPr wrap="square">
            <a:spAutoFit/>
          </a:bodyPr>
          <a:lstStyle/>
          <a:p>
            <a:r>
              <a:rPr lang="es-BO" sz="1200" dirty="0" smtClean="0"/>
              <a:t>No existe un tratamiento específico para el síndrome del cromosoma X frágil. En lugar de esto, se ha desarrollado educación y entrenamiento para ayudar a los niños afectados a desempeñarse en el nivel más alto posible.</a:t>
            </a:r>
            <a:endParaRPr lang="es-ES" sz="1200" dirty="0" smtClean="0"/>
          </a:p>
          <a:p>
            <a:r>
              <a:rPr lang="es-BO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BO" sz="1200" dirty="0" smtClean="0"/>
              <a:t>El asesoramiento genético enfocado a las familias implicadas es esencial, donde juegan un papel fundamental el </a:t>
            </a:r>
            <a:r>
              <a:rPr lang="es-BO" sz="1200" dirty="0" smtClean="0">
                <a:hlinkClick r:id="rId3" tooltip="Consejo genético"/>
              </a:rPr>
              <a:t>consejo genético</a:t>
            </a:r>
            <a:r>
              <a:rPr lang="es-BO" sz="1200" dirty="0" smtClean="0"/>
              <a:t>. </a:t>
            </a:r>
            <a:endParaRPr lang="es-ES" sz="1200" dirty="0"/>
          </a:p>
        </p:txBody>
      </p:sp>
      <p:pic>
        <p:nvPicPr>
          <p:cNvPr id="7" name="6 Imagen" descr="20100303052018-sindromefragil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0034" y="1428736"/>
            <a:ext cx="4500594" cy="500066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BO" dirty="0" smtClean="0"/>
              <a:t>Ataxia y tremor asociados al X frágil (FXTAS) </a:t>
            </a:r>
            <a:r>
              <a:rPr lang="es-ES" dirty="0" smtClean="0"/>
              <a:t/>
            </a:r>
            <a:br>
              <a:rPr lang="es-ES" dirty="0" smtClean="0"/>
            </a:br>
            <a:endParaRPr lang="es-ES" dirty="0"/>
          </a:p>
        </p:txBody>
      </p:sp>
      <p:sp>
        <p:nvSpPr>
          <p:cNvPr id="5" name="4 Marcador de texto"/>
          <p:cNvSpPr>
            <a:spLocks noGrp="1"/>
          </p:cNvSpPr>
          <p:nvPr>
            <p:ph type="body" idx="1"/>
          </p:nvPr>
        </p:nvSpPr>
        <p:spPr>
          <a:xfrm>
            <a:off x="457200" y="4643446"/>
            <a:ext cx="3520440" cy="1857388"/>
          </a:xfrm>
          <a:blipFill>
            <a:blip r:embed="rId2"/>
            <a:tile tx="0" ty="0" sx="100000" sy="100000" flip="none" algn="tl"/>
          </a:blipFill>
        </p:spPr>
        <p:txBody>
          <a:bodyPr>
            <a:normAutofit/>
          </a:bodyPr>
          <a:lstStyle/>
          <a:p>
            <a:r>
              <a:rPr lang="es-BO" dirty="0" smtClean="0"/>
              <a:t>Es un trastorno neurodegenerativo tardío asociado con problemas con los movimientos, de memoria y del sistema nervioso autónomo</a:t>
            </a:r>
            <a:endParaRPr lang="es-ES" dirty="0"/>
          </a:p>
        </p:txBody>
      </p:sp>
      <p:sp>
        <p:nvSpPr>
          <p:cNvPr id="7" name="6 Marcador de texto"/>
          <p:cNvSpPr>
            <a:spLocks noGrp="1"/>
          </p:cNvSpPr>
          <p:nvPr>
            <p:ph type="body" sz="half" idx="3"/>
          </p:nvPr>
        </p:nvSpPr>
        <p:spPr>
          <a:xfrm>
            <a:off x="4178808" y="4643446"/>
            <a:ext cx="3520440" cy="1857388"/>
          </a:xfrm>
          <a:solidFill>
            <a:schemeClr val="tx2">
              <a:lumMod val="75000"/>
            </a:schemeClr>
          </a:solidFill>
        </p:spPr>
        <p:txBody>
          <a:bodyPr>
            <a:normAutofit fontScale="92500" lnSpcReduction="20000"/>
          </a:bodyPr>
          <a:lstStyle/>
          <a:p>
            <a:endParaRPr lang="es-BO" dirty="0" smtClean="0">
              <a:solidFill>
                <a:srgbClr val="0070C0"/>
              </a:solidFill>
            </a:endParaRPr>
          </a:p>
          <a:p>
            <a:r>
              <a:rPr lang="es-BO" sz="1700" dirty="0" smtClean="0">
                <a:solidFill>
                  <a:srgbClr val="0070C0"/>
                </a:solidFill>
              </a:rPr>
              <a:t>El FXTAS puede presentar muchos de los síntomas de la </a:t>
            </a:r>
            <a:r>
              <a:rPr lang="es-BO" sz="1700" dirty="0" smtClean="0">
                <a:solidFill>
                  <a:schemeClr val="tx1">
                    <a:lumMod val="95000"/>
                    <a:lumOff val="5000"/>
                  </a:schemeClr>
                </a:solidFill>
                <a:hlinkClick r:id="rId3" tooltip="Atrofia multisistémica"/>
              </a:rPr>
              <a:t>atrofiamultisistémica</a:t>
            </a:r>
            <a:r>
              <a:rPr lang="es-BO" sz="1700" dirty="0" smtClean="0">
                <a:solidFill>
                  <a:schemeClr val="tx1"/>
                </a:solidFill>
              </a:rPr>
              <a:t> </a:t>
            </a:r>
            <a:r>
              <a:rPr lang="es-BO" sz="1700" dirty="0" smtClean="0">
                <a:solidFill>
                  <a:srgbClr val="0070C0"/>
                </a:solidFill>
              </a:rPr>
              <a:t>y con frecuencia incluye </a:t>
            </a:r>
            <a:r>
              <a:rPr lang="es-BO" sz="1700" dirty="0" smtClean="0">
                <a:solidFill>
                  <a:srgbClr val="0070C0"/>
                </a:solidFill>
                <a:hlinkClick r:id="rId4" tooltip="Parkinson"/>
              </a:rPr>
              <a:t>parkinsonismo</a:t>
            </a:r>
            <a:r>
              <a:rPr lang="es-BO" sz="1700" dirty="0" smtClean="0">
                <a:solidFill>
                  <a:srgbClr val="0070C0"/>
                </a:solidFill>
              </a:rPr>
              <a:t>, </a:t>
            </a:r>
            <a:r>
              <a:rPr lang="es-BO" sz="1700" dirty="0" err="1" smtClean="0">
                <a:solidFill>
                  <a:srgbClr val="0070C0"/>
                </a:solidFill>
                <a:hlinkClick r:id="rId5" tooltip="Disautonomía"/>
              </a:rPr>
              <a:t>disautonomía</a:t>
            </a:r>
            <a:r>
              <a:rPr lang="es-BO" sz="1700" dirty="0" smtClean="0">
                <a:solidFill>
                  <a:srgbClr val="0070C0"/>
                </a:solidFill>
              </a:rPr>
              <a:t>, </a:t>
            </a:r>
            <a:r>
              <a:rPr lang="es-BO" sz="1700" dirty="0" smtClean="0">
                <a:solidFill>
                  <a:srgbClr val="0070C0"/>
                </a:solidFill>
                <a:hlinkClick r:id="rId6" tooltip="Neuropatía periférica"/>
              </a:rPr>
              <a:t>neuropatía periférica</a:t>
            </a:r>
            <a:r>
              <a:rPr lang="es-BO" sz="1700" dirty="0" smtClean="0">
                <a:solidFill>
                  <a:srgbClr val="0070C0"/>
                </a:solidFill>
              </a:rPr>
              <a:t>, y </a:t>
            </a:r>
            <a:r>
              <a:rPr lang="es-BO" sz="1700" dirty="0" smtClean="0">
                <a:solidFill>
                  <a:srgbClr val="0070C0"/>
                </a:solidFill>
                <a:hlinkClick r:id="rId7" tooltip="Demencia"/>
              </a:rPr>
              <a:t>demencia</a:t>
            </a:r>
            <a:r>
              <a:rPr lang="es-BO" sz="1700" dirty="0" smtClean="0">
                <a:solidFill>
                  <a:srgbClr val="0070C0"/>
                </a:solidFill>
              </a:rPr>
              <a:t>.</a:t>
            </a:r>
            <a:endParaRPr lang="es-ES" sz="1700" dirty="0" smtClean="0">
              <a:solidFill>
                <a:srgbClr val="0070C0"/>
              </a:solidFill>
            </a:endParaRPr>
          </a:p>
          <a:p>
            <a:endParaRPr lang="es-ES" dirty="0"/>
          </a:p>
        </p:txBody>
      </p:sp>
      <p:pic>
        <p:nvPicPr>
          <p:cNvPr id="9" name="8 Marcador de contenido" descr="th (1).jpg"/>
          <p:cNvPicPr>
            <a:picLocks noGrp="1" noChangeAspect="1"/>
          </p:cNvPicPr>
          <p:nvPr>
            <p:ph sz="quarter" idx="2"/>
          </p:nvPr>
        </p:nvPicPr>
        <p:blipFill>
          <a:blip r:embed="rId8"/>
          <a:stretch>
            <a:fillRect/>
          </a:stretch>
        </p:blipFill>
        <p:spPr>
          <a:xfrm>
            <a:off x="785786" y="1500174"/>
            <a:ext cx="2857520" cy="2916251"/>
          </a:xfrm>
        </p:spPr>
      </p:pic>
      <p:pic>
        <p:nvPicPr>
          <p:cNvPr id="10" name="9 Marcador de contenido" descr="sindrome cromosoma x fragil (1).jpg"/>
          <p:cNvPicPr>
            <a:picLocks noGrp="1" noChangeAspect="1"/>
          </p:cNvPicPr>
          <p:nvPr>
            <p:ph sz="quarter" idx="4"/>
          </p:nvPr>
        </p:nvPicPr>
        <p:blipFill>
          <a:blip r:embed="rId9" cstate="print"/>
          <a:stretch>
            <a:fillRect/>
          </a:stretch>
        </p:blipFill>
        <p:spPr>
          <a:xfrm>
            <a:off x="4429124" y="1428736"/>
            <a:ext cx="3214710" cy="2928958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928794" y="2357430"/>
            <a:ext cx="4357718" cy="1143000"/>
          </a:xfrm>
        </p:spPr>
        <p:txBody>
          <a:bodyPr/>
          <a:lstStyle/>
          <a:p>
            <a:pPr algn="ctr"/>
            <a:r>
              <a:rPr lang="es-ES" sz="6600" dirty="0" smtClean="0"/>
              <a:t>GRACIAS</a:t>
            </a:r>
            <a:r>
              <a:rPr lang="es-ES" dirty="0" smtClean="0"/>
              <a:t> </a:t>
            </a: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14 Imagen" descr="[espa%C3%B1ola.jpg]"/>
          <p:cNvPicPr/>
          <p:nvPr/>
        </p:nvPicPr>
        <p:blipFill>
          <a:blip r:embed="rId2">
            <a:extLst>
              <a:ext uri="{BEBA8EAE-BF5A-486C-A8C5-ECC9F3942E4B}">
                <a14:imgProps xmlns="" xmlns:wpc="http://schemas.microsoft.com/office/word/2010/wordprocessingCanvas" xmlns:mc="http://schemas.openxmlformats.org/markup-compatibility/2006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>
                  <a14:imgLayer r:embed="rId6">
                    <a14:imgEffect>
                      <a14:brightnessContrast bright="-20000" contrast="-40000"/>
                    </a14:imgEffect>
                  </a14:imgLayer>
                </a14:imgProps>
              </a:ext>
              <a:ext uri="{28A0092B-C50C-407E-A947-70E740481C1C}">
                <a14:useLocalDpi xmlns="" xmlns:wpc="http://schemas.microsoft.com/office/word/2010/wordprocessingCanvas" xmlns:mc="http://schemas.openxmlformats.org/markup-compatibility/2006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 val="0"/>
              </a:ext>
            </a:extLst>
          </a:blip>
          <a:srcRect/>
          <a:stretch>
            <a:fillRect/>
          </a:stretch>
        </p:blipFill>
        <p:spPr bwMode="auto">
          <a:xfrm>
            <a:off x="642910" y="1071546"/>
            <a:ext cx="7072362" cy="550072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428604"/>
            <a:ext cx="7239000" cy="571504"/>
          </a:xfrm>
          <a:solidFill>
            <a:schemeClr val="bg2"/>
          </a:solidFill>
        </p:spPr>
        <p:txBody>
          <a:bodyPr>
            <a:normAutofit fontScale="90000"/>
          </a:bodyPr>
          <a:lstStyle/>
          <a:p>
            <a:r>
              <a:rPr lang="es-BO" dirty="0" smtClean="0">
                <a:solidFill>
                  <a:schemeClr val="tx1"/>
                </a:solidFill>
              </a:rPr>
              <a:t>¿ </a:t>
            </a:r>
            <a:r>
              <a:rPr lang="es-BO" sz="4000" dirty="0" smtClean="0">
                <a:solidFill>
                  <a:schemeClr val="tx1"/>
                </a:solidFill>
              </a:rPr>
              <a:t>QUE ES EL SINDROME X FRAGIL</a:t>
            </a:r>
            <a:r>
              <a:rPr lang="es-BO" dirty="0" smtClean="0">
                <a:solidFill>
                  <a:schemeClr val="tx1"/>
                </a:solidFill>
              </a:rPr>
              <a:t>?</a:t>
            </a:r>
            <a:endParaRPr lang="es-BO" dirty="0">
              <a:solidFill>
                <a:schemeClr val="tx1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214422"/>
            <a:ext cx="7239000" cy="5241314"/>
          </a:xfrm>
        </p:spPr>
        <p:txBody>
          <a:bodyPr>
            <a:normAutofit/>
          </a:bodyPr>
          <a:lstStyle/>
          <a:p>
            <a:endParaRPr lang="es-ES" dirty="0" smtClean="0"/>
          </a:p>
          <a:p>
            <a:endParaRPr lang="es-ES" dirty="0" smtClean="0"/>
          </a:p>
          <a:p>
            <a:endParaRPr lang="es-ES" dirty="0" smtClean="0"/>
          </a:p>
          <a:p>
            <a:endParaRPr lang="es-ES" dirty="0" smtClean="0"/>
          </a:p>
          <a:p>
            <a:endParaRPr lang="es-ES" dirty="0" smtClean="0"/>
          </a:p>
          <a:p>
            <a:endParaRPr lang="es-ES" dirty="0" smtClean="0"/>
          </a:p>
          <a:p>
            <a:endParaRPr lang="es-ES" dirty="0" smtClean="0"/>
          </a:p>
          <a:p>
            <a:endParaRPr lang="es-ES" dirty="0" smtClean="0"/>
          </a:p>
          <a:p>
            <a:endParaRPr lang="es-ES" dirty="0" smtClean="0"/>
          </a:p>
          <a:p>
            <a:endParaRPr lang="es-ES" dirty="0" smtClean="0"/>
          </a:p>
          <a:p>
            <a:endParaRPr lang="es-BO" dirty="0"/>
          </a:p>
          <a:p>
            <a:endParaRPr lang="es-BO" dirty="0"/>
          </a:p>
        </p:txBody>
      </p:sp>
      <p:sp>
        <p:nvSpPr>
          <p:cNvPr id="14" name="13 Rectángulo"/>
          <p:cNvSpPr/>
          <p:nvPr/>
        </p:nvSpPr>
        <p:spPr>
          <a:xfrm>
            <a:off x="1142976" y="5072074"/>
            <a:ext cx="571502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dirty="0" smtClean="0"/>
              <a:t>El síndrome del cromosoma X frágil es la causa más común de discapacidad intelectual, también llamada retraso mental, que es hereditaria (es decir que se pasa de una generación a otra).</a:t>
            </a:r>
          </a:p>
        </p:txBody>
      </p:sp>
    </p:spTree>
    <p:extLst>
      <p:ext uri="{BB962C8B-B14F-4D97-AF65-F5344CB8AC3E}">
        <p14:creationId xmlns:p14="http://schemas.microsoft.com/office/powerpoint/2010/main" xmlns="" val="4354418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2 Imagen" descr="corazon-bebe-con-sindrome-de-down5[1]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57620" y="500042"/>
            <a:ext cx="3929090" cy="4357718"/>
          </a:xfrm>
          <a:prstGeom prst="rect">
            <a:avLst/>
          </a:prstGeom>
        </p:spPr>
      </p:pic>
      <p:sp>
        <p:nvSpPr>
          <p:cNvPr id="4" name="3 Estrella de 12 puntas"/>
          <p:cNvSpPr/>
          <p:nvPr/>
        </p:nvSpPr>
        <p:spPr>
          <a:xfrm>
            <a:off x="428596" y="857232"/>
            <a:ext cx="3786214" cy="4000528"/>
          </a:xfrm>
          <a:prstGeom prst="star12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s-ES" dirty="0" smtClean="0"/>
              <a:t>El </a:t>
            </a:r>
            <a:r>
              <a:rPr lang="es-ES" b="1" i="1" dirty="0" smtClean="0"/>
              <a:t>síndrome del X frágil (SXF)</a:t>
            </a:r>
            <a:r>
              <a:rPr lang="es-ES" dirty="0" smtClean="0"/>
              <a:t>, también conocido </a:t>
            </a:r>
            <a:r>
              <a:rPr lang="es-ES" sz="1200" dirty="0" smtClean="0">
                <a:latin typeface="Times New Roman" pitchFamily="18" charset="0"/>
                <a:cs typeface="Times New Roman" pitchFamily="18" charset="0"/>
              </a:rPr>
              <a:t>como </a:t>
            </a:r>
            <a:r>
              <a:rPr lang="es-ES" sz="1200" b="1" i="1" dirty="0" smtClean="0">
                <a:latin typeface="Times New Roman" pitchFamily="18" charset="0"/>
                <a:cs typeface="Times New Roman" pitchFamily="18" charset="0"/>
              </a:rPr>
              <a:t>síndrome de Martin-Bell</a:t>
            </a:r>
            <a:r>
              <a:rPr lang="es-ES" sz="1200" dirty="0" smtClean="0">
                <a:latin typeface="Times New Roman" pitchFamily="18" charset="0"/>
                <a:cs typeface="Times New Roman" pitchFamily="18" charset="0"/>
              </a:rPr>
              <a:t>, es un trastorno hereditario que ocasiona </a:t>
            </a:r>
            <a:r>
              <a:rPr lang="es-ES" sz="1200" u="sng" dirty="0" smtClean="0">
                <a:latin typeface="Times New Roman" pitchFamily="18" charset="0"/>
                <a:cs typeface="Times New Roman" pitchFamily="18" charset="0"/>
                <a:hlinkClick r:id="rId3" tooltip="Retraso mental"/>
              </a:rPr>
              <a:t>retraso mental</a:t>
            </a:r>
            <a:r>
              <a:rPr lang="es-ES" sz="1200" dirty="0" smtClean="0">
                <a:latin typeface="Times New Roman" pitchFamily="18" charset="0"/>
                <a:cs typeface="Times New Roman" pitchFamily="18" charset="0"/>
              </a:rPr>
              <a:t>, pudiendo ser éste desde moderado a grave, y siendo la segunda causa genética del mismo, sólo superada por el </a:t>
            </a:r>
            <a:r>
              <a:rPr lang="es-ES" sz="1200" u="sng" dirty="0" smtClean="0">
                <a:latin typeface="Times New Roman" pitchFamily="18" charset="0"/>
                <a:cs typeface="Times New Roman" pitchFamily="18" charset="0"/>
                <a:hlinkClick r:id="rId4" tooltip="Síndrome de Down"/>
              </a:rPr>
              <a:t>síndrome de Down</a:t>
            </a:r>
            <a:r>
              <a:rPr lang="es-ES" sz="12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s-BO" sz="1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Marcador de contenido" descr="sindrome cromosoma x fragil (1)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929058" y="1142984"/>
            <a:ext cx="3429024" cy="4857784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680068"/>
          </a:xfrm>
        </p:spPr>
        <p:txBody>
          <a:bodyPr/>
          <a:lstStyle/>
          <a:p>
            <a:r>
              <a:rPr lang="es-ES" dirty="0" smtClean="0"/>
              <a:t>ORIGEN DEL NOMBRE</a:t>
            </a:r>
            <a:endParaRPr lang="es-ES" dirty="0"/>
          </a:p>
        </p:txBody>
      </p:sp>
      <p:sp>
        <p:nvSpPr>
          <p:cNvPr id="5" name="4 Rectángulo"/>
          <p:cNvSpPr/>
          <p:nvPr/>
        </p:nvSpPr>
        <p:spPr>
          <a:xfrm>
            <a:off x="357158" y="1305343"/>
            <a:ext cx="3286148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BO" sz="1200" dirty="0" smtClean="0"/>
              <a:t>El nombre del síndrome puede, </a:t>
            </a:r>
            <a:endParaRPr lang="es-ES" dirty="0"/>
          </a:p>
        </p:txBody>
      </p:sp>
      <p:sp>
        <p:nvSpPr>
          <p:cNvPr id="6" name="5 Llamada de flecha a la derecha"/>
          <p:cNvSpPr/>
          <p:nvPr/>
        </p:nvSpPr>
        <p:spPr>
          <a:xfrm>
            <a:off x="428596" y="1285860"/>
            <a:ext cx="3357586" cy="4572032"/>
          </a:xfrm>
          <a:prstGeom prst="rightArrowCallout">
            <a:avLst>
              <a:gd name="adj1" fmla="val 26599"/>
              <a:gd name="adj2" fmla="val 25000"/>
              <a:gd name="adj3" fmla="val 25000"/>
              <a:gd name="adj4" fmla="val 64977"/>
            </a:avLst>
          </a:prstGeom>
          <a:blipFill>
            <a:blip r:embed="rId3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BO" sz="1200" dirty="0" smtClean="0"/>
              <a:t>El nombre de síndrome de entrada, puede llevarnos a error. En los cromosomas de los pacientes que padecen este trastorno no hay una rotura del </a:t>
            </a:r>
            <a:r>
              <a:rPr lang="es-BO" sz="1200" u="sng" dirty="0" smtClean="0">
                <a:hlinkClick r:id="rId4" tooltip="Cromosoma X"/>
              </a:rPr>
              <a:t>cromosoma X</a:t>
            </a:r>
            <a:r>
              <a:rPr lang="es-BO" sz="1200" dirty="0" smtClean="0"/>
              <a:t>, ni siquiera hay un sitio frágil real en el mismo. X frágil hace alusión a una anomalía cromosómica estructural que se detecta en el brazo largo del cromosoma X en algunas </a:t>
            </a:r>
            <a:r>
              <a:rPr lang="es-BO" sz="1200" u="sng" dirty="0" smtClean="0">
                <a:hlinkClick r:id="rId5" tooltip="Células"/>
              </a:rPr>
              <a:t>células</a:t>
            </a:r>
            <a:r>
              <a:rPr lang="es-BO" sz="1200" dirty="0" smtClean="0"/>
              <a:t> procedentes del paciente bajo ciertas condiciones de cultivo y que, debido a la manipulación de la muestra, puede romperse a nivel de esta anomalía, dando lugar a dos fragmentos cromosómicos</a:t>
            </a:r>
            <a:endParaRPr lang="es-ES" sz="1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285984" y="214290"/>
            <a:ext cx="3429024" cy="642942"/>
          </a:xfrm>
        </p:spPr>
        <p:txBody>
          <a:bodyPr>
            <a:normAutofit/>
          </a:bodyPr>
          <a:lstStyle/>
          <a:p>
            <a:pPr algn="ctr"/>
            <a:r>
              <a:rPr lang="es-ES" dirty="0" smtClean="0"/>
              <a:t>SINTOMAS 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928670"/>
            <a:ext cx="7400948" cy="5527066"/>
          </a:xfrm>
          <a:solidFill>
            <a:schemeClr val="tx2">
              <a:lumMod val="75000"/>
            </a:schemeClr>
          </a:solidFill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es-BO" u="sng" dirty="0" smtClean="0"/>
              <a:t>Los problemas de comportamiento asociados con el síndrome del cromosoma X frágil abarcan:</a:t>
            </a:r>
            <a:endParaRPr lang="es-ES" u="sng" dirty="0" smtClean="0"/>
          </a:p>
          <a:p>
            <a:pPr lvl="0"/>
            <a:r>
              <a:rPr lang="es-BO" dirty="0" smtClean="0"/>
              <a:t>Retraso para gatear, caminar o voltearse</a:t>
            </a:r>
            <a:endParaRPr lang="es-ES" dirty="0" smtClean="0"/>
          </a:p>
          <a:p>
            <a:pPr lvl="0"/>
            <a:r>
              <a:rPr lang="es-BO" dirty="0" smtClean="0"/>
              <a:t>Palmotear o morderse las manos</a:t>
            </a:r>
            <a:endParaRPr lang="es-ES" dirty="0" smtClean="0"/>
          </a:p>
          <a:p>
            <a:pPr lvl="0"/>
            <a:r>
              <a:rPr lang="es-BO" dirty="0" smtClean="0"/>
              <a:t>Comportamiento hiperactivo o impulsivo</a:t>
            </a:r>
            <a:endParaRPr lang="es-ES" dirty="0" smtClean="0"/>
          </a:p>
          <a:p>
            <a:pPr lvl="0"/>
            <a:r>
              <a:rPr lang="es-BO" dirty="0" smtClean="0">
                <a:hlinkClick r:id="rId2"/>
              </a:rPr>
              <a:t>Discapacidad intelectual</a:t>
            </a:r>
            <a:endParaRPr lang="es-ES" dirty="0" smtClean="0"/>
          </a:p>
          <a:p>
            <a:pPr lvl="0"/>
            <a:r>
              <a:rPr lang="es-BO" dirty="0" smtClean="0">
                <a:hlinkClick r:id="rId3"/>
              </a:rPr>
              <a:t>Retraso en el habla y el lenguaje</a:t>
            </a:r>
            <a:endParaRPr lang="es-BO" dirty="0" smtClean="0"/>
          </a:p>
          <a:p>
            <a:pPr lvl="0"/>
            <a:r>
              <a:rPr lang="es-BO" dirty="0" smtClean="0"/>
              <a:t>Tendencia a evitar el contacto visual</a:t>
            </a:r>
            <a:endParaRPr lang="es-ES" dirty="0" smtClean="0"/>
          </a:p>
          <a:p>
            <a:pPr>
              <a:buNone/>
            </a:pPr>
            <a:r>
              <a:rPr lang="es-BO" u="sng" dirty="0" smtClean="0"/>
              <a:t>Los signos físicos pueden abarcar:</a:t>
            </a:r>
            <a:endParaRPr lang="es-ES" u="sng" dirty="0" smtClean="0"/>
          </a:p>
          <a:p>
            <a:pPr lvl="0"/>
            <a:r>
              <a:rPr lang="es-BO" dirty="0" smtClean="0"/>
              <a:t>Pies llanos</a:t>
            </a:r>
            <a:endParaRPr lang="es-ES" dirty="0" smtClean="0"/>
          </a:p>
          <a:p>
            <a:pPr lvl="0"/>
            <a:r>
              <a:rPr lang="es-BO" dirty="0" smtClean="0"/>
              <a:t>Articulaciones flexibles y tono muscular bajo</a:t>
            </a:r>
            <a:endParaRPr lang="es-ES" dirty="0" smtClean="0"/>
          </a:p>
          <a:p>
            <a:pPr lvl="0"/>
            <a:r>
              <a:rPr lang="es-BO" dirty="0" smtClean="0"/>
              <a:t>Tamaño del cuerpo grande</a:t>
            </a:r>
            <a:endParaRPr lang="es-ES" dirty="0" smtClean="0"/>
          </a:p>
          <a:p>
            <a:pPr lvl="0"/>
            <a:r>
              <a:rPr lang="es-BO" dirty="0" smtClean="0"/>
              <a:t>Orejas o frente grandes con una mandíbula prominente</a:t>
            </a:r>
            <a:endParaRPr lang="es-ES" dirty="0" smtClean="0"/>
          </a:p>
          <a:p>
            <a:pPr lvl="0"/>
            <a:r>
              <a:rPr lang="es-BO" dirty="0" smtClean="0"/>
              <a:t>Cara larga</a:t>
            </a:r>
            <a:endParaRPr lang="es-ES" dirty="0" smtClean="0"/>
          </a:p>
          <a:p>
            <a:pPr lvl="0"/>
            <a:r>
              <a:rPr lang="es-BO" dirty="0" smtClean="0"/>
              <a:t>Piel suave</a:t>
            </a:r>
            <a:endParaRPr lang="es-ES" dirty="0" smtClean="0"/>
          </a:p>
          <a:p>
            <a:pPr>
              <a:buNone/>
            </a:pPr>
            <a:r>
              <a:rPr lang="es-BO" dirty="0" smtClean="0"/>
              <a:t>Algunos de estos problemas están presentes en el nacimiento, mientras que es posible que otros no se presenten hasta después de la pubertad.</a:t>
            </a: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643174" y="142852"/>
            <a:ext cx="3214710" cy="500066"/>
          </a:xfrm>
        </p:spPr>
        <p:txBody>
          <a:bodyPr>
            <a:normAutofit fontScale="90000"/>
          </a:bodyPr>
          <a:lstStyle/>
          <a:p>
            <a:pPr algn="ctr"/>
            <a:r>
              <a:rPr lang="es-ES" dirty="0" smtClean="0"/>
              <a:t>GENETICA</a:t>
            </a:r>
            <a:endParaRPr lang="es-ES" dirty="0"/>
          </a:p>
        </p:txBody>
      </p:sp>
      <p:pic>
        <p:nvPicPr>
          <p:cNvPr id="4" name="3 Marcador de contenido" descr="http://upload.wikimedia.org/wikipedia/commons/thumb/7/79/X-dominante.png/300px-X-dominante.png">
            <a:hlinkClick r:id="rId2"/>
          </p:cNvPr>
          <p:cNvPicPr>
            <a:picLocks noGrp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="" xmlns:wpc="http://schemas.microsoft.com/office/word/2010/wordprocessingCanvas" xmlns:mc="http://schemas.openxmlformats.org/markup-compatibility/2006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 val="0"/>
              </a:ext>
            </a:extLst>
          </a:blip>
          <a:srcRect/>
          <a:stretch>
            <a:fillRect/>
          </a:stretch>
        </p:blipFill>
        <p:spPr bwMode="auto">
          <a:xfrm>
            <a:off x="3929058" y="928670"/>
            <a:ext cx="3143272" cy="4786346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4 Flecha derecha"/>
          <p:cNvSpPr/>
          <p:nvPr/>
        </p:nvSpPr>
        <p:spPr>
          <a:xfrm>
            <a:off x="928662" y="1214422"/>
            <a:ext cx="2428892" cy="2071702"/>
          </a:xfrm>
          <a:prstGeom prst="rightArrow">
            <a:avLst>
              <a:gd name="adj1" fmla="val 73188"/>
              <a:gd name="adj2" fmla="val 32029"/>
            </a:avLst>
          </a:prstGeom>
          <a:solidFill>
            <a:schemeClr val="tx1">
              <a:lumMod val="65000"/>
              <a:lumOff val="3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BO" sz="1000" dirty="0" smtClean="0"/>
              <a:t>La </a:t>
            </a:r>
            <a:r>
              <a:rPr lang="es-BO" sz="1000" u="sng" dirty="0" smtClean="0">
                <a:hlinkClick r:id="rId4" tooltip="Genética"/>
              </a:rPr>
              <a:t>herencia</a:t>
            </a:r>
            <a:r>
              <a:rPr lang="es-BO" sz="1000" dirty="0" smtClean="0"/>
              <a:t> de esta mutación es de tipo </a:t>
            </a:r>
            <a:r>
              <a:rPr lang="es-BO" sz="1000" u="sng" dirty="0" smtClean="0">
                <a:hlinkClick r:id="rId5" tooltip="Gen dominante"/>
              </a:rPr>
              <a:t>dominante</a:t>
            </a:r>
            <a:r>
              <a:rPr lang="es-BO" sz="1000" dirty="0" smtClean="0"/>
              <a:t> </a:t>
            </a:r>
            <a:r>
              <a:rPr lang="es-BO" sz="1000" u="sng" dirty="0" smtClean="0">
                <a:hlinkClick r:id="rId6" tooltip="Genética humana"/>
              </a:rPr>
              <a:t>ligada al X</a:t>
            </a:r>
            <a:r>
              <a:rPr lang="es-BO" sz="1000" dirty="0" smtClean="0"/>
              <a:t>, aunque no responde a las reglas usuales de dicha herencia, dado que hay portadores varones normales y mujeres portadoras no afectadas que dejarán su impronta </a:t>
            </a:r>
            <a:endParaRPr lang="es-ES" sz="1000" dirty="0"/>
          </a:p>
        </p:txBody>
      </p:sp>
      <p:sp>
        <p:nvSpPr>
          <p:cNvPr id="6" name="5 Flecha derecha"/>
          <p:cNvSpPr/>
          <p:nvPr/>
        </p:nvSpPr>
        <p:spPr>
          <a:xfrm>
            <a:off x="928662" y="3786190"/>
            <a:ext cx="2428892" cy="1928826"/>
          </a:xfrm>
          <a:prstGeom prst="rightArrow">
            <a:avLst>
              <a:gd name="adj1" fmla="val 82592"/>
              <a:gd name="adj2" fmla="val 31235"/>
            </a:avLst>
          </a:prstGeom>
          <a:blipFill>
            <a:blip r:embed="rId7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BO" sz="1050" dirty="0" smtClean="0"/>
              <a:t>Este síndrome presenta un fenómeno de anticipación: aumenta la penetrancia y la expresividad del trastorno a medida que transcurren las generaciones. </a:t>
            </a:r>
            <a:endParaRPr lang="es-ES" sz="105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BO" dirty="0" smtClean="0"/>
              <a:t>¿ </a:t>
            </a:r>
            <a:r>
              <a:rPr lang="es-BO" sz="2400" dirty="0" smtClean="0"/>
              <a:t>CUALES ES LA CAUSAS DEL SINDROME DEL CROMOSOMA X </a:t>
            </a:r>
            <a:r>
              <a:rPr lang="es-BO" sz="4000" dirty="0" smtClean="0"/>
              <a:t>?</a:t>
            </a:r>
            <a:endParaRPr lang="es-BO" sz="40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214414" y="1609416"/>
            <a:ext cx="5643602" cy="1033766"/>
          </a:xfrm>
        </p:spPr>
        <p:txBody>
          <a:bodyPr>
            <a:normAutofit/>
          </a:bodyPr>
          <a:lstStyle/>
          <a:p>
            <a:r>
              <a:rPr lang="es-ES" sz="1000" dirty="0">
                <a:latin typeface="Times New Roman" pitchFamily="18" charset="0"/>
                <a:cs typeface="Times New Roman" pitchFamily="18" charset="0"/>
              </a:rPr>
              <a:t>El síndrome del cromosoma X frágil es causado por un cambio (mutación) en el gen del cromosoma X. Los genes contienen códigos o fórmulas para las proteínas. Las proteínas son componentes (partes) biológicos muy importantes en todas las formas de vida. El gen en el cromosoma X que causa el síndrome del cromosoma X frágil se llama gen 1 del retraso mental asociado al cromosoma X frágil (FMR1). El gen FMR1 produce una proteína necesaria para el desarrollo normal del cerebro. Las personas con el síndrome del cromosoma X frágil no producen esta proteína.</a:t>
            </a:r>
            <a:endParaRPr lang="es-BO" sz="1000" dirty="0">
              <a:latin typeface="Times New Roman" pitchFamily="18" charset="0"/>
              <a:cs typeface="Times New Roman" pitchFamily="18" charset="0"/>
            </a:endParaRPr>
          </a:p>
          <a:p>
            <a:endParaRPr lang="es-BO" dirty="0"/>
          </a:p>
        </p:txBody>
      </p:sp>
      <p:graphicFrame>
        <p:nvGraphicFramePr>
          <p:cNvPr id="4" name="3 Tabla"/>
          <p:cNvGraphicFramePr>
            <a:graphicFrameLocks noGrp="1"/>
          </p:cNvGraphicFramePr>
          <p:nvPr/>
        </p:nvGraphicFramePr>
        <p:xfrm>
          <a:off x="1357290" y="2786058"/>
          <a:ext cx="5286412" cy="3098100"/>
        </p:xfrm>
        <a:graphic>
          <a:graphicData uri="http://schemas.openxmlformats.org/drawingml/2006/table">
            <a:tbl>
              <a:tblPr/>
              <a:tblGrid>
                <a:gridCol w="5286412"/>
              </a:tblGrid>
              <a:tr h="1415350">
                <a:tc>
                  <a:txBody>
                    <a:bodyPr/>
                    <a:lstStyle/>
                    <a:p>
                      <a:pPr algn="ctr">
                        <a:lnSpc>
                          <a:spcPts val="1440"/>
                        </a:lnSpc>
                        <a:spcBef>
                          <a:spcPts val="600"/>
                        </a:spcBef>
                        <a:spcAft>
                          <a:spcPts val="840"/>
                        </a:spcAft>
                      </a:pPr>
                      <a:r>
                        <a:rPr lang="es-BO" sz="1200" b="1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Síndrome </a:t>
                      </a:r>
                      <a:r>
                        <a:rPr lang="es-BO" sz="12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X frágil</a:t>
                      </a:r>
                      <a:endParaRPr lang="es-E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4925" marR="34925" marT="34925" marB="349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DCDC"/>
                    </a:solidFill>
                  </a:tcPr>
                </a:tc>
              </a:tr>
              <a:tr h="1656484">
                <a:tc>
                  <a:txBody>
                    <a:bodyPr/>
                    <a:lstStyle/>
                    <a:p>
                      <a:pPr algn="ctr">
                        <a:lnSpc>
                          <a:spcPts val="1680"/>
                        </a:lnSpc>
                        <a:spcBef>
                          <a:spcPts val="600"/>
                        </a:spcBef>
                        <a:spcAft>
                          <a:spcPts val="840"/>
                        </a:spcAft>
                      </a:pPr>
                      <a:endParaRPr lang="es-BO" sz="900" dirty="0" smtClean="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ts val="1680"/>
                        </a:lnSpc>
                        <a:spcBef>
                          <a:spcPts val="600"/>
                        </a:spcBef>
                        <a:spcAft>
                          <a:spcPts val="840"/>
                        </a:spcAft>
                      </a:pPr>
                      <a:endParaRPr lang="es-BO" sz="900" dirty="0" smtClean="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ts val="1680"/>
                        </a:lnSpc>
                        <a:spcBef>
                          <a:spcPts val="600"/>
                        </a:spcBef>
                        <a:spcAft>
                          <a:spcPts val="840"/>
                        </a:spcAft>
                      </a:pPr>
                      <a:endParaRPr lang="es-BO" sz="900" dirty="0" smtClean="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ts val="1680"/>
                        </a:lnSpc>
                        <a:spcBef>
                          <a:spcPts val="600"/>
                        </a:spcBef>
                        <a:spcAft>
                          <a:spcPts val="840"/>
                        </a:spcAft>
                      </a:pPr>
                      <a:r>
                        <a:rPr lang="es-BO" sz="9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/>
                      </a:r>
                      <a:br>
                        <a:rPr lang="es-BO" sz="9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es-BO" sz="75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Localización del gen </a:t>
                      </a:r>
                      <a:r>
                        <a:rPr lang="es-BO" sz="750" dirty="0">
                          <a:solidFill>
                            <a:srgbClr val="BA0000"/>
                          </a:solidFill>
                          <a:latin typeface="Times New Roman"/>
                          <a:ea typeface="Times New Roman"/>
                          <a:cs typeface="Times New Roman"/>
                          <a:hlinkClick r:id="rId2" tooltip="FMR-1 (aún no redactado)"/>
                        </a:rPr>
                        <a:t>FMR-1</a:t>
                      </a:r>
                      <a:r>
                        <a:rPr lang="es-BO" sz="75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  <a:endParaRPr lang="es-BO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4925" marR="34925" marT="34925" marB="349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9F9F9"/>
                    </a:solidFill>
                  </a:tcPr>
                </a:tc>
              </a:tr>
            </a:tbl>
          </a:graphicData>
        </a:graphic>
      </p:graphicFrame>
      <p:pic>
        <p:nvPicPr>
          <p:cNvPr id="6" name="5 Imagen" descr="Fmr1.jpeg">
            <a:hlinkClick r:id="rId3"/>
          </p:cNvPr>
          <p:cNvPicPr/>
          <p:nvPr/>
        </p:nvPicPr>
        <p:blipFill>
          <a:blip r:embed="rId4">
            <a:extLst>
              <a:ext uri="{28A0092B-C50C-407E-A947-70E740481C1C}">
                <a14:useLocalDpi xmlns:lc="http://schemas.openxmlformats.org/drawingml/2006/lockedCanvas" xmlns:pic="http://schemas.openxmlformats.org/drawingml/2006/picture" xmlns:a14="http://schemas.microsoft.com/office/drawing/2010/main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mc="http://schemas.openxmlformats.org/markup-compatibility/2006" xmlns:wpc="http://schemas.microsoft.com/office/word/2010/wordprocessingCanvas" xmlns="" val="0"/>
              </a:ext>
            </a:extLst>
          </a:blip>
          <a:srcRect/>
          <a:stretch>
            <a:fillRect/>
          </a:stretch>
        </p:blipFill>
        <p:spPr bwMode="auto">
          <a:xfrm>
            <a:off x="2000232" y="3643314"/>
            <a:ext cx="3714776" cy="192882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xmlns="" val="8427801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1 Imagen" descr="x fragil.jpg"/>
          <p:cNvPicPr>
            <a:picLocks noChangeAspect="1"/>
          </p:cNvPicPr>
          <p:nvPr/>
        </p:nvPicPr>
        <p:blipFill>
          <a:blip r:embed="rId2"/>
          <a:srcRect t="9422" r="-1" b="15200"/>
          <a:stretch>
            <a:fillRect/>
          </a:stretch>
        </p:blipFill>
        <p:spPr>
          <a:xfrm>
            <a:off x="1357290" y="2500306"/>
            <a:ext cx="5715040" cy="3714776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4" name="3 Flecha izquierda, derecha y arriba"/>
          <p:cNvSpPr/>
          <p:nvPr/>
        </p:nvSpPr>
        <p:spPr>
          <a:xfrm>
            <a:off x="3286116" y="1214422"/>
            <a:ext cx="1216152" cy="850392"/>
          </a:xfrm>
          <a:prstGeom prst="leftRight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7" name="2 Subtítulo"/>
          <p:cNvSpPr txBox="1">
            <a:spLocks/>
          </p:cNvSpPr>
          <p:nvPr/>
        </p:nvSpPr>
        <p:spPr>
          <a:xfrm>
            <a:off x="4572000" y="1428736"/>
            <a:ext cx="3429024" cy="785818"/>
          </a:xfrm>
          <a:prstGeom prst="rect">
            <a:avLst/>
          </a:prstGeom>
          <a:solidFill>
            <a:srgbClr val="00B0F0"/>
          </a:solidFill>
        </p:spPr>
        <p:txBody>
          <a:bodyPr>
            <a:noAutofit/>
          </a:bodyPr>
          <a:lstStyle/>
          <a:p>
            <a:pPr marL="274320" lvl="0" indent="-274320">
              <a:spcBef>
                <a:spcPts val="600"/>
              </a:spcBef>
              <a:buClr>
                <a:schemeClr val="tx2"/>
              </a:buClr>
              <a:buSzPct val="73000"/>
              <a:buFont typeface="Wingdings 2"/>
              <a:buChar char=""/>
            </a:pPr>
            <a:r>
              <a:rPr lang="es-ES" dirty="0" smtClean="0"/>
              <a:t>En mujeres es de 1 de cada 2.500</a:t>
            </a: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2 Subtítulo"/>
          <p:cNvSpPr txBox="1">
            <a:spLocks/>
          </p:cNvSpPr>
          <p:nvPr/>
        </p:nvSpPr>
        <p:spPr>
          <a:xfrm>
            <a:off x="428596" y="1357298"/>
            <a:ext cx="2786082" cy="857256"/>
          </a:xfrm>
          <a:prstGeom prst="rect">
            <a:avLst/>
          </a:prstGeom>
          <a:solidFill>
            <a:srgbClr val="FFC000"/>
          </a:solidFill>
        </p:spPr>
        <p:txBody>
          <a:bodyPr>
            <a:noAutofit/>
          </a:bodyPr>
          <a:lstStyle/>
          <a:p>
            <a:pPr marL="274320" lvl="0" indent="-274320">
              <a:spcBef>
                <a:spcPts val="600"/>
              </a:spcBef>
              <a:buClr>
                <a:schemeClr val="tx2"/>
              </a:buClr>
              <a:buSzPct val="73000"/>
              <a:buFont typeface="Wingdings 2"/>
              <a:buChar char=""/>
            </a:pPr>
            <a:r>
              <a:rPr lang="es-ES" dirty="0" smtClean="0"/>
              <a:t>En varones, la incidencia es de 1 de cada 1.200</a:t>
            </a: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2 Subtítulo"/>
          <p:cNvSpPr txBox="1">
            <a:spLocks/>
          </p:cNvSpPr>
          <p:nvPr/>
        </p:nvSpPr>
        <p:spPr>
          <a:xfrm>
            <a:off x="2143108" y="214290"/>
            <a:ext cx="3571900" cy="928694"/>
          </a:xfrm>
          <a:prstGeom prst="rect">
            <a:avLst/>
          </a:prstGeom>
          <a:solidFill>
            <a:srgbClr val="00B050"/>
          </a:solidFill>
        </p:spPr>
        <p:txBody>
          <a:bodyPr>
            <a:noAutofit/>
          </a:bodyPr>
          <a:lstStyle/>
          <a:p>
            <a:pPr marL="274320" lvl="0" indent="-274320">
              <a:spcBef>
                <a:spcPts val="600"/>
              </a:spcBef>
              <a:buClr>
                <a:schemeClr val="tx2"/>
              </a:buClr>
              <a:buSzPct val="73000"/>
              <a:buFont typeface="Wingdings 2"/>
              <a:buChar char=""/>
            </a:pPr>
            <a:r>
              <a:rPr lang="es-ES" sz="1400" dirty="0" smtClean="0"/>
              <a:t>Afecta tanto a varones como a mujeres, si bien hay diferencias en las manifestaciones y en la </a:t>
            </a:r>
            <a:r>
              <a:rPr lang="es-ES" sz="1400" dirty="0" smtClean="0">
                <a:hlinkClick r:id="rId3" tooltip="Incidencia"/>
              </a:rPr>
              <a:t>incidencia</a:t>
            </a:r>
            <a:r>
              <a:rPr lang="es-ES" sz="1400" dirty="0" smtClean="0"/>
              <a:t> del mismo</a:t>
            </a:r>
            <a:endParaRPr kumimoji="0" lang="es-ES" sz="1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106424" y="1340768"/>
            <a:ext cx="3063240" cy="936104"/>
          </a:xfrm>
        </p:spPr>
        <p:txBody>
          <a:bodyPr>
            <a:normAutofit fontScale="90000"/>
          </a:bodyPr>
          <a:lstStyle/>
          <a:p>
            <a:r>
              <a:rPr lang="es-BO" dirty="0" smtClean="0"/>
              <a:t>CARACTERISTICAS MAS COMUNES</a:t>
            </a:r>
            <a:endParaRPr lang="es-BO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 rot="-60000">
            <a:off x="1131154" y="1215830"/>
            <a:ext cx="3044952" cy="4508498"/>
          </a:xfrm>
        </p:spPr>
        <p:txBody>
          <a:bodyPr/>
          <a:lstStyle/>
          <a:p>
            <a:pPr marL="285750" lvl="0" indent="-285750" algn="l">
              <a:buFont typeface="Wingdings" panose="05000000000000000000" pitchFamily="2" charset="2"/>
              <a:buChar char="q"/>
            </a:pPr>
            <a:r>
              <a:rPr lang="es-BO" dirty="0"/>
              <a:t>Retraso mental.</a:t>
            </a:r>
          </a:p>
          <a:p>
            <a:pPr marL="285750" lvl="0" indent="-285750" algn="l">
              <a:buFont typeface="Wingdings" panose="05000000000000000000" pitchFamily="2" charset="2"/>
              <a:buChar char="q"/>
            </a:pPr>
            <a:r>
              <a:rPr lang="es-BO" dirty="0"/>
              <a:t>Hiperactividad.</a:t>
            </a:r>
          </a:p>
          <a:p>
            <a:pPr marL="285750" lvl="0" indent="-285750" algn="l">
              <a:buFont typeface="Wingdings" panose="05000000000000000000" pitchFamily="2" charset="2"/>
              <a:buChar char="q"/>
            </a:pPr>
            <a:r>
              <a:rPr lang="es-BO" dirty="0"/>
              <a:t>Problemas de atención.</a:t>
            </a:r>
          </a:p>
          <a:p>
            <a:pPr marL="285750" lvl="0" indent="-285750" algn="l">
              <a:buFont typeface="Wingdings" panose="05000000000000000000" pitchFamily="2" charset="2"/>
              <a:buChar char="q"/>
            </a:pPr>
            <a:r>
              <a:rPr lang="es-BO" dirty="0"/>
              <a:t>Contacto visual escaso.</a:t>
            </a:r>
          </a:p>
          <a:p>
            <a:pPr marL="285750" lvl="0" indent="-285750" algn="l">
              <a:buFont typeface="Wingdings" panose="05000000000000000000" pitchFamily="2" charset="2"/>
              <a:buChar char="q"/>
            </a:pPr>
            <a:r>
              <a:rPr lang="es-BO" dirty="0"/>
              <a:t>Habla reiterativa.</a:t>
            </a:r>
          </a:p>
          <a:p>
            <a:pPr marL="285750" lvl="0" indent="-285750" algn="l">
              <a:buFont typeface="Wingdings" panose="05000000000000000000" pitchFamily="2" charset="2"/>
              <a:buChar char="q"/>
            </a:pPr>
            <a:r>
              <a:rPr lang="es-BO" dirty="0"/>
              <a:t>Articulaciones hiperextensibles.</a:t>
            </a:r>
          </a:p>
          <a:p>
            <a:pPr marL="285750" lvl="0" indent="-285750" algn="l">
              <a:buFont typeface="Wingdings" panose="05000000000000000000" pitchFamily="2" charset="2"/>
              <a:buChar char="q"/>
            </a:pPr>
            <a:r>
              <a:rPr lang="es-BO" dirty="0"/>
              <a:t>Testículos grandes.</a:t>
            </a:r>
          </a:p>
          <a:p>
            <a:pPr marL="285750" lvl="0" indent="-285750" algn="l">
              <a:buFont typeface="Wingdings" panose="05000000000000000000" pitchFamily="2" charset="2"/>
              <a:buChar char="q"/>
            </a:pPr>
            <a:r>
              <a:rPr lang="es-BO" dirty="0"/>
              <a:t>Orejas prominentes.</a:t>
            </a:r>
          </a:p>
          <a:p>
            <a:pPr marL="285750" indent="-285750" algn="l">
              <a:buFont typeface="Wingdings" panose="05000000000000000000" pitchFamily="2" charset="2"/>
              <a:buChar char="q"/>
            </a:pPr>
            <a:r>
              <a:rPr lang="es-BO" dirty="0"/>
              <a:t>Bajo tono muscular</a:t>
            </a:r>
            <a:r>
              <a:rPr lang="es-BO" dirty="0" smtClean="0"/>
              <a:t>.</a:t>
            </a:r>
            <a:endParaRPr lang="es-BO" dirty="0"/>
          </a:p>
        </p:txBody>
      </p:sp>
      <p:pic>
        <p:nvPicPr>
          <p:cNvPr id="7" name="6 Marcador de posición de imagen" descr="x-fragil-3-450x450.jpg"/>
          <p:cNvPicPr>
            <a:picLocks noGrp="1" noChangeAspect="1"/>
          </p:cNvPicPr>
          <p:nvPr>
            <p:ph type="pic" idx="1"/>
          </p:nvPr>
        </p:nvPicPr>
        <p:blipFill>
          <a:blip r:embed="rId2"/>
          <a:srcRect t="19" b="19"/>
          <a:stretch>
            <a:fillRect/>
          </a:stretch>
        </p:blipFill>
        <p:spPr/>
      </p:pic>
      <p:sp>
        <p:nvSpPr>
          <p:cNvPr id="5" name="3 Título"/>
          <p:cNvSpPr txBox="1">
            <a:spLocks/>
          </p:cNvSpPr>
          <p:nvPr/>
        </p:nvSpPr>
        <p:spPr>
          <a:xfrm>
            <a:off x="5389098" y="692696"/>
            <a:ext cx="3429000" cy="144016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sz="3000" b="1" cap="all" dirty="0" smtClean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latin typeface="+mj-lt"/>
                <a:ea typeface="+mj-ea"/>
                <a:cs typeface="+mj-cs"/>
              </a:rPr>
              <a:t>Características de S.X.F.</a:t>
            </a:r>
            <a:endParaRPr kumimoji="0" lang="es-ES" sz="3000" b="1" i="0" u="none" strike="noStrike" kern="1200" cap="all" spc="0" normalizeH="0" baseline="0" noProof="0" dirty="0">
              <a:ln w="500">
                <a:solidFill>
                  <a:schemeClr val="tx2">
                    <a:shade val="10000"/>
                    <a:satMod val="135000"/>
                  </a:schemeClr>
                </a:solidFill>
              </a:ln>
              <a:gradFill>
                <a:gsLst>
                  <a:gs pos="0">
                    <a:schemeClr val="accent4">
                      <a:tint val="13000"/>
                    </a:schemeClr>
                  </a:gs>
                  <a:gs pos="10000">
                    <a:schemeClr val="accent4">
                      <a:tint val="20000"/>
                    </a:schemeClr>
                  </a:gs>
                  <a:gs pos="49000">
                    <a:schemeClr val="accent4">
                      <a:tint val="70000"/>
                    </a:schemeClr>
                  </a:gs>
                  <a:gs pos="50000">
                    <a:schemeClr val="accent4">
                      <a:tint val="97000"/>
                    </a:schemeClr>
                  </a:gs>
                  <a:gs pos="100000">
                    <a:schemeClr val="accent4">
                      <a:tint val="20000"/>
                    </a:schemeClr>
                  </a:gs>
                </a:gsLst>
                <a:lin ang="5400000" scaled="1"/>
              </a:gra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2 Marcador de contenido"/>
          <p:cNvSpPr txBox="1">
            <a:spLocks/>
          </p:cNvSpPr>
          <p:nvPr/>
        </p:nvSpPr>
        <p:spPr>
          <a:xfrm>
            <a:off x="5220072" y="2420888"/>
            <a:ext cx="3598026" cy="2782986"/>
          </a:xfrm>
          <a:prstGeom prst="rect">
            <a:avLst/>
          </a:prstGeo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Autofit/>
          </a:bodyPr>
          <a:lstStyle/>
          <a:p>
            <a:pPr lvl="0">
              <a:buFont typeface="Wingdings" pitchFamily="2" charset="2"/>
              <a:buChar char="v"/>
            </a:pPr>
            <a:r>
              <a:rPr lang="es-BO" dirty="0" smtClean="0"/>
              <a:t>Retraso mental.</a:t>
            </a:r>
            <a:endParaRPr lang="es-ES" sz="2400" dirty="0" smtClean="0"/>
          </a:p>
          <a:p>
            <a:pPr lvl="0">
              <a:buFont typeface="Wingdings" pitchFamily="2" charset="2"/>
              <a:buChar char="v"/>
            </a:pPr>
            <a:r>
              <a:rPr lang="es-BO" dirty="0" smtClean="0"/>
              <a:t>Problemas de atención.</a:t>
            </a:r>
            <a:endParaRPr lang="es-ES" sz="2400" dirty="0" smtClean="0"/>
          </a:p>
          <a:p>
            <a:pPr lvl="0">
              <a:buFont typeface="Wingdings" pitchFamily="2" charset="2"/>
              <a:buChar char="v"/>
            </a:pPr>
            <a:r>
              <a:rPr lang="es-BO" dirty="0" smtClean="0"/>
              <a:t>Contacto visual escaso.</a:t>
            </a:r>
            <a:endParaRPr lang="es-ES" sz="2400" dirty="0" smtClean="0"/>
          </a:p>
          <a:p>
            <a:pPr lvl="0">
              <a:buFont typeface="Wingdings" pitchFamily="2" charset="2"/>
              <a:buChar char="v"/>
            </a:pPr>
            <a:r>
              <a:rPr lang="es-BO" dirty="0" smtClean="0"/>
              <a:t>Habla reiterativa.</a:t>
            </a:r>
            <a:endParaRPr lang="es-ES" sz="2400" dirty="0" smtClean="0"/>
          </a:p>
          <a:p>
            <a:pPr lvl="0">
              <a:buFont typeface="Wingdings" pitchFamily="2" charset="2"/>
              <a:buChar char="v"/>
            </a:pPr>
            <a:r>
              <a:rPr lang="es-BO" dirty="0" smtClean="0"/>
              <a:t>Articulaciones hiperextensibles.</a:t>
            </a:r>
            <a:endParaRPr lang="es-ES" sz="2400" dirty="0" smtClean="0"/>
          </a:p>
          <a:p>
            <a:pPr lvl="0">
              <a:buFont typeface="Wingdings" pitchFamily="2" charset="2"/>
              <a:buChar char="v"/>
            </a:pPr>
            <a:r>
              <a:rPr lang="es-BO" dirty="0" smtClean="0"/>
              <a:t>Testículos grandes.</a:t>
            </a:r>
            <a:endParaRPr lang="es-ES" sz="2400" dirty="0" smtClean="0"/>
          </a:p>
          <a:p>
            <a:pPr lvl="0">
              <a:buFont typeface="Wingdings" pitchFamily="2" charset="2"/>
              <a:buChar char="v"/>
            </a:pPr>
            <a:r>
              <a:rPr lang="es-BO" dirty="0" smtClean="0"/>
              <a:t>Orejas prominentes.</a:t>
            </a:r>
            <a:endParaRPr lang="es-ES" sz="2400" dirty="0" smtClean="0"/>
          </a:p>
          <a:p>
            <a:pPr>
              <a:buFont typeface="Wingdings" pitchFamily="2" charset="2"/>
              <a:buChar char="v"/>
            </a:pPr>
            <a:r>
              <a:rPr lang="es-BO" dirty="0" smtClean="0"/>
              <a:t>Bajo tono muscular.</a:t>
            </a:r>
            <a:r>
              <a:rPr lang="es-BO" u="sng" baseline="30000" dirty="0" smtClean="0">
                <a:hlinkClick r:id="rId3"/>
              </a:rPr>
              <a:t>7</a:t>
            </a:r>
            <a:endParaRPr kumimoji="0" lang="es-ES" sz="4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3960789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pulento">
  <a:themeElements>
    <a:clrScheme name="Opulento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Opulento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pulento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502</TotalTime>
  <Words>605</Words>
  <Application>Microsoft Office PowerPoint</Application>
  <PresentationFormat>Presentación en pantalla (4:3)</PresentationFormat>
  <Paragraphs>79</Paragraphs>
  <Slides>13</Slides>
  <Notes>2</Notes>
  <HiddenSlides>0</HiddenSlides>
  <MMClips>1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13</vt:i4>
      </vt:variant>
    </vt:vector>
  </HeadingPairs>
  <TitlesOfParts>
    <vt:vector size="14" baseType="lpstr">
      <vt:lpstr>Opulento</vt:lpstr>
      <vt:lpstr>SINDROME X FRAGIL</vt:lpstr>
      <vt:lpstr>¿ QUE ES EL SINDROME X FRAGIL?</vt:lpstr>
      <vt:lpstr>Diapositiva 3</vt:lpstr>
      <vt:lpstr>ORIGEN DEL NOMBRE</vt:lpstr>
      <vt:lpstr>SINTOMAS </vt:lpstr>
      <vt:lpstr>GENETICA</vt:lpstr>
      <vt:lpstr>¿ CUALES ES LA CAUSAS DEL SINDROME DEL CROMOSOMA X ?</vt:lpstr>
      <vt:lpstr>Diapositiva 8</vt:lpstr>
      <vt:lpstr>CARACTERISTICAS MAS COMUNES</vt:lpstr>
      <vt:lpstr>Rasgos y síntomas : </vt:lpstr>
      <vt:lpstr>tratamiento</vt:lpstr>
      <vt:lpstr>Ataxia y tremor asociados al X frágil (FXTAS)  </vt:lpstr>
      <vt:lpstr>GRACIAS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SINDROME X FRAFIL</dc:title>
  <dc:creator>Lorena</dc:creator>
  <cp:lastModifiedBy>WW</cp:lastModifiedBy>
  <cp:revision>41</cp:revision>
  <dcterms:created xsi:type="dcterms:W3CDTF">2014-01-10T05:45:57Z</dcterms:created>
  <dcterms:modified xsi:type="dcterms:W3CDTF">2014-07-04T18:05:11Z</dcterms:modified>
</cp:coreProperties>
</file>