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60" r:id="rId7"/>
    <p:sldId id="261" r:id="rId8"/>
    <p:sldId id="264" r:id="rId9"/>
    <p:sldId id="265" r:id="rId10"/>
    <p:sldId id="267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s.slideshare.net/peremarques/motivacion-cmo-motivar-a-los-alumnos-v10" TargetMode="External"/><Relationship Id="rId2" Type="http://schemas.openxmlformats.org/officeDocument/2006/relationships/hyperlink" Target="https://educrea.cl/tecnicas-de-ensenanza-para-mejorar-la-motivacion-de-los-estudiant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5009" y="225380"/>
            <a:ext cx="7766936" cy="2575775"/>
          </a:xfrm>
        </p:spPr>
        <p:txBody>
          <a:bodyPr/>
          <a:lstStyle/>
          <a:p>
            <a:pPr algn="ctr"/>
            <a:r>
              <a:rPr lang="es-BO" dirty="0" smtClean="0">
                <a:latin typeface="Georgia" panose="02040502050405020303" pitchFamily="18" charset="0"/>
              </a:rPr>
              <a:t>Técnicas de motivación aplicada a la enseñanza-aprendizaje</a:t>
            </a:r>
            <a:endParaRPr lang="es-BO" dirty="0">
              <a:latin typeface="Georgia" panose="02040502050405020303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19429" y="3464731"/>
            <a:ext cx="7766936" cy="1096899"/>
          </a:xfrm>
        </p:spPr>
        <p:txBody>
          <a:bodyPr>
            <a:normAutofit/>
          </a:bodyPr>
          <a:lstStyle/>
          <a:p>
            <a:r>
              <a:rPr lang="es-BO" dirty="0" smtClean="0"/>
              <a:t>Lic. Sonia Munguia Vega</a:t>
            </a:r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19" r="10652"/>
          <a:stretch/>
        </p:blipFill>
        <p:spPr>
          <a:xfrm>
            <a:off x="2141369" y="4148254"/>
            <a:ext cx="5998079" cy="243291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1" t="25107" r="25486" b="25820"/>
          <a:stretch/>
        </p:blipFill>
        <p:spPr>
          <a:xfrm>
            <a:off x="155202" y="100571"/>
            <a:ext cx="1605009" cy="1586561"/>
          </a:xfrm>
          <a:prstGeom prst="ellipse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4" t="39005" r="25379" b="39441"/>
          <a:stretch/>
        </p:blipFill>
        <p:spPr>
          <a:xfrm>
            <a:off x="10019247" y="100571"/>
            <a:ext cx="1996226" cy="875764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350885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103" y="495184"/>
            <a:ext cx="3254979" cy="2697418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2063914" y="3571744"/>
            <a:ext cx="6177076" cy="175432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s-BO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!GRACIAS</a:t>
            </a:r>
            <a:br>
              <a:rPr lang="es-BO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</a:br>
            <a:r>
              <a:rPr lang="es-BO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POR SU ATENCIÓN!</a:t>
            </a:r>
            <a:endParaRPr lang="es-BO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6309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309093"/>
            <a:ext cx="7766936" cy="811369"/>
          </a:xfrm>
        </p:spPr>
        <p:txBody>
          <a:bodyPr/>
          <a:lstStyle/>
          <a:p>
            <a:pPr algn="ctr"/>
            <a:r>
              <a:rPr lang="es-BO" sz="3600" dirty="0" smtClean="0"/>
              <a:t>Bibliografía</a:t>
            </a:r>
            <a:endParaRPr lang="es-BO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1429555"/>
            <a:ext cx="7766936" cy="4842456"/>
          </a:xfrm>
        </p:spPr>
        <p:txBody>
          <a:bodyPr/>
          <a:lstStyle/>
          <a:p>
            <a:pPr algn="l"/>
            <a:r>
              <a:rPr lang="es-BO" dirty="0">
                <a:solidFill>
                  <a:schemeClr val="tx1">
                    <a:lumMod val="75000"/>
                    <a:lumOff val="25000"/>
                  </a:schemeClr>
                </a:solidFill>
                <a:hlinkClick r:id="rId2"/>
              </a:rPr>
              <a:t>https://educrea.cl/tecnicas-de-ensenanza-para-mejorar-la-motivacion-de-los-estudiantes/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•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Clegg, V.L. Teaching Behaviors which stimulate student motivation to learn. Unpublished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doctoral dissertation, Kansas State University, 1979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://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es.slideshare.net/peremarques/motivacion-cmo-motivar-a-los-alumnos-v10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33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78780"/>
            <a:ext cx="8596668" cy="735981"/>
          </a:xfrm>
        </p:spPr>
        <p:txBody>
          <a:bodyPr/>
          <a:lstStyle/>
          <a:p>
            <a:pPr algn="ctr"/>
            <a:r>
              <a:rPr lang="es-BO" dirty="0" smtClean="0"/>
              <a:t>¿Qué es la motivación?</a:t>
            </a:r>
            <a:endParaRPr lang="es-B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15522" y="1092819"/>
            <a:ext cx="4958480" cy="4404732"/>
          </a:xfrm>
        </p:spPr>
        <p:txBody>
          <a:bodyPr>
            <a:noAutofit/>
          </a:bodyPr>
          <a:lstStyle/>
          <a:p>
            <a:r>
              <a:rPr lang="es-BO" dirty="0" smtClean="0"/>
              <a:t>Termino que deriva del  latín </a:t>
            </a:r>
            <a:r>
              <a:rPr lang="es-BO" dirty="0" err="1" smtClean="0"/>
              <a:t>motivus</a:t>
            </a:r>
            <a:r>
              <a:rPr lang="es-BO" dirty="0" smtClean="0"/>
              <a:t> o  </a:t>
            </a:r>
            <a:r>
              <a:rPr lang="es-BO" dirty="0" err="1" smtClean="0"/>
              <a:t>motus</a:t>
            </a:r>
            <a:r>
              <a:rPr lang="es-BO" dirty="0" smtClean="0"/>
              <a:t>; significa, causa del movimiento.</a:t>
            </a:r>
          </a:p>
          <a:p>
            <a:r>
              <a:rPr lang="es-BO" dirty="0" smtClean="0"/>
              <a:t>Motivo, razón, causa que impulsa a una acción.</a:t>
            </a:r>
          </a:p>
          <a:p>
            <a:r>
              <a:rPr lang="es-BO" dirty="0"/>
              <a:t>Otros autores definen la motivación como «la raíz dinámica del comportamiento»; es decir, «los factores o determinantes internos que incitan a una acción»</a:t>
            </a:r>
            <a:endParaRPr lang="es-BO" dirty="0" smtClean="0"/>
          </a:p>
          <a:p>
            <a:pPr marL="0" indent="0">
              <a:buNone/>
            </a:pPr>
            <a:r>
              <a:rPr lang="es-BO" b="1" dirty="0" smtClean="0"/>
              <a:t>En educación:</a:t>
            </a:r>
          </a:p>
          <a:p>
            <a:pPr marL="0" indent="0">
              <a:buNone/>
            </a:pPr>
            <a:r>
              <a:rPr lang="es-BO" b="1" dirty="0"/>
              <a:t>	</a:t>
            </a:r>
            <a:r>
              <a:rPr lang="es-BO" dirty="0" smtClean="0"/>
              <a:t>Es el interés que tienen un estudiante por aprender </a:t>
            </a:r>
            <a:endParaRPr lang="es-BO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05" r="7918"/>
          <a:stretch/>
        </p:blipFill>
        <p:spPr>
          <a:xfrm>
            <a:off x="334536" y="1306718"/>
            <a:ext cx="3534936" cy="281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0408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5865"/>
          </a:xfrm>
        </p:spPr>
        <p:txBody>
          <a:bodyPr/>
          <a:lstStyle/>
          <a:p>
            <a:r>
              <a:rPr lang="es-BO" dirty="0" smtClean="0"/>
              <a:t>Tipos de motivación y desmotivación:</a:t>
            </a:r>
            <a:endParaRPr lang="es-B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48684"/>
            <a:ext cx="4628762" cy="4456089"/>
          </a:xfrm>
        </p:spPr>
        <p:txBody>
          <a:bodyPr/>
          <a:lstStyle/>
          <a:p>
            <a:r>
              <a:rPr lang="es-BO" dirty="0" smtClean="0">
                <a:solidFill>
                  <a:schemeClr val="accent2">
                    <a:lumMod val="75000"/>
                  </a:schemeClr>
                </a:solidFill>
              </a:rPr>
              <a:t>Motivación interna </a:t>
            </a:r>
            <a:r>
              <a:rPr lang="es-BO" dirty="0" smtClean="0"/>
              <a:t>Factores que provienen del propio estudiante (gusto por el saber, su percepción de sí, su autoestima y valoración social, búsqueda de reconocimiento).</a:t>
            </a:r>
          </a:p>
          <a:p>
            <a:pPr marL="0" indent="0">
              <a:buNone/>
            </a:pPr>
            <a:endParaRPr lang="es-BO" dirty="0" smtClean="0"/>
          </a:p>
          <a:p>
            <a:r>
              <a:rPr lang="es-BO" dirty="0" smtClean="0">
                <a:solidFill>
                  <a:schemeClr val="accent2">
                    <a:lumMod val="75000"/>
                  </a:schemeClr>
                </a:solidFill>
              </a:rPr>
              <a:t>Motivación externa </a:t>
            </a:r>
            <a:r>
              <a:rPr lang="es-BO" dirty="0" smtClean="0"/>
              <a:t>del profesorado u otro adulto para despertar el interés del estudiante. (cumplidos, hacerlo sentir visto y escuchado, resaltar las incongruencias entre la imagen negativa que el estudiante tiene de sí y lo que logra o puede lograr enfocado en sus habilidades y capacidades)</a:t>
            </a:r>
          </a:p>
          <a:p>
            <a:pPr marL="0" indent="0">
              <a:buNone/>
            </a:pPr>
            <a:endParaRPr lang="es-BO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188" y="1871729"/>
            <a:ext cx="42862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691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5666" y="731034"/>
            <a:ext cx="4512852" cy="6126966"/>
          </a:xfrm>
        </p:spPr>
        <p:txBody>
          <a:bodyPr/>
          <a:lstStyle/>
          <a:p>
            <a:r>
              <a:rPr lang="es-BO" sz="2000" dirty="0">
                <a:solidFill>
                  <a:schemeClr val="accent2">
                    <a:lumMod val="75000"/>
                  </a:schemeClr>
                </a:solidFill>
              </a:rPr>
              <a:t>Desmotivación</a:t>
            </a:r>
          </a:p>
          <a:p>
            <a:pPr marL="0" indent="0">
              <a:buNone/>
            </a:pPr>
            <a:r>
              <a:rPr lang="es-BO" dirty="0">
                <a:solidFill>
                  <a:schemeClr val="accent2">
                    <a:lumMod val="75000"/>
                  </a:schemeClr>
                </a:solidFill>
              </a:rPr>
              <a:t>Por falta de confianza </a:t>
            </a:r>
            <a:r>
              <a:rPr lang="es-BO" dirty="0"/>
              <a:t>bajo rendimiento, no encuentra ayuda suficiente, inseguridad, imagen de sí desvalorada a causa de experiencias pasadas.</a:t>
            </a:r>
            <a:endParaRPr lang="es-BO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>
                <a:solidFill>
                  <a:schemeClr val="accent2">
                    <a:lumMod val="75000"/>
                  </a:schemeClr>
                </a:solidFill>
              </a:rPr>
              <a:t>Por otros intereses extra-académicos </a:t>
            </a:r>
            <a:r>
              <a:rPr lang="es-BO" dirty="0" smtClean="0"/>
              <a:t>motivado por el mundo adulto y la transición a la vida laboral, poco o  nulo interés por el currículum escolar e interés solo en contenidos que le resulten relevantes.</a:t>
            </a:r>
          </a:p>
          <a:p>
            <a:pPr marL="0" indent="0">
              <a:buNone/>
            </a:pPr>
            <a:endParaRPr lang="es-BO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s-BO" dirty="0" smtClean="0">
                <a:solidFill>
                  <a:schemeClr val="accent2">
                    <a:lumMod val="75000"/>
                  </a:schemeClr>
                </a:solidFill>
              </a:rPr>
              <a:t>Por problemas personales </a:t>
            </a:r>
            <a:r>
              <a:rPr lang="es-BO" dirty="0" smtClean="0"/>
              <a:t>familiares, conductuales, </a:t>
            </a:r>
            <a:r>
              <a:rPr lang="es-BO" dirty="0"/>
              <a:t>adicciones, </a:t>
            </a:r>
            <a:r>
              <a:rPr lang="es-BO" dirty="0" smtClean="0"/>
              <a:t>de salud, inconstancia, desánimo. </a:t>
            </a:r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548" y="1210615"/>
            <a:ext cx="4474844" cy="3361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473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502276"/>
            <a:ext cx="4770429" cy="59629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BO" dirty="0"/>
              <a:t>“El aprendizaje real en la clase depende de la habilidad del profesor para mantener y mejorar la motivación que traían los estudiantes al comienzo del </a:t>
            </a:r>
            <a:r>
              <a:rPr lang="es-BO" dirty="0" smtClean="0"/>
              <a:t>curso. Sea </a:t>
            </a:r>
            <a:r>
              <a:rPr lang="es-BO" dirty="0"/>
              <a:t>cual sea el nivel de motivación que traen los estudiantes, será cambiado, a mejor o a peor, por lo que ocurra en el aula</a:t>
            </a:r>
            <a:r>
              <a:rPr lang="es-BO" dirty="0" smtClean="0"/>
              <a:t>”</a:t>
            </a:r>
            <a:r>
              <a:rPr lang="es-BO" dirty="0"/>
              <a:t> (</a:t>
            </a:r>
            <a:r>
              <a:rPr lang="es-BO" dirty="0" err="1"/>
              <a:t>Ericksen</a:t>
            </a:r>
            <a:r>
              <a:rPr lang="es-BO" dirty="0"/>
              <a:t>, 1978). </a:t>
            </a:r>
            <a:endParaRPr lang="es-BO" dirty="0" smtClean="0"/>
          </a:p>
          <a:p>
            <a:pPr>
              <a:lnSpc>
                <a:spcPct val="150000"/>
              </a:lnSpc>
            </a:pPr>
            <a:endParaRPr lang="es-BO" dirty="0"/>
          </a:p>
          <a:p>
            <a:pPr marL="0" indent="0">
              <a:lnSpc>
                <a:spcPct val="150000"/>
              </a:lnSpc>
              <a:buNone/>
            </a:pPr>
            <a:r>
              <a:rPr lang="es-BO" dirty="0" smtClean="0"/>
              <a:t>Una </a:t>
            </a:r>
            <a:r>
              <a:rPr lang="es-BO" dirty="0"/>
              <a:t>de las mejores maneras de mejorar el aprendizaje es mejorar la </a:t>
            </a:r>
            <a:r>
              <a:rPr lang="es-BO" dirty="0" smtClean="0"/>
              <a:t>calidad de la enseñanza</a:t>
            </a:r>
            <a:r>
              <a:rPr lang="es-BO" dirty="0"/>
              <a:t>.</a:t>
            </a:r>
          </a:p>
        </p:txBody>
      </p:sp>
      <p:sp>
        <p:nvSpPr>
          <p:cNvPr id="4" name="Flecha abajo 3"/>
          <p:cNvSpPr/>
          <p:nvPr/>
        </p:nvSpPr>
        <p:spPr>
          <a:xfrm>
            <a:off x="2511380" y="3861515"/>
            <a:ext cx="410240" cy="7877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763" y="1466043"/>
            <a:ext cx="4239297" cy="423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97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4654"/>
          </a:xfrm>
        </p:spPr>
        <p:txBody>
          <a:bodyPr>
            <a:normAutofit fontScale="90000"/>
          </a:bodyPr>
          <a:lstStyle/>
          <a:p>
            <a:pPr algn="ctr"/>
            <a:r>
              <a:rPr lang="es-BO" sz="3200" dirty="0"/>
              <a:t>C</a:t>
            </a:r>
            <a:r>
              <a:rPr lang="es-BO" sz="3200" dirty="0" smtClean="0"/>
              <a:t>aracterísticas </a:t>
            </a:r>
            <a:r>
              <a:rPr lang="es-BO" sz="3200" dirty="0"/>
              <a:t>que más contribuyen a la </a:t>
            </a:r>
            <a:r>
              <a:rPr lang="es-BO" sz="3200" dirty="0" smtClean="0"/>
              <a:t>motivación</a:t>
            </a:r>
            <a:br>
              <a:rPr lang="es-BO" sz="3200" dirty="0" smtClean="0"/>
            </a:br>
            <a:endParaRPr lang="es-BO" sz="27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49026" y="2021983"/>
            <a:ext cx="6520743" cy="4148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BO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Según estudios universitarios se citan:</a:t>
            </a:r>
            <a:endParaRPr lang="es-BO" dirty="0"/>
          </a:p>
          <a:p>
            <a:r>
              <a:rPr lang="es-BO" dirty="0" smtClean="0"/>
              <a:t>El </a:t>
            </a:r>
            <a:r>
              <a:rPr lang="es-BO" dirty="0"/>
              <a:t>entusiasmo del </a:t>
            </a:r>
            <a:r>
              <a:rPr lang="es-BO" dirty="0" smtClean="0"/>
              <a:t>profesor, su estilo.</a:t>
            </a:r>
          </a:p>
          <a:p>
            <a:r>
              <a:rPr lang="es-BO" dirty="0" smtClean="0"/>
              <a:t>La </a:t>
            </a:r>
            <a:r>
              <a:rPr lang="es-BO" dirty="0"/>
              <a:t>importancia del material</a:t>
            </a:r>
            <a:r>
              <a:rPr lang="es-BO" dirty="0" smtClean="0"/>
              <a:t>.</a:t>
            </a:r>
          </a:p>
          <a:p>
            <a:r>
              <a:rPr lang="es-BO" dirty="0" smtClean="0"/>
              <a:t>La </a:t>
            </a:r>
            <a:r>
              <a:rPr lang="es-BO" dirty="0"/>
              <a:t>organización de la asignatura</a:t>
            </a:r>
            <a:r>
              <a:rPr lang="es-BO" dirty="0" smtClean="0"/>
              <a:t>.</a:t>
            </a:r>
          </a:p>
          <a:p>
            <a:r>
              <a:rPr lang="es-BO" dirty="0" smtClean="0"/>
              <a:t>El </a:t>
            </a:r>
            <a:r>
              <a:rPr lang="es-BO" dirty="0"/>
              <a:t>nivel apropiado de dificultad del material</a:t>
            </a:r>
            <a:r>
              <a:rPr lang="es-BO" dirty="0" smtClean="0"/>
              <a:t>.</a:t>
            </a:r>
          </a:p>
          <a:p>
            <a:r>
              <a:rPr lang="es-BO" dirty="0" smtClean="0"/>
              <a:t>La </a:t>
            </a:r>
            <a:r>
              <a:rPr lang="es-BO" dirty="0"/>
              <a:t>participación activa de los estudiantes</a:t>
            </a:r>
            <a:r>
              <a:rPr lang="es-BO" dirty="0" smtClean="0"/>
              <a:t>.</a:t>
            </a:r>
          </a:p>
          <a:p>
            <a:r>
              <a:rPr lang="es-BO" dirty="0" smtClean="0"/>
              <a:t>La </a:t>
            </a:r>
            <a:r>
              <a:rPr lang="es-BO" dirty="0"/>
              <a:t>variedad en el uso de tecnologías docentes</a:t>
            </a:r>
            <a:r>
              <a:rPr lang="es-BO" dirty="0" smtClean="0"/>
              <a:t>.</a:t>
            </a:r>
          </a:p>
          <a:p>
            <a:r>
              <a:rPr lang="es-BO" dirty="0" smtClean="0"/>
              <a:t>La </a:t>
            </a:r>
            <a:r>
              <a:rPr lang="es-BO" dirty="0"/>
              <a:t>conexión entre el profesor y los estudiantes</a:t>
            </a:r>
            <a:r>
              <a:rPr lang="es-BO" dirty="0" smtClean="0"/>
              <a:t>.</a:t>
            </a:r>
          </a:p>
          <a:p>
            <a:r>
              <a:rPr lang="es-BO" dirty="0" smtClean="0"/>
              <a:t>El </a:t>
            </a:r>
            <a:r>
              <a:rPr lang="es-BO" dirty="0"/>
              <a:t>uso de ejemplos apropiados, concretos y entendibles.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87" t="4636" r="12978" b="-4636"/>
          <a:stretch/>
        </p:blipFill>
        <p:spPr>
          <a:xfrm>
            <a:off x="540913" y="2021983"/>
            <a:ext cx="3794094" cy="285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9391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762000"/>
          </a:xfrm>
        </p:spPr>
        <p:txBody>
          <a:bodyPr>
            <a:normAutofit fontScale="90000"/>
          </a:bodyPr>
          <a:lstStyle/>
          <a:p>
            <a:r>
              <a:rPr lang="es-BO" sz="2700" dirty="0" smtClean="0"/>
              <a:t>En relación </a:t>
            </a:r>
            <a:r>
              <a:rPr lang="es-BO" sz="2700" dirty="0"/>
              <a:t>a</a:t>
            </a:r>
            <a:r>
              <a:rPr lang="es-BO" sz="2700" dirty="0" smtClean="0"/>
              <a:t>l </a:t>
            </a:r>
            <a:r>
              <a:rPr lang="es-BO" sz="2700" dirty="0"/>
              <a:t>entusiasmo y la expresividad del </a:t>
            </a:r>
            <a:r>
              <a:rPr lang="es-BO" sz="2700" dirty="0" smtClean="0"/>
              <a:t>profesor:</a:t>
            </a:r>
            <a:r>
              <a:rPr lang="es-BO" dirty="0"/>
              <a:t/>
            </a:r>
            <a:br>
              <a:rPr lang="es-BO" dirty="0"/>
            </a:br>
            <a:r>
              <a:rPr lang="es-BO" dirty="0"/>
              <a:t/>
            </a:r>
            <a:br>
              <a:rPr lang="es-BO" dirty="0"/>
            </a:br>
            <a:endParaRPr lang="es-B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289835"/>
          </a:xfrm>
        </p:spPr>
        <p:txBody>
          <a:bodyPr/>
          <a:lstStyle/>
          <a:p>
            <a:r>
              <a:rPr lang="es-BO" dirty="0" smtClean="0"/>
              <a:t>Dejar </a:t>
            </a:r>
            <a:r>
              <a:rPr lang="es-BO" dirty="0"/>
              <a:t>claro al alumno que el profesor quiere ayudarle a aprender</a:t>
            </a:r>
            <a:r>
              <a:rPr lang="es-BO" dirty="0" smtClean="0"/>
              <a:t>.</a:t>
            </a:r>
          </a:p>
          <a:p>
            <a:r>
              <a:rPr lang="es-BO" dirty="0" smtClean="0"/>
              <a:t>Usar </a:t>
            </a:r>
            <a:r>
              <a:rPr lang="es-BO" dirty="0"/>
              <a:t>el sentido del humor</a:t>
            </a:r>
            <a:r>
              <a:rPr lang="es-BO" dirty="0" smtClean="0"/>
              <a:t>.</a:t>
            </a:r>
          </a:p>
          <a:p>
            <a:r>
              <a:rPr lang="es-BO" dirty="0" smtClean="0"/>
              <a:t>Jugar con los distintos tonos de voz</a:t>
            </a:r>
          </a:p>
          <a:p>
            <a:r>
              <a:rPr lang="es-BO" dirty="0" smtClean="0"/>
              <a:t>Capacidad creativa y de improvisación</a:t>
            </a:r>
          </a:p>
          <a:p>
            <a:r>
              <a:rPr lang="es-BO" dirty="0" smtClean="0"/>
              <a:t>Atención, mirada, movimiento y panorama  </a:t>
            </a:r>
          </a:p>
          <a:p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736" y="3000777"/>
            <a:ext cx="4126221" cy="331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80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57578"/>
            <a:ext cx="8596668" cy="656822"/>
          </a:xfrm>
        </p:spPr>
        <p:txBody>
          <a:bodyPr/>
          <a:lstStyle/>
          <a:p>
            <a:r>
              <a:rPr lang="es-BO" dirty="0" smtClean="0"/>
              <a:t>¿Cómo motivamos?</a:t>
            </a:r>
            <a:endParaRPr lang="es-B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1271" y="1004553"/>
            <a:ext cx="8596668" cy="5499279"/>
          </a:xfrm>
        </p:spPr>
        <p:txBody>
          <a:bodyPr/>
          <a:lstStyle/>
          <a:p>
            <a:r>
              <a:rPr lang="es-BO" dirty="0" smtClean="0"/>
              <a:t>1) Conociendo al estudiante, sus habilidades, fortalezas, intereses, debilidades, miedos y necesidades.</a:t>
            </a:r>
          </a:p>
          <a:p>
            <a:r>
              <a:rPr lang="es-BO" dirty="0" smtClean="0"/>
              <a:t>2)</a:t>
            </a:r>
            <a:r>
              <a:rPr lang="es-BO" b="1" dirty="0"/>
              <a:t> Tratar a los estudiantes con respeto y </a:t>
            </a:r>
            <a:r>
              <a:rPr lang="es-BO" b="1" dirty="0" smtClean="0"/>
              <a:t>confianza, no tratarlos de manera peyorativa ni ridiculizarlos, menos aun  ponerles sobrenombres o insultos.</a:t>
            </a:r>
            <a:endParaRPr lang="es-BO" dirty="0"/>
          </a:p>
          <a:p>
            <a:r>
              <a:rPr lang="es-BO" dirty="0" smtClean="0"/>
              <a:t>3)</a:t>
            </a:r>
            <a:r>
              <a:rPr lang="es-BO" b="1" dirty="0"/>
              <a:t>  Intentar individualizar la enseñanza en la medida de lo posible. Dedicar tiempo a cada </a:t>
            </a:r>
            <a:r>
              <a:rPr lang="es-BO" b="1" dirty="0" smtClean="0"/>
              <a:t>estudiante, acercarse a cada uno para ver y apoyar su progreso.</a:t>
            </a:r>
          </a:p>
          <a:p>
            <a:r>
              <a:rPr lang="es-BO" b="1" dirty="0" smtClean="0"/>
              <a:t>4) Tener clara la meta de que se quiere que aprendan </a:t>
            </a:r>
          </a:p>
          <a:p>
            <a:r>
              <a:rPr lang="es-BO" b="1" dirty="0" smtClean="0"/>
              <a:t>5) Tener altas expectativas de los estudiantes, enfocándose en lo que pueden y con ello animarlo a seguir intentando lo que les cuesta.</a:t>
            </a:r>
          </a:p>
          <a:p>
            <a:r>
              <a:rPr lang="es-BO" b="1" dirty="0" smtClean="0"/>
              <a:t>6) Variar los métodos de enseñanza, innovar, usar diversos recursos didácticos </a:t>
            </a:r>
          </a:p>
          <a:p>
            <a:r>
              <a:rPr lang="es-BO" b="1" dirty="0" smtClean="0"/>
              <a:t>7) Dar el espacio a los estudiantes para que hablen desde su yo y expresen sus dudas, ideas, sentimientos y experiencias.</a:t>
            </a:r>
          </a:p>
          <a:p>
            <a:r>
              <a:rPr lang="es-BO" b="1" dirty="0" smtClean="0"/>
              <a:t>8) Asignarles </a:t>
            </a:r>
            <a:r>
              <a:rPr lang="es-BO" b="1" dirty="0"/>
              <a:t>responsabilidades de </a:t>
            </a:r>
            <a:r>
              <a:rPr lang="es-BO" b="1" dirty="0" smtClean="0"/>
              <a:t>liderazgo para hacerlos sentir protagonistas.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309801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290546" y="83714"/>
            <a:ext cx="3464417" cy="9015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/>
              <a:t>Para que el estudiante pueda aprender</a:t>
            </a:r>
            <a:endParaRPr lang="es-BO" dirty="0"/>
          </a:p>
        </p:txBody>
      </p:sp>
      <p:sp>
        <p:nvSpPr>
          <p:cNvPr id="3" name="Flecha abajo 2"/>
          <p:cNvSpPr/>
          <p:nvPr/>
        </p:nvSpPr>
        <p:spPr>
          <a:xfrm>
            <a:off x="4868209" y="1010989"/>
            <a:ext cx="309093" cy="56666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4" name="Rectángulo redondeado 3"/>
          <p:cNvSpPr/>
          <p:nvPr/>
        </p:nvSpPr>
        <p:spPr>
          <a:xfrm>
            <a:off x="4082601" y="1561561"/>
            <a:ext cx="2163650" cy="978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/>
              <a:t>Concientizar</a:t>
            </a:r>
          </a:p>
          <a:p>
            <a:r>
              <a:rPr lang="es-BO" dirty="0" smtClean="0"/>
              <a:t>Motivar</a:t>
            </a:r>
          </a:p>
          <a:p>
            <a:r>
              <a:rPr lang="es-BO" dirty="0" smtClean="0"/>
              <a:t>Inspirar</a:t>
            </a:r>
            <a:endParaRPr lang="es-BO" dirty="0"/>
          </a:p>
        </p:txBody>
      </p:sp>
      <p:cxnSp>
        <p:nvCxnSpPr>
          <p:cNvPr id="6" name="Conector recto de flecha 5"/>
          <p:cNvCxnSpPr/>
          <p:nvPr/>
        </p:nvCxnSpPr>
        <p:spPr>
          <a:xfrm flipH="1">
            <a:off x="2042366" y="2556453"/>
            <a:ext cx="2955701" cy="42500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>
            <a:off x="5022754" y="2550018"/>
            <a:ext cx="4289" cy="428224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5007726" y="2543578"/>
            <a:ext cx="2646609" cy="54091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redondeado 12"/>
          <p:cNvSpPr/>
          <p:nvPr/>
        </p:nvSpPr>
        <p:spPr>
          <a:xfrm>
            <a:off x="831748" y="2749642"/>
            <a:ext cx="1171978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/>
              <a:t>¿Cuándo?</a:t>
            </a:r>
            <a:endParaRPr lang="es-BO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4263971" y="2983072"/>
            <a:ext cx="1468191" cy="579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/>
              <a:t>¿Cómo hacer eso?</a:t>
            </a:r>
            <a:endParaRPr lang="es-BO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7611405" y="2833354"/>
            <a:ext cx="1197735" cy="5022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/>
              <a:t>Desde</a:t>
            </a:r>
            <a:endParaRPr lang="es-BO" dirty="0"/>
          </a:p>
        </p:txBody>
      </p:sp>
      <p:cxnSp>
        <p:nvCxnSpPr>
          <p:cNvPr id="17" name="Conector recto de flecha 16"/>
          <p:cNvCxnSpPr>
            <a:stCxn id="13" idx="2"/>
          </p:cNvCxnSpPr>
          <p:nvPr/>
        </p:nvCxnSpPr>
        <p:spPr>
          <a:xfrm>
            <a:off x="1417737" y="3206842"/>
            <a:ext cx="0" cy="41212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5007726" y="3618963"/>
            <a:ext cx="0" cy="41212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8210272" y="3367825"/>
            <a:ext cx="0" cy="41212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826373" y="3618963"/>
            <a:ext cx="1171978" cy="862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Antes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Durante 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Después</a:t>
            </a:r>
            <a:endParaRPr lang="es-B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7654335" y="3779946"/>
            <a:ext cx="1171978" cy="14875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Yo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Tú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Él/ella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</a:t>
            </a:r>
            <a:endParaRPr lang="es-B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3889420" y="4034303"/>
            <a:ext cx="2550017" cy="1812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Preguntas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Ejemplos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Enlaces a la  vida  real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¿Para qué les sirve?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¿Qué consecuencias?</a:t>
            </a:r>
          </a:p>
          <a:p>
            <a:r>
              <a:rPr lang="es-B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¿Qué ventajas?</a:t>
            </a:r>
            <a:endParaRPr lang="es-B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10961648" y="6475090"/>
            <a:ext cx="1230351" cy="382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100" dirty="0" smtClean="0"/>
              <a:t>Esquema de Laurie Ijzerman</a:t>
            </a:r>
            <a:endParaRPr lang="es-BO" sz="1100" dirty="0"/>
          </a:p>
        </p:txBody>
      </p:sp>
    </p:spTree>
    <p:extLst>
      <p:ext uri="{BB962C8B-B14F-4D97-AF65-F5344CB8AC3E}">
        <p14:creationId xmlns:p14="http://schemas.microsoft.com/office/powerpoint/2010/main" val="318061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2959</TotalTime>
  <Words>547</Words>
  <Application>Microsoft Office PowerPoint</Application>
  <PresentationFormat>Panorámica</PresentationFormat>
  <Paragraphs>73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Georgia</vt:lpstr>
      <vt:lpstr>Trebuchet MS</vt:lpstr>
      <vt:lpstr>Wingdings 3</vt:lpstr>
      <vt:lpstr>Faceta</vt:lpstr>
      <vt:lpstr>Técnicas de motivación aplicada a la enseñanza-aprendizaje</vt:lpstr>
      <vt:lpstr>¿Qué es la motivación?</vt:lpstr>
      <vt:lpstr>Tipos de motivación y desmotivación:</vt:lpstr>
      <vt:lpstr>Presentación de PowerPoint</vt:lpstr>
      <vt:lpstr>Presentación de PowerPoint</vt:lpstr>
      <vt:lpstr>Características que más contribuyen a la motivación </vt:lpstr>
      <vt:lpstr>En relación al entusiasmo y la expresividad del profesor:  </vt:lpstr>
      <vt:lpstr>¿Cómo motivamos?</vt:lpstr>
      <vt:lpstr>Presentación de PowerPoint</vt:lpstr>
      <vt:lpstr>Presentación de PowerPoint</vt:lpstr>
      <vt:lpstr>Bibliografía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Técnicas de motivación aplicada a la enseñanza-aprendizaje</dc:title>
  <dc:creator>Asus</dc:creator>
  <cp:lastModifiedBy>Asus</cp:lastModifiedBy>
  <cp:revision>30</cp:revision>
  <dcterms:created xsi:type="dcterms:W3CDTF">2020-01-28T03:06:24Z</dcterms:created>
  <dcterms:modified xsi:type="dcterms:W3CDTF">2020-01-30T13:41:01Z</dcterms:modified>
</cp:coreProperties>
</file>