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2"/>
  </p:sldMasterIdLst>
  <p:notesMasterIdLst>
    <p:notesMasterId r:id="rId13"/>
  </p:notesMasterIdLst>
  <p:sldIdLst>
    <p:sldId id="263" r:id="rId3"/>
    <p:sldId id="267" r:id="rId4"/>
    <p:sldId id="266" r:id="rId5"/>
    <p:sldId id="265" r:id="rId6"/>
    <p:sldId id="268" r:id="rId7"/>
    <p:sldId id="262" r:id="rId8"/>
    <p:sldId id="269" r:id="rId9"/>
    <p:sldId id="270" r:id="rId10"/>
    <p:sldId id="259" r:id="rId11"/>
    <p:sldId id="25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79299" autoAdjust="0"/>
  </p:normalViewPr>
  <p:slideViewPr>
    <p:cSldViewPr showGuides="1">
      <p:cViewPr varScale="1">
        <p:scale>
          <a:sx n="80" d="100"/>
          <a:sy n="80" d="100"/>
        </p:scale>
        <p:origin x="8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DEA10-DA68-4EBE-8673-CC68C925702A}" type="datetimeFigureOut">
              <a:rPr lang="en-US" smtClean="0"/>
              <a:pPr/>
              <a:t>12/19/2017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AD9D2-9A3E-45BD-940B-B1A4148C666D}" type="slidenum">
              <a:rPr lang="en-US" smtClean="0"/>
              <a:pPr/>
              <a:t>‹Nº›</a:t>
            </a:fld>
            <a:endParaRPr lang="en-US"/>
          </a:p>
        </p:txBody>
      </p:sp>
    </p:spTree>
    <p:extLst>
      <p:ext uri="{BB962C8B-B14F-4D97-AF65-F5344CB8AC3E}">
        <p14:creationId xmlns:p14="http://schemas.microsoft.com/office/powerpoint/2010/main" val="237098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ED6C2-A0DA-45D2-8F5B-568687C3D82D}" type="slidenum">
              <a:rPr lang="en-US" smtClean="0"/>
              <a:pPr/>
              <a:t>1</a:t>
            </a:fld>
            <a:endParaRPr lang="en-US"/>
          </a:p>
        </p:txBody>
      </p:sp>
    </p:spTree>
    <p:extLst>
      <p:ext uri="{BB962C8B-B14F-4D97-AF65-F5344CB8AC3E}">
        <p14:creationId xmlns:p14="http://schemas.microsoft.com/office/powerpoint/2010/main" val="275245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ED6C2-A0DA-45D2-8F5B-568687C3D82D}" type="slidenum">
              <a:rPr lang="en-US" smtClean="0"/>
              <a:pPr/>
              <a:t>2</a:t>
            </a:fld>
            <a:endParaRPr lang="en-US"/>
          </a:p>
        </p:txBody>
      </p:sp>
    </p:spTree>
    <p:extLst>
      <p:ext uri="{BB962C8B-B14F-4D97-AF65-F5344CB8AC3E}">
        <p14:creationId xmlns:p14="http://schemas.microsoft.com/office/powerpoint/2010/main" val="55614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ED6C2-A0DA-45D2-8F5B-568687C3D82D}" type="slidenum">
              <a:rPr lang="en-US" smtClean="0"/>
              <a:pPr/>
              <a:t>3</a:t>
            </a:fld>
            <a:endParaRPr lang="en-US"/>
          </a:p>
        </p:txBody>
      </p:sp>
    </p:spTree>
    <p:extLst>
      <p:ext uri="{BB962C8B-B14F-4D97-AF65-F5344CB8AC3E}">
        <p14:creationId xmlns:p14="http://schemas.microsoft.com/office/powerpoint/2010/main" val="136676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ED6C2-A0DA-45D2-8F5B-568687C3D82D}" type="slidenum">
              <a:rPr lang="en-US" smtClean="0"/>
              <a:pPr/>
              <a:t>4</a:t>
            </a:fld>
            <a:endParaRPr lang="en-US"/>
          </a:p>
        </p:txBody>
      </p:sp>
    </p:spTree>
    <p:extLst>
      <p:ext uri="{BB962C8B-B14F-4D97-AF65-F5344CB8AC3E}">
        <p14:creationId xmlns:p14="http://schemas.microsoft.com/office/powerpoint/2010/main" val="185681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ED6C2-A0DA-45D2-8F5B-568687C3D82D}" type="slidenum">
              <a:rPr lang="en-US" smtClean="0"/>
              <a:pPr/>
              <a:t>5</a:t>
            </a:fld>
            <a:endParaRPr lang="en-US"/>
          </a:p>
        </p:txBody>
      </p:sp>
    </p:spTree>
    <p:extLst>
      <p:ext uri="{BB962C8B-B14F-4D97-AF65-F5344CB8AC3E}">
        <p14:creationId xmlns:p14="http://schemas.microsoft.com/office/powerpoint/2010/main" val="251412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ED6C2-A0DA-45D2-8F5B-568687C3D82D}" type="slidenum">
              <a:rPr lang="en-US" smtClean="0"/>
              <a:pPr/>
              <a:t>6</a:t>
            </a:fld>
            <a:endParaRPr lang="en-US"/>
          </a:p>
        </p:txBody>
      </p:sp>
    </p:spTree>
    <p:extLst>
      <p:ext uri="{BB962C8B-B14F-4D97-AF65-F5344CB8AC3E}">
        <p14:creationId xmlns:p14="http://schemas.microsoft.com/office/powerpoint/2010/main" val="329539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ED6C2-A0DA-45D2-8F5B-568687C3D82D}" type="slidenum">
              <a:rPr lang="en-US" smtClean="0"/>
              <a:pPr/>
              <a:t>7</a:t>
            </a:fld>
            <a:endParaRPr lang="en-US"/>
          </a:p>
        </p:txBody>
      </p:sp>
    </p:spTree>
    <p:extLst>
      <p:ext uri="{BB962C8B-B14F-4D97-AF65-F5344CB8AC3E}">
        <p14:creationId xmlns:p14="http://schemas.microsoft.com/office/powerpoint/2010/main" val="142491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5ED6C2-A0DA-45D2-8F5B-568687C3D82D}" type="slidenum">
              <a:rPr lang="en-US" smtClean="0"/>
              <a:pPr/>
              <a:t>8</a:t>
            </a:fld>
            <a:endParaRPr lang="en-US"/>
          </a:p>
        </p:txBody>
      </p:sp>
    </p:spTree>
    <p:extLst>
      <p:ext uri="{BB962C8B-B14F-4D97-AF65-F5344CB8AC3E}">
        <p14:creationId xmlns:p14="http://schemas.microsoft.com/office/powerpoint/2010/main" val="36662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065E6C48-3050-4DE4-ABAD-8ECDA827089C}"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A034-2318-482F-8C8F-1CCC67A25250}" type="slidenum">
              <a:rPr lang="en-US" smtClean="0"/>
              <a:pPr/>
              <a:t>‹Nº›</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31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A034-2318-482F-8C8F-1CCC67A25250}" type="slidenum">
              <a:rPr lang="en-US" smtClean="0"/>
              <a:pPr/>
              <a:t>‹Nº›</a:t>
            </a:fld>
            <a:endParaRPr lang="en-US"/>
          </a:p>
        </p:txBody>
      </p:sp>
    </p:spTree>
    <p:extLst>
      <p:ext uri="{BB962C8B-B14F-4D97-AF65-F5344CB8AC3E}">
        <p14:creationId xmlns:p14="http://schemas.microsoft.com/office/powerpoint/2010/main" val="334001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A034-2318-482F-8C8F-1CCC67A25250}" type="slidenum">
              <a:rPr lang="en-US" smtClean="0"/>
              <a:pPr/>
              <a:t>‹Nº›</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09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A034-2318-482F-8C8F-1CCC67A25250}" type="slidenum">
              <a:rPr lang="en-US" smtClean="0"/>
              <a:pPr/>
              <a:t>‹Nº›</a:t>
            </a:fld>
            <a:endParaRPr lang="en-US"/>
          </a:p>
        </p:txBody>
      </p:sp>
    </p:spTree>
    <p:extLst>
      <p:ext uri="{BB962C8B-B14F-4D97-AF65-F5344CB8AC3E}">
        <p14:creationId xmlns:p14="http://schemas.microsoft.com/office/powerpoint/2010/main" val="254486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AA034-2318-482F-8C8F-1CCC67A25250}" type="slidenum">
              <a:rPr lang="en-US" smtClean="0"/>
              <a:pPr/>
              <a:t>‹Nº›</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56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AA034-2318-482F-8C8F-1CCC67A25250}" type="slidenum">
              <a:rPr lang="en-US" smtClean="0"/>
              <a:pPr/>
              <a:t>‹Nº›</a:t>
            </a:fld>
            <a:endParaRPr lang="en-US"/>
          </a:p>
        </p:txBody>
      </p:sp>
    </p:spTree>
    <p:extLst>
      <p:ext uri="{BB962C8B-B14F-4D97-AF65-F5344CB8AC3E}">
        <p14:creationId xmlns:p14="http://schemas.microsoft.com/office/powerpoint/2010/main" val="355541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68096" y="2967788"/>
            <a:ext cx="356616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4491990" y="2967788"/>
            <a:ext cx="356616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AA034-2318-482F-8C8F-1CCC67A25250}" type="slidenum">
              <a:rPr lang="en-US" smtClean="0"/>
              <a:pPr/>
              <a:t>‹Nº›</a:t>
            </a:fld>
            <a:endParaRPr lang="en-US"/>
          </a:p>
        </p:txBody>
      </p:sp>
    </p:spTree>
    <p:extLst>
      <p:ext uri="{BB962C8B-B14F-4D97-AF65-F5344CB8AC3E}">
        <p14:creationId xmlns:p14="http://schemas.microsoft.com/office/powerpoint/2010/main" val="377651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AA034-2318-482F-8C8F-1CCC67A25250}" type="slidenum">
              <a:rPr lang="en-US" smtClean="0"/>
              <a:pPr/>
              <a:t>‹Nº›</a:t>
            </a:fld>
            <a:endParaRPr lang="en-US"/>
          </a:p>
        </p:txBody>
      </p:sp>
    </p:spTree>
    <p:extLst>
      <p:ext uri="{BB962C8B-B14F-4D97-AF65-F5344CB8AC3E}">
        <p14:creationId xmlns:p14="http://schemas.microsoft.com/office/powerpoint/2010/main" val="30922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AA034-2318-482F-8C8F-1CCC67A25250}" type="slidenum">
              <a:rPr lang="en-US" smtClean="0"/>
              <a:pPr/>
              <a:t>‹Nº›</a:t>
            </a:fld>
            <a:endParaRPr lang="en-US"/>
          </a:p>
        </p:txBody>
      </p:sp>
    </p:spTree>
    <p:extLst>
      <p:ext uri="{BB962C8B-B14F-4D97-AF65-F5344CB8AC3E}">
        <p14:creationId xmlns:p14="http://schemas.microsoft.com/office/powerpoint/2010/main" val="334031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AA034-2318-482F-8C8F-1CCC67A25250}" type="slidenum">
              <a:rPr lang="en-US" smtClean="0"/>
              <a:pPr/>
              <a:t>‹Nº›</a:t>
            </a:fld>
            <a:endParaRPr lang="en-US"/>
          </a:p>
        </p:txBody>
      </p:sp>
    </p:spTree>
    <p:extLst>
      <p:ext uri="{BB962C8B-B14F-4D97-AF65-F5344CB8AC3E}">
        <p14:creationId xmlns:p14="http://schemas.microsoft.com/office/powerpoint/2010/main" val="391030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5E6C48-3050-4DE4-ABAD-8ECDA827089C}"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AA034-2318-482F-8C8F-1CCC67A25250}" type="slidenum">
              <a:rPr lang="en-US" smtClean="0"/>
              <a:pPr/>
              <a:t>‹Nº›</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03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65E6C48-3050-4DE4-ABAD-8ECDA827089C}" type="datetimeFigureOut">
              <a:rPr lang="en-US" smtClean="0"/>
              <a:pPr/>
              <a:t>12/19/2017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C3AA034-2318-482F-8C8F-1CCC67A25250}" type="slidenum">
              <a:rPr lang="en-US" smtClean="0"/>
              <a:pPr/>
              <a:t>‹Nº›</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1620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www.derechoteca.com/gacetabolivia/decreto-supremo-1893-del-12-febrero-2014"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trans="30000"/>
                    </a14:imgEffect>
                  </a14:imgLayer>
                </a14:imgProps>
              </a:ex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p:nvPr/>
        </p:nvSpPr>
        <p:spPr>
          <a:xfrm>
            <a:off x="0" y="4137975"/>
            <a:ext cx="9144000" cy="2022372"/>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 name="connsiteX0" fmla="*/ 0 w 9144000"/>
              <a:gd name="connsiteY0" fmla="*/ 277732 h 2273737"/>
              <a:gd name="connsiteX1" fmla="*/ 9144000 w 9144000"/>
              <a:gd name="connsiteY1" fmla="*/ 506332 h 2273737"/>
              <a:gd name="connsiteX2" fmla="*/ 9124950 w 9144000"/>
              <a:gd name="connsiteY2" fmla="*/ 1877932 h 2273737"/>
              <a:gd name="connsiteX3" fmla="*/ 0 w 9144000"/>
              <a:gd name="connsiteY3" fmla="*/ 830182 h 2273737"/>
              <a:gd name="connsiteX4" fmla="*/ 0 w 9144000"/>
              <a:gd name="connsiteY4" fmla="*/ 277732 h 2273737"/>
              <a:gd name="connsiteX0" fmla="*/ 0 w 9124950"/>
              <a:gd name="connsiteY0" fmla="*/ 762000 h 2758005"/>
              <a:gd name="connsiteX1" fmla="*/ 9124950 w 9124950"/>
              <a:gd name="connsiteY1" fmla="*/ 0 h 2758005"/>
              <a:gd name="connsiteX2" fmla="*/ 9124950 w 9124950"/>
              <a:gd name="connsiteY2" fmla="*/ 2362200 h 2758005"/>
              <a:gd name="connsiteX3" fmla="*/ 0 w 9124950"/>
              <a:gd name="connsiteY3" fmla="*/ 1314450 h 2758005"/>
              <a:gd name="connsiteX4" fmla="*/ 0 w 9124950"/>
              <a:gd name="connsiteY4" fmla="*/ 762000 h 2758005"/>
              <a:gd name="connsiteX0" fmla="*/ 0 w 9124950"/>
              <a:gd name="connsiteY0" fmla="*/ 762000 h 1971730"/>
              <a:gd name="connsiteX1" fmla="*/ 9124950 w 9124950"/>
              <a:gd name="connsiteY1" fmla="*/ 0 h 1971730"/>
              <a:gd name="connsiteX2" fmla="*/ 9124950 w 9124950"/>
              <a:gd name="connsiteY2" fmla="*/ 1447800 h 1971730"/>
              <a:gd name="connsiteX3" fmla="*/ 0 w 9124950"/>
              <a:gd name="connsiteY3" fmla="*/ 1314450 h 1971730"/>
              <a:gd name="connsiteX4" fmla="*/ 0 w 9124950"/>
              <a:gd name="connsiteY4" fmla="*/ 762000 h 1971730"/>
              <a:gd name="connsiteX0" fmla="*/ 0 w 9124950"/>
              <a:gd name="connsiteY0" fmla="*/ 762000 h 2022372"/>
              <a:gd name="connsiteX1" fmla="*/ 9124950 w 9124950"/>
              <a:gd name="connsiteY1" fmla="*/ 0 h 2022372"/>
              <a:gd name="connsiteX2" fmla="*/ 9124950 w 9124950"/>
              <a:gd name="connsiteY2" fmla="*/ 1447800 h 2022372"/>
              <a:gd name="connsiteX3" fmla="*/ 0 w 9124950"/>
              <a:gd name="connsiteY3" fmla="*/ 1562100 h 2022372"/>
              <a:gd name="connsiteX4" fmla="*/ 0 w 9124950"/>
              <a:gd name="connsiteY4" fmla="*/ 762000 h 20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2022372">
                <a:moveTo>
                  <a:pt x="0" y="762000"/>
                </a:moveTo>
                <a:cubicBezTo>
                  <a:pt x="4152900" y="-361950"/>
                  <a:pt x="5924550" y="1390650"/>
                  <a:pt x="9124950" y="0"/>
                </a:cubicBezTo>
                <a:lnTo>
                  <a:pt x="9124950" y="1447800"/>
                </a:lnTo>
                <a:cubicBezTo>
                  <a:pt x="6883400" y="2857500"/>
                  <a:pt x="3041650" y="1181100"/>
                  <a:pt x="0" y="1562100"/>
                </a:cubicBezTo>
                <a:lnTo>
                  <a:pt x="0" y="76200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p:nvPr/>
        </p:nvSpPr>
        <p:spPr>
          <a:xfrm>
            <a:off x="0" y="4419600"/>
            <a:ext cx="9144000" cy="2065808"/>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flipH="1">
            <a:off x="0" y="5203808"/>
            <a:ext cx="9144000" cy="648094"/>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251521" y="624110"/>
            <a:ext cx="8282880" cy="1280890"/>
          </a:xfrm>
        </p:spPr>
        <p:txBody>
          <a:bodyPr>
            <a:normAutofit/>
          </a:bodyPr>
          <a:lstStyle/>
          <a:p>
            <a:pPr algn="ctr"/>
            <a:r>
              <a:rPr lang="es-BO" b="1" dirty="0" smtClean="0">
                <a:solidFill>
                  <a:srgbClr val="FFC000"/>
                </a:solidFill>
              </a:rPr>
              <a:t>Ley de inserción laboral de personas con discapacidad</a:t>
            </a:r>
            <a:endParaRPr lang="es-BO" b="1" dirty="0">
              <a:solidFill>
                <a:srgbClr val="FFC000"/>
              </a:solidFill>
            </a:endParaRPr>
          </a:p>
        </p:txBody>
      </p:sp>
      <p:sp>
        <p:nvSpPr>
          <p:cNvPr id="6" name="Marcador de contenido 5"/>
          <p:cNvSpPr>
            <a:spLocks noGrp="1"/>
          </p:cNvSpPr>
          <p:nvPr>
            <p:ph idx="1"/>
          </p:nvPr>
        </p:nvSpPr>
        <p:spPr>
          <a:xfrm>
            <a:off x="179512" y="2133600"/>
            <a:ext cx="8712967" cy="4463752"/>
          </a:xfrm>
        </p:spPr>
        <p:txBody>
          <a:bodyPr>
            <a:normAutofit/>
          </a:bodyPr>
          <a:lstStyle/>
          <a:p>
            <a:r>
              <a:rPr lang="es-BO" sz="2400" dirty="0">
                <a:solidFill>
                  <a:srgbClr val="FFC000"/>
                </a:solidFill>
              </a:rPr>
              <a:t>ARTÍCULO 1. (OBJETO). </a:t>
            </a:r>
            <a:br>
              <a:rPr lang="es-BO" sz="2400" dirty="0">
                <a:solidFill>
                  <a:srgbClr val="FFC000"/>
                </a:solidFill>
              </a:rPr>
            </a:br>
            <a:r>
              <a:rPr lang="es-BO" sz="2400" dirty="0">
                <a:solidFill>
                  <a:srgbClr val="FFC000"/>
                </a:solidFill>
              </a:rPr>
              <a:t/>
            </a:r>
            <a:br>
              <a:rPr lang="es-BO" sz="2400" dirty="0">
                <a:solidFill>
                  <a:srgbClr val="FFC000"/>
                </a:solidFill>
              </a:rPr>
            </a:br>
            <a:r>
              <a:rPr lang="es-BO" sz="2400" dirty="0">
                <a:solidFill>
                  <a:srgbClr val="FFC000"/>
                </a:solidFill>
              </a:rPr>
              <a:t>La presente Ley tiene por objeto: </a:t>
            </a:r>
            <a:br>
              <a:rPr lang="es-BO" sz="2400" dirty="0">
                <a:solidFill>
                  <a:srgbClr val="FFC000"/>
                </a:solidFill>
              </a:rPr>
            </a:br>
            <a:r>
              <a:rPr lang="es-BO" sz="2400" dirty="0">
                <a:solidFill>
                  <a:srgbClr val="FFC000"/>
                </a:solidFill>
              </a:rPr>
              <a:t/>
            </a:r>
            <a:br>
              <a:rPr lang="es-BO" sz="2400" dirty="0">
                <a:solidFill>
                  <a:srgbClr val="FFC000"/>
                </a:solidFill>
              </a:rPr>
            </a:br>
            <a:r>
              <a:rPr lang="es-BO" sz="2400" dirty="0">
                <a:solidFill>
                  <a:srgbClr val="FFC000"/>
                </a:solidFill>
              </a:rPr>
              <a:t>Establecer la inserción laboral en los sectores público y privado, de personas con discapacidad, así como de la madre o el padre, cónyuge, tutora o tutor que se encuentre a cargo de una o más personas con discapacidad menores de dieciocho (18) años o con discapacidad grave y muy grave. </a:t>
            </a:r>
            <a:br>
              <a:rPr lang="es-BO" sz="2400" dirty="0">
                <a:solidFill>
                  <a:srgbClr val="FFC000"/>
                </a:solidFill>
              </a:rPr>
            </a:br>
            <a:r>
              <a:rPr lang="es-BO" sz="2400" dirty="0">
                <a:solidFill>
                  <a:srgbClr val="FFC000"/>
                </a:solidFill>
              </a:rPr>
              <a:t>Crear un Bono mensual para las Personas con Discapacidad grave y muy grave.</a:t>
            </a:r>
          </a:p>
        </p:txBody>
      </p:sp>
    </p:spTree>
    <p:extLst>
      <p:ext uri="{BB962C8B-B14F-4D97-AF65-F5344CB8AC3E}">
        <p14:creationId xmlns:p14="http://schemas.microsoft.com/office/powerpoint/2010/main" val="1098437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85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trans="30000"/>
                    </a14:imgEffect>
                  </a14:imgLayer>
                </a14:imgProps>
              </a:ex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p:nvPr/>
        </p:nvSpPr>
        <p:spPr>
          <a:xfrm>
            <a:off x="0" y="4137975"/>
            <a:ext cx="9144000" cy="2022372"/>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 name="connsiteX0" fmla="*/ 0 w 9144000"/>
              <a:gd name="connsiteY0" fmla="*/ 277732 h 2273737"/>
              <a:gd name="connsiteX1" fmla="*/ 9144000 w 9144000"/>
              <a:gd name="connsiteY1" fmla="*/ 506332 h 2273737"/>
              <a:gd name="connsiteX2" fmla="*/ 9124950 w 9144000"/>
              <a:gd name="connsiteY2" fmla="*/ 1877932 h 2273737"/>
              <a:gd name="connsiteX3" fmla="*/ 0 w 9144000"/>
              <a:gd name="connsiteY3" fmla="*/ 830182 h 2273737"/>
              <a:gd name="connsiteX4" fmla="*/ 0 w 9144000"/>
              <a:gd name="connsiteY4" fmla="*/ 277732 h 2273737"/>
              <a:gd name="connsiteX0" fmla="*/ 0 w 9124950"/>
              <a:gd name="connsiteY0" fmla="*/ 762000 h 2758005"/>
              <a:gd name="connsiteX1" fmla="*/ 9124950 w 9124950"/>
              <a:gd name="connsiteY1" fmla="*/ 0 h 2758005"/>
              <a:gd name="connsiteX2" fmla="*/ 9124950 w 9124950"/>
              <a:gd name="connsiteY2" fmla="*/ 2362200 h 2758005"/>
              <a:gd name="connsiteX3" fmla="*/ 0 w 9124950"/>
              <a:gd name="connsiteY3" fmla="*/ 1314450 h 2758005"/>
              <a:gd name="connsiteX4" fmla="*/ 0 w 9124950"/>
              <a:gd name="connsiteY4" fmla="*/ 762000 h 2758005"/>
              <a:gd name="connsiteX0" fmla="*/ 0 w 9124950"/>
              <a:gd name="connsiteY0" fmla="*/ 762000 h 1971730"/>
              <a:gd name="connsiteX1" fmla="*/ 9124950 w 9124950"/>
              <a:gd name="connsiteY1" fmla="*/ 0 h 1971730"/>
              <a:gd name="connsiteX2" fmla="*/ 9124950 w 9124950"/>
              <a:gd name="connsiteY2" fmla="*/ 1447800 h 1971730"/>
              <a:gd name="connsiteX3" fmla="*/ 0 w 9124950"/>
              <a:gd name="connsiteY3" fmla="*/ 1314450 h 1971730"/>
              <a:gd name="connsiteX4" fmla="*/ 0 w 9124950"/>
              <a:gd name="connsiteY4" fmla="*/ 762000 h 1971730"/>
              <a:gd name="connsiteX0" fmla="*/ 0 w 9124950"/>
              <a:gd name="connsiteY0" fmla="*/ 762000 h 2022372"/>
              <a:gd name="connsiteX1" fmla="*/ 9124950 w 9124950"/>
              <a:gd name="connsiteY1" fmla="*/ 0 h 2022372"/>
              <a:gd name="connsiteX2" fmla="*/ 9124950 w 9124950"/>
              <a:gd name="connsiteY2" fmla="*/ 1447800 h 2022372"/>
              <a:gd name="connsiteX3" fmla="*/ 0 w 9124950"/>
              <a:gd name="connsiteY3" fmla="*/ 1562100 h 2022372"/>
              <a:gd name="connsiteX4" fmla="*/ 0 w 9124950"/>
              <a:gd name="connsiteY4" fmla="*/ 762000 h 20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2022372">
                <a:moveTo>
                  <a:pt x="0" y="762000"/>
                </a:moveTo>
                <a:cubicBezTo>
                  <a:pt x="4152900" y="-361950"/>
                  <a:pt x="5924550" y="1390650"/>
                  <a:pt x="9124950" y="0"/>
                </a:cubicBezTo>
                <a:lnTo>
                  <a:pt x="9124950" y="1447800"/>
                </a:lnTo>
                <a:cubicBezTo>
                  <a:pt x="6883400" y="2857500"/>
                  <a:pt x="3041650" y="1181100"/>
                  <a:pt x="0" y="1562100"/>
                </a:cubicBezTo>
                <a:lnTo>
                  <a:pt x="0" y="76200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p:nvPr/>
        </p:nvSpPr>
        <p:spPr>
          <a:xfrm>
            <a:off x="0" y="4419600"/>
            <a:ext cx="9144000" cy="2065808"/>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flipH="1">
            <a:off x="0" y="5203808"/>
            <a:ext cx="9144000" cy="648094"/>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trans="30000"/>
                    </a14:imgEffect>
                  </a14:imgLayer>
                </a14:imgProps>
              </a:ex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arcador de contenido 8"/>
          <p:cNvSpPr>
            <a:spLocks noGrp="1"/>
          </p:cNvSpPr>
          <p:nvPr>
            <p:ph idx="1"/>
          </p:nvPr>
        </p:nvSpPr>
        <p:spPr>
          <a:xfrm>
            <a:off x="107504" y="260648"/>
            <a:ext cx="9036495" cy="6408712"/>
          </a:xfrm>
          <a:ln>
            <a:solidFill>
              <a:schemeClr val="accent4">
                <a:lumMod val="60000"/>
                <a:lumOff val="40000"/>
              </a:schemeClr>
            </a:solidFill>
          </a:ln>
        </p:spPr>
        <p:txBody>
          <a:bodyPr>
            <a:normAutofit/>
          </a:bodyPr>
          <a:lstStyle/>
          <a:p>
            <a:endParaRPr lang="es-BO" b="1" dirty="0" smtClean="0">
              <a:solidFill>
                <a:schemeClr val="bg1"/>
              </a:solidFill>
            </a:endParaRPr>
          </a:p>
          <a:p>
            <a:endParaRPr lang="es-BO" b="1" dirty="0" smtClean="0">
              <a:solidFill>
                <a:schemeClr val="bg1"/>
              </a:solidFill>
            </a:endParaRPr>
          </a:p>
          <a:p>
            <a:r>
              <a:rPr lang="es-BO" b="1" dirty="0" smtClean="0">
                <a:solidFill>
                  <a:schemeClr val="bg1"/>
                </a:solidFill>
              </a:rPr>
              <a:t>ARTÍCULO </a:t>
            </a:r>
            <a:r>
              <a:rPr lang="es-BO" b="1" dirty="0">
                <a:solidFill>
                  <a:schemeClr val="bg1"/>
                </a:solidFill>
              </a:rPr>
              <a:t>2. (INSERCIÓN LABORAL OBLIGATORIA E INTERMEDIACIÓN).</a:t>
            </a:r>
            <a:r>
              <a:rPr lang="es-BO" dirty="0">
                <a:solidFill>
                  <a:schemeClr val="bg1"/>
                </a:solidFill>
              </a:rPr>
              <a:t> </a:t>
            </a:r>
            <a:br>
              <a:rPr lang="es-BO" dirty="0">
                <a:solidFill>
                  <a:schemeClr val="bg1"/>
                </a:solidFill>
              </a:rPr>
            </a:br>
            <a:r>
              <a:rPr lang="es-BO" dirty="0">
                <a:solidFill>
                  <a:schemeClr val="bg1"/>
                </a:solidFill>
              </a:rPr>
              <a:t/>
            </a:r>
            <a:br>
              <a:rPr lang="es-BO" dirty="0">
                <a:solidFill>
                  <a:schemeClr val="bg1"/>
                </a:solidFill>
              </a:rPr>
            </a:br>
            <a:r>
              <a:rPr lang="es-BO" dirty="0">
                <a:solidFill>
                  <a:schemeClr val="bg1"/>
                </a:solidFill>
              </a:rPr>
              <a:t>I. </a:t>
            </a:r>
            <a:r>
              <a:rPr lang="es-BO" b="1" dirty="0">
                <a:solidFill>
                  <a:srgbClr val="FFC000"/>
                </a:solidFill>
              </a:rPr>
              <a:t>Todas las instituciones del sector público que comprenden los Órganos del Estado Plurinacional, instituciones que ejercen funciones de control, de defensa de la sociedad y del Estado, gobiernos autónomos departamentales, regionales, municipales e indígena originario campesinos, universidades públicas, empresas públicas, instituciones financieras bancarias y no bancarias, instituciones públicas de seguridad social y todas aquellas personas naturales y jurídicas que perciban, generen y/o administren recursos públicos, tienen la obligación de insertar laboralmente a personas con discapacidad, a la madre o al padre, cónyuge, tutora o tutor que se encuentre a cargo de una o más personas con discapacidad menores de dieciocho (18) años o con discapacidad grave o muy grave, en un porcentaje no menor al cuatro por ciento (4%) de su personal. </a:t>
            </a:r>
            <a:br>
              <a:rPr lang="es-BO" b="1" dirty="0">
                <a:solidFill>
                  <a:srgbClr val="FFC000"/>
                </a:solidFill>
              </a:rPr>
            </a:br>
            <a:r>
              <a:rPr lang="es-BO" b="1" dirty="0">
                <a:solidFill>
                  <a:srgbClr val="FFC000"/>
                </a:solidFill>
              </a:rPr>
              <a:t/>
            </a:r>
            <a:br>
              <a:rPr lang="es-BO" b="1" dirty="0">
                <a:solidFill>
                  <a:srgbClr val="FFC000"/>
                </a:solidFill>
              </a:rPr>
            </a:br>
            <a:r>
              <a:rPr lang="es-BO" b="1" dirty="0">
                <a:solidFill>
                  <a:srgbClr val="FFC000"/>
                </a:solidFill>
              </a:rPr>
              <a:t>En el mismo porcentaje, están obligados a aplicar las Fuerzas Armadas y la Policía Boliviana respecto a su personal administrativo. </a:t>
            </a:r>
            <a:br>
              <a:rPr lang="es-BO" b="1" dirty="0">
                <a:solidFill>
                  <a:srgbClr val="FFC000"/>
                </a:solidFill>
              </a:rPr>
            </a:br>
            <a:r>
              <a:rPr lang="es-BO" b="1" dirty="0">
                <a:solidFill>
                  <a:srgbClr val="FFC000"/>
                </a:solidFill>
              </a:rPr>
              <a:t/>
            </a:r>
            <a:br>
              <a:rPr lang="es-BO" b="1" dirty="0">
                <a:solidFill>
                  <a:srgbClr val="FFC000"/>
                </a:solidFill>
              </a:rPr>
            </a:br>
            <a:r>
              <a:rPr lang="es-BO" dirty="0" smtClean="0">
                <a:solidFill>
                  <a:schemeClr val="bg1"/>
                </a:solidFill>
              </a:rPr>
              <a:t>.</a:t>
            </a:r>
            <a:r>
              <a:rPr lang="es-BO" dirty="0">
                <a:solidFill>
                  <a:schemeClr val="bg1"/>
                </a:solidFill>
              </a:rPr>
              <a:t> </a:t>
            </a:r>
          </a:p>
        </p:txBody>
      </p:sp>
    </p:spTree>
    <p:extLst>
      <p:ext uri="{BB962C8B-B14F-4D97-AF65-F5344CB8AC3E}">
        <p14:creationId xmlns:p14="http://schemas.microsoft.com/office/powerpoint/2010/main" val="80539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trans="30000"/>
                    </a14:imgEffect>
                  </a14:imgLayer>
                </a14:imgProps>
              </a:ex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p:nvPr/>
        </p:nvSpPr>
        <p:spPr>
          <a:xfrm>
            <a:off x="0" y="4137975"/>
            <a:ext cx="9144000" cy="2022372"/>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 name="connsiteX0" fmla="*/ 0 w 9144000"/>
              <a:gd name="connsiteY0" fmla="*/ 277732 h 2273737"/>
              <a:gd name="connsiteX1" fmla="*/ 9144000 w 9144000"/>
              <a:gd name="connsiteY1" fmla="*/ 506332 h 2273737"/>
              <a:gd name="connsiteX2" fmla="*/ 9124950 w 9144000"/>
              <a:gd name="connsiteY2" fmla="*/ 1877932 h 2273737"/>
              <a:gd name="connsiteX3" fmla="*/ 0 w 9144000"/>
              <a:gd name="connsiteY3" fmla="*/ 830182 h 2273737"/>
              <a:gd name="connsiteX4" fmla="*/ 0 w 9144000"/>
              <a:gd name="connsiteY4" fmla="*/ 277732 h 2273737"/>
              <a:gd name="connsiteX0" fmla="*/ 0 w 9124950"/>
              <a:gd name="connsiteY0" fmla="*/ 762000 h 2758005"/>
              <a:gd name="connsiteX1" fmla="*/ 9124950 w 9124950"/>
              <a:gd name="connsiteY1" fmla="*/ 0 h 2758005"/>
              <a:gd name="connsiteX2" fmla="*/ 9124950 w 9124950"/>
              <a:gd name="connsiteY2" fmla="*/ 2362200 h 2758005"/>
              <a:gd name="connsiteX3" fmla="*/ 0 w 9124950"/>
              <a:gd name="connsiteY3" fmla="*/ 1314450 h 2758005"/>
              <a:gd name="connsiteX4" fmla="*/ 0 w 9124950"/>
              <a:gd name="connsiteY4" fmla="*/ 762000 h 2758005"/>
              <a:gd name="connsiteX0" fmla="*/ 0 w 9124950"/>
              <a:gd name="connsiteY0" fmla="*/ 762000 h 1971730"/>
              <a:gd name="connsiteX1" fmla="*/ 9124950 w 9124950"/>
              <a:gd name="connsiteY1" fmla="*/ 0 h 1971730"/>
              <a:gd name="connsiteX2" fmla="*/ 9124950 w 9124950"/>
              <a:gd name="connsiteY2" fmla="*/ 1447800 h 1971730"/>
              <a:gd name="connsiteX3" fmla="*/ 0 w 9124950"/>
              <a:gd name="connsiteY3" fmla="*/ 1314450 h 1971730"/>
              <a:gd name="connsiteX4" fmla="*/ 0 w 9124950"/>
              <a:gd name="connsiteY4" fmla="*/ 762000 h 1971730"/>
              <a:gd name="connsiteX0" fmla="*/ 0 w 9124950"/>
              <a:gd name="connsiteY0" fmla="*/ 762000 h 2022372"/>
              <a:gd name="connsiteX1" fmla="*/ 9124950 w 9124950"/>
              <a:gd name="connsiteY1" fmla="*/ 0 h 2022372"/>
              <a:gd name="connsiteX2" fmla="*/ 9124950 w 9124950"/>
              <a:gd name="connsiteY2" fmla="*/ 1447800 h 2022372"/>
              <a:gd name="connsiteX3" fmla="*/ 0 w 9124950"/>
              <a:gd name="connsiteY3" fmla="*/ 1562100 h 2022372"/>
              <a:gd name="connsiteX4" fmla="*/ 0 w 9124950"/>
              <a:gd name="connsiteY4" fmla="*/ 762000 h 20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2022372">
                <a:moveTo>
                  <a:pt x="0" y="762000"/>
                </a:moveTo>
                <a:cubicBezTo>
                  <a:pt x="4152900" y="-361950"/>
                  <a:pt x="5924550" y="1390650"/>
                  <a:pt x="9124950" y="0"/>
                </a:cubicBezTo>
                <a:lnTo>
                  <a:pt x="9124950" y="1447800"/>
                </a:lnTo>
                <a:cubicBezTo>
                  <a:pt x="6883400" y="2857500"/>
                  <a:pt x="3041650" y="1181100"/>
                  <a:pt x="0" y="1562100"/>
                </a:cubicBezTo>
                <a:lnTo>
                  <a:pt x="0" y="76200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p:nvPr/>
        </p:nvSpPr>
        <p:spPr>
          <a:xfrm>
            <a:off x="0" y="4419600"/>
            <a:ext cx="9144000" cy="2065808"/>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flipH="1">
            <a:off x="0" y="5203808"/>
            <a:ext cx="9144000" cy="648094"/>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0" y="116631"/>
            <a:ext cx="9036496" cy="5847755"/>
          </a:xfrm>
          <a:prstGeom prst="rect">
            <a:avLst/>
          </a:prstGeom>
          <a:noFill/>
        </p:spPr>
        <p:txBody>
          <a:bodyPr wrap="square">
            <a:spAutoFit/>
          </a:bodyPr>
          <a:lstStyle/>
          <a:p>
            <a:endParaRPr lang="es-BO" dirty="0" smtClean="0">
              <a:solidFill>
                <a:schemeClr val="bg1"/>
              </a:solidFill>
            </a:endParaRPr>
          </a:p>
          <a:p>
            <a:endParaRPr lang="es-BO" dirty="0">
              <a:solidFill>
                <a:schemeClr val="bg1"/>
              </a:solidFill>
            </a:endParaRPr>
          </a:p>
          <a:p>
            <a:endParaRPr lang="es-BO" dirty="0" smtClean="0">
              <a:solidFill>
                <a:schemeClr val="bg1"/>
              </a:solidFill>
            </a:endParaRPr>
          </a:p>
          <a:p>
            <a:r>
              <a:rPr lang="es-BO" sz="2000" dirty="0" smtClean="0">
                <a:solidFill>
                  <a:srgbClr val="FFC000"/>
                </a:solidFill>
              </a:rPr>
              <a:t>II</a:t>
            </a:r>
            <a:r>
              <a:rPr lang="es-BO" sz="2000" dirty="0">
                <a:solidFill>
                  <a:srgbClr val="FFC000"/>
                </a:solidFill>
              </a:rPr>
              <a:t>. Todas las empresas o establecimientos laborales del sector privado, que desarrollen cualquier actividad en el territorio nacional, tienen la obligación de insertar laboralmente a personas con discapacidad, a la madre o al padre, cónyuge, tutora o tutor que se encuentre a cargo de una o más personas con discapacidad menores de dieciocho (18) años o con discapacidad grave y muy grave, en un porcentaje no menor al dos por ciento (2%) de su </a:t>
            </a:r>
            <a:r>
              <a:rPr lang="es-BO" sz="2000" dirty="0" smtClean="0">
                <a:solidFill>
                  <a:srgbClr val="FFC000"/>
                </a:solidFill>
              </a:rPr>
              <a:t>personal </a:t>
            </a:r>
          </a:p>
          <a:p>
            <a:endParaRPr lang="es-BO" sz="2000" dirty="0">
              <a:solidFill>
                <a:srgbClr val="FFC000"/>
              </a:solidFill>
            </a:endParaRPr>
          </a:p>
          <a:p>
            <a:r>
              <a:rPr lang="es-BO" sz="2000" dirty="0" smtClean="0">
                <a:solidFill>
                  <a:srgbClr val="FFC000"/>
                </a:solidFill>
              </a:rPr>
              <a:t>III. </a:t>
            </a:r>
            <a:r>
              <a:rPr lang="es-BO" sz="2000" dirty="0">
                <a:solidFill>
                  <a:srgbClr val="FFC000"/>
                </a:solidFill>
              </a:rPr>
              <a:t>Las instituciones del sector público señaladas en el Parágrafo I del presente Artículo, podrán insertar laboralmente mediante invitación directa, a personas con discapacidad; de la misma manera hacerlo en el caso de la madre o el padre, cónyuge, tutora o tutor que se encuentre a cargo de una o más personas con discapacidad menores de dieciocho (18) años o con discapacidad grave y muy grave. </a:t>
            </a:r>
            <a:br>
              <a:rPr lang="es-BO" sz="2000" dirty="0">
                <a:solidFill>
                  <a:srgbClr val="FFC000"/>
                </a:solidFill>
              </a:rPr>
            </a:br>
            <a:r>
              <a:rPr lang="es-BO" sz="2000" dirty="0">
                <a:solidFill>
                  <a:srgbClr val="FFC000"/>
                </a:solidFill>
              </a:rPr>
              <a:t/>
            </a:r>
            <a:br>
              <a:rPr lang="es-BO" sz="2000" dirty="0">
                <a:solidFill>
                  <a:srgbClr val="FFC000"/>
                </a:solidFill>
              </a:rPr>
            </a:br>
            <a:r>
              <a:rPr lang="es-BO" sz="2000" dirty="0">
                <a:solidFill>
                  <a:srgbClr val="FFC000"/>
                </a:solidFill>
              </a:rPr>
              <a:t>En aquellos casos en los que se requiera la intermediación laboral, ésta será ejercida por el Ministerio de Trabajo, Empleo y Previsión Social, a través de la Bolsa de Trabajo del Servicio Público de Empleo</a:t>
            </a:r>
            <a:r>
              <a:rPr lang="es-BO" dirty="0">
                <a:solidFill>
                  <a:srgbClr val="FFC000"/>
                </a:solidFill>
              </a:rPr>
              <a:t>.</a:t>
            </a:r>
          </a:p>
        </p:txBody>
      </p:sp>
    </p:spTree>
    <p:extLst>
      <p:ext uri="{BB962C8B-B14F-4D97-AF65-F5344CB8AC3E}">
        <p14:creationId xmlns:p14="http://schemas.microsoft.com/office/powerpoint/2010/main" val="248992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trans="30000"/>
                    </a14:imgEffect>
                  </a14:imgLayer>
                </a14:imgProps>
              </a:ext>
              <a:ext uri="{28A0092B-C50C-407E-A947-70E740481C1C}">
                <a14:useLocalDpi xmlns:a14="http://schemas.microsoft.com/office/drawing/2010/main" val="0"/>
              </a:ext>
            </a:extLst>
          </a:blip>
          <a:srcRect/>
          <a:stretch>
            <a:fillRect/>
          </a:stretch>
        </p:blipFill>
        <p:spPr bwMode="auto">
          <a:xfrm>
            <a:off x="-12700" y="-25872"/>
            <a:ext cx="91567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Rectangle 1"/>
          <p:cNvSpPr/>
          <p:nvPr/>
        </p:nvSpPr>
        <p:spPr>
          <a:xfrm>
            <a:off x="0" y="4137975"/>
            <a:ext cx="9144000" cy="2022372"/>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 name="connsiteX0" fmla="*/ 0 w 9144000"/>
              <a:gd name="connsiteY0" fmla="*/ 277732 h 2273737"/>
              <a:gd name="connsiteX1" fmla="*/ 9144000 w 9144000"/>
              <a:gd name="connsiteY1" fmla="*/ 506332 h 2273737"/>
              <a:gd name="connsiteX2" fmla="*/ 9124950 w 9144000"/>
              <a:gd name="connsiteY2" fmla="*/ 1877932 h 2273737"/>
              <a:gd name="connsiteX3" fmla="*/ 0 w 9144000"/>
              <a:gd name="connsiteY3" fmla="*/ 830182 h 2273737"/>
              <a:gd name="connsiteX4" fmla="*/ 0 w 9144000"/>
              <a:gd name="connsiteY4" fmla="*/ 277732 h 2273737"/>
              <a:gd name="connsiteX0" fmla="*/ 0 w 9124950"/>
              <a:gd name="connsiteY0" fmla="*/ 762000 h 2758005"/>
              <a:gd name="connsiteX1" fmla="*/ 9124950 w 9124950"/>
              <a:gd name="connsiteY1" fmla="*/ 0 h 2758005"/>
              <a:gd name="connsiteX2" fmla="*/ 9124950 w 9124950"/>
              <a:gd name="connsiteY2" fmla="*/ 2362200 h 2758005"/>
              <a:gd name="connsiteX3" fmla="*/ 0 w 9124950"/>
              <a:gd name="connsiteY3" fmla="*/ 1314450 h 2758005"/>
              <a:gd name="connsiteX4" fmla="*/ 0 w 9124950"/>
              <a:gd name="connsiteY4" fmla="*/ 762000 h 2758005"/>
              <a:gd name="connsiteX0" fmla="*/ 0 w 9124950"/>
              <a:gd name="connsiteY0" fmla="*/ 762000 h 1971730"/>
              <a:gd name="connsiteX1" fmla="*/ 9124950 w 9124950"/>
              <a:gd name="connsiteY1" fmla="*/ 0 h 1971730"/>
              <a:gd name="connsiteX2" fmla="*/ 9124950 w 9124950"/>
              <a:gd name="connsiteY2" fmla="*/ 1447800 h 1971730"/>
              <a:gd name="connsiteX3" fmla="*/ 0 w 9124950"/>
              <a:gd name="connsiteY3" fmla="*/ 1314450 h 1971730"/>
              <a:gd name="connsiteX4" fmla="*/ 0 w 9124950"/>
              <a:gd name="connsiteY4" fmla="*/ 762000 h 1971730"/>
              <a:gd name="connsiteX0" fmla="*/ 0 w 9124950"/>
              <a:gd name="connsiteY0" fmla="*/ 762000 h 2022372"/>
              <a:gd name="connsiteX1" fmla="*/ 9124950 w 9124950"/>
              <a:gd name="connsiteY1" fmla="*/ 0 h 2022372"/>
              <a:gd name="connsiteX2" fmla="*/ 9124950 w 9124950"/>
              <a:gd name="connsiteY2" fmla="*/ 1447800 h 2022372"/>
              <a:gd name="connsiteX3" fmla="*/ 0 w 9124950"/>
              <a:gd name="connsiteY3" fmla="*/ 1562100 h 2022372"/>
              <a:gd name="connsiteX4" fmla="*/ 0 w 9124950"/>
              <a:gd name="connsiteY4" fmla="*/ 762000 h 20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2022372">
                <a:moveTo>
                  <a:pt x="0" y="762000"/>
                </a:moveTo>
                <a:cubicBezTo>
                  <a:pt x="4152900" y="-361950"/>
                  <a:pt x="5924550" y="1390650"/>
                  <a:pt x="9124950" y="0"/>
                </a:cubicBezTo>
                <a:lnTo>
                  <a:pt x="9124950" y="1447800"/>
                </a:lnTo>
                <a:cubicBezTo>
                  <a:pt x="6883400" y="2857500"/>
                  <a:pt x="3041650" y="1181100"/>
                  <a:pt x="0" y="1562100"/>
                </a:cubicBezTo>
                <a:lnTo>
                  <a:pt x="0" y="76200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p:nvPr/>
        </p:nvSpPr>
        <p:spPr>
          <a:xfrm>
            <a:off x="0" y="4419600"/>
            <a:ext cx="9144000" cy="2065808"/>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flipH="1">
            <a:off x="0" y="5203808"/>
            <a:ext cx="9144000" cy="648094"/>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0" y="3175"/>
            <a:ext cx="9144000" cy="6648772"/>
          </a:xfrm>
          <a:prstGeom prst="rect">
            <a:avLst/>
          </a:prstGeom>
        </p:spPr>
        <p:txBody>
          <a:bodyPr wrap="square">
            <a:spAutoFit/>
          </a:bodyPr>
          <a:lstStyle/>
          <a:p>
            <a:endParaRPr lang="es-BO" dirty="0" smtClean="0">
              <a:solidFill>
                <a:srgbClr val="333333"/>
              </a:solidFill>
              <a:latin typeface="Helvetica Neue"/>
            </a:endParaRPr>
          </a:p>
          <a:p>
            <a:endParaRPr lang="es-BO" dirty="0">
              <a:solidFill>
                <a:srgbClr val="333333"/>
              </a:solidFill>
              <a:latin typeface="Helvetica Neue"/>
            </a:endParaRPr>
          </a:p>
          <a:p>
            <a:endParaRPr lang="es-BO" dirty="0">
              <a:solidFill>
                <a:srgbClr val="333333"/>
              </a:solidFill>
              <a:latin typeface="Helvetica Neue"/>
            </a:endParaRPr>
          </a:p>
          <a:p>
            <a:r>
              <a:rPr lang="es-BO" dirty="0" smtClean="0">
                <a:solidFill>
                  <a:srgbClr val="333333"/>
                </a:solidFill>
                <a:latin typeface="Helvetica Neue"/>
              </a:rPr>
              <a:t>  </a:t>
            </a:r>
            <a:r>
              <a:rPr lang="es-BO" dirty="0" smtClean="0">
                <a:solidFill>
                  <a:srgbClr val="FFC000"/>
                </a:solidFill>
                <a:latin typeface="Helvetica Neue"/>
              </a:rPr>
              <a:t>El </a:t>
            </a:r>
            <a:r>
              <a:rPr lang="es-BO" dirty="0">
                <a:solidFill>
                  <a:srgbClr val="FFC000"/>
                </a:solidFill>
                <a:latin typeface="Helvetica Neue"/>
              </a:rPr>
              <a:t>Ministerio de Trabajo, Empleo y Previsión Social, es la única institución autorizada para ejercer la autorización de intermediación laboral. Cualquier persona natural o jurídica que realice intermediación laboral de persona con discapacidad, o la madre o el padre, cónyuge o la tutora o el tutor que se encuentre a cargo de una o más personas con discapacidad, será denunciada ante el Ministerio Público por presunta comisión de delitos de trata y tráfico de personas.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IV. Las instituciones del sector público y las empresas o establecimientos laborales del sector privado que inserten laboralmente en porcentajes superiores a los establecidos en el presente Artículo, obtendrán distinciones y reconocimientos a establecerse en norma reglamentaria.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V. El Estado Plurinacional de Bolivia garantizará la inamovilidad de las personas con discapacidad, así como de la madre o el padre, cónyuge, tutora o tutor que se encuentre a cargo de una o más personas con discapacidad menores de dieciocho (18) años o con discapacidad grave y muy grave, en los sectores público y privado, siempre y cuando cumplan con la normativa vigente y no existan causales que justifiquen su desvinculación</a:t>
            </a:r>
            <a:r>
              <a:rPr lang="es-BO" dirty="0">
                <a:solidFill>
                  <a:schemeClr val="bg1"/>
                </a:solidFill>
                <a:latin typeface="Helvetica Neue"/>
              </a:rPr>
              <a:t>. </a:t>
            </a:r>
            <a:r>
              <a:rPr lang="es-BO" dirty="0">
                <a:solidFill>
                  <a:schemeClr val="bg1"/>
                </a:solidFill>
              </a:rPr>
              <a:t/>
            </a:r>
            <a:br>
              <a:rPr lang="es-BO" dirty="0">
                <a:solidFill>
                  <a:schemeClr val="bg1"/>
                </a:solidFill>
              </a:rPr>
            </a:br>
            <a:r>
              <a:rPr lang="es-BO" dirty="0">
                <a:solidFill>
                  <a:schemeClr val="bg1"/>
                </a:solidFill>
              </a:rPr>
              <a:t/>
            </a:r>
            <a:br>
              <a:rPr lang="es-BO" dirty="0">
                <a:solidFill>
                  <a:schemeClr val="bg1"/>
                </a:solidFill>
              </a:rPr>
            </a:br>
            <a:endParaRPr lang="es-BO" dirty="0">
              <a:solidFill>
                <a:schemeClr val="bg1"/>
              </a:solidFill>
            </a:endParaRPr>
          </a:p>
        </p:txBody>
      </p:sp>
    </p:spTree>
    <p:extLst>
      <p:ext uri="{BB962C8B-B14F-4D97-AF65-F5344CB8AC3E}">
        <p14:creationId xmlns:p14="http://schemas.microsoft.com/office/powerpoint/2010/main" val="3548371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trans="30000"/>
                    </a14:imgEffect>
                  </a14:imgLayer>
                </a14:imgProps>
              </a:ext>
              <a:ext uri="{28A0092B-C50C-407E-A947-70E740481C1C}">
                <a14:useLocalDpi xmlns:a14="http://schemas.microsoft.com/office/drawing/2010/main" val="0"/>
              </a:ext>
            </a:extLst>
          </a:blip>
          <a:srcRect/>
          <a:stretch>
            <a:fillRect/>
          </a:stretch>
        </p:blipFill>
        <p:spPr bwMode="auto">
          <a:xfrm>
            <a:off x="-12700" y="-99392"/>
            <a:ext cx="91567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Rectangle 1"/>
          <p:cNvSpPr/>
          <p:nvPr/>
        </p:nvSpPr>
        <p:spPr>
          <a:xfrm>
            <a:off x="0" y="4137975"/>
            <a:ext cx="9144000" cy="2022372"/>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 name="connsiteX0" fmla="*/ 0 w 9144000"/>
              <a:gd name="connsiteY0" fmla="*/ 277732 h 2273737"/>
              <a:gd name="connsiteX1" fmla="*/ 9144000 w 9144000"/>
              <a:gd name="connsiteY1" fmla="*/ 506332 h 2273737"/>
              <a:gd name="connsiteX2" fmla="*/ 9124950 w 9144000"/>
              <a:gd name="connsiteY2" fmla="*/ 1877932 h 2273737"/>
              <a:gd name="connsiteX3" fmla="*/ 0 w 9144000"/>
              <a:gd name="connsiteY3" fmla="*/ 830182 h 2273737"/>
              <a:gd name="connsiteX4" fmla="*/ 0 w 9144000"/>
              <a:gd name="connsiteY4" fmla="*/ 277732 h 2273737"/>
              <a:gd name="connsiteX0" fmla="*/ 0 w 9124950"/>
              <a:gd name="connsiteY0" fmla="*/ 762000 h 2758005"/>
              <a:gd name="connsiteX1" fmla="*/ 9124950 w 9124950"/>
              <a:gd name="connsiteY1" fmla="*/ 0 h 2758005"/>
              <a:gd name="connsiteX2" fmla="*/ 9124950 w 9124950"/>
              <a:gd name="connsiteY2" fmla="*/ 2362200 h 2758005"/>
              <a:gd name="connsiteX3" fmla="*/ 0 w 9124950"/>
              <a:gd name="connsiteY3" fmla="*/ 1314450 h 2758005"/>
              <a:gd name="connsiteX4" fmla="*/ 0 w 9124950"/>
              <a:gd name="connsiteY4" fmla="*/ 762000 h 2758005"/>
              <a:gd name="connsiteX0" fmla="*/ 0 w 9124950"/>
              <a:gd name="connsiteY0" fmla="*/ 762000 h 1971730"/>
              <a:gd name="connsiteX1" fmla="*/ 9124950 w 9124950"/>
              <a:gd name="connsiteY1" fmla="*/ 0 h 1971730"/>
              <a:gd name="connsiteX2" fmla="*/ 9124950 w 9124950"/>
              <a:gd name="connsiteY2" fmla="*/ 1447800 h 1971730"/>
              <a:gd name="connsiteX3" fmla="*/ 0 w 9124950"/>
              <a:gd name="connsiteY3" fmla="*/ 1314450 h 1971730"/>
              <a:gd name="connsiteX4" fmla="*/ 0 w 9124950"/>
              <a:gd name="connsiteY4" fmla="*/ 762000 h 1971730"/>
              <a:gd name="connsiteX0" fmla="*/ 0 w 9124950"/>
              <a:gd name="connsiteY0" fmla="*/ 762000 h 2022372"/>
              <a:gd name="connsiteX1" fmla="*/ 9124950 w 9124950"/>
              <a:gd name="connsiteY1" fmla="*/ 0 h 2022372"/>
              <a:gd name="connsiteX2" fmla="*/ 9124950 w 9124950"/>
              <a:gd name="connsiteY2" fmla="*/ 1447800 h 2022372"/>
              <a:gd name="connsiteX3" fmla="*/ 0 w 9124950"/>
              <a:gd name="connsiteY3" fmla="*/ 1562100 h 2022372"/>
              <a:gd name="connsiteX4" fmla="*/ 0 w 9124950"/>
              <a:gd name="connsiteY4" fmla="*/ 762000 h 20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2022372">
                <a:moveTo>
                  <a:pt x="0" y="762000"/>
                </a:moveTo>
                <a:cubicBezTo>
                  <a:pt x="4152900" y="-361950"/>
                  <a:pt x="5924550" y="1390650"/>
                  <a:pt x="9124950" y="0"/>
                </a:cubicBezTo>
                <a:lnTo>
                  <a:pt x="9124950" y="1447800"/>
                </a:lnTo>
                <a:cubicBezTo>
                  <a:pt x="6883400" y="2857500"/>
                  <a:pt x="3041650" y="1181100"/>
                  <a:pt x="0" y="1562100"/>
                </a:cubicBezTo>
                <a:lnTo>
                  <a:pt x="0" y="76200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p:nvPr/>
        </p:nvSpPr>
        <p:spPr>
          <a:xfrm>
            <a:off x="0" y="4419600"/>
            <a:ext cx="9144000" cy="2065808"/>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flipH="1">
            <a:off x="0" y="5203808"/>
            <a:ext cx="9144000" cy="648094"/>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107504" y="197346"/>
            <a:ext cx="8928992" cy="7017306"/>
          </a:xfrm>
          <a:prstGeom prst="rect">
            <a:avLst/>
          </a:prstGeom>
        </p:spPr>
        <p:txBody>
          <a:bodyPr wrap="square">
            <a:spAutoFit/>
          </a:bodyPr>
          <a:lstStyle/>
          <a:p>
            <a:endParaRPr lang="es-BO" dirty="0" smtClean="0">
              <a:solidFill>
                <a:srgbClr val="333333"/>
              </a:solidFill>
              <a:latin typeface="Helvetica Neue"/>
            </a:endParaRPr>
          </a:p>
          <a:p>
            <a:r>
              <a:rPr lang="es-BO" dirty="0" smtClean="0">
                <a:solidFill>
                  <a:schemeClr val="bg1"/>
                </a:solidFill>
                <a:latin typeface="Helvetica Neue"/>
              </a:rPr>
              <a:t>VI</a:t>
            </a:r>
            <a:r>
              <a:rPr lang="es-BO" dirty="0">
                <a:solidFill>
                  <a:schemeClr val="bg1"/>
                </a:solidFill>
                <a:latin typeface="Helvetica Neue"/>
              </a:rPr>
              <a:t>. Las instituciones del sector público y las empresas o establecimientos laborales del sector privado deberán: </a:t>
            </a:r>
            <a:r>
              <a:rPr lang="es-BO" dirty="0">
                <a:solidFill>
                  <a:schemeClr val="bg1"/>
                </a:solidFill>
              </a:rPr>
              <a:t/>
            </a:r>
            <a:br>
              <a:rPr lang="es-BO" dirty="0">
                <a:solidFill>
                  <a:schemeClr val="bg1"/>
                </a:solidFill>
              </a:rPr>
            </a:br>
            <a:r>
              <a:rPr lang="es-BO" dirty="0">
                <a:solidFill>
                  <a:schemeClr val="bg1"/>
                </a:solidFill>
              </a:rPr>
              <a:t/>
            </a:r>
            <a:br>
              <a:rPr lang="es-BO" dirty="0">
                <a:solidFill>
                  <a:schemeClr val="bg1"/>
                </a:solidFill>
              </a:rPr>
            </a:br>
            <a:r>
              <a:rPr lang="es-BO" dirty="0">
                <a:solidFill>
                  <a:schemeClr val="bg1"/>
                </a:solidFill>
                <a:latin typeface="Helvetica Neue"/>
              </a:rPr>
              <a:t>Brindar accesibilidad a su personal con discapacidad. </a:t>
            </a:r>
            <a:r>
              <a:rPr lang="es-BO" dirty="0">
                <a:solidFill>
                  <a:schemeClr val="bg1"/>
                </a:solidFill>
              </a:rPr>
              <a:t/>
            </a:r>
            <a:br>
              <a:rPr lang="es-BO" dirty="0">
                <a:solidFill>
                  <a:schemeClr val="bg1"/>
                </a:solidFill>
              </a:rPr>
            </a:br>
            <a:r>
              <a:rPr lang="es-BO" dirty="0">
                <a:solidFill>
                  <a:schemeClr val="bg1"/>
                </a:solidFill>
              </a:rPr>
              <a:t/>
            </a:r>
            <a:br>
              <a:rPr lang="es-BO" dirty="0">
                <a:solidFill>
                  <a:schemeClr val="bg1"/>
                </a:solidFill>
              </a:rPr>
            </a:br>
            <a:r>
              <a:rPr lang="es-BO" dirty="0">
                <a:solidFill>
                  <a:schemeClr val="bg1"/>
                </a:solidFill>
                <a:latin typeface="Helvetica Neue"/>
              </a:rPr>
              <a:t>Realizar reportes trimestrales al Ministerio de Trabajo, Empleo y Previsión Social, conforme a reglamentación especial. </a:t>
            </a:r>
            <a:r>
              <a:rPr lang="es-BO" dirty="0">
                <a:solidFill>
                  <a:schemeClr val="bg1"/>
                </a:solidFill>
              </a:rPr>
              <a:t/>
            </a:r>
            <a:br>
              <a:rPr lang="es-BO" dirty="0">
                <a:solidFill>
                  <a:schemeClr val="bg1"/>
                </a:solidFill>
              </a:rPr>
            </a:br>
            <a:r>
              <a:rPr lang="es-BO" dirty="0">
                <a:solidFill>
                  <a:schemeClr val="bg1"/>
                </a:solidFill>
              </a:rPr>
              <a:t/>
            </a:r>
            <a:br>
              <a:rPr lang="es-BO" dirty="0">
                <a:solidFill>
                  <a:schemeClr val="bg1"/>
                </a:solidFill>
              </a:rPr>
            </a:br>
            <a:r>
              <a:rPr lang="es-BO" dirty="0">
                <a:solidFill>
                  <a:schemeClr val="bg1"/>
                </a:solidFill>
                <a:latin typeface="Helvetica Neue"/>
              </a:rPr>
              <a:t>VII. El Ministerio de Trabajo, Empleo y Previsión Social, es la entidad encargada de coordinar con el Ministerio de Salud, la interoperabilidad de datos en el Sistema de Información del Programa de Registro Único Nacional de Personas con Discapacidad – SIPRUN.PCD, y del Sistema de Control de Afiliados – SICOA del Instituto Boliviano de la Ceguera, de acuerdo al Artículo 3 del </a:t>
            </a:r>
            <a:r>
              <a:rPr lang="es-BO" dirty="0">
                <a:solidFill>
                  <a:schemeClr val="bg1"/>
                </a:solidFill>
                <a:latin typeface="Helvetica Neue"/>
                <a:hlinkClick r:id="rId5"/>
              </a:rPr>
              <a:t>Decreto Supremo N° 1893</a:t>
            </a:r>
            <a:r>
              <a:rPr lang="es-BO" dirty="0">
                <a:solidFill>
                  <a:schemeClr val="bg1"/>
                </a:solidFill>
                <a:latin typeface="Helvetica Neue"/>
              </a:rPr>
              <a:t>. </a:t>
            </a:r>
            <a:endParaRPr lang="es-BO" dirty="0" smtClean="0">
              <a:solidFill>
                <a:schemeClr val="bg1"/>
              </a:solidFill>
              <a:latin typeface="Helvetica Neue"/>
            </a:endParaRPr>
          </a:p>
          <a:p>
            <a:endParaRPr lang="es-BO" dirty="0" smtClean="0">
              <a:solidFill>
                <a:schemeClr val="bg1"/>
              </a:solidFill>
            </a:endParaRPr>
          </a:p>
          <a:p>
            <a:r>
              <a:rPr lang="es-BO" dirty="0" smtClean="0">
                <a:solidFill>
                  <a:schemeClr val="bg1"/>
                </a:solidFill>
              </a:rPr>
              <a:t>III</a:t>
            </a:r>
            <a:r>
              <a:rPr lang="es-BO" dirty="0">
                <a:solidFill>
                  <a:schemeClr val="bg1"/>
                </a:solidFill>
              </a:rPr>
              <a:t>. Las instituciones del sector público y las empresas o establecimientos laborales del sector privado, tienen la obligación de adjuntar a las planillas que se entregan trimestralmente al Ministerio de Trabajo, Empleo y Previsión Social, información sobre las personas con discapacidad, así como de la madre o el padre, cónyuge, tutora o tutor que se encuentre a cargo de una o más personas con discapacidad menores de dieciocho (18) años o con discapacidad grave y muy grave, que hayan sido insertadas laboralmente, y de los puestos laborales vacantes para este mismo fin, debiendo esta cartera de Estado mantener un registro actualizado. </a:t>
            </a:r>
            <a:br>
              <a:rPr lang="es-BO" dirty="0">
                <a:solidFill>
                  <a:schemeClr val="bg1"/>
                </a:solidFill>
              </a:rPr>
            </a:br>
            <a:r>
              <a:rPr lang="es-BO" dirty="0">
                <a:solidFill>
                  <a:schemeClr val="bg1"/>
                </a:solidFill>
              </a:rPr>
              <a:t/>
            </a:r>
            <a:br>
              <a:rPr lang="es-BO" dirty="0">
                <a:solidFill>
                  <a:schemeClr val="bg1"/>
                </a:solidFill>
              </a:rPr>
            </a:br>
            <a:endParaRPr lang="es-BO" dirty="0">
              <a:solidFill>
                <a:schemeClr val="bg1"/>
              </a:solidFill>
            </a:endParaRPr>
          </a:p>
        </p:txBody>
      </p:sp>
    </p:spTree>
    <p:extLst>
      <p:ext uri="{BB962C8B-B14F-4D97-AF65-F5344CB8AC3E}">
        <p14:creationId xmlns:p14="http://schemas.microsoft.com/office/powerpoint/2010/main" val="420762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trans="30000"/>
                    </a14:imgEffect>
                  </a14:imgLayer>
                </a14:imgProps>
              </a:ex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p:nvPr/>
        </p:nvSpPr>
        <p:spPr>
          <a:xfrm>
            <a:off x="0" y="4137975"/>
            <a:ext cx="9144000" cy="2022372"/>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 name="connsiteX0" fmla="*/ 0 w 9144000"/>
              <a:gd name="connsiteY0" fmla="*/ 277732 h 2273737"/>
              <a:gd name="connsiteX1" fmla="*/ 9144000 w 9144000"/>
              <a:gd name="connsiteY1" fmla="*/ 506332 h 2273737"/>
              <a:gd name="connsiteX2" fmla="*/ 9124950 w 9144000"/>
              <a:gd name="connsiteY2" fmla="*/ 1877932 h 2273737"/>
              <a:gd name="connsiteX3" fmla="*/ 0 w 9144000"/>
              <a:gd name="connsiteY3" fmla="*/ 830182 h 2273737"/>
              <a:gd name="connsiteX4" fmla="*/ 0 w 9144000"/>
              <a:gd name="connsiteY4" fmla="*/ 277732 h 2273737"/>
              <a:gd name="connsiteX0" fmla="*/ 0 w 9124950"/>
              <a:gd name="connsiteY0" fmla="*/ 762000 h 2758005"/>
              <a:gd name="connsiteX1" fmla="*/ 9124950 w 9124950"/>
              <a:gd name="connsiteY1" fmla="*/ 0 h 2758005"/>
              <a:gd name="connsiteX2" fmla="*/ 9124950 w 9124950"/>
              <a:gd name="connsiteY2" fmla="*/ 2362200 h 2758005"/>
              <a:gd name="connsiteX3" fmla="*/ 0 w 9124950"/>
              <a:gd name="connsiteY3" fmla="*/ 1314450 h 2758005"/>
              <a:gd name="connsiteX4" fmla="*/ 0 w 9124950"/>
              <a:gd name="connsiteY4" fmla="*/ 762000 h 2758005"/>
              <a:gd name="connsiteX0" fmla="*/ 0 w 9124950"/>
              <a:gd name="connsiteY0" fmla="*/ 762000 h 1971730"/>
              <a:gd name="connsiteX1" fmla="*/ 9124950 w 9124950"/>
              <a:gd name="connsiteY1" fmla="*/ 0 h 1971730"/>
              <a:gd name="connsiteX2" fmla="*/ 9124950 w 9124950"/>
              <a:gd name="connsiteY2" fmla="*/ 1447800 h 1971730"/>
              <a:gd name="connsiteX3" fmla="*/ 0 w 9124950"/>
              <a:gd name="connsiteY3" fmla="*/ 1314450 h 1971730"/>
              <a:gd name="connsiteX4" fmla="*/ 0 w 9124950"/>
              <a:gd name="connsiteY4" fmla="*/ 762000 h 1971730"/>
              <a:gd name="connsiteX0" fmla="*/ 0 w 9124950"/>
              <a:gd name="connsiteY0" fmla="*/ 762000 h 2022372"/>
              <a:gd name="connsiteX1" fmla="*/ 9124950 w 9124950"/>
              <a:gd name="connsiteY1" fmla="*/ 0 h 2022372"/>
              <a:gd name="connsiteX2" fmla="*/ 9124950 w 9124950"/>
              <a:gd name="connsiteY2" fmla="*/ 1447800 h 2022372"/>
              <a:gd name="connsiteX3" fmla="*/ 0 w 9124950"/>
              <a:gd name="connsiteY3" fmla="*/ 1562100 h 2022372"/>
              <a:gd name="connsiteX4" fmla="*/ 0 w 9124950"/>
              <a:gd name="connsiteY4" fmla="*/ 762000 h 20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2022372">
                <a:moveTo>
                  <a:pt x="0" y="762000"/>
                </a:moveTo>
                <a:cubicBezTo>
                  <a:pt x="4152900" y="-361950"/>
                  <a:pt x="5924550" y="1390650"/>
                  <a:pt x="9124950" y="0"/>
                </a:cubicBezTo>
                <a:lnTo>
                  <a:pt x="9124950" y="1447800"/>
                </a:lnTo>
                <a:cubicBezTo>
                  <a:pt x="6883400" y="2857500"/>
                  <a:pt x="3041650" y="1181100"/>
                  <a:pt x="0" y="1562100"/>
                </a:cubicBezTo>
                <a:lnTo>
                  <a:pt x="0" y="76200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p:nvPr/>
        </p:nvSpPr>
        <p:spPr>
          <a:xfrm>
            <a:off x="0" y="4419600"/>
            <a:ext cx="9144000" cy="2065808"/>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flipH="1">
            <a:off x="0" y="5203808"/>
            <a:ext cx="9144000" cy="648094"/>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107504" y="278060"/>
            <a:ext cx="9036496" cy="5909310"/>
          </a:xfrm>
          <a:prstGeom prst="rect">
            <a:avLst/>
          </a:prstGeom>
        </p:spPr>
        <p:txBody>
          <a:bodyPr wrap="square">
            <a:spAutoFit/>
          </a:bodyPr>
          <a:lstStyle/>
          <a:p>
            <a:endParaRPr lang="es-BO" b="1" dirty="0" smtClean="0">
              <a:solidFill>
                <a:srgbClr val="FFC000"/>
              </a:solidFill>
              <a:latin typeface="Helvetica Neue"/>
            </a:endParaRPr>
          </a:p>
          <a:p>
            <a:endParaRPr lang="es-BO" b="1" dirty="0">
              <a:solidFill>
                <a:srgbClr val="FFC000"/>
              </a:solidFill>
              <a:latin typeface="Helvetica Neue"/>
            </a:endParaRPr>
          </a:p>
          <a:p>
            <a:r>
              <a:rPr lang="es-BO" b="1" dirty="0" smtClean="0">
                <a:solidFill>
                  <a:srgbClr val="FFC000"/>
                </a:solidFill>
                <a:latin typeface="Helvetica Neue"/>
              </a:rPr>
              <a:t>ARTÍCULO </a:t>
            </a:r>
            <a:r>
              <a:rPr lang="es-BO" b="1" dirty="0">
                <a:solidFill>
                  <a:srgbClr val="FFC000"/>
                </a:solidFill>
                <a:latin typeface="Helvetica Neue"/>
              </a:rPr>
              <a:t>3. (BONO MENSUAL PARA LAS PERSONAS CON DISCAPACIDAD GRAVE Y MUY GRAVE).</a:t>
            </a:r>
            <a:r>
              <a:rPr lang="es-BO" dirty="0">
                <a:solidFill>
                  <a:srgbClr val="FFC000"/>
                </a:solidFill>
                <a:latin typeface="Helvetica Neue"/>
              </a:rPr>
              <a:t> </a:t>
            </a:r>
            <a:r>
              <a:rPr lang="es-BO" dirty="0">
                <a:solidFill>
                  <a:srgbClr val="FFC000"/>
                </a:solidFill>
              </a:rPr>
              <a:t/>
            </a:r>
            <a:br>
              <a:rPr lang="es-BO" dirty="0">
                <a:solidFill>
                  <a:srgbClr val="FFC000"/>
                </a:solidFill>
              </a:rPr>
            </a:br>
            <a:r>
              <a:rPr lang="es-BO" dirty="0">
                <a:solidFill>
                  <a:schemeClr val="bg1"/>
                </a:solidFill>
              </a:rPr>
              <a:t/>
            </a:r>
            <a:br>
              <a:rPr lang="es-BO" dirty="0">
                <a:solidFill>
                  <a:schemeClr val="bg1"/>
                </a:solidFill>
              </a:rPr>
            </a:br>
            <a:r>
              <a:rPr lang="es-BO" dirty="0">
                <a:solidFill>
                  <a:schemeClr val="bg1"/>
                </a:solidFill>
                <a:latin typeface="Helvetica Neue"/>
              </a:rPr>
              <a:t>I</a:t>
            </a:r>
            <a:r>
              <a:rPr lang="es-BO" dirty="0">
                <a:solidFill>
                  <a:srgbClr val="FFC000"/>
                </a:solidFill>
                <a:latin typeface="Helvetica Neue"/>
              </a:rPr>
              <a:t>. Es responsabilidad de los Gobiernos Autónomos Municipales, el pago de un Bono mensual para las Personas con Discapacidad grave y muy grave, que tengan acreditado legalmente su domicilio en su respectiva jurisdicción.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II. Se exceptúa el pago del Bono mensual a las personas que ya se encuentren beneficiadas con la inserción laboral, establecida en el Artículo 2 de la presente Ley.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III. El monto del Bono mensual para las Personas con Discapacidad grave y muy grave, es de Bs250.- (Doscientos Cincuenta 00/100 Bolivianos), el cual entrará en vigencia a partir de la gestión 2018.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IV. Los Gobiernos Autónomos Municipales financiarán el pago del Bono mensual para Personas con Discapacidad grave y muy grave, con recursos de cualquiera de sus fuentes de ingresos. </a:t>
            </a:r>
            <a:r>
              <a:rPr lang="es-BO" dirty="0">
                <a:solidFill>
                  <a:srgbClr val="FFC000"/>
                </a:solidFill>
              </a:rPr>
              <a:t/>
            </a:r>
            <a:br>
              <a:rPr lang="es-BO" dirty="0">
                <a:solidFill>
                  <a:srgbClr val="FFC000"/>
                </a:solidFill>
              </a:rPr>
            </a:br>
            <a:r>
              <a:rPr lang="es-BO" dirty="0">
                <a:solidFill>
                  <a:schemeClr val="bg1"/>
                </a:solidFill>
              </a:rPr>
              <a:t/>
            </a:r>
            <a:br>
              <a:rPr lang="es-BO" dirty="0">
                <a:solidFill>
                  <a:schemeClr val="bg1"/>
                </a:solidFill>
              </a:rPr>
            </a:br>
            <a:endParaRPr lang="es-BO" dirty="0">
              <a:solidFill>
                <a:schemeClr val="bg1"/>
              </a:solidFill>
            </a:endParaRPr>
          </a:p>
        </p:txBody>
      </p:sp>
    </p:spTree>
    <p:extLst>
      <p:ext uri="{BB962C8B-B14F-4D97-AF65-F5344CB8AC3E}">
        <p14:creationId xmlns:p14="http://schemas.microsoft.com/office/powerpoint/2010/main" val="1735168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trans="30000"/>
                    </a14:imgEffect>
                  </a14:imgLayer>
                </a14:imgProps>
              </a:ext>
              <a:ext uri="{28A0092B-C50C-407E-A947-70E740481C1C}">
                <a14:useLocalDpi xmlns:a14="http://schemas.microsoft.com/office/drawing/2010/main" val="0"/>
              </a:ext>
            </a:extLst>
          </a:blip>
          <a:srcRect/>
          <a:stretch>
            <a:fillRect/>
          </a:stretch>
        </p:blipFill>
        <p:spPr bwMode="auto">
          <a:xfrm>
            <a:off x="13853" y="27384"/>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p:nvPr/>
        </p:nvSpPr>
        <p:spPr>
          <a:xfrm>
            <a:off x="0" y="4137975"/>
            <a:ext cx="9144000" cy="2022372"/>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 name="connsiteX0" fmla="*/ 0 w 9144000"/>
              <a:gd name="connsiteY0" fmla="*/ 277732 h 2273737"/>
              <a:gd name="connsiteX1" fmla="*/ 9144000 w 9144000"/>
              <a:gd name="connsiteY1" fmla="*/ 506332 h 2273737"/>
              <a:gd name="connsiteX2" fmla="*/ 9124950 w 9144000"/>
              <a:gd name="connsiteY2" fmla="*/ 1877932 h 2273737"/>
              <a:gd name="connsiteX3" fmla="*/ 0 w 9144000"/>
              <a:gd name="connsiteY3" fmla="*/ 830182 h 2273737"/>
              <a:gd name="connsiteX4" fmla="*/ 0 w 9144000"/>
              <a:gd name="connsiteY4" fmla="*/ 277732 h 2273737"/>
              <a:gd name="connsiteX0" fmla="*/ 0 w 9124950"/>
              <a:gd name="connsiteY0" fmla="*/ 762000 h 2758005"/>
              <a:gd name="connsiteX1" fmla="*/ 9124950 w 9124950"/>
              <a:gd name="connsiteY1" fmla="*/ 0 h 2758005"/>
              <a:gd name="connsiteX2" fmla="*/ 9124950 w 9124950"/>
              <a:gd name="connsiteY2" fmla="*/ 2362200 h 2758005"/>
              <a:gd name="connsiteX3" fmla="*/ 0 w 9124950"/>
              <a:gd name="connsiteY3" fmla="*/ 1314450 h 2758005"/>
              <a:gd name="connsiteX4" fmla="*/ 0 w 9124950"/>
              <a:gd name="connsiteY4" fmla="*/ 762000 h 2758005"/>
              <a:gd name="connsiteX0" fmla="*/ 0 w 9124950"/>
              <a:gd name="connsiteY0" fmla="*/ 762000 h 1971730"/>
              <a:gd name="connsiteX1" fmla="*/ 9124950 w 9124950"/>
              <a:gd name="connsiteY1" fmla="*/ 0 h 1971730"/>
              <a:gd name="connsiteX2" fmla="*/ 9124950 w 9124950"/>
              <a:gd name="connsiteY2" fmla="*/ 1447800 h 1971730"/>
              <a:gd name="connsiteX3" fmla="*/ 0 w 9124950"/>
              <a:gd name="connsiteY3" fmla="*/ 1314450 h 1971730"/>
              <a:gd name="connsiteX4" fmla="*/ 0 w 9124950"/>
              <a:gd name="connsiteY4" fmla="*/ 762000 h 1971730"/>
              <a:gd name="connsiteX0" fmla="*/ 0 w 9124950"/>
              <a:gd name="connsiteY0" fmla="*/ 762000 h 2022372"/>
              <a:gd name="connsiteX1" fmla="*/ 9124950 w 9124950"/>
              <a:gd name="connsiteY1" fmla="*/ 0 h 2022372"/>
              <a:gd name="connsiteX2" fmla="*/ 9124950 w 9124950"/>
              <a:gd name="connsiteY2" fmla="*/ 1447800 h 2022372"/>
              <a:gd name="connsiteX3" fmla="*/ 0 w 9124950"/>
              <a:gd name="connsiteY3" fmla="*/ 1562100 h 2022372"/>
              <a:gd name="connsiteX4" fmla="*/ 0 w 9124950"/>
              <a:gd name="connsiteY4" fmla="*/ 762000 h 20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2022372">
                <a:moveTo>
                  <a:pt x="0" y="762000"/>
                </a:moveTo>
                <a:cubicBezTo>
                  <a:pt x="4152900" y="-361950"/>
                  <a:pt x="5924550" y="1390650"/>
                  <a:pt x="9124950" y="0"/>
                </a:cubicBezTo>
                <a:lnTo>
                  <a:pt x="9124950" y="1447800"/>
                </a:lnTo>
                <a:cubicBezTo>
                  <a:pt x="6883400" y="2857500"/>
                  <a:pt x="3041650" y="1181100"/>
                  <a:pt x="0" y="1562100"/>
                </a:cubicBezTo>
                <a:lnTo>
                  <a:pt x="0" y="76200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p:nvPr/>
        </p:nvSpPr>
        <p:spPr>
          <a:xfrm>
            <a:off x="0" y="4419600"/>
            <a:ext cx="9144000" cy="2065808"/>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flipH="1">
            <a:off x="0" y="5203808"/>
            <a:ext cx="9144000" cy="648094"/>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107504" y="-356651"/>
            <a:ext cx="9145016" cy="7294305"/>
          </a:xfrm>
          <a:prstGeom prst="rect">
            <a:avLst/>
          </a:prstGeom>
        </p:spPr>
        <p:txBody>
          <a:bodyPr wrap="square">
            <a:spAutoFit/>
          </a:bodyPr>
          <a:lstStyle/>
          <a:p>
            <a:endParaRPr lang="es-BO" dirty="0" smtClean="0">
              <a:solidFill>
                <a:srgbClr val="333333"/>
              </a:solidFill>
              <a:latin typeface="Helvetica Neue"/>
            </a:endParaRPr>
          </a:p>
          <a:p>
            <a:endParaRPr lang="es-BO" dirty="0">
              <a:solidFill>
                <a:srgbClr val="333333"/>
              </a:solidFill>
              <a:latin typeface="Helvetica Neue"/>
            </a:endParaRPr>
          </a:p>
          <a:p>
            <a:endParaRPr lang="es-BO" dirty="0">
              <a:solidFill>
                <a:srgbClr val="FFC000"/>
              </a:solidFill>
              <a:latin typeface="Helvetica Neue"/>
            </a:endParaRPr>
          </a:p>
          <a:p>
            <a:endParaRPr lang="es-BO" dirty="0" smtClean="0">
              <a:solidFill>
                <a:srgbClr val="FFC000"/>
              </a:solidFill>
              <a:latin typeface="Helvetica Neue"/>
            </a:endParaRPr>
          </a:p>
          <a:p>
            <a:r>
              <a:rPr lang="es-BO" dirty="0" smtClean="0">
                <a:solidFill>
                  <a:srgbClr val="FFC000"/>
                </a:solidFill>
                <a:latin typeface="Helvetica Neue"/>
              </a:rPr>
              <a:t>V</a:t>
            </a:r>
            <a:r>
              <a:rPr lang="es-BO" dirty="0">
                <a:solidFill>
                  <a:srgbClr val="FFC000"/>
                </a:solidFill>
                <a:latin typeface="Helvetica Neue"/>
              </a:rPr>
              <a:t>. El Ministerio de Economía y Finanzas Públicas, a través del Tesoro General de la Nación - TGN, asignará anualmente recursos del Fondo Nacional de Solidaridad y Equidad, por un monto máximo de hasta Bs15.000.000.- (Quince Millones 00/100 Bolivianos) destinados a aportar al pago del Bono mensual para las Personas con Discapacidad grave y muy grave, conforme a reglamentación específica</a:t>
            </a:r>
            <a:endParaRPr lang="es-BO" dirty="0">
              <a:solidFill>
                <a:srgbClr val="FFC000"/>
              </a:solidFill>
            </a:endParaRPr>
          </a:p>
          <a:p>
            <a:endParaRPr lang="es-BO" dirty="0" smtClean="0">
              <a:solidFill>
                <a:srgbClr val="FFC000"/>
              </a:solidFill>
              <a:latin typeface="Helvetica Neue"/>
            </a:endParaRPr>
          </a:p>
          <a:p>
            <a:endParaRPr lang="es-BO" dirty="0">
              <a:solidFill>
                <a:srgbClr val="FFC000"/>
              </a:solidFill>
              <a:latin typeface="Helvetica Neue"/>
            </a:endParaRPr>
          </a:p>
          <a:p>
            <a:r>
              <a:rPr lang="es-BO" dirty="0" smtClean="0">
                <a:solidFill>
                  <a:srgbClr val="FFC000"/>
                </a:solidFill>
                <a:latin typeface="Helvetica Neue"/>
              </a:rPr>
              <a:t>VI</a:t>
            </a:r>
            <a:r>
              <a:rPr lang="es-BO" dirty="0">
                <a:solidFill>
                  <a:srgbClr val="FFC000"/>
                </a:solidFill>
                <a:latin typeface="Helvetica Neue"/>
              </a:rPr>
              <a:t>. Las y los beneficiarios del Bono mensual para las Personas con Discapacidad grave </a:t>
            </a:r>
            <a:r>
              <a:rPr lang="es-BO" dirty="0" smtClean="0">
                <a:solidFill>
                  <a:srgbClr val="FFC000"/>
                </a:solidFill>
                <a:latin typeface="Helvetica Neue"/>
              </a:rPr>
              <a:t>y </a:t>
            </a:r>
            <a:r>
              <a:rPr lang="es-BO" dirty="0">
                <a:solidFill>
                  <a:srgbClr val="FFC000"/>
                </a:solidFill>
                <a:latin typeface="Helvetica Neue"/>
              </a:rPr>
              <a:t>muy grave, deberán estar registrados en el Sistema de Información del Programa de Registro Único Nacional de Personas con Discapacidad – SIPRUN.PCD del Ministerio de Salud y contar con el carnet de discapacidad vigente, de acuerdo a reglamento.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VII. Los Gobiernos Autónomos Municipales tendrán acceso a la Base de Datos del SIPRUN.PCD y del Ministerio de Trabajo, Empleo y Previsión Social, de acuerdo a reglamento.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VIII. Los Gobiernos Autónomos Municipales elaborarán los procedimientos para ejecutar el pago del Bono mensual para las Personas con Discapacidad grave y muy grave.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IX. Se exceptúa de las disposiciones del presente Artículo, las personas con discapacidad que perciban el bono de indigencia.</a:t>
            </a:r>
            <a:endParaRPr lang="es-BO" dirty="0">
              <a:solidFill>
                <a:srgbClr val="FFC000"/>
              </a:solidFill>
            </a:endParaRPr>
          </a:p>
        </p:txBody>
      </p:sp>
    </p:spTree>
    <p:extLst>
      <p:ext uri="{BB962C8B-B14F-4D97-AF65-F5344CB8AC3E}">
        <p14:creationId xmlns:p14="http://schemas.microsoft.com/office/powerpoint/2010/main" val="3872144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FilmGrain trans="30000"/>
                    </a14:imgEffect>
                  </a14:imgLayer>
                </a14:imgProps>
              </a:ext>
              <a:ext uri="{28A0092B-C50C-407E-A947-70E740481C1C}">
                <a14:useLocalDpi xmlns:a14="http://schemas.microsoft.com/office/drawing/2010/main" val="0"/>
              </a:ext>
            </a:extLst>
          </a:blip>
          <a:srcRect/>
          <a:stretch>
            <a:fillRect/>
          </a:stretch>
        </p:blipFill>
        <p:spPr bwMode="auto">
          <a:xfrm>
            <a:off x="-6350" y="3175"/>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p:nvPr/>
        </p:nvSpPr>
        <p:spPr>
          <a:xfrm>
            <a:off x="0" y="4137975"/>
            <a:ext cx="9144000" cy="2022372"/>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 name="connsiteX0" fmla="*/ 0 w 9144000"/>
              <a:gd name="connsiteY0" fmla="*/ 277732 h 2273737"/>
              <a:gd name="connsiteX1" fmla="*/ 9144000 w 9144000"/>
              <a:gd name="connsiteY1" fmla="*/ 506332 h 2273737"/>
              <a:gd name="connsiteX2" fmla="*/ 9124950 w 9144000"/>
              <a:gd name="connsiteY2" fmla="*/ 1877932 h 2273737"/>
              <a:gd name="connsiteX3" fmla="*/ 0 w 9144000"/>
              <a:gd name="connsiteY3" fmla="*/ 830182 h 2273737"/>
              <a:gd name="connsiteX4" fmla="*/ 0 w 9144000"/>
              <a:gd name="connsiteY4" fmla="*/ 277732 h 2273737"/>
              <a:gd name="connsiteX0" fmla="*/ 0 w 9124950"/>
              <a:gd name="connsiteY0" fmla="*/ 762000 h 2758005"/>
              <a:gd name="connsiteX1" fmla="*/ 9124950 w 9124950"/>
              <a:gd name="connsiteY1" fmla="*/ 0 h 2758005"/>
              <a:gd name="connsiteX2" fmla="*/ 9124950 w 9124950"/>
              <a:gd name="connsiteY2" fmla="*/ 2362200 h 2758005"/>
              <a:gd name="connsiteX3" fmla="*/ 0 w 9124950"/>
              <a:gd name="connsiteY3" fmla="*/ 1314450 h 2758005"/>
              <a:gd name="connsiteX4" fmla="*/ 0 w 9124950"/>
              <a:gd name="connsiteY4" fmla="*/ 762000 h 2758005"/>
              <a:gd name="connsiteX0" fmla="*/ 0 w 9124950"/>
              <a:gd name="connsiteY0" fmla="*/ 762000 h 1971730"/>
              <a:gd name="connsiteX1" fmla="*/ 9124950 w 9124950"/>
              <a:gd name="connsiteY1" fmla="*/ 0 h 1971730"/>
              <a:gd name="connsiteX2" fmla="*/ 9124950 w 9124950"/>
              <a:gd name="connsiteY2" fmla="*/ 1447800 h 1971730"/>
              <a:gd name="connsiteX3" fmla="*/ 0 w 9124950"/>
              <a:gd name="connsiteY3" fmla="*/ 1314450 h 1971730"/>
              <a:gd name="connsiteX4" fmla="*/ 0 w 9124950"/>
              <a:gd name="connsiteY4" fmla="*/ 762000 h 1971730"/>
              <a:gd name="connsiteX0" fmla="*/ 0 w 9124950"/>
              <a:gd name="connsiteY0" fmla="*/ 762000 h 2022372"/>
              <a:gd name="connsiteX1" fmla="*/ 9124950 w 9124950"/>
              <a:gd name="connsiteY1" fmla="*/ 0 h 2022372"/>
              <a:gd name="connsiteX2" fmla="*/ 9124950 w 9124950"/>
              <a:gd name="connsiteY2" fmla="*/ 1447800 h 2022372"/>
              <a:gd name="connsiteX3" fmla="*/ 0 w 9124950"/>
              <a:gd name="connsiteY3" fmla="*/ 1562100 h 2022372"/>
              <a:gd name="connsiteX4" fmla="*/ 0 w 9124950"/>
              <a:gd name="connsiteY4" fmla="*/ 762000 h 202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2022372">
                <a:moveTo>
                  <a:pt x="0" y="762000"/>
                </a:moveTo>
                <a:cubicBezTo>
                  <a:pt x="4152900" y="-361950"/>
                  <a:pt x="5924550" y="1390650"/>
                  <a:pt x="9124950" y="0"/>
                </a:cubicBezTo>
                <a:lnTo>
                  <a:pt x="9124950" y="1447800"/>
                </a:lnTo>
                <a:cubicBezTo>
                  <a:pt x="6883400" y="2857500"/>
                  <a:pt x="3041650" y="1181100"/>
                  <a:pt x="0" y="1562100"/>
                </a:cubicBezTo>
                <a:lnTo>
                  <a:pt x="0" y="76200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p:nvPr/>
        </p:nvSpPr>
        <p:spPr>
          <a:xfrm>
            <a:off x="0" y="4419600"/>
            <a:ext cx="9144000" cy="2065808"/>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p:cNvSpPr/>
          <p:nvPr/>
        </p:nvSpPr>
        <p:spPr>
          <a:xfrm flipH="1">
            <a:off x="0" y="5203808"/>
            <a:ext cx="9144000" cy="648094"/>
          </a:xfrm>
          <a:custGeom>
            <a:avLst/>
            <a:gdLst>
              <a:gd name="connsiteX0" fmla="*/ 0 w 9144000"/>
              <a:gd name="connsiteY0" fmla="*/ 0 h 2514600"/>
              <a:gd name="connsiteX1" fmla="*/ 9144000 w 9144000"/>
              <a:gd name="connsiteY1" fmla="*/ 0 h 2514600"/>
              <a:gd name="connsiteX2" fmla="*/ 9144000 w 9144000"/>
              <a:gd name="connsiteY2" fmla="*/ 2514600 h 2514600"/>
              <a:gd name="connsiteX3" fmla="*/ 0 w 9144000"/>
              <a:gd name="connsiteY3" fmla="*/ 2514600 h 2514600"/>
              <a:gd name="connsiteX4" fmla="*/ 0 w 9144000"/>
              <a:gd name="connsiteY4" fmla="*/ 0 h 2514600"/>
              <a:gd name="connsiteX0" fmla="*/ 0 w 9144000"/>
              <a:gd name="connsiteY0" fmla="*/ 499533 h 3014133"/>
              <a:gd name="connsiteX1" fmla="*/ 9144000 w 9144000"/>
              <a:gd name="connsiteY1" fmla="*/ 499533 h 3014133"/>
              <a:gd name="connsiteX2" fmla="*/ 9144000 w 9144000"/>
              <a:gd name="connsiteY2" fmla="*/ 3014133 h 3014133"/>
              <a:gd name="connsiteX3" fmla="*/ 0 w 9144000"/>
              <a:gd name="connsiteY3" fmla="*/ 3014133 h 3014133"/>
              <a:gd name="connsiteX4" fmla="*/ 0 w 9144000"/>
              <a:gd name="connsiteY4" fmla="*/ 499533 h 3014133"/>
              <a:gd name="connsiteX0" fmla="*/ 0 w 9144000"/>
              <a:gd name="connsiteY0" fmla="*/ 298403 h 2813003"/>
              <a:gd name="connsiteX1" fmla="*/ 9144000 w 9144000"/>
              <a:gd name="connsiteY1" fmla="*/ 298403 h 2813003"/>
              <a:gd name="connsiteX2" fmla="*/ 9144000 w 9144000"/>
              <a:gd name="connsiteY2" fmla="*/ 2813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813003"/>
              <a:gd name="connsiteX1" fmla="*/ 9144000 w 9144000"/>
              <a:gd name="connsiteY1" fmla="*/ 298403 h 2813003"/>
              <a:gd name="connsiteX2" fmla="*/ 9124950 w 9144000"/>
              <a:gd name="connsiteY2" fmla="*/ 1670003 h 2813003"/>
              <a:gd name="connsiteX3" fmla="*/ 0 w 9144000"/>
              <a:gd name="connsiteY3" fmla="*/ 2813003 h 2813003"/>
              <a:gd name="connsiteX4" fmla="*/ 0 w 9144000"/>
              <a:gd name="connsiteY4" fmla="*/ 298403 h 2813003"/>
              <a:gd name="connsiteX0" fmla="*/ 0 w 9144000"/>
              <a:gd name="connsiteY0" fmla="*/ 298403 h 2071937"/>
              <a:gd name="connsiteX1" fmla="*/ 9144000 w 9144000"/>
              <a:gd name="connsiteY1" fmla="*/ 298403 h 2071937"/>
              <a:gd name="connsiteX2" fmla="*/ 9124950 w 9144000"/>
              <a:gd name="connsiteY2" fmla="*/ 1670003 h 2071937"/>
              <a:gd name="connsiteX3" fmla="*/ 19050 w 9144000"/>
              <a:gd name="connsiteY3" fmla="*/ 679403 h 2071937"/>
              <a:gd name="connsiteX4" fmla="*/ 0 w 9144000"/>
              <a:gd name="connsiteY4" fmla="*/ 298403 h 2071937"/>
              <a:gd name="connsiteX0" fmla="*/ 0 w 9144000"/>
              <a:gd name="connsiteY0" fmla="*/ 298403 h 2065808"/>
              <a:gd name="connsiteX1" fmla="*/ 9144000 w 9144000"/>
              <a:gd name="connsiteY1" fmla="*/ 298403 h 2065808"/>
              <a:gd name="connsiteX2" fmla="*/ 9124950 w 9144000"/>
              <a:gd name="connsiteY2" fmla="*/ 1670003 h 2065808"/>
              <a:gd name="connsiteX3" fmla="*/ 0 w 9144000"/>
              <a:gd name="connsiteY3" fmla="*/ 622253 h 2065808"/>
              <a:gd name="connsiteX4" fmla="*/ 0 w 9144000"/>
              <a:gd name="connsiteY4" fmla="*/ 298403 h 2065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65808">
                <a:moveTo>
                  <a:pt x="0" y="298403"/>
                </a:moveTo>
                <a:cubicBezTo>
                  <a:pt x="4152900" y="-825547"/>
                  <a:pt x="5943600" y="1689053"/>
                  <a:pt x="9144000" y="298403"/>
                </a:cubicBezTo>
                <a:lnTo>
                  <a:pt x="9124950" y="1670003"/>
                </a:lnTo>
                <a:cubicBezTo>
                  <a:pt x="6883400" y="3079703"/>
                  <a:pt x="3041650" y="241253"/>
                  <a:pt x="0" y="622253"/>
                </a:cubicBezTo>
                <a:lnTo>
                  <a:pt x="0" y="298403"/>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107504" y="197346"/>
            <a:ext cx="8856984" cy="5078313"/>
          </a:xfrm>
          <a:prstGeom prst="rect">
            <a:avLst/>
          </a:prstGeom>
        </p:spPr>
        <p:txBody>
          <a:bodyPr wrap="square">
            <a:spAutoFit/>
          </a:bodyPr>
          <a:lstStyle/>
          <a:p>
            <a:endParaRPr lang="es-BO" b="1" dirty="0" smtClean="0">
              <a:solidFill>
                <a:srgbClr val="337AB7"/>
              </a:solidFill>
              <a:latin typeface="Helvetica Neue"/>
            </a:endParaRPr>
          </a:p>
          <a:p>
            <a:endParaRPr lang="es-BO" b="1" dirty="0">
              <a:solidFill>
                <a:srgbClr val="337AB7"/>
              </a:solidFill>
              <a:latin typeface="Helvetica Neue"/>
            </a:endParaRPr>
          </a:p>
          <a:p>
            <a:endParaRPr lang="es-BO" b="1" dirty="0" smtClean="0">
              <a:solidFill>
                <a:srgbClr val="337AB7"/>
              </a:solidFill>
              <a:latin typeface="Helvetica Neue"/>
            </a:endParaRPr>
          </a:p>
          <a:p>
            <a:r>
              <a:rPr lang="es-BO" dirty="0" smtClean="0">
                <a:solidFill>
                  <a:srgbClr val="FFC000"/>
                </a:solidFill>
                <a:latin typeface="Helvetica Neue"/>
              </a:rPr>
              <a:t>DISPOSICIONES </a:t>
            </a:r>
            <a:r>
              <a:rPr lang="es-BO" dirty="0">
                <a:solidFill>
                  <a:srgbClr val="FFC000"/>
                </a:solidFill>
                <a:latin typeface="Helvetica Neue"/>
              </a:rPr>
              <a:t>TRANSITORIAS     </a:t>
            </a:r>
            <a:endParaRPr lang="es-BO" dirty="0" smtClean="0">
              <a:solidFill>
                <a:srgbClr val="FFC000"/>
              </a:solidFill>
              <a:latin typeface="Helvetica Neue"/>
            </a:endParaRPr>
          </a:p>
          <a:p>
            <a:endParaRPr lang="es-BO" dirty="0">
              <a:solidFill>
                <a:srgbClr val="FFC000"/>
              </a:solidFill>
              <a:latin typeface="Helvetica Neue"/>
            </a:endParaRPr>
          </a:p>
          <a:p>
            <a:endParaRPr lang="es-BO" dirty="0" smtClean="0">
              <a:solidFill>
                <a:srgbClr val="FFC000"/>
              </a:solidFill>
              <a:latin typeface="Helvetica Neue"/>
            </a:endParaRPr>
          </a:p>
          <a:p>
            <a:r>
              <a:rPr lang="es-BO" dirty="0" smtClean="0">
                <a:solidFill>
                  <a:srgbClr val="FFC000"/>
                </a:solidFill>
                <a:latin typeface="Helvetica Neue"/>
              </a:rPr>
              <a:t>PRIMERA</a:t>
            </a:r>
            <a:r>
              <a:rPr lang="es-BO" dirty="0">
                <a:solidFill>
                  <a:srgbClr val="FFC000"/>
                </a:solidFill>
                <a:latin typeface="Helvetica Neue"/>
              </a:rPr>
              <a:t>. El cumplimiento del Artículo 3 de la presente Ley será exigible a partir de la interoperabilidad del SIPRUN.PCD, del Sistema del Ministerio de Trabajo, Empleo y Previsión Social, y su acceso por jurisdicción municipal.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SEGUNDA. La renta solidaria a favor de las personas con discapacidad, se pagará hasta el 31 de diciembre de 2017.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TERCERA. La reglamentación de la presente Ley, se deberá realizar en un plazo no mayor a noventa (90) días calendario a partir de su publicación. </a:t>
            </a:r>
            <a:r>
              <a:rPr lang="es-BO" dirty="0">
                <a:solidFill>
                  <a:srgbClr val="FFC000"/>
                </a:solidFill>
              </a:rPr>
              <a:t/>
            </a:r>
            <a:br>
              <a:rPr lang="es-BO" dirty="0">
                <a:solidFill>
                  <a:srgbClr val="FFC000"/>
                </a:solidFill>
              </a:rPr>
            </a:br>
            <a:r>
              <a:rPr lang="es-BO" dirty="0">
                <a:solidFill>
                  <a:srgbClr val="FFC000"/>
                </a:solidFill>
              </a:rPr>
              <a:t/>
            </a:r>
            <a:br>
              <a:rPr lang="es-BO" dirty="0">
                <a:solidFill>
                  <a:srgbClr val="FFC000"/>
                </a:solidFill>
              </a:rPr>
            </a:br>
            <a:r>
              <a:rPr lang="es-BO" dirty="0">
                <a:solidFill>
                  <a:srgbClr val="FFC000"/>
                </a:solidFill>
                <a:latin typeface="Helvetica Neue"/>
              </a:rPr>
              <a:t>CUARTA. Los Gobiernos Autónomos Municipales realizarán las modificaciones presupuestarias necesarias para el cumplimiento de la presente Ley. </a:t>
            </a:r>
            <a:endParaRPr lang="es-BO" dirty="0">
              <a:solidFill>
                <a:srgbClr val="FFC000"/>
              </a:solidFill>
            </a:endParaRPr>
          </a:p>
        </p:txBody>
      </p:sp>
    </p:spTree>
    <p:extLst>
      <p:ext uri="{BB962C8B-B14F-4D97-AF65-F5344CB8AC3E}">
        <p14:creationId xmlns:p14="http://schemas.microsoft.com/office/powerpoint/2010/main" val="586955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0648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01CE2F9-0933-4560-9732-0682046926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80</TotalTime>
  <Words>437</Words>
  <Application>Microsoft Office PowerPoint</Application>
  <PresentationFormat>Presentación en pantalla (4:3)</PresentationFormat>
  <Paragraphs>45</Paragraphs>
  <Slides>10</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Calibri</vt:lpstr>
      <vt:lpstr>Helvetica Neue</vt:lpstr>
      <vt:lpstr>Tw Cen MT</vt:lpstr>
      <vt:lpstr>Tw Cen MT Condensed</vt:lpstr>
      <vt:lpstr>Wingdings 3</vt:lpstr>
      <vt:lpstr>Integral</vt:lpstr>
      <vt:lpstr>Ley de inserción laboral de personas con discapacidad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keywords/>
  <dc:description>Background effects, no animation.</dc:description>
  <cp:lastModifiedBy>Toshiba</cp:lastModifiedBy>
  <cp:revision>9</cp:revision>
  <dcterms:created xsi:type="dcterms:W3CDTF">2017-12-18T11:09:15Z</dcterms:created>
  <dcterms:modified xsi:type="dcterms:W3CDTF">2017-12-19T14:16:23Z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TC018814329991</vt:lpwstr>
  </property>
</Properties>
</file>