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6" r:id="rId10"/>
    <p:sldId id="267" r:id="rId11"/>
    <p:sldId id="265" r:id="rId12"/>
    <p:sldId id="268" r:id="rId13"/>
    <p:sldId id="271" r:id="rId14"/>
    <p:sldId id="269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4C0A8-8CC0-4530-9228-9B6981BC1EF8}" type="datetimeFigureOut">
              <a:rPr lang="es-ES" smtClean="0"/>
              <a:t>24/07/2012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D1518-8035-4C0F-B926-17D1DB2002C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CB4408C-4404-408E-B6DF-A78B6FAECDEE}" type="datetime1">
              <a:rPr lang="es-ES" smtClean="0"/>
              <a:t>24/07/2012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A3197-717D-4E6E-BC05-BF88B88B8B4D}" type="datetime1">
              <a:rPr lang="es-ES" smtClean="0"/>
              <a:t>24/07/2012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63C1BC-0C62-4446-BC3C-38956CBAD91B}" type="datetime1">
              <a:rPr lang="es-ES" smtClean="0"/>
              <a:t>24/07/2012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FF2334-DEAB-4750-BA1D-726EA8314EFD}" type="datetime1">
              <a:rPr lang="es-ES" smtClean="0"/>
              <a:t>24/07/2012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6053D5-30E5-4670-BD5D-DF8FB28B8B0A}" type="datetime1">
              <a:rPr lang="es-ES" smtClean="0"/>
              <a:t>24/07/2012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5AFB8C-4D35-4E99-870C-D83234010C2E}" type="datetime1">
              <a:rPr lang="es-ES" smtClean="0"/>
              <a:t>24/07/2012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2C298-2091-4F19-BDA2-432382C1E6A6}" type="datetime1">
              <a:rPr lang="es-ES" smtClean="0"/>
              <a:t>24/07/2012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7CAF2-F6B6-41C2-AB20-442BF0A36E7D}" type="datetime1">
              <a:rPr lang="es-ES" smtClean="0"/>
              <a:t>24/07/2012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76551F-EDEE-4D38-ACA9-6B394CC9C2EB}" type="datetime1">
              <a:rPr lang="es-ES" smtClean="0"/>
              <a:t>24/07/2012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386A1B-B8D7-4735-AEFC-19BD15C0EAE2}" type="datetime1">
              <a:rPr lang="es-ES" smtClean="0"/>
              <a:t>24/07/2012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298D7F-3E46-4927-8D26-72CAC9B001A1}" type="datetime1">
              <a:rPr lang="es-ES" smtClean="0"/>
              <a:t>24/07/2012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DE021D6-537F-48CD-ADBB-ECBE9D4147CB}" type="datetime1">
              <a:rPr lang="es-ES" smtClean="0"/>
              <a:t>24/07/2012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dissolve/>
  </p:transition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definicion.de/relaciones-humanas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efinicion.de/informacion" TargetMode="External"/><Relationship Id="rId2" Type="http://schemas.openxmlformats.org/officeDocument/2006/relationships/hyperlink" Target="http://definicion.de/conocimient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efinicion.de/aprendizaje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definicion.de/aprendizaj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efinicion.de/concienci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efinicion.de/logica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714511"/>
          </a:xfrm>
        </p:spPr>
        <p:txBody>
          <a:bodyPr>
            <a:normAutofit/>
          </a:bodyPr>
          <a:lstStyle/>
          <a:p>
            <a:r>
              <a:rPr lang="es-ES" dirty="0" smtClean="0"/>
              <a:t>EIFODEC-AREA LABORAL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7158" y="3611606"/>
            <a:ext cx="8572560" cy="1674781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s-ES" sz="2800" b="1" dirty="0" smtClean="0"/>
              <a:t>DESARROLLO COGNITIVO Y DISCAPACIDAD </a:t>
            </a:r>
            <a:r>
              <a:rPr lang="es-ES" sz="2800" b="1" dirty="0" smtClean="0"/>
              <a:t> INTELECTUAL</a:t>
            </a:r>
            <a:endParaRPr lang="es-ES" sz="2800" b="1" dirty="0" smtClean="0"/>
          </a:p>
          <a:p>
            <a:pPr algn="l"/>
            <a:r>
              <a:rPr lang="es-ES" b="1" i="1" dirty="0" smtClean="0"/>
              <a:t>                                          </a:t>
            </a:r>
          </a:p>
          <a:p>
            <a:pPr algn="l"/>
            <a:r>
              <a:rPr lang="es-ES" b="1" i="1" dirty="0" smtClean="0"/>
              <a:t> </a:t>
            </a:r>
            <a:r>
              <a:rPr lang="es-ES" b="1" i="1" dirty="0" smtClean="0"/>
              <a:t>                                              </a:t>
            </a:r>
          </a:p>
          <a:p>
            <a:pPr algn="l"/>
            <a:r>
              <a:rPr lang="es-ES" b="1" i="1" dirty="0" smtClean="0"/>
              <a:t> </a:t>
            </a:r>
            <a:r>
              <a:rPr lang="es-ES" b="1" i="1" dirty="0" smtClean="0"/>
              <a:t>                                                    Lic</a:t>
            </a:r>
            <a:r>
              <a:rPr lang="es-ES" b="1" i="1" dirty="0" smtClean="0"/>
              <a:t>. Nadiah Aima </a:t>
            </a:r>
            <a:r>
              <a:rPr lang="es-ES" b="1" i="1" dirty="0" smtClean="0"/>
              <a:t>C.</a:t>
            </a:r>
            <a:endParaRPr lang="es-ES" b="1" i="1" dirty="0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 smtClean="0"/>
              <a:t>Debe ser parte de actividades de</a:t>
            </a:r>
            <a:br>
              <a:rPr lang="es-ES" dirty="0" smtClean="0"/>
            </a:br>
            <a:r>
              <a:rPr lang="es-ES" dirty="0" smtClean="0"/>
              <a:t>experimentación, poniendo en cuestión sus actitudes.</a:t>
            </a:r>
          </a:p>
          <a:p>
            <a:pPr algn="just"/>
            <a:r>
              <a:rPr lang="es-ES" dirty="0" smtClean="0"/>
              <a:t>Debe ver la relevancia y utilidad de los</a:t>
            </a:r>
            <a:br>
              <a:rPr lang="es-ES" dirty="0" smtClean="0"/>
            </a:br>
            <a:r>
              <a:rPr lang="es-ES" dirty="0" smtClean="0"/>
              <a:t>conocimientos y que pueda ir realizando un avance progresivo a partir de sus</a:t>
            </a:r>
            <a:br>
              <a:rPr lang="es-ES" dirty="0" smtClean="0"/>
            </a:br>
            <a:r>
              <a:rPr lang="es-ES" dirty="0" smtClean="0"/>
              <a:t>propias necesidades.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Implicaciones educativas de la etapa del Pensamiento Concreto: </a:t>
            </a:r>
            <a:endParaRPr lang="es-ES" sz="2800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ES" dirty="0" smtClean="0"/>
              <a:t>Desde los 11 años hasta los 15, el individuo comienza a desarrollar la capacidad de realizar tareas mentales para las cuales necesita el pensamiento para formular hipótesis y conseguir la resolución a los problemas. Comienza a manifestar interés en las </a:t>
            </a:r>
            <a:r>
              <a:rPr lang="es-ES" b="1" dirty="0" smtClean="0">
                <a:hlinkClick r:id="rId2"/>
              </a:rPr>
              <a:t>relaciones</a:t>
            </a:r>
            <a:r>
              <a:rPr lang="es-ES" b="1" dirty="0" smtClean="0"/>
              <a:t> humanas y la identidad personal</a:t>
            </a:r>
            <a:r>
              <a:rPr lang="es-ES" dirty="0" smtClean="0"/>
              <a:t>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Desarrolla conceptos idealistas, se logra formación continua de la personalidad, mayor desarrollo de conceptos morales.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Período de operaciones formales:</a:t>
            </a:r>
            <a:endParaRPr lang="es-ES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467544" y="764702"/>
          <a:ext cx="8064896" cy="5256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1051317">
                <a:tc>
                  <a:txBody>
                    <a:bodyPr/>
                    <a:lstStyle/>
                    <a:p>
                      <a:r>
                        <a:rPr lang="es-ES" dirty="0" smtClean="0"/>
                        <a:t>Coeficiente</a:t>
                      </a:r>
                      <a:r>
                        <a:rPr lang="es-ES" baseline="0" dirty="0" smtClean="0"/>
                        <a:t> Intelectual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Denominacion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Nivel Cognitivo  según </a:t>
                      </a:r>
                      <a:r>
                        <a:rPr lang="es-ES" dirty="0" err="1" smtClean="0"/>
                        <a:t>Piaget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Edad Mental</a:t>
                      </a:r>
                      <a:r>
                        <a:rPr lang="es-ES" baseline="0" dirty="0" smtClean="0"/>
                        <a:t> correspondiente</a:t>
                      </a:r>
                      <a:endParaRPr lang="es-ES" dirty="0"/>
                    </a:p>
                  </a:txBody>
                  <a:tcPr/>
                </a:tc>
              </a:tr>
              <a:tr h="1051317">
                <a:tc>
                  <a:txBody>
                    <a:bodyPr/>
                    <a:lstStyle/>
                    <a:p>
                      <a:r>
                        <a:rPr lang="es-ES" dirty="0" smtClean="0"/>
                        <a:t>Menor de 20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Profundo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Periodo Sensorio</a:t>
                      </a:r>
                      <a:r>
                        <a:rPr lang="es-ES" baseline="0" dirty="0" smtClean="0"/>
                        <a:t> Motriz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 a 2 años</a:t>
                      </a:r>
                      <a:endParaRPr lang="es-ES" dirty="0"/>
                    </a:p>
                  </a:txBody>
                  <a:tcPr/>
                </a:tc>
              </a:tr>
              <a:tr h="1051317">
                <a:tc>
                  <a:txBody>
                    <a:bodyPr/>
                    <a:lstStyle/>
                    <a:p>
                      <a:r>
                        <a:rPr lang="es-ES" dirty="0" smtClean="0"/>
                        <a:t>Entre 20 y 35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Agudo grave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Periodo Sensorio</a:t>
                      </a:r>
                      <a:r>
                        <a:rPr lang="es-ES" baseline="0" dirty="0" smtClean="0"/>
                        <a:t> Motriz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0 a 2 años</a:t>
                      </a:r>
                    </a:p>
                    <a:p>
                      <a:endParaRPr lang="es-ES" dirty="0"/>
                    </a:p>
                  </a:txBody>
                  <a:tcPr/>
                </a:tc>
              </a:tr>
              <a:tr h="10513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Entre 36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y 51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Moderado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Periodo Pero </a:t>
                      </a:r>
                      <a:r>
                        <a:rPr lang="es-ES" dirty="0" err="1" smtClean="0"/>
                        <a:t>peratorio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 a 7 años</a:t>
                      </a:r>
                      <a:endParaRPr lang="es-ES" dirty="0"/>
                    </a:p>
                  </a:txBody>
                  <a:tcPr/>
                </a:tc>
              </a:tr>
              <a:tr h="1051317">
                <a:tc>
                  <a:txBody>
                    <a:bodyPr/>
                    <a:lstStyle/>
                    <a:p>
                      <a:r>
                        <a:rPr lang="es-ES" dirty="0" smtClean="0"/>
                        <a:t>Entre 52 y 67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Leve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Periodo de las Operaciones Concretas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 a 12 años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i="1" dirty="0" smtClean="0"/>
              <a:t>Moderado:</a:t>
            </a:r>
          </a:p>
          <a:p>
            <a:r>
              <a:rPr lang="es-ES" dirty="0" smtClean="0"/>
              <a:t>Lo máximo que puede alcanzar es un nivel preoperatorio.</a:t>
            </a:r>
          </a:p>
          <a:p>
            <a:r>
              <a:rPr lang="es-ES" dirty="0" smtClean="0"/>
              <a:t>Capaces de adquirir hábitos de autonomía e inclusive desplazamientos conocidos.</a:t>
            </a:r>
          </a:p>
          <a:p>
            <a:r>
              <a:rPr lang="es-ES" dirty="0" smtClean="0"/>
              <a:t>Pueden asistir a lugares ocupacionales pero necesitaran supervisión.</a:t>
            </a:r>
          </a:p>
          <a:p>
            <a:pPr>
              <a:buNone/>
            </a:pPr>
            <a:r>
              <a:rPr lang="es-ES" b="1" i="1" dirty="0" smtClean="0"/>
              <a:t>Leve:</a:t>
            </a:r>
          </a:p>
          <a:p>
            <a:r>
              <a:rPr lang="es-ES" dirty="0" smtClean="0"/>
              <a:t>Son educables</a:t>
            </a:r>
          </a:p>
          <a:p>
            <a:r>
              <a:rPr lang="es-ES" dirty="0" smtClean="0"/>
              <a:t>Realizan tareas con supervisión.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Características de los Niveles de D.I. Moderado y Leve:</a:t>
            </a:r>
            <a:endParaRPr lang="es-ES" sz="2800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06509" y="2967335"/>
            <a:ext cx="31309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GRACIAS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" dirty="0" smtClean="0"/>
          </a:p>
          <a:p>
            <a:pPr algn="just"/>
            <a:r>
              <a:rPr lang="es-ES" dirty="0" smtClean="0"/>
              <a:t>Lo </a:t>
            </a:r>
            <a:r>
              <a:rPr lang="es-ES" b="1" dirty="0" smtClean="0"/>
              <a:t>cognitivo</a:t>
            </a:r>
            <a:r>
              <a:rPr lang="es-ES" dirty="0" smtClean="0"/>
              <a:t> es aquello que pertenece o que está relacionado al </a:t>
            </a:r>
            <a:r>
              <a:rPr lang="es-ES" b="1" dirty="0" smtClean="0">
                <a:hlinkClick r:id="rId2"/>
              </a:rPr>
              <a:t>conocimiento</a:t>
            </a:r>
            <a:r>
              <a:rPr lang="es-ES" dirty="0" smtClean="0"/>
              <a:t>. Éste, a su vez, es el </a:t>
            </a:r>
            <a:r>
              <a:rPr lang="es-ES" b="1" dirty="0" smtClean="0"/>
              <a:t>cúmulo de</a:t>
            </a:r>
            <a:r>
              <a:rPr lang="es-ES" dirty="0" smtClean="0"/>
              <a:t> </a:t>
            </a:r>
            <a:r>
              <a:rPr lang="es-ES" b="1" dirty="0" smtClean="0">
                <a:hlinkClick r:id="rId3"/>
              </a:rPr>
              <a:t>información</a:t>
            </a:r>
            <a:r>
              <a:rPr lang="es-ES" dirty="0" smtClean="0"/>
              <a:t> que se dispone gracias a un proceso de </a:t>
            </a:r>
            <a:r>
              <a:rPr lang="es-ES" b="1" dirty="0" smtClean="0">
                <a:hlinkClick r:id="rId4"/>
              </a:rPr>
              <a:t>aprendizaje</a:t>
            </a:r>
            <a:r>
              <a:rPr lang="es-ES" dirty="0" smtClean="0"/>
              <a:t> o a la </a:t>
            </a:r>
            <a:r>
              <a:rPr lang="es-ES" b="1" dirty="0" smtClean="0"/>
              <a:t>experiencia</a:t>
            </a:r>
            <a:r>
              <a:rPr lang="es-ES" dirty="0" smtClean="0"/>
              <a:t>.</a:t>
            </a:r>
          </a:p>
          <a:p>
            <a:pPr algn="just"/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¿QUE SE ENTIENDE POR COGNITIVO?</a:t>
            </a:r>
            <a:endParaRPr lang="es-ES" sz="2800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b="1" dirty="0" smtClean="0"/>
          </a:p>
          <a:p>
            <a:pPr algn="just"/>
            <a:r>
              <a:rPr lang="es-ES" b="1" dirty="0" smtClean="0"/>
              <a:t>Período sensomotriz</a:t>
            </a:r>
            <a:r>
              <a:rPr lang="es-ES" dirty="0" smtClean="0"/>
              <a:t>: Desde el nacimiento hasta los 2 años de edad. Es el aprendizaje que se lleva a cabo a través de los sentidos y las posibles representaciones que la memoria haga de los objetos y situaciones a las que el individuo se enfrenta. En esta etapa la imitación es la respuesta al </a:t>
            </a:r>
            <a:r>
              <a:rPr lang="es-ES" b="1" dirty="0" smtClean="0">
                <a:hlinkClick r:id="rId2"/>
              </a:rPr>
              <a:t>aprendizaje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ESTADIOS DEL DESARROLLO COGNITIVO SEGÚN PIAGET:</a:t>
            </a:r>
            <a:endParaRPr lang="es-ES" sz="2800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Período pre operacional</a:t>
            </a:r>
            <a:r>
              <a:rPr lang="es-ES" dirty="0" smtClean="0"/>
              <a:t>: Delos 2 años hasta llegar a los 7 el niño puede analizar las cosas mediante los símbolos, de ahí la importancia de los cuentos infantiles llenos de metáforas prácticas que permiten que el pequeño tome </a:t>
            </a:r>
            <a:r>
              <a:rPr lang="es-ES" dirty="0" smtClean="0">
                <a:hlinkClick r:id="rId2"/>
              </a:rPr>
              <a:t>conciencia</a:t>
            </a:r>
            <a:r>
              <a:rPr lang="es-ES" dirty="0" smtClean="0"/>
              <a:t> de su entorno, no existe la lógica, es la imitación y el lenguaje las formas en las que la persona reacciona frente a lo que aprende.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ESTADIOS DEL DESARROLLO COGNITIVO SEGÚN PIAGET:</a:t>
            </a:r>
            <a:endParaRPr lang="es-ES" sz="2800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i="1" dirty="0" smtClean="0"/>
              <a:t>Nivel Cognitivo</a:t>
            </a:r>
          </a:p>
          <a:p>
            <a:r>
              <a:rPr lang="es-ES" dirty="0" smtClean="0"/>
              <a:t>Capacidad de reflexión sobre su comportamiento.</a:t>
            </a:r>
          </a:p>
          <a:p>
            <a:r>
              <a:rPr lang="es-ES" dirty="0" smtClean="0"/>
              <a:t>Representación mas comprensiva y acertada de la realidad (Presente ,pasado y futuro).</a:t>
            </a:r>
          </a:p>
          <a:p>
            <a:r>
              <a:rPr lang="es-ES" dirty="0" smtClean="0"/>
              <a:t>Pensamiento que va de los actos y hechos presentes e inmediatos.</a:t>
            </a:r>
          </a:p>
          <a:p>
            <a:r>
              <a:rPr lang="es-ES" b="1" i="1" dirty="0" smtClean="0"/>
              <a:t>Nivel Afectivo</a:t>
            </a:r>
          </a:p>
          <a:p>
            <a:pPr>
              <a:buNone/>
            </a:pPr>
            <a:r>
              <a:rPr lang="es-ES" dirty="0" smtClean="0"/>
              <a:t>Le es muy difícil poner se  en el lugar de los otros</a:t>
            </a:r>
          </a:p>
          <a:p>
            <a:endParaRPr lang="es-ES" dirty="0" smtClean="0"/>
          </a:p>
          <a:p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b="1" i="1" dirty="0" smtClean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tx1"/>
                </a:solidFill>
              </a:rPr>
              <a:t>3 Tipos de Niveles :</a:t>
            </a:r>
            <a:endParaRPr lang="es-E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Sigue actuando en función de sus propias necesidades y demandando gran atención por parte de su entorno.</a:t>
            </a:r>
          </a:p>
          <a:p>
            <a:pPr>
              <a:buNone/>
            </a:pPr>
            <a:r>
              <a:rPr lang="es-ES" b="1" i="1" dirty="0" smtClean="0"/>
              <a:t>Nivel Afectivo</a:t>
            </a:r>
          </a:p>
          <a:p>
            <a:pPr algn="just"/>
            <a:r>
              <a:rPr lang="es-ES" dirty="0" err="1" smtClean="0"/>
              <a:t>Heteronomia</a:t>
            </a:r>
            <a:r>
              <a:rPr lang="es-ES" dirty="0" smtClean="0"/>
              <a:t>, juzgan el comportamiento como bueno o malo según las normas dadas por los adultos.</a:t>
            </a:r>
          </a:p>
          <a:p>
            <a:r>
              <a:rPr lang="es-ES" dirty="0" smtClean="0"/>
              <a:t>Las leyes no se discuten se obedecen.</a:t>
            </a:r>
          </a:p>
          <a:p>
            <a:r>
              <a:rPr lang="es-ES" dirty="0" smtClean="0"/>
              <a:t>Actúan en base al castigo y a la recompensa</a:t>
            </a:r>
            <a:r>
              <a:rPr lang="es-ES" b="1" dirty="0" smtClean="0"/>
              <a:t>.</a:t>
            </a:r>
          </a:p>
          <a:p>
            <a:endParaRPr lang="es-ES" b="1" dirty="0" smtClean="0"/>
          </a:p>
          <a:p>
            <a:endParaRPr lang="es-ES" dirty="0" smtClean="0"/>
          </a:p>
          <a:p>
            <a:pPr>
              <a:buNone/>
            </a:pPr>
            <a:endParaRPr lang="es-ES" b="1" i="1" dirty="0" smtClean="0"/>
          </a:p>
          <a:p>
            <a:endParaRPr lang="es-ES" b="1" i="1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tx1"/>
                </a:solidFill>
              </a:rPr>
              <a:t>3 Tipos de Niveles :</a:t>
            </a:r>
            <a:endParaRPr lang="es-ES" sz="2800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i="1" dirty="0" smtClean="0"/>
              <a:t>Nivel Simbólico</a:t>
            </a:r>
          </a:p>
          <a:p>
            <a:pPr algn="just"/>
            <a:r>
              <a:rPr lang="es-ES" dirty="0" smtClean="0"/>
              <a:t>El pensamiento permite una representación mental de lo que le rodea y lo reemplaza por símbolos y signos. Este logro permite desarrollar significativamente el lenguaje, el juego, la imitación y el dibujo.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chemeClr val="tx1"/>
                </a:solidFill>
              </a:rPr>
              <a:t>3 Tipos de Niveles :</a:t>
            </a:r>
            <a:endParaRPr lang="es-ES" sz="2800" i="1" dirty="0" smtClean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b="1" dirty="0" smtClean="0"/>
              <a:t>Período de operaciones concretas</a:t>
            </a:r>
            <a:r>
              <a:rPr lang="es-ES" dirty="0" smtClean="0"/>
              <a:t>: Desde los 7 años hasta los 11, se caracteriza por el desarrollo de la capacidad de razonamiento a través de la </a:t>
            </a:r>
            <a:r>
              <a:rPr lang="es-ES" b="1" dirty="0" smtClean="0">
                <a:hlinkClick r:id="rId2"/>
              </a:rPr>
              <a:t>lógica</a:t>
            </a:r>
            <a:r>
              <a:rPr lang="es-ES" dirty="0" smtClean="0"/>
              <a:t> pero sobre situaciones presentes y concretas. De todas formas, la persona es capaz de comprender conceptos como el tiempo y el espacio, discerniendo qué cosas pertenecen a la realidad y cuales a la fantasía. Se da también en esta etapa el primer acercamiento al entendimiento de la moral. La reacción frente a los conocimientos es la lógica en el instante que ocurren los hechos.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ESTADIOS DEL DESARROLLO COGNITIVO SEGÚN PIAGET:</a:t>
            </a:r>
            <a:endParaRPr lang="es-ES" sz="2800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Considerar el nivel de competencia cognitiva y tomar muy en cuenta los desfases.</a:t>
            </a:r>
          </a:p>
          <a:p>
            <a:pPr algn="just"/>
            <a:r>
              <a:rPr lang="es-ES" dirty="0" smtClean="0"/>
              <a:t>Las operaciones mentales</a:t>
            </a:r>
            <a:br>
              <a:rPr lang="es-ES" dirty="0" smtClean="0"/>
            </a:br>
            <a:r>
              <a:rPr lang="es-ES" dirty="0" smtClean="0"/>
              <a:t>necesitarán, la ayuda de los objetos concretos.</a:t>
            </a:r>
          </a:p>
          <a:p>
            <a:r>
              <a:rPr lang="es-ES" dirty="0" smtClean="0"/>
              <a:t>El aprendizaje debe centrarse en situaciones y objetos familiares e ir avanzando progresivamente hacia situaciones y objetos más</a:t>
            </a:r>
            <a:br>
              <a:rPr lang="es-ES" dirty="0" smtClean="0"/>
            </a:br>
            <a:r>
              <a:rPr lang="es-ES" dirty="0" smtClean="0"/>
              <a:t>complejos y desconocidos.</a:t>
            </a:r>
          </a:p>
          <a:p>
            <a:pPr algn="just"/>
            <a:endParaRPr lang="es-ES" dirty="0" smtClean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Implicaciones educativas de la etapa del Pensamiento Concreto: </a:t>
            </a:r>
            <a:endParaRPr lang="es-ES" sz="2800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161</TotalTime>
  <Words>692</Words>
  <Application>Microsoft Office PowerPoint</Application>
  <PresentationFormat>Presentación en pantalla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Concurrencia</vt:lpstr>
      <vt:lpstr>EIFODEC-AREA LABORAL</vt:lpstr>
      <vt:lpstr>¿QUE SE ENTIENDE POR COGNITIVO?</vt:lpstr>
      <vt:lpstr>ESTADIOS DEL DESARROLLO COGNITIVO SEGÚN PIAGET:</vt:lpstr>
      <vt:lpstr>ESTADIOS DEL DESARROLLO COGNITIVO SEGÚN PIAGET:</vt:lpstr>
      <vt:lpstr>3 Tipos de Niveles :</vt:lpstr>
      <vt:lpstr>3 Tipos de Niveles :</vt:lpstr>
      <vt:lpstr>3 Tipos de Niveles :</vt:lpstr>
      <vt:lpstr>ESTADIOS DEL DESARROLLO COGNITIVO SEGÚN PIAGET:</vt:lpstr>
      <vt:lpstr>Implicaciones educativas de la etapa del Pensamiento Concreto: </vt:lpstr>
      <vt:lpstr>Implicaciones educativas de la etapa del Pensamiento Concreto: </vt:lpstr>
      <vt:lpstr>Período de operaciones formales:</vt:lpstr>
      <vt:lpstr>Diapositiva 12</vt:lpstr>
      <vt:lpstr>Características de los Niveles de D.I. Moderado y Leve: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EIFODEC-AREA LABORAL</dc:title>
  <cp:lastModifiedBy>HP</cp:lastModifiedBy>
  <cp:revision>21</cp:revision>
  <dcterms:modified xsi:type="dcterms:W3CDTF">2012-07-24T17:20:23Z</dcterms:modified>
</cp:coreProperties>
</file>