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9" r:id="rId21"/>
    <p:sldId id="281" r:id="rId22"/>
    <p:sldId id="282" r:id="rId23"/>
    <p:sldId id="283" r:id="rId24"/>
    <p:sldId id="285" r:id="rId25"/>
  </p:sldIdLst>
  <p:sldSz cx="9144000" cy="6858000" type="screen4x3"/>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E12C43-8B27-44B6-A840-1D1263FE8963}" type="doc">
      <dgm:prSet loTypeId="urn:microsoft.com/office/officeart/2005/8/layout/radial2" loCatId="relationship" qsTypeId="urn:microsoft.com/office/officeart/2005/8/quickstyle/simple1" qsCatId="simple" csTypeId="urn:microsoft.com/office/officeart/2005/8/colors/colorful1" csCatId="colorful" phldr="1"/>
      <dgm:spPr/>
      <dgm:t>
        <a:bodyPr/>
        <a:lstStyle/>
        <a:p>
          <a:endParaRPr lang="es-BO"/>
        </a:p>
      </dgm:t>
    </dgm:pt>
    <dgm:pt modelId="{46CE40A5-E2B6-4B20-96DF-4C89BDBFDF1A}">
      <dgm:prSet phldrT="[Texto]"/>
      <dgm:spPr/>
      <dgm:t>
        <a:bodyPr/>
        <a:lstStyle/>
        <a:p>
          <a:r>
            <a:rPr lang="es-BO" dirty="0" smtClean="0"/>
            <a:t>Respuestas musicales</a:t>
          </a:r>
          <a:endParaRPr lang="es-BO" dirty="0"/>
        </a:p>
      </dgm:t>
    </dgm:pt>
    <dgm:pt modelId="{43733054-CBF1-4DAC-B276-54D70FC2565B}" type="parTrans" cxnId="{FC083887-6828-4289-B68D-4471C6B6B0B0}">
      <dgm:prSet/>
      <dgm:spPr/>
      <dgm:t>
        <a:bodyPr/>
        <a:lstStyle/>
        <a:p>
          <a:endParaRPr lang="es-BO"/>
        </a:p>
      </dgm:t>
    </dgm:pt>
    <dgm:pt modelId="{C1A8DA8C-5B06-4A3A-B1F4-3CE9C67065A3}" type="sibTrans" cxnId="{FC083887-6828-4289-B68D-4471C6B6B0B0}">
      <dgm:prSet/>
      <dgm:spPr/>
      <dgm:t>
        <a:bodyPr/>
        <a:lstStyle/>
        <a:p>
          <a:endParaRPr lang="es-BO"/>
        </a:p>
      </dgm:t>
    </dgm:pt>
    <dgm:pt modelId="{9E581AFD-4096-4B5D-9C2D-4117CB087A84}">
      <dgm:prSet phldrT="[Texto]"/>
      <dgm:spPr/>
      <dgm:t>
        <a:bodyPr/>
        <a:lstStyle/>
        <a:p>
          <a:r>
            <a:rPr lang="es-BO" dirty="0" smtClean="0"/>
            <a:t>Aprendizaje musical</a:t>
          </a:r>
          <a:endParaRPr lang="es-BO" dirty="0"/>
        </a:p>
      </dgm:t>
    </dgm:pt>
    <dgm:pt modelId="{4EA4E117-5AF3-412C-B3A9-A8B7D6D89DD9}" type="parTrans" cxnId="{FD4824F3-2BE2-4CE9-AAAD-F601935B77F0}">
      <dgm:prSet/>
      <dgm:spPr/>
      <dgm:t>
        <a:bodyPr/>
        <a:lstStyle/>
        <a:p>
          <a:endParaRPr lang="es-BO"/>
        </a:p>
      </dgm:t>
    </dgm:pt>
    <dgm:pt modelId="{A934D124-5045-4280-9660-DC5AF5C3A671}" type="sibTrans" cxnId="{FD4824F3-2BE2-4CE9-AAAD-F601935B77F0}">
      <dgm:prSet/>
      <dgm:spPr/>
      <dgm:t>
        <a:bodyPr/>
        <a:lstStyle/>
        <a:p>
          <a:endParaRPr lang="es-BO"/>
        </a:p>
      </dgm:t>
    </dgm:pt>
    <dgm:pt modelId="{E6C686F3-E783-4D47-8434-F35E62681D11}">
      <dgm:prSet phldrT="[Texto]" phldr="1"/>
      <dgm:spPr/>
      <dgm:t>
        <a:bodyPr/>
        <a:lstStyle/>
        <a:p>
          <a:endParaRPr lang="es-BO"/>
        </a:p>
      </dgm:t>
    </dgm:pt>
    <dgm:pt modelId="{9F8CD4C4-8670-4E5A-AEF6-319F6BA5AC86}" type="parTrans" cxnId="{C666DF51-220C-4854-A5AB-8D0C704B0160}">
      <dgm:prSet/>
      <dgm:spPr/>
      <dgm:t>
        <a:bodyPr/>
        <a:lstStyle/>
        <a:p>
          <a:endParaRPr lang="es-BO"/>
        </a:p>
      </dgm:t>
    </dgm:pt>
    <dgm:pt modelId="{CF0C4FB4-DFBC-4BE3-BF61-E69065C3FE41}" type="sibTrans" cxnId="{C666DF51-220C-4854-A5AB-8D0C704B0160}">
      <dgm:prSet/>
      <dgm:spPr/>
      <dgm:t>
        <a:bodyPr/>
        <a:lstStyle/>
        <a:p>
          <a:endParaRPr lang="es-BO"/>
        </a:p>
      </dgm:t>
    </dgm:pt>
    <dgm:pt modelId="{B6A10E5A-719D-4F15-89A5-5833CEA02BD5}">
      <dgm:prSet phldrT="[Texto]"/>
      <dgm:spPr/>
      <dgm:t>
        <a:bodyPr/>
        <a:lstStyle/>
        <a:p>
          <a:r>
            <a:rPr lang="es-BO" dirty="0" smtClean="0"/>
            <a:t>Respuestas no musicales</a:t>
          </a:r>
          <a:endParaRPr lang="es-BO" dirty="0"/>
        </a:p>
      </dgm:t>
    </dgm:pt>
    <dgm:pt modelId="{D4A809BC-02C3-4E77-8327-F9287F6B6307}" type="parTrans" cxnId="{55CB1F57-56B9-42F3-A212-83C4EA483C47}">
      <dgm:prSet/>
      <dgm:spPr/>
      <dgm:t>
        <a:bodyPr/>
        <a:lstStyle/>
        <a:p>
          <a:endParaRPr lang="es-BO"/>
        </a:p>
      </dgm:t>
    </dgm:pt>
    <dgm:pt modelId="{E9E5E14B-69FC-472B-9B76-C3D8F712881F}" type="sibTrans" cxnId="{55CB1F57-56B9-42F3-A212-83C4EA483C47}">
      <dgm:prSet/>
      <dgm:spPr/>
      <dgm:t>
        <a:bodyPr/>
        <a:lstStyle/>
        <a:p>
          <a:endParaRPr lang="es-BO"/>
        </a:p>
      </dgm:t>
    </dgm:pt>
    <dgm:pt modelId="{27349DDE-11F2-49D4-941B-7499BE99315E}">
      <dgm:prSet phldrT="[Texto]"/>
      <dgm:spPr/>
      <dgm:t>
        <a:bodyPr/>
        <a:lstStyle/>
        <a:p>
          <a:r>
            <a:rPr lang="es-BO" dirty="0" smtClean="0"/>
            <a:t>Físicas, emocionales, sociales</a:t>
          </a:r>
          <a:endParaRPr lang="es-BO" dirty="0"/>
        </a:p>
      </dgm:t>
    </dgm:pt>
    <dgm:pt modelId="{229F87BE-DD6C-4BAF-AB21-81A638894C5A}" type="parTrans" cxnId="{EC88C706-436D-4749-A361-7EEC4E8565CF}">
      <dgm:prSet/>
      <dgm:spPr/>
      <dgm:t>
        <a:bodyPr/>
        <a:lstStyle/>
        <a:p>
          <a:endParaRPr lang="es-BO"/>
        </a:p>
      </dgm:t>
    </dgm:pt>
    <dgm:pt modelId="{E1AEF744-46E8-4410-A1BA-D36C5E5C2E67}" type="sibTrans" cxnId="{EC88C706-436D-4749-A361-7EEC4E8565CF}">
      <dgm:prSet/>
      <dgm:spPr/>
      <dgm:t>
        <a:bodyPr/>
        <a:lstStyle/>
        <a:p>
          <a:endParaRPr lang="es-BO"/>
        </a:p>
      </dgm:t>
    </dgm:pt>
    <dgm:pt modelId="{659E1276-8127-4309-B91F-83A48F80A6EF}">
      <dgm:prSet phldrT="[Texto]" phldr="1"/>
      <dgm:spPr/>
      <dgm:t>
        <a:bodyPr/>
        <a:lstStyle/>
        <a:p>
          <a:endParaRPr lang="es-BO"/>
        </a:p>
      </dgm:t>
    </dgm:pt>
    <dgm:pt modelId="{CACD1308-A523-4312-AF7A-01AD51E8F742}" type="parTrans" cxnId="{634E6980-F99B-4ACD-AB97-A841B8B18CB9}">
      <dgm:prSet/>
      <dgm:spPr/>
      <dgm:t>
        <a:bodyPr/>
        <a:lstStyle/>
        <a:p>
          <a:endParaRPr lang="es-BO"/>
        </a:p>
      </dgm:t>
    </dgm:pt>
    <dgm:pt modelId="{8CD0E369-B19D-4644-9BDD-3CA311E6B5EF}" type="sibTrans" cxnId="{634E6980-F99B-4ACD-AB97-A841B8B18CB9}">
      <dgm:prSet/>
      <dgm:spPr/>
      <dgm:t>
        <a:bodyPr/>
        <a:lstStyle/>
        <a:p>
          <a:endParaRPr lang="es-BO"/>
        </a:p>
      </dgm:t>
    </dgm:pt>
    <dgm:pt modelId="{356EDE1D-52FE-4101-924F-344EC2AB9F65}">
      <dgm:prSet phldrT="[Texto]"/>
      <dgm:spPr/>
      <dgm:t>
        <a:bodyPr/>
        <a:lstStyle/>
        <a:p>
          <a:r>
            <a:rPr lang="es-BO" dirty="0" smtClean="0"/>
            <a:t>Terapia</a:t>
          </a:r>
          <a:endParaRPr lang="es-BO" dirty="0"/>
        </a:p>
      </dgm:t>
    </dgm:pt>
    <dgm:pt modelId="{58AF491B-4B8E-412D-9C0A-B5D0CCE18D8D}" type="parTrans" cxnId="{27A95867-69E1-426D-B28D-CCE04F422280}">
      <dgm:prSet/>
      <dgm:spPr/>
      <dgm:t>
        <a:bodyPr/>
        <a:lstStyle/>
        <a:p>
          <a:endParaRPr lang="es-BO"/>
        </a:p>
      </dgm:t>
    </dgm:pt>
    <dgm:pt modelId="{0F8F17EC-DE24-4FAB-9E4E-042BEFE555D0}" type="sibTrans" cxnId="{27A95867-69E1-426D-B28D-CCE04F422280}">
      <dgm:prSet/>
      <dgm:spPr/>
      <dgm:t>
        <a:bodyPr/>
        <a:lstStyle/>
        <a:p>
          <a:endParaRPr lang="es-BO"/>
        </a:p>
      </dgm:t>
    </dgm:pt>
    <dgm:pt modelId="{8890D819-229D-401E-ACA3-CDB8A4A31D7A}">
      <dgm:prSet phldrT="[Texto]" phldr="1"/>
      <dgm:spPr/>
      <dgm:t>
        <a:bodyPr/>
        <a:lstStyle/>
        <a:p>
          <a:endParaRPr lang="es-BO"/>
        </a:p>
      </dgm:t>
    </dgm:pt>
    <dgm:pt modelId="{9E0E4A95-2D8F-472C-BC4D-4E2A3CC22F7C}" type="parTrans" cxnId="{D0349D50-97A2-4415-9926-70CBA44D68F8}">
      <dgm:prSet/>
      <dgm:spPr/>
      <dgm:t>
        <a:bodyPr/>
        <a:lstStyle/>
        <a:p>
          <a:endParaRPr lang="es-BO"/>
        </a:p>
      </dgm:t>
    </dgm:pt>
    <dgm:pt modelId="{CC70B0F7-2AED-4B1E-BEA0-E6ED1F86D238}" type="sibTrans" cxnId="{D0349D50-97A2-4415-9926-70CBA44D68F8}">
      <dgm:prSet/>
      <dgm:spPr/>
      <dgm:t>
        <a:bodyPr/>
        <a:lstStyle/>
        <a:p>
          <a:endParaRPr lang="es-BO"/>
        </a:p>
      </dgm:t>
    </dgm:pt>
    <dgm:pt modelId="{4595E787-B330-4A1A-A0B3-D422145717C6}">
      <dgm:prSet phldrT="[Texto]" phldr="1"/>
      <dgm:spPr/>
      <dgm:t>
        <a:bodyPr/>
        <a:lstStyle/>
        <a:p>
          <a:endParaRPr lang="es-BO"/>
        </a:p>
      </dgm:t>
    </dgm:pt>
    <dgm:pt modelId="{0EC7D4B0-64AD-43C8-91BF-31860E7C257C}" type="parTrans" cxnId="{986CFDB3-CC5C-4984-B4FA-AD3CA97E66C5}">
      <dgm:prSet/>
      <dgm:spPr/>
      <dgm:t>
        <a:bodyPr/>
        <a:lstStyle/>
        <a:p>
          <a:endParaRPr lang="es-BO"/>
        </a:p>
      </dgm:t>
    </dgm:pt>
    <dgm:pt modelId="{8CE77577-B249-4AA7-B342-A051A6724270}" type="sibTrans" cxnId="{986CFDB3-CC5C-4984-B4FA-AD3CA97E66C5}">
      <dgm:prSet/>
      <dgm:spPr/>
      <dgm:t>
        <a:bodyPr/>
        <a:lstStyle/>
        <a:p>
          <a:endParaRPr lang="es-BO"/>
        </a:p>
      </dgm:t>
    </dgm:pt>
    <dgm:pt modelId="{574DF8B5-206A-4455-BD50-055F45A6DEB6}">
      <dgm:prSet/>
      <dgm:spPr/>
      <dgm:t>
        <a:bodyPr/>
        <a:lstStyle/>
        <a:p>
          <a:r>
            <a:rPr lang="es-BO" dirty="0" smtClean="0"/>
            <a:t>educación</a:t>
          </a:r>
          <a:endParaRPr lang="es-BO" dirty="0"/>
        </a:p>
      </dgm:t>
    </dgm:pt>
    <dgm:pt modelId="{4E8BABD4-D9D9-436E-825C-3B834A3E6D49}" type="sibTrans" cxnId="{75212323-1CEB-4080-8ED4-FDB359DB96CB}">
      <dgm:prSet/>
      <dgm:spPr/>
      <dgm:t>
        <a:bodyPr/>
        <a:lstStyle/>
        <a:p>
          <a:endParaRPr lang="es-BO"/>
        </a:p>
      </dgm:t>
    </dgm:pt>
    <dgm:pt modelId="{8D47D5F4-802D-4B6B-895A-622703EF5B43}" type="parTrans" cxnId="{75212323-1CEB-4080-8ED4-FDB359DB96CB}">
      <dgm:prSet/>
      <dgm:spPr/>
      <dgm:t>
        <a:bodyPr/>
        <a:lstStyle/>
        <a:p>
          <a:endParaRPr lang="es-BO"/>
        </a:p>
      </dgm:t>
    </dgm:pt>
    <dgm:pt modelId="{30534A91-F9A6-455B-90F2-FC0E77E90A06}" type="pres">
      <dgm:prSet presAssocID="{7AE12C43-8B27-44B6-A840-1D1263FE8963}" presName="composite" presStyleCnt="0">
        <dgm:presLayoutVars>
          <dgm:chMax val="5"/>
          <dgm:dir/>
          <dgm:animLvl val="ctr"/>
          <dgm:resizeHandles val="exact"/>
        </dgm:presLayoutVars>
      </dgm:prSet>
      <dgm:spPr/>
    </dgm:pt>
    <dgm:pt modelId="{C5AB6555-F204-4783-8E57-D1479BA8A5A5}" type="pres">
      <dgm:prSet presAssocID="{7AE12C43-8B27-44B6-A840-1D1263FE8963}" presName="cycle" presStyleCnt="0"/>
      <dgm:spPr/>
    </dgm:pt>
    <dgm:pt modelId="{E03CBE6D-0423-4C3B-B1B3-EDF8974150A3}" type="pres">
      <dgm:prSet presAssocID="{7AE12C43-8B27-44B6-A840-1D1263FE8963}" presName="centerShape" presStyleCnt="0"/>
      <dgm:spPr/>
    </dgm:pt>
    <dgm:pt modelId="{C05DA688-CAFE-48B3-9D26-51B04101FEC0}" type="pres">
      <dgm:prSet presAssocID="{7AE12C43-8B27-44B6-A840-1D1263FE8963}" presName="connSite" presStyleLbl="node1" presStyleIdx="0" presStyleCnt="5"/>
      <dgm:spPr/>
    </dgm:pt>
    <dgm:pt modelId="{5250A9AD-81FB-4B92-B593-344E720DE1F9}" type="pres">
      <dgm:prSet presAssocID="{7AE12C43-8B27-44B6-A840-1D1263FE8963}" presName="visible" presStyleLbl="node1" presStyleIdx="0" presStyleCnt="5" custScaleX="154332" custScaleY="200228"/>
      <dgm:spPr>
        <a:blipFill rotWithShape="0">
          <a:blip xmlns:r="http://schemas.openxmlformats.org/officeDocument/2006/relationships" r:embed="rId1"/>
          <a:stretch>
            <a:fillRect/>
          </a:stretch>
        </a:blipFill>
      </dgm:spPr>
      <dgm:t>
        <a:bodyPr/>
        <a:lstStyle/>
        <a:p>
          <a:endParaRPr lang="es-BO"/>
        </a:p>
      </dgm:t>
    </dgm:pt>
    <dgm:pt modelId="{BB5E1DC6-AB52-445F-8D01-7DA911EAC9DB}" type="pres">
      <dgm:prSet presAssocID="{8D47D5F4-802D-4B6B-895A-622703EF5B43}" presName="Name25" presStyleLbl="parChTrans1D1" presStyleIdx="0" presStyleCnt="4"/>
      <dgm:spPr/>
    </dgm:pt>
    <dgm:pt modelId="{05828F45-F445-476F-B1B1-4C0019A8AEDB}" type="pres">
      <dgm:prSet presAssocID="{574DF8B5-206A-4455-BD50-055F45A6DEB6}" presName="node" presStyleCnt="0"/>
      <dgm:spPr/>
    </dgm:pt>
    <dgm:pt modelId="{48D267B4-58F8-4C46-85C0-A96F9369468B}" type="pres">
      <dgm:prSet presAssocID="{574DF8B5-206A-4455-BD50-055F45A6DEB6}" presName="parentNode" presStyleLbl="node1" presStyleIdx="1" presStyleCnt="5" custLinFactX="19552" custLinFactNeighborX="100000" custLinFactNeighborY="-22507">
        <dgm:presLayoutVars>
          <dgm:chMax val="1"/>
          <dgm:bulletEnabled val="1"/>
        </dgm:presLayoutVars>
      </dgm:prSet>
      <dgm:spPr/>
      <dgm:t>
        <a:bodyPr/>
        <a:lstStyle/>
        <a:p>
          <a:endParaRPr lang="es-BO"/>
        </a:p>
      </dgm:t>
    </dgm:pt>
    <dgm:pt modelId="{95CA50C9-291A-44E6-92C5-655347F3659B}" type="pres">
      <dgm:prSet presAssocID="{574DF8B5-206A-4455-BD50-055F45A6DEB6}" presName="childNode" presStyleLbl="revTx" presStyleIdx="0" presStyleCnt="3">
        <dgm:presLayoutVars>
          <dgm:bulletEnabled val="1"/>
        </dgm:presLayoutVars>
      </dgm:prSet>
      <dgm:spPr/>
    </dgm:pt>
    <dgm:pt modelId="{86BE1E38-4351-43BA-B20A-6D4F00727197}" type="pres">
      <dgm:prSet presAssocID="{43733054-CBF1-4DAC-B276-54D70FC2565B}" presName="Name25" presStyleLbl="parChTrans1D1" presStyleIdx="1" presStyleCnt="4"/>
      <dgm:spPr/>
    </dgm:pt>
    <dgm:pt modelId="{12F50616-F339-4874-A47F-5432554D4C0F}" type="pres">
      <dgm:prSet presAssocID="{46CE40A5-E2B6-4B20-96DF-4C89BDBFDF1A}" presName="node" presStyleCnt="0"/>
      <dgm:spPr/>
    </dgm:pt>
    <dgm:pt modelId="{04A0057E-1FCF-4BB3-80AA-3E94B1BBB60B}" type="pres">
      <dgm:prSet presAssocID="{46CE40A5-E2B6-4B20-96DF-4C89BDBFDF1A}" presName="parentNode" presStyleLbl="node1" presStyleIdx="2" presStyleCnt="5" custLinFactNeighborX="55138" custLinFactNeighborY="2193">
        <dgm:presLayoutVars>
          <dgm:chMax val="1"/>
          <dgm:bulletEnabled val="1"/>
        </dgm:presLayoutVars>
      </dgm:prSet>
      <dgm:spPr/>
    </dgm:pt>
    <dgm:pt modelId="{498B1B4B-7AD1-4EE3-88E0-E50EE318041D}" type="pres">
      <dgm:prSet presAssocID="{46CE40A5-E2B6-4B20-96DF-4C89BDBFDF1A}" presName="childNode" presStyleLbl="revTx" presStyleIdx="0" presStyleCnt="3">
        <dgm:presLayoutVars>
          <dgm:bulletEnabled val="1"/>
        </dgm:presLayoutVars>
      </dgm:prSet>
      <dgm:spPr/>
      <dgm:t>
        <a:bodyPr/>
        <a:lstStyle/>
        <a:p>
          <a:endParaRPr lang="es-BO"/>
        </a:p>
      </dgm:t>
    </dgm:pt>
    <dgm:pt modelId="{83AD5EDA-188A-4251-A829-C09CE57725A5}" type="pres">
      <dgm:prSet presAssocID="{D4A809BC-02C3-4E77-8327-F9287F6B6307}" presName="Name25" presStyleLbl="parChTrans1D1" presStyleIdx="2" presStyleCnt="4"/>
      <dgm:spPr/>
    </dgm:pt>
    <dgm:pt modelId="{8159F511-CB62-4EDF-86B8-2D16417053CB}" type="pres">
      <dgm:prSet presAssocID="{B6A10E5A-719D-4F15-89A5-5833CEA02BD5}" presName="node" presStyleCnt="0"/>
      <dgm:spPr/>
    </dgm:pt>
    <dgm:pt modelId="{3E097E9D-318C-4E9F-85DD-61AACB5D50DC}" type="pres">
      <dgm:prSet presAssocID="{B6A10E5A-719D-4F15-89A5-5833CEA02BD5}" presName="parentNode" presStyleLbl="node1" presStyleIdx="3" presStyleCnt="5" custLinFactNeighborX="63154" custLinFactNeighborY="-6398">
        <dgm:presLayoutVars>
          <dgm:chMax val="1"/>
          <dgm:bulletEnabled val="1"/>
        </dgm:presLayoutVars>
      </dgm:prSet>
      <dgm:spPr/>
      <dgm:t>
        <a:bodyPr/>
        <a:lstStyle/>
        <a:p>
          <a:endParaRPr lang="es-BO"/>
        </a:p>
      </dgm:t>
    </dgm:pt>
    <dgm:pt modelId="{C3BF681C-9C81-449B-B63D-E429769A0DB5}" type="pres">
      <dgm:prSet presAssocID="{B6A10E5A-719D-4F15-89A5-5833CEA02BD5}" presName="childNode" presStyleLbl="revTx" presStyleIdx="1" presStyleCnt="3">
        <dgm:presLayoutVars>
          <dgm:bulletEnabled val="1"/>
        </dgm:presLayoutVars>
      </dgm:prSet>
      <dgm:spPr/>
      <dgm:t>
        <a:bodyPr/>
        <a:lstStyle/>
        <a:p>
          <a:endParaRPr lang="es-BO"/>
        </a:p>
      </dgm:t>
    </dgm:pt>
    <dgm:pt modelId="{C05F6557-7CF6-457E-BF7B-866819298E48}" type="pres">
      <dgm:prSet presAssocID="{58AF491B-4B8E-412D-9C0A-B5D0CCE18D8D}" presName="Name25" presStyleLbl="parChTrans1D1" presStyleIdx="3" presStyleCnt="4"/>
      <dgm:spPr/>
    </dgm:pt>
    <dgm:pt modelId="{6AE771B3-FFCB-4E3E-BDE5-1D5C037427EE}" type="pres">
      <dgm:prSet presAssocID="{356EDE1D-52FE-4101-924F-344EC2AB9F65}" presName="node" presStyleCnt="0"/>
      <dgm:spPr/>
    </dgm:pt>
    <dgm:pt modelId="{44AFA5D2-25AE-4EE4-89E7-4F09D25D9084}" type="pres">
      <dgm:prSet presAssocID="{356EDE1D-52FE-4101-924F-344EC2AB9F65}" presName="parentNode" presStyleLbl="node1" presStyleIdx="4" presStyleCnt="5" custLinFactNeighborX="63442" custLinFactNeighborY="2270">
        <dgm:presLayoutVars>
          <dgm:chMax val="1"/>
          <dgm:bulletEnabled val="1"/>
        </dgm:presLayoutVars>
      </dgm:prSet>
      <dgm:spPr/>
      <dgm:t>
        <a:bodyPr/>
        <a:lstStyle/>
        <a:p>
          <a:endParaRPr lang="es-BO"/>
        </a:p>
      </dgm:t>
    </dgm:pt>
    <dgm:pt modelId="{52D31F94-528F-4485-AA5D-5CFFDEE89E23}" type="pres">
      <dgm:prSet presAssocID="{356EDE1D-52FE-4101-924F-344EC2AB9F65}" presName="childNode" presStyleLbl="revTx" presStyleIdx="2" presStyleCnt="3">
        <dgm:presLayoutVars>
          <dgm:bulletEnabled val="1"/>
        </dgm:presLayoutVars>
      </dgm:prSet>
      <dgm:spPr/>
    </dgm:pt>
  </dgm:ptLst>
  <dgm:cxnLst>
    <dgm:cxn modelId="{FC083887-6828-4289-B68D-4471C6B6B0B0}" srcId="{7AE12C43-8B27-44B6-A840-1D1263FE8963}" destId="{46CE40A5-E2B6-4B20-96DF-4C89BDBFDF1A}" srcOrd="1" destOrd="0" parTransId="{43733054-CBF1-4DAC-B276-54D70FC2565B}" sibTransId="{C1A8DA8C-5B06-4A3A-B1F4-3CE9C67065A3}"/>
    <dgm:cxn modelId="{E2A4FACA-4D48-4698-9C66-DF3F4E664A76}" type="presOf" srcId="{E6C686F3-E783-4D47-8434-F35E62681D11}" destId="{498B1B4B-7AD1-4EE3-88E0-E50EE318041D}" srcOrd="0" destOrd="1" presId="urn:microsoft.com/office/officeart/2005/8/layout/radial2"/>
    <dgm:cxn modelId="{55CB1F57-56B9-42F3-A212-83C4EA483C47}" srcId="{7AE12C43-8B27-44B6-A840-1D1263FE8963}" destId="{B6A10E5A-719D-4F15-89A5-5833CEA02BD5}" srcOrd="2" destOrd="0" parTransId="{D4A809BC-02C3-4E77-8327-F9287F6B6307}" sibTransId="{E9E5E14B-69FC-472B-9B76-C3D8F712881F}"/>
    <dgm:cxn modelId="{B4E210DA-D6BA-4D31-B64A-885FDAB84B9F}" type="presOf" srcId="{574DF8B5-206A-4455-BD50-055F45A6DEB6}" destId="{48D267B4-58F8-4C46-85C0-A96F9369468B}" srcOrd="0" destOrd="0" presId="urn:microsoft.com/office/officeart/2005/8/layout/radial2"/>
    <dgm:cxn modelId="{D06EF08A-10FE-4A75-8CCD-FF4F6FFE7F56}" type="presOf" srcId="{27349DDE-11F2-49D4-941B-7499BE99315E}" destId="{C3BF681C-9C81-449B-B63D-E429769A0DB5}" srcOrd="0" destOrd="0" presId="urn:microsoft.com/office/officeart/2005/8/layout/radial2"/>
    <dgm:cxn modelId="{2696AC11-93A4-423E-8C9D-995F489CA311}" type="presOf" srcId="{58AF491B-4B8E-412D-9C0A-B5D0CCE18D8D}" destId="{C05F6557-7CF6-457E-BF7B-866819298E48}" srcOrd="0" destOrd="0" presId="urn:microsoft.com/office/officeart/2005/8/layout/radial2"/>
    <dgm:cxn modelId="{0714B4BE-D13A-4FFE-92FE-6C68F9FF31E6}" type="presOf" srcId="{43733054-CBF1-4DAC-B276-54D70FC2565B}" destId="{86BE1E38-4351-43BA-B20A-6D4F00727197}" srcOrd="0" destOrd="0" presId="urn:microsoft.com/office/officeart/2005/8/layout/radial2"/>
    <dgm:cxn modelId="{D0349D50-97A2-4415-9926-70CBA44D68F8}" srcId="{356EDE1D-52FE-4101-924F-344EC2AB9F65}" destId="{8890D819-229D-401E-ACA3-CDB8A4A31D7A}" srcOrd="0" destOrd="0" parTransId="{9E0E4A95-2D8F-472C-BC4D-4E2A3CC22F7C}" sibTransId="{CC70B0F7-2AED-4B1E-BEA0-E6ED1F86D238}"/>
    <dgm:cxn modelId="{27A95867-69E1-426D-B28D-CCE04F422280}" srcId="{7AE12C43-8B27-44B6-A840-1D1263FE8963}" destId="{356EDE1D-52FE-4101-924F-344EC2AB9F65}" srcOrd="3" destOrd="0" parTransId="{58AF491B-4B8E-412D-9C0A-B5D0CCE18D8D}" sibTransId="{0F8F17EC-DE24-4FAB-9E4E-042BEFE555D0}"/>
    <dgm:cxn modelId="{DD10E813-4194-4B04-BA19-176EA060E64C}" type="presOf" srcId="{9E581AFD-4096-4B5D-9C2D-4117CB087A84}" destId="{498B1B4B-7AD1-4EE3-88E0-E50EE318041D}" srcOrd="0" destOrd="0" presId="urn:microsoft.com/office/officeart/2005/8/layout/radial2"/>
    <dgm:cxn modelId="{C666DF51-220C-4854-A5AB-8D0C704B0160}" srcId="{46CE40A5-E2B6-4B20-96DF-4C89BDBFDF1A}" destId="{E6C686F3-E783-4D47-8434-F35E62681D11}" srcOrd="1" destOrd="0" parTransId="{9F8CD4C4-8670-4E5A-AEF6-319F6BA5AC86}" sibTransId="{CF0C4FB4-DFBC-4BE3-BF61-E69065C3FE41}"/>
    <dgm:cxn modelId="{271B0DA4-C925-4273-AE18-4F48F4C4B6CC}" type="presOf" srcId="{B6A10E5A-719D-4F15-89A5-5833CEA02BD5}" destId="{3E097E9D-318C-4E9F-85DD-61AACB5D50DC}" srcOrd="0" destOrd="0" presId="urn:microsoft.com/office/officeart/2005/8/layout/radial2"/>
    <dgm:cxn modelId="{61195088-DBC2-4130-9482-EB486B5F6DF7}" type="presOf" srcId="{46CE40A5-E2B6-4B20-96DF-4C89BDBFDF1A}" destId="{04A0057E-1FCF-4BB3-80AA-3E94B1BBB60B}" srcOrd="0" destOrd="0" presId="urn:microsoft.com/office/officeart/2005/8/layout/radial2"/>
    <dgm:cxn modelId="{B790EFED-F4D4-420F-BE11-5D6FE4649652}" type="presOf" srcId="{7AE12C43-8B27-44B6-A840-1D1263FE8963}" destId="{30534A91-F9A6-455B-90F2-FC0E77E90A06}" srcOrd="0" destOrd="0" presId="urn:microsoft.com/office/officeart/2005/8/layout/radial2"/>
    <dgm:cxn modelId="{FD4824F3-2BE2-4CE9-AAAD-F601935B77F0}" srcId="{46CE40A5-E2B6-4B20-96DF-4C89BDBFDF1A}" destId="{9E581AFD-4096-4B5D-9C2D-4117CB087A84}" srcOrd="0" destOrd="0" parTransId="{4EA4E117-5AF3-412C-B3A9-A8B7D6D89DD9}" sibTransId="{A934D124-5045-4280-9660-DC5AF5C3A671}"/>
    <dgm:cxn modelId="{14796186-40D8-492D-BCC9-CEBA1D94A446}" type="presOf" srcId="{4595E787-B330-4A1A-A0B3-D422145717C6}" destId="{52D31F94-528F-4485-AA5D-5CFFDEE89E23}" srcOrd="0" destOrd="1" presId="urn:microsoft.com/office/officeart/2005/8/layout/radial2"/>
    <dgm:cxn modelId="{8B66ECEC-DE8A-4277-BB06-D44C91E51918}" type="presOf" srcId="{D4A809BC-02C3-4E77-8327-F9287F6B6307}" destId="{83AD5EDA-188A-4251-A829-C09CE57725A5}" srcOrd="0" destOrd="0" presId="urn:microsoft.com/office/officeart/2005/8/layout/radial2"/>
    <dgm:cxn modelId="{986CFDB3-CC5C-4984-B4FA-AD3CA97E66C5}" srcId="{356EDE1D-52FE-4101-924F-344EC2AB9F65}" destId="{4595E787-B330-4A1A-A0B3-D422145717C6}" srcOrd="1" destOrd="0" parTransId="{0EC7D4B0-64AD-43C8-91BF-31860E7C257C}" sibTransId="{8CE77577-B249-4AA7-B342-A051A6724270}"/>
    <dgm:cxn modelId="{634E6980-F99B-4ACD-AB97-A841B8B18CB9}" srcId="{B6A10E5A-719D-4F15-89A5-5833CEA02BD5}" destId="{659E1276-8127-4309-B91F-83A48F80A6EF}" srcOrd="1" destOrd="0" parTransId="{CACD1308-A523-4312-AF7A-01AD51E8F742}" sibTransId="{8CD0E369-B19D-4644-9BDD-3CA311E6B5EF}"/>
    <dgm:cxn modelId="{60A317DD-C1DA-4785-AB27-7AD8C876A008}" type="presOf" srcId="{356EDE1D-52FE-4101-924F-344EC2AB9F65}" destId="{44AFA5D2-25AE-4EE4-89E7-4F09D25D9084}" srcOrd="0" destOrd="0" presId="urn:microsoft.com/office/officeart/2005/8/layout/radial2"/>
    <dgm:cxn modelId="{75212323-1CEB-4080-8ED4-FDB359DB96CB}" srcId="{7AE12C43-8B27-44B6-A840-1D1263FE8963}" destId="{574DF8B5-206A-4455-BD50-055F45A6DEB6}" srcOrd="0" destOrd="0" parTransId="{8D47D5F4-802D-4B6B-895A-622703EF5B43}" sibTransId="{4E8BABD4-D9D9-436E-825C-3B834A3E6D49}"/>
    <dgm:cxn modelId="{BA56509A-2461-4454-AF18-43F4C0E508DD}" type="presOf" srcId="{659E1276-8127-4309-B91F-83A48F80A6EF}" destId="{C3BF681C-9C81-449B-B63D-E429769A0DB5}" srcOrd="0" destOrd="1" presId="urn:microsoft.com/office/officeart/2005/8/layout/radial2"/>
    <dgm:cxn modelId="{EC88C706-436D-4749-A361-7EEC4E8565CF}" srcId="{B6A10E5A-719D-4F15-89A5-5833CEA02BD5}" destId="{27349DDE-11F2-49D4-941B-7499BE99315E}" srcOrd="0" destOrd="0" parTransId="{229F87BE-DD6C-4BAF-AB21-81A638894C5A}" sibTransId="{E1AEF744-46E8-4410-A1BA-D36C5E5C2E67}"/>
    <dgm:cxn modelId="{2ED894B6-BEB1-4724-8592-99D1567B2128}" type="presOf" srcId="{8D47D5F4-802D-4B6B-895A-622703EF5B43}" destId="{BB5E1DC6-AB52-445F-8D01-7DA911EAC9DB}" srcOrd="0" destOrd="0" presId="urn:microsoft.com/office/officeart/2005/8/layout/radial2"/>
    <dgm:cxn modelId="{B86D3CF4-2456-4066-B7A7-5A75555DE664}" type="presOf" srcId="{8890D819-229D-401E-ACA3-CDB8A4A31D7A}" destId="{52D31F94-528F-4485-AA5D-5CFFDEE89E23}" srcOrd="0" destOrd="0" presId="urn:microsoft.com/office/officeart/2005/8/layout/radial2"/>
    <dgm:cxn modelId="{6788420B-4377-4E32-AD62-A4D2619825A3}" type="presParOf" srcId="{30534A91-F9A6-455B-90F2-FC0E77E90A06}" destId="{C5AB6555-F204-4783-8E57-D1479BA8A5A5}" srcOrd="0" destOrd="0" presId="urn:microsoft.com/office/officeart/2005/8/layout/radial2"/>
    <dgm:cxn modelId="{171319E8-0AB9-4ED1-BB5C-2D44403BC177}" type="presParOf" srcId="{C5AB6555-F204-4783-8E57-D1479BA8A5A5}" destId="{E03CBE6D-0423-4C3B-B1B3-EDF8974150A3}" srcOrd="0" destOrd="0" presId="urn:microsoft.com/office/officeart/2005/8/layout/radial2"/>
    <dgm:cxn modelId="{047CCC4F-D3E1-4759-89F1-ED0177499DF6}" type="presParOf" srcId="{E03CBE6D-0423-4C3B-B1B3-EDF8974150A3}" destId="{C05DA688-CAFE-48B3-9D26-51B04101FEC0}" srcOrd="0" destOrd="0" presId="urn:microsoft.com/office/officeart/2005/8/layout/radial2"/>
    <dgm:cxn modelId="{BDC95F0B-8BD1-4DD8-AED0-75231EE90A1C}" type="presParOf" srcId="{E03CBE6D-0423-4C3B-B1B3-EDF8974150A3}" destId="{5250A9AD-81FB-4B92-B593-344E720DE1F9}" srcOrd="1" destOrd="0" presId="urn:microsoft.com/office/officeart/2005/8/layout/radial2"/>
    <dgm:cxn modelId="{CA2C8870-90F8-4FB8-A38A-71EE32EE069E}" type="presParOf" srcId="{C5AB6555-F204-4783-8E57-D1479BA8A5A5}" destId="{BB5E1DC6-AB52-445F-8D01-7DA911EAC9DB}" srcOrd="1" destOrd="0" presId="urn:microsoft.com/office/officeart/2005/8/layout/radial2"/>
    <dgm:cxn modelId="{C6B6DF7C-57D7-4ED2-BBDB-5810603FFB8E}" type="presParOf" srcId="{C5AB6555-F204-4783-8E57-D1479BA8A5A5}" destId="{05828F45-F445-476F-B1B1-4C0019A8AEDB}" srcOrd="2" destOrd="0" presId="urn:microsoft.com/office/officeart/2005/8/layout/radial2"/>
    <dgm:cxn modelId="{F273F1A5-8FF6-4447-BC74-5E76297B273C}" type="presParOf" srcId="{05828F45-F445-476F-B1B1-4C0019A8AEDB}" destId="{48D267B4-58F8-4C46-85C0-A96F9369468B}" srcOrd="0" destOrd="0" presId="urn:microsoft.com/office/officeart/2005/8/layout/radial2"/>
    <dgm:cxn modelId="{87B36855-C88C-4709-9392-A5FE2EE0EBE2}" type="presParOf" srcId="{05828F45-F445-476F-B1B1-4C0019A8AEDB}" destId="{95CA50C9-291A-44E6-92C5-655347F3659B}" srcOrd="1" destOrd="0" presId="urn:microsoft.com/office/officeart/2005/8/layout/radial2"/>
    <dgm:cxn modelId="{2777561F-8BE0-4266-9685-91D906E4D501}" type="presParOf" srcId="{C5AB6555-F204-4783-8E57-D1479BA8A5A5}" destId="{86BE1E38-4351-43BA-B20A-6D4F00727197}" srcOrd="3" destOrd="0" presId="urn:microsoft.com/office/officeart/2005/8/layout/radial2"/>
    <dgm:cxn modelId="{5A91217D-24A0-4A58-AD32-435098C91F31}" type="presParOf" srcId="{C5AB6555-F204-4783-8E57-D1479BA8A5A5}" destId="{12F50616-F339-4874-A47F-5432554D4C0F}" srcOrd="4" destOrd="0" presId="urn:microsoft.com/office/officeart/2005/8/layout/radial2"/>
    <dgm:cxn modelId="{3E5DCA76-3A20-4031-A0C6-84B7EAF4D556}" type="presParOf" srcId="{12F50616-F339-4874-A47F-5432554D4C0F}" destId="{04A0057E-1FCF-4BB3-80AA-3E94B1BBB60B}" srcOrd="0" destOrd="0" presId="urn:microsoft.com/office/officeart/2005/8/layout/radial2"/>
    <dgm:cxn modelId="{18B5156D-31BD-46C7-9DAE-40D9A516C030}" type="presParOf" srcId="{12F50616-F339-4874-A47F-5432554D4C0F}" destId="{498B1B4B-7AD1-4EE3-88E0-E50EE318041D}" srcOrd="1" destOrd="0" presId="urn:microsoft.com/office/officeart/2005/8/layout/radial2"/>
    <dgm:cxn modelId="{93694D85-77BC-477D-A68C-C3B29E0D67FC}" type="presParOf" srcId="{C5AB6555-F204-4783-8E57-D1479BA8A5A5}" destId="{83AD5EDA-188A-4251-A829-C09CE57725A5}" srcOrd="5" destOrd="0" presId="urn:microsoft.com/office/officeart/2005/8/layout/radial2"/>
    <dgm:cxn modelId="{8FC13320-41E7-4A20-8DA8-555CE630BFC6}" type="presParOf" srcId="{C5AB6555-F204-4783-8E57-D1479BA8A5A5}" destId="{8159F511-CB62-4EDF-86B8-2D16417053CB}" srcOrd="6" destOrd="0" presId="urn:microsoft.com/office/officeart/2005/8/layout/radial2"/>
    <dgm:cxn modelId="{DBD5A44D-909D-4883-82BB-CEA3951757B4}" type="presParOf" srcId="{8159F511-CB62-4EDF-86B8-2D16417053CB}" destId="{3E097E9D-318C-4E9F-85DD-61AACB5D50DC}" srcOrd="0" destOrd="0" presId="urn:microsoft.com/office/officeart/2005/8/layout/radial2"/>
    <dgm:cxn modelId="{992ECF5E-4A3A-4012-9FCE-F95B6E170971}" type="presParOf" srcId="{8159F511-CB62-4EDF-86B8-2D16417053CB}" destId="{C3BF681C-9C81-449B-B63D-E429769A0DB5}" srcOrd="1" destOrd="0" presId="urn:microsoft.com/office/officeart/2005/8/layout/radial2"/>
    <dgm:cxn modelId="{32E75D04-85CA-4698-9E82-CC4458A63040}" type="presParOf" srcId="{C5AB6555-F204-4783-8E57-D1479BA8A5A5}" destId="{C05F6557-7CF6-457E-BF7B-866819298E48}" srcOrd="7" destOrd="0" presId="urn:microsoft.com/office/officeart/2005/8/layout/radial2"/>
    <dgm:cxn modelId="{57FF3626-36B4-4CCE-AD3A-04EEE571145A}" type="presParOf" srcId="{C5AB6555-F204-4783-8E57-D1479BA8A5A5}" destId="{6AE771B3-FFCB-4E3E-BDE5-1D5C037427EE}" srcOrd="8" destOrd="0" presId="urn:microsoft.com/office/officeart/2005/8/layout/radial2"/>
    <dgm:cxn modelId="{8AFC1169-9A8F-4BA9-A295-384890F10368}" type="presParOf" srcId="{6AE771B3-FFCB-4E3E-BDE5-1D5C037427EE}" destId="{44AFA5D2-25AE-4EE4-89E7-4F09D25D9084}" srcOrd="0" destOrd="0" presId="urn:microsoft.com/office/officeart/2005/8/layout/radial2"/>
    <dgm:cxn modelId="{87AB85E8-2366-4100-965D-20E012BE1FA9}" type="presParOf" srcId="{6AE771B3-FFCB-4E3E-BDE5-1D5C037427EE}" destId="{52D31F94-528F-4485-AA5D-5CFFDEE89E23}" srcOrd="1" destOrd="0" presId="urn:microsoft.com/office/officeart/2005/8/layout/radial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05F6557-7CF6-457E-BF7B-866819298E48}">
      <dsp:nvSpPr>
        <dsp:cNvPr id="0" name=""/>
        <dsp:cNvSpPr/>
      </dsp:nvSpPr>
      <dsp:spPr>
        <a:xfrm rot="2870168">
          <a:off x="2534245" y="3289035"/>
          <a:ext cx="1121991" cy="45175"/>
        </a:xfrm>
        <a:custGeom>
          <a:avLst/>
          <a:gdLst/>
          <a:ahLst/>
          <a:cxnLst/>
          <a:rect l="0" t="0" r="0" b="0"/>
          <a:pathLst>
            <a:path>
              <a:moveTo>
                <a:pt x="0" y="22587"/>
              </a:moveTo>
              <a:lnTo>
                <a:pt x="1121991" y="22587"/>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AD5EDA-188A-4251-A829-C09CE57725A5}">
      <dsp:nvSpPr>
        <dsp:cNvPr id="0" name=""/>
        <dsp:cNvSpPr/>
      </dsp:nvSpPr>
      <dsp:spPr>
        <a:xfrm rot="872923">
          <a:off x="2755448" y="2584549"/>
          <a:ext cx="1244370" cy="45175"/>
        </a:xfrm>
        <a:custGeom>
          <a:avLst/>
          <a:gdLst/>
          <a:ahLst/>
          <a:cxnLst/>
          <a:rect l="0" t="0" r="0" b="0"/>
          <a:pathLst>
            <a:path>
              <a:moveTo>
                <a:pt x="0" y="22587"/>
              </a:moveTo>
              <a:lnTo>
                <a:pt x="1244370" y="22587"/>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BE1E38-4351-43BA-B20A-6D4F00727197}">
      <dsp:nvSpPr>
        <dsp:cNvPr id="0" name=""/>
        <dsp:cNvSpPr/>
      </dsp:nvSpPr>
      <dsp:spPr>
        <a:xfrm rot="20633882">
          <a:off x="2752418" y="1936377"/>
          <a:ext cx="1171544" cy="45175"/>
        </a:xfrm>
        <a:custGeom>
          <a:avLst/>
          <a:gdLst/>
          <a:ahLst/>
          <a:cxnLst/>
          <a:rect l="0" t="0" r="0" b="0"/>
          <a:pathLst>
            <a:path>
              <a:moveTo>
                <a:pt x="0" y="22587"/>
              </a:moveTo>
              <a:lnTo>
                <a:pt x="1171544" y="22587"/>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5E1DC6-AB52-445F-8D01-7DA911EAC9DB}">
      <dsp:nvSpPr>
        <dsp:cNvPr id="0" name=""/>
        <dsp:cNvSpPr/>
      </dsp:nvSpPr>
      <dsp:spPr>
        <a:xfrm rot="19224469">
          <a:off x="2593430" y="1269785"/>
          <a:ext cx="1586476" cy="45175"/>
        </a:xfrm>
        <a:custGeom>
          <a:avLst/>
          <a:gdLst/>
          <a:ahLst/>
          <a:cxnLst/>
          <a:rect l="0" t="0" r="0" b="0"/>
          <a:pathLst>
            <a:path>
              <a:moveTo>
                <a:pt x="0" y="22587"/>
              </a:moveTo>
              <a:lnTo>
                <a:pt x="1586476" y="22587"/>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50A9AD-81FB-4B92-B593-344E720DE1F9}">
      <dsp:nvSpPr>
        <dsp:cNvPr id="0" name=""/>
        <dsp:cNvSpPr/>
      </dsp:nvSpPr>
      <dsp:spPr>
        <a:xfrm>
          <a:off x="849653" y="576065"/>
          <a:ext cx="2649680" cy="3437655"/>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D267B4-58F8-4C46-85C0-A96F9369468B}">
      <dsp:nvSpPr>
        <dsp:cNvPr id="0" name=""/>
        <dsp:cNvSpPr/>
      </dsp:nvSpPr>
      <dsp:spPr>
        <a:xfrm>
          <a:off x="3887698" y="0"/>
          <a:ext cx="961117" cy="96111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BO" sz="1200" kern="1200" dirty="0" smtClean="0"/>
            <a:t>educación</a:t>
          </a:r>
          <a:endParaRPr lang="es-BO" sz="1200" kern="1200" dirty="0"/>
        </a:p>
      </dsp:txBody>
      <dsp:txXfrm>
        <a:off x="3887698" y="0"/>
        <a:ext cx="961117" cy="961117"/>
      </dsp:txXfrm>
    </dsp:sp>
    <dsp:sp modelId="{04A0057E-1FCF-4BB3-80AA-3E94B1BBB60B}">
      <dsp:nvSpPr>
        <dsp:cNvPr id="0" name=""/>
        <dsp:cNvSpPr/>
      </dsp:nvSpPr>
      <dsp:spPr>
        <a:xfrm>
          <a:off x="3880777" y="1138590"/>
          <a:ext cx="1030122" cy="103012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BO" sz="1200" kern="1200" dirty="0" smtClean="0"/>
            <a:t>Respuestas musicales</a:t>
          </a:r>
          <a:endParaRPr lang="es-BO" sz="1200" kern="1200" dirty="0"/>
        </a:p>
      </dsp:txBody>
      <dsp:txXfrm>
        <a:off x="3880777" y="1138590"/>
        <a:ext cx="1030122" cy="1030122"/>
      </dsp:txXfrm>
    </dsp:sp>
    <dsp:sp modelId="{498B1B4B-7AD1-4EE3-88E0-E50EE318041D}">
      <dsp:nvSpPr>
        <dsp:cNvPr id="0" name=""/>
        <dsp:cNvSpPr/>
      </dsp:nvSpPr>
      <dsp:spPr>
        <a:xfrm>
          <a:off x="5013911" y="1138590"/>
          <a:ext cx="1545183" cy="1030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55650">
            <a:lnSpc>
              <a:spcPct val="90000"/>
            </a:lnSpc>
            <a:spcBef>
              <a:spcPct val="0"/>
            </a:spcBef>
            <a:spcAft>
              <a:spcPct val="15000"/>
            </a:spcAft>
            <a:buChar char="••"/>
          </a:pPr>
          <a:r>
            <a:rPr lang="es-BO" sz="1700" kern="1200" dirty="0" smtClean="0"/>
            <a:t>Aprendizaje musical</a:t>
          </a:r>
          <a:endParaRPr lang="es-BO" sz="1700" kern="1200" dirty="0"/>
        </a:p>
        <a:p>
          <a:pPr marL="171450" lvl="1" indent="-171450" algn="l" defTabSz="755650">
            <a:lnSpc>
              <a:spcPct val="90000"/>
            </a:lnSpc>
            <a:spcBef>
              <a:spcPct val="0"/>
            </a:spcBef>
            <a:spcAft>
              <a:spcPct val="15000"/>
            </a:spcAft>
            <a:buChar char="••"/>
          </a:pPr>
          <a:endParaRPr lang="es-BO" sz="1700" kern="1200"/>
        </a:p>
      </dsp:txBody>
      <dsp:txXfrm>
        <a:off x="5013911" y="1138590"/>
        <a:ext cx="1545183" cy="1030122"/>
      </dsp:txXfrm>
    </dsp:sp>
    <dsp:sp modelId="{3E097E9D-318C-4E9F-85DD-61AACB5D50DC}">
      <dsp:nvSpPr>
        <dsp:cNvPr id="0" name=""/>
        <dsp:cNvSpPr/>
      </dsp:nvSpPr>
      <dsp:spPr>
        <a:xfrm>
          <a:off x="3963351" y="2377755"/>
          <a:ext cx="1030122" cy="103012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BO" sz="1200" kern="1200" dirty="0" smtClean="0"/>
            <a:t>Respuestas no musicales</a:t>
          </a:r>
          <a:endParaRPr lang="es-BO" sz="1200" kern="1200" dirty="0"/>
        </a:p>
      </dsp:txBody>
      <dsp:txXfrm>
        <a:off x="3963351" y="2377755"/>
        <a:ext cx="1030122" cy="1030122"/>
      </dsp:txXfrm>
    </dsp:sp>
    <dsp:sp modelId="{C3BF681C-9C81-449B-B63D-E429769A0DB5}">
      <dsp:nvSpPr>
        <dsp:cNvPr id="0" name=""/>
        <dsp:cNvSpPr/>
      </dsp:nvSpPr>
      <dsp:spPr>
        <a:xfrm>
          <a:off x="5096486" y="2377755"/>
          <a:ext cx="1545183" cy="1030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55650">
            <a:lnSpc>
              <a:spcPct val="90000"/>
            </a:lnSpc>
            <a:spcBef>
              <a:spcPct val="0"/>
            </a:spcBef>
            <a:spcAft>
              <a:spcPct val="15000"/>
            </a:spcAft>
            <a:buChar char="••"/>
          </a:pPr>
          <a:r>
            <a:rPr lang="es-BO" sz="1700" kern="1200" dirty="0" smtClean="0"/>
            <a:t>Físicas, emocionales, sociales</a:t>
          </a:r>
          <a:endParaRPr lang="es-BO" sz="1700" kern="1200" dirty="0"/>
        </a:p>
        <a:p>
          <a:pPr marL="171450" lvl="1" indent="-171450" algn="l" defTabSz="755650">
            <a:lnSpc>
              <a:spcPct val="90000"/>
            </a:lnSpc>
            <a:spcBef>
              <a:spcPct val="0"/>
            </a:spcBef>
            <a:spcAft>
              <a:spcPct val="15000"/>
            </a:spcAft>
            <a:buChar char="••"/>
          </a:pPr>
          <a:endParaRPr lang="es-BO" sz="1700" kern="1200"/>
        </a:p>
      </dsp:txBody>
      <dsp:txXfrm>
        <a:off x="5096486" y="2377755"/>
        <a:ext cx="1545183" cy="1030122"/>
      </dsp:txXfrm>
    </dsp:sp>
    <dsp:sp modelId="{44AFA5D2-25AE-4EE4-89E7-4F09D25D9084}">
      <dsp:nvSpPr>
        <dsp:cNvPr id="0" name=""/>
        <dsp:cNvSpPr/>
      </dsp:nvSpPr>
      <dsp:spPr>
        <a:xfrm>
          <a:off x="3302486" y="3594165"/>
          <a:ext cx="1030122" cy="1030122"/>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BO" sz="1200" kern="1200" dirty="0" smtClean="0"/>
            <a:t>Terapia</a:t>
          </a:r>
          <a:endParaRPr lang="es-BO" sz="1200" kern="1200" dirty="0"/>
        </a:p>
      </dsp:txBody>
      <dsp:txXfrm>
        <a:off x="3302486" y="3594165"/>
        <a:ext cx="1030122" cy="1030122"/>
      </dsp:txXfrm>
    </dsp:sp>
    <dsp:sp modelId="{52D31F94-528F-4485-AA5D-5CFFDEE89E23}">
      <dsp:nvSpPr>
        <dsp:cNvPr id="0" name=""/>
        <dsp:cNvSpPr/>
      </dsp:nvSpPr>
      <dsp:spPr>
        <a:xfrm>
          <a:off x="4435621" y="3594165"/>
          <a:ext cx="1545183" cy="1030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55650">
            <a:lnSpc>
              <a:spcPct val="90000"/>
            </a:lnSpc>
            <a:spcBef>
              <a:spcPct val="0"/>
            </a:spcBef>
            <a:spcAft>
              <a:spcPct val="15000"/>
            </a:spcAft>
            <a:buChar char="••"/>
          </a:pPr>
          <a:endParaRPr lang="es-BO" sz="1700" kern="1200"/>
        </a:p>
        <a:p>
          <a:pPr marL="171450" lvl="1" indent="-171450" algn="l" defTabSz="755650">
            <a:lnSpc>
              <a:spcPct val="90000"/>
            </a:lnSpc>
            <a:spcBef>
              <a:spcPct val="0"/>
            </a:spcBef>
            <a:spcAft>
              <a:spcPct val="15000"/>
            </a:spcAft>
            <a:buChar char="••"/>
          </a:pPr>
          <a:endParaRPr lang="es-BO" sz="1700" kern="1200"/>
        </a:p>
      </dsp:txBody>
      <dsp:txXfrm>
        <a:off x="4435621" y="3594165"/>
        <a:ext cx="1545183" cy="1030122"/>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B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BO"/>
          </a:p>
        </p:txBody>
      </p:sp>
      <p:sp>
        <p:nvSpPr>
          <p:cNvPr id="4" name="3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B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6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8" name="7 Marcador de pie de página"/>
          <p:cNvSpPr>
            <a:spLocks noGrp="1"/>
          </p:cNvSpPr>
          <p:nvPr>
            <p:ph type="ftr" sz="quarter" idx="11"/>
          </p:nvPr>
        </p:nvSpPr>
        <p:spPr/>
        <p:txBody>
          <a:bodyPr/>
          <a:lstStyle/>
          <a:p>
            <a:endParaRPr lang="es-BO"/>
          </a:p>
        </p:txBody>
      </p:sp>
      <p:sp>
        <p:nvSpPr>
          <p:cNvPr id="9" name="8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BO"/>
          </a:p>
        </p:txBody>
      </p:sp>
      <p:sp>
        <p:nvSpPr>
          <p:cNvPr id="3" name="2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4" name="3 Marcador de pie de página"/>
          <p:cNvSpPr>
            <a:spLocks noGrp="1"/>
          </p:cNvSpPr>
          <p:nvPr>
            <p:ph type="ftr" sz="quarter" idx="11"/>
          </p:nvPr>
        </p:nvSpPr>
        <p:spPr/>
        <p:txBody>
          <a:bodyPr/>
          <a:lstStyle/>
          <a:p>
            <a:endParaRPr lang="es-BO"/>
          </a:p>
        </p:txBody>
      </p:sp>
      <p:sp>
        <p:nvSpPr>
          <p:cNvPr id="5" name="4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3" name="2 Marcador de pie de página"/>
          <p:cNvSpPr>
            <a:spLocks noGrp="1"/>
          </p:cNvSpPr>
          <p:nvPr>
            <p:ph type="ftr" sz="quarter" idx="11"/>
          </p:nvPr>
        </p:nvSpPr>
        <p:spPr/>
        <p:txBody>
          <a:bodyPr/>
          <a:lstStyle/>
          <a:p>
            <a:endParaRPr lang="es-BO"/>
          </a:p>
        </p:txBody>
      </p:sp>
      <p:sp>
        <p:nvSpPr>
          <p:cNvPr id="4" name="3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B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B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6092D8-6D94-4FC7-B633-FC9374E75D4F}" type="datetimeFigureOut">
              <a:rPr lang="es-BO" smtClean="0"/>
              <a:t>04/07/2012</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6044F859-220C-4E64-BC89-370C98CCB51B}" type="slidenum">
              <a:rPr lang="es-BO" smtClean="0"/>
              <a:t>‹Nº›</a:t>
            </a:fld>
            <a:endParaRPr lang="es-B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B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092D8-6D94-4FC7-B633-FC9374E75D4F}" type="datetimeFigureOut">
              <a:rPr lang="es-BO" smtClean="0"/>
              <a:t>04/07/2012</a:t>
            </a:fld>
            <a:endParaRPr lang="es-B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B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44F859-220C-4E64-BC89-370C98CCB51B}" type="slidenum">
              <a:rPr lang="es-BO" smtClean="0"/>
              <a:t>‹Nº›</a:t>
            </a:fld>
            <a:endParaRPr lang="es-B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2924944"/>
            <a:ext cx="7776864" cy="3528392"/>
          </a:xfrm>
          <a:blipFill>
            <a:blip r:embed="rId2" cstate="print"/>
            <a:stretch>
              <a:fillRect/>
            </a:stretch>
          </a:blipFill>
        </p:spPr>
        <p:txBody>
          <a:bodyPr/>
          <a:lstStyle/>
          <a:p>
            <a:endParaRPr lang="es-BO" dirty="0"/>
          </a:p>
        </p:txBody>
      </p:sp>
      <p:sp>
        <p:nvSpPr>
          <p:cNvPr id="2" name="1 Título"/>
          <p:cNvSpPr>
            <a:spLocks noGrp="1"/>
          </p:cNvSpPr>
          <p:nvPr>
            <p:ph type="ctrTitle"/>
          </p:nvPr>
        </p:nvSpPr>
        <p:spPr>
          <a:xfrm>
            <a:off x="685800" y="476673"/>
            <a:ext cx="7772400" cy="223224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s-BO" i="1" dirty="0" smtClean="0">
                <a:latin typeface="Berlin Sans FB" pitchFamily="34" charset="0"/>
                <a:cs typeface="Calibri" pitchFamily="34" charset="0"/>
              </a:rPr>
              <a:t>MUSICOTERAPIA APLICADA EN  DISCAPACIDAD INTELECTUAL</a:t>
            </a:r>
            <a:br>
              <a:rPr lang="es-BO" i="1" dirty="0" smtClean="0">
                <a:latin typeface="Berlin Sans FB" pitchFamily="34" charset="0"/>
                <a:cs typeface="Calibri" pitchFamily="34" charset="0"/>
              </a:rPr>
            </a:br>
            <a:r>
              <a:rPr lang="es-BO" sz="1800" i="1" dirty="0" smtClean="0">
                <a:latin typeface="Berlin Sans FB" pitchFamily="34" charset="0"/>
                <a:cs typeface="Calibri" pitchFamily="34" charset="0"/>
              </a:rPr>
              <a:t>LIC. MARIA RENÉE ZAPATA O.</a:t>
            </a:r>
            <a:endParaRPr lang="es-BO" i="1" dirty="0">
              <a:latin typeface="Berlin Sans FB" pitchFamily="34" charset="0"/>
              <a:cs typeface="Calibri" pitchFamily="34" charset="0"/>
            </a:endParaRPr>
          </a:p>
        </p:txBody>
      </p:sp>
    </p:spTree>
  </p:cSld>
  <p:clrMapOvr>
    <a:masterClrMapping/>
  </p:clrMapOvr>
  <p:transition spd="slow">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20000"/>
              <a:lumOff val="80000"/>
            </a:schemeClr>
          </a:solidFill>
        </p:spPr>
        <p:txBody>
          <a:bodyPr>
            <a:normAutofit/>
          </a:bodyPr>
          <a:lstStyle/>
          <a:p>
            <a:r>
              <a:rPr lang="es-BO" sz="3600" dirty="0" smtClean="0"/>
              <a:t>Musicoterapia y Educación Musical</a:t>
            </a:r>
            <a:endParaRPr lang="es-BO" sz="3600" dirty="0"/>
          </a:p>
        </p:txBody>
      </p:sp>
      <p:graphicFrame>
        <p:nvGraphicFramePr>
          <p:cNvPr id="3" name="2 Tabla"/>
          <p:cNvGraphicFramePr>
            <a:graphicFrameLocks noGrp="1"/>
          </p:cNvGraphicFramePr>
          <p:nvPr/>
        </p:nvGraphicFramePr>
        <p:xfrm>
          <a:off x="1524000" y="1397000"/>
          <a:ext cx="6096000" cy="4678680"/>
        </p:xfrm>
        <a:graphic>
          <a:graphicData uri="http://schemas.openxmlformats.org/drawingml/2006/table">
            <a:tbl>
              <a:tblPr firstRow="1" bandRow="1">
                <a:tableStyleId>{F5AB1C69-6EDB-4FF4-983F-18BD219EF322}</a:tableStyleId>
              </a:tblPr>
              <a:tblGrid>
                <a:gridCol w="2032000"/>
                <a:gridCol w="2032000"/>
                <a:gridCol w="2032000"/>
              </a:tblGrid>
              <a:tr h="370840">
                <a:tc>
                  <a:txBody>
                    <a:bodyPr/>
                    <a:lstStyle/>
                    <a:p>
                      <a:endParaRPr lang="es-BO" dirty="0"/>
                    </a:p>
                  </a:txBody>
                  <a:tcPr/>
                </a:tc>
                <a:tc>
                  <a:txBody>
                    <a:bodyPr/>
                    <a:lstStyle/>
                    <a:p>
                      <a:r>
                        <a:rPr lang="es-BO" dirty="0" smtClean="0"/>
                        <a:t>Educación musical</a:t>
                      </a:r>
                      <a:endParaRPr lang="es-BO" dirty="0"/>
                    </a:p>
                  </a:txBody>
                  <a:tcPr/>
                </a:tc>
                <a:tc>
                  <a:txBody>
                    <a:bodyPr/>
                    <a:lstStyle/>
                    <a:p>
                      <a:r>
                        <a:rPr lang="es-BO" dirty="0" smtClean="0"/>
                        <a:t>Musicoterapia</a:t>
                      </a:r>
                      <a:endParaRPr lang="es-BO" dirty="0"/>
                    </a:p>
                  </a:txBody>
                  <a:tcPr/>
                </a:tc>
              </a:tr>
              <a:tr h="370840">
                <a:tc>
                  <a:txBody>
                    <a:bodyPr/>
                    <a:lstStyle/>
                    <a:p>
                      <a:r>
                        <a:rPr lang="es-BO" dirty="0" smtClean="0"/>
                        <a:t>Utilización</a:t>
                      </a:r>
                      <a:r>
                        <a:rPr lang="es-BO" baseline="0" dirty="0" smtClean="0"/>
                        <a:t> de la música</a:t>
                      </a:r>
                      <a:endParaRPr lang="es-BO" dirty="0"/>
                    </a:p>
                  </a:txBody>
                  <a:tcPr/>
                </a:tc>
                <a:tc>
                  <a:txBody>
                    <a:bodyPr/>
                    <a:lstStyle/>
                    <a:p>
                      <a:r>
                        <a:rPr lang="es-BO" sz="1200" dirty="0" smtClean="0"/>
                        <a:t>La música como aprendizaje instrumental finalista</a:t>
                      </a:r>
                      <a:endParaRPr lang="es-BO" sz="1200" dirty="0"/>
                    </a:p>
                  </a:txBody>
                  <a:tcPr/>
                </a:tc>
                <a:tc>
                  <a:txBody>
                    <a:bodyPr/>
                    <a:lstStyle/>
                    <a:p>
                      <a:r>
                        <a:rPr lang="es-BO" sz="1200" dirty="0" smtClean="0"/>
                        <a:t>La</a:t>
                      </a:r>
                      <a:r>
                        <a:rPr lang="es-BO" sz="1200" baseline="0" dirty="0" smtClean="0"/>
                        <a:t> música como mediadora para producir cambios</a:t>
                      </a:r>
                      <a:endParaRPr lang="es-BO" sz="1200" dirty="0"/>
                    </a:p>
                  </a:txBody>
                  <a:tcPr/>
                </a:tc>
              </a:tr>
              <a:tr h="370840">
                <a:tc>
                  <a:txBody>
                    <a:bodyPr/>
                    <a:lstStyle/>
                    <a:p>
                      <a:r>
                        <a:rPr lang="es-BO" dirty="0" smtClean="0"/>
                        <a:t>Proceso </a:t>
                      </a:r>
                      <a:endParaRPr lang="es-BO" dirty="0"/>
                    </a:p>
                  </a:txBody>
                  <a:tcPr/>
                </a:tc>
                <a:tc>
                  <a:txBody>
                    <a:bodyPr/>
                    <a:lstStyle/>
                    <a:p>
                      <a:r>
                        <a:rPr lang="es-BO" sz="1200" dirty="0" smtClean="0"/>
                        <a:t>Cerrado</a:t>
                      </a:r>
                      <a:r>
                        <a:rPr lang="es-BO" sz="1200" baseline="0" dirty="0" smtClean="0"/>
                        <a:t>, sistemático e instructivo basado en un currículo</a:t>
                      </a:r>
                      <a:endParaRPr lang="es-BO" sz="1200" dirty="0"/>
                    </a:p>
                  </a:txBody>
                  <a:tcPr/>
                </a:tc>
                <a:tc>
                  <a:txBody>
                    <a:bodyPr/>
                    <a:lstStyle/>
                    <a:p>
                      <a:r>
                        <a:rPr lang="es-BO" sz="1200" dirty="0" smtClean="0"/>
                        <a:t>Abierto, experiencial, interactivo sistemático y evolutivo</a:t>
                      </a:r>
                      <a:endParaRPr lang="es-BO" sz="1200" dirty="0"/>
                    </a:p>
                  </a:txBody>
                  <a:tcPr/>
                </a:tc>
              </a:tr>
              <a:tr h="370840">
                <a:tc>
                  <a:txBody>
                    <a:bodyPr/>
                    <a:lstStyle/>
                    <a:p>
                      <a:r>
                        <a:rPr lang="es-BO" dirty="0" smtClean="0"/>
                        <a:t>Contenidos</a:t>
                      </a:r>
                      <a:endParaRPr lang="es-BO" dirty="0"/>
                    </a:p>
                  </a:txBody>
                  <a:tcPr/>
                </a:tc>
                <a:tc>
                  <a:txBody>
                    <a:bodyPr/>
                    <a:lstStyle/>
                    <a:p>
                      <a:r>
                        <a:rPr lang="es-BO" sz="1200" dirty="0" smtClean="0"/>
                        <a:t>Temático y descritos en un currículo</a:t>
                      </a:r>
                      <a:endParaRPr lang="es-BO" sz="1200" dirty="0"/>
                    </a:p>
                  </a:txBody>
                  <a:tcPr/>
                </a:tc>
                <a:tc>
                  <a:txBody>
                    <a:bodyPr/>
                    <a:lstStyle/>
                    <a:p>
                      <a:r>
                        <a:rPr lang="es-BO" sz="1200" dirty="0" smtClean="0"/>
                        <a:t>Dinámicos y creados en un proceso</a:t>
                      </a:r>
                      <a:endParaRPr lang="es-BO" sz="1200" dirty="0"/>
                    </a:p>
                  </a:txBody>
                  <a:tcPr/>
                </a:tc>
              </a:tr>
              <a:tr h="370840">
                <a:tc>
                  <a:txBody>
                    <a:bodyPr/>
                    <a:lstStyle/>
                    <a:p>
                      <a:r>
                        <a:rPr lang="es-BO" dirty="0" smtClean="0"/>
                        <a:t>Objetivos</a:t>
                      </a:r>
                      <a:endParaRPr lang="es-BO" dirty="0"/>
                    </a:p>
                  </a:txBody>
                  <a:tcPr/>
                </a:tc>
                <a:tc>
                  <a:txBody>
                    <a:bodyPr/>
                    <a:lstStyle/>
                    <a:p>
                      <a:r>
                        <a:rPr lang="es-BO" sz="1200" dirty="0" smtClean="0"/>
                        <a:t>Generalistas, universalistas</a:t>
                      </a:r>
                      <a:endParaRPr lang="es-BO" sz="1200" dirty="0"/>
                    </a:p>
                  </a:txBody>
                  <a:tcPr/>
                </a:tc>
                <a:tc>
                  <a:txBody>
                    <a:bodyPr/>
                    <a:lstStyle/>
                    <a:p>
                      <a:r>
                        <a:rPr lang="es-BO" sz="1200" dirty="0" smtClean="0"/>
                        <a:t>Particulares y biográficos</a:t>
                      </a:r>
                      <a:endParaRPr lang="es-BO" sz="1200" dirty="0"/>
                    </a:p>
                  </a:txBody>
                  <a:tcPr/>
                </a:tc>
              </a:tr>
              <a:tr h="370840">
                <a:tc>
                  <a:txBody>
                    <a:bodyPr/>
                    <a:lstStyle/>
                    <a:p>
                      <a:r>
                        <a:rPr lang="es-BO" dirty="0" smtClean="0"/>
                        <a:t>Evaluación</a:t>
                      </a:r>
                      <a:endParaRPr lang="es-BO" dirty="0"/>
                    </a:p>
                  </a:txBody>
                  <a:tcPr/>
                </a:tc>
                <a:tc>
                  <a:txBody>
                    <a:bodyPr/>
                    <a:lstStyle/>
                    <a:p>
                      <a:r>
                        <a:rPr lang="es-BO" sz="1200" dirty="0" smtClean="0"/>
                        <a:t>No considera valoraciones iniciales y evalúa linealmente a todos por igual</a:t>
                      </a:r>
                      <a:endParaRPr lang="es-BO" sz="1200" dirty="0"/>
                    </a:p>
                  </a:txBody>
                  <a:tcPr/>
                </a:tc>
                <a:tc>
                  <a:txBody>
                    <a:bodyPr/>
                    <a:lstStyle/>
                    <a:p>
                      <a:r>
                        <a:rPr lang="es-BO" sz="1200" dirty="0" smtClean="0"/>
                        <a:t>Considera una valoración inicial y evalúa según los objetivos dinámicos prefijados en la valoración</a:t>
                      </a:r>
                      <a:endParaRPr lang="es-BO" sz="1200" dirty="0"/>
                    </a:p>
                  </a:txBody>
                  <a:tcPr/>
                </a:tc>
              </a:tr>
              <a:tr h="370840">
                <a:tc>
                  <a:txBody>
                    <a:bodyPr/>
                    <a:lstStyle/>
                    <a:p>
                      <a:r>
                        <a:rPr lang="es-BO" dirty="0" smtClean="0"/>
                        <a:t>Encuadre</a:t>
                      </a:r>
                      <a:endParaRPr lang="es-BO" dirty="0"/>
                    </a:p>
                  </a:txBody>
                  <a:tcPr/>
                </a:tc>
                <a:tc>
                  <a:txBody>
                    <a:bodyPr/>
                    <a:lstStyle/>
                    <a:p>
                      <a:r>
                        <a:rPr lang="es-BO" sz="1200" dirty="0" smtClean="0"/>
                        <a:t>Convencional</a:t>
                      </a:r>
                      <a:endParaRPr lang="es-BO" sz="1200" dirty="0"/>
                    </a:p>
                  </a:txBody>
                  <a:tcPr/>
                </a:tc>
                <a:tc>
                  <a:txBody>
                    <a:bodyPr/>
                    <a:lstStyle/>
                    <a:p>
                      <a:r>
                        <a:rPr lang="es-BO" sz="1200" dirty="0" smtClean="0"/>
                        <a:t>especializado</a:t>
                      </a:r>
                      <a:endParaRPr lang="es-BO" sz="1200" dirty="0"/>
                    </a:p>
                  </a:txBody>
                  <a:tcPr/>
                </a:tc>
              </a:tr>
              <a:tr h="370840">
                <a:tc>
                  <a:txBody>
                    <a:bodyPr/>
                    <a:lstStyle/>
                    <a:p>
                      <a:r>
                        <a:rPr lang="es-BO" dirty="0" smtClean="0"/>
                        <a:t>Relación </a:t>
                      </a:r>
                      <a:endParaRPr lang="es-BO" dirty="0"/>
                    </a:p>
                  </a:txBody>
                  <a:tcPr/>
                </a:tc>
                <a:tc>
                  <a:txBody>
                    <a:bodyPr/>
                    <a:lstStyle/>
                    <a:p>
                      <a:r>
                        <a:rPr lang="es-BO" sz="1200" dirty="0" smtClean="0"/>
                        <a:t>Profesor-alumno/s</a:t>
                      </a:r>
                    </a:p>
                    <a:p>
                      <a:r>
                        <a:rPr lang="es-BO" sz="1200" dirty="0" smtClean="0"/>
                        <a:t>El</a:t>
                      </a:r>
                      <a:r>
                        <a:rPr lang="es-BO" sz="1200" baseline="0" dirty="0" smtClean="0"/>
                        <a:t> profesor suministrador de los contenidos o motivador de la experiencia de aprendizaje</a:t>
                      </a:r>
                      <a:endParaRPr lang="es-BO" sz="1200" dirty="0"/>
                    </a:p>
                  </a:txBody>
                  <a:tcPr/>
                </a:tc>
                <a:tc>
                  <a:txBody>
                    <a:bodyPr/>
                    <a:lstStyle/>
                    <a:p>
                      <a:r>
                        <a:rPr lang="es-BO" sz="1200" dirty="0" smtClean="0"/>
                        <a:t>Musicoterapeuta-alumno/s</a:t>
                      </a:r>
                    </a:p>
                    <a:p>
                      <a:r>
                        <a:rPr lang="es-BO" sz="1200" dirty="0" smtClean="0"/>
                        <a:t>Alianza</a:t>
                      </a:r>
                      <a:r>
                        <a:rPr lang="es-BO" sz="1200" baseline="0" dirty="0" smtClean="0"/>
                        <a:t> terapéutica de ayuda</a:t>
                      </a:r>
                    </a:p>
                    <a:p>
                      <a:r>
                        <a:rPr lang="es-BO" sz="1200" baseline="0" dirty="0" smtClean="0"/>
                        <a:t>Los contenidos están en el alumno</a:t>
                      </a:r>
                      <a:endParaRPr lang="es-BO" sz="1200" dirty="0"/>
                    </a:p>
                  </a:txBody>
                  <a:tcPr/>
                </a:tc>
              </a:tr>
            </a:tbl>
          </a:graphicData>
        </a:graphic>
      </p:graphicFrame>
    </p:spTree>
  </p:cSld>
  <p:clrMapOvr>
    <a:masterClrMapping/>
  </p:clrMapOvr>
  <p:transition spd="slow">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lumMod val="40000"/>
              <a:lumOff val="60000"/>
            </a:schemeClr>
          </a:solidFill>
        </p:spPr>
        <p:txBody>
          <a:bodyPr>
            <a:normAutofit fontScale="90000"/>
          </a:bodyPr>
          <a:lstStyle/>
          <a:p>
            <a:r>
              <a:rPr lang="es-BO" dirty="0" smtClean="0"/>
              <a:t>Similitudes entre musicoterapia y educación musical:</a:t>
            </a:r>
            <a:endParaRPr lang="es-BO" dirty="0"/>
          </a:p>
        </p:txBody>
      </p:sp>
      <p:pic>
        <p:nvPicPr>
          <p:cNvPr id="7" name="6 Marcador de posición de imagen" descr="MUSI4.jpg"/>
          <p:cNvPicPr>
            <a:picLocks noGrp="1" noChangeAspect="1"/>
          </p:cNvPicPr>
          <p:nvPr>
            <p:ph type="pic" idx="1"/>
          </p:nvPr>
        </p:nvPicPr>
        <p:blipFill>
          <a:blip r:embed="rId2" cstate="print"/>
          <a:srcRect l="5142" r="5142"/>
          <a:stretch>
            <a:fillRect/>
          </a:stretch>
        </p:blipFill>
        <p:spPr/>
      </p:pic>
      <p:sp>
        <p:nvSpPr>
          <p:cNvPr id="4" name="3 Marcador de texto"/>
          <p:cNvSpPr>
            <a:spLocks noGrp="1"/>
          </p:cNvSpPr>
          <p:nvPr>
            <p:ph type="body" sz="half" idx="2"/>
          </p:nvPr>
        </p:nvSpPr>
        <p:spPr>
          <a:solidFill>
            <a:schemeClr val="accent6">
              <a:lumMod val="60000"/>
              <a:lumOff val="40000"/>
            </a:schemeClr>
          </a:solidFill>
        </p:spPr>
        <p:txBody>
          <a:bodyPr>
            <a:normAutofit fontScale="92500" lnSpcReduction="20000"/>
          </a:bodyPr>
          <a:lstStyle/>
          <a:p>
            <a:pPr>
              <a:buFont typeface="Arial" charset="0"/>
              <a:buChar char="•"/>
            </a:pPr>
            <a:r>
              <a:rPr lang="es-BO" dirty="0" smtClean="0"/>
              <a:t>Ambas utilizan la música como elemento de trabajo fundamental</a:t>
            </a:r>
          </a:p>
          <a:p>
            <a:pPr>
              <a:buFont typeface="Arial" charset="0"/>
              <a:buChar char="•"/>
            </a:pPr>
            <a:r>
              <a:rPr lang="es-BO" dirty="0" smtClean="0"/>
              <a:t>Ambas establecen una relación interpersonal</a:t>
            </a:r>
          </a:p>
          <a:p>
            <a:pPr>
              <a:buFont typeface="Arial" charset="0"/>
              <a:buChar char="•"/>
            </a:pPr>
            <a:r>
              <a:rPr lang="es-BO" dirty="0" smtClean="0"/>
              <a:t>Ambas confían en unos objetivos y un proceso sistemático que se puede evaluar</a:t>
            </a:r>
            <a:endParaRPr lang="es-BO" dirty="0"/>
          </a:p>
        </p:txBody>
      </p:sp>
    </p:spTree>
  </p:cSld>
  <p:clrMapOvr>
    <a:masterClrMapping/>
  </p:clrMapOvr>
  <p:transition spd="slow">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lumMod val="20000"/>
              <a:lumOff val="80000"/>
            </a:schemeClr>
          </a:solidFill>
        </p:spPr>
        <p:txBody>
          <a:bodyPr/>
          <a:lstStyle/>
          <a:p>
            <a:r>
              <a:rPr lang="es-BO" dirty="0" smtClean="0"/>
              <a:t>Orientaciones</a:t>
            </a:r>
            <a:br>
              <a:rPr lang="es-BO" dirty="0" smtClean="0"/>
            </a:br>
            <a:endParaRPr lang="es-BO" dirty="0"/>
          </a:p>
        </p:txBody>
      </p:sp>
      <p:pic>
        <p:nvPicPr>
          <p:cNvPr id="5" name="4 Marcador de contenido" descr="MUSI6.jpg"/>
          <p:cNvPicPr>
            <a:picLocks noGrp="1" noChangeAspect="1"/>
          </p:cNvPicPr>
          <p:nvPr>
            <p:ph idx="1"/>
          </p:nvPr>
        </p:nvPicPr>
        <p:blipFill>
          <a:blip r:embed="rId2" cstate="print"/>
          <a:stretch>
            <a:fillRect/>
          </a:stretch>
        </p:blipFill>
        <p:spPr>
          <a:xfrm>
            <a:off x="3995936" y="1124744"/>
            <a:ext cx="4104455" cy="4320480"/>
          </a:xfrm>
        </p:spPr>
      </p:pic>
      <p:sp>
        <p:nvSpPr>
          <p:cNvPr id="4" name="3 Marcador de texto"/>
          <p:cNvSpPr>
            <a:spLocks noGrp="1"/>
          </p:cNvSpPr>
          <p:nvPr>
            <p:ph type="body" sz="half" idx="2"/>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a:lstStyle/>
          <a:p>
            <a:pPr>
              <a:buFont typeface="Arial" charset="0"/>
              <a:buChar char="•"/>
            </a:pPr>
            <a:r>
              <a:rPr lang="es-BO" sz="1600" b="1" dirty="0" smtClean="0"/>
              <a:t>Conductual</a:t>
            </a:r>
            <a:r>
              <a:rPr lang="es-BO" sz="1600" dirty="0" smtClean="0"/>
              <a:t>. Estímulo dirigido desde el exterior que modela  el comportamiento de las personas.</a:t>
            </a:r>
          </a:p>
          <a:p>
            <a:endParaRPr lang="es-BO" sz="1600" dirty="0" smtClean="0"/>
          </a:p>
          <a:p>
            <a:pPr>
              <a:buFont typeface="Arial" charset="0"/>
              <a:buChar char="•"/>
            </a:pPr>
            <a:r>
              <a:rPr lang="es-BO" sz="1600" b="1" dirty="0" err="1" smtClean="0"/>
              <a:t>Psicodinámica</a:t>
            </a:r>
            <a:r>
              <a:rPr lang="es-BO" sz="1600" b="1" dirty="0" smtClean="0"/>
              <a:t>.</a:t>
            </a:r>
            <a:r>
              <a:rPr lang="es-BO" sz="1600" dirty="0" smtClean="0"/>
              <a:t> Utilización de la música en el tratamiento, rehabilitación, educación y entrenamiento de adultos y niños con discapacidad intelectual, física, sensorial y desórdenes emocionales.</a:t>
            </a:r>
          </a:p>
          <a:p>
            <a:endParaRPr lang="es-BO" sz="1600" dirty="0" smtClean="0"/>
          </a:p>
          <a:p>
            <a:pPr>
              <a:buFont typeface="Arial" charset="0"/>
              <a:buChar char="•"/>
            </a:pPr>
            <a:r>
              <a:rPr lang="es-BO" sz="1600" b="1" dirty="0" smtClean="0"/>
              <a:t>Humanística</a:t>
            </a:r>
            <a:r>
              <a:rPr lang="es-BO" sz="1600" dirty="0" smtClean="0"/>
              <a:t>. Modelo </a:t>
            </a:r>
            <a:r>
              <a:rPr lang="es-BO" sz="1600" dirty="0" err="1" smtClean="0"/>
              <a:t>Nordoff-Robbins</a:t>
            </a:r>
            <a:r>
              <a:rPr lang="es-BO" sz="1600" dirty="0" smtClean="0"/>
              <a:t> “Improvisación creativa”</a:t>
            </a:r>
          </a:p>
          <a:p>
            <a:pPr>
              <a:buFont typeface="Arial" charset="0"/>
              <a:buChar char="•"/>
            </a:pPr>
            <a:endParaRPr lang="es-BO" dirty="0"/>
          </a:p>
        </p:txBody>
      </p:sp>
    </p:spTree>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40000"/>
              <a:lumOff val="60000"/>
            </a:schemeClr>
          </a:solidFill>
        </p:spPr>
        <p:txBody>
          <a:bodyPr>
            <a:normAutofit fontScale="90000"/>
          </a:bodyPr>
          <a:lstStyle/>
          <a:p>
            <a:r>
              <a:rPr lang="es-BO" dirty="0" smtClean="0"/>
              <a:t>MUSICOTERAPIA Y DISCAPACIDAD INTELECTUAL</a:t>
            </a:r>
            <a:endParaRPr lang="es-BO" dirty="0"/>
          </a:p>
        </p:txBody>
      </p:sp>
      <p:sp>
        <p:nvSpPr>
          <p:cNvPr id="3" name="2 Marcador de texto"/>
          <p:cNvSpPr>
            <a:spLocks noGrp="1"/>
          </p:cNvSpPr>
          <p:nvPr>
            <p:ph type="body" idx="1"/>
          </p:nvPr>
        </p:nvSpPr>
        <p:spPr>
          <a:solidFill>
            <a:schemeClr val="accent6">
              <a:lumMod val="20000"/>
              <a:lumOff val="80000"/>
            </a:schemeClr>
          </a:solidFill>
        </p:spPr>
        <p:txBody>
          <a:bodyPr/>
          <a:lstStyle/>
          <a:p>
            <a:r>
              <a:rPr lang="es-BO" dirty="0" smtClean="0"/>
              <a:t>Objetivos fundamentales:</a:t>
            </a:r>
            <a:endParaRPr lang="es-BO" dirty="0"/>
          </a:p>
        </p:txBody>
      </p:sp>
      <p:sp>
        <p:nvSpPr>
          <p:cNvPr id="4" name="3 Marcador de contenido"/>
          <p:cNvSpPr>
            <a:spLocks noGrp="1"/>
          </p:cNvSpPr>
          <p:nvPr>
            <p:ph sz="half" idx="2"/>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p:spPr>
        <p:txBody>
          <a:bodyPr>
            <a:normAutofit/>
          </a:bodyPr>
          <a:lstStyle/>
          <a:p>
            <a:r>
              <a:rPr lang="es-BO" sz="1800" dirty="0" smtClean="0"/>
              <a:t>Estimulación física y psicológica </a:t>
            </a:r>
          </a:p>
          <a:p>
            <a:r>
              <a:rPr lang="es-BO" sz="1800" dirty="0" smtClean="0"/>
              <a:t>Conciencia perceptiva (?)</a:t>
            </a:r>
          </a:p>
          <a:p>
            <a:r>
              <a:rPr lang="es-BO" sz="1800" dirty="0" smtClean="0"/>
              <a:t>Expresión emocional</a:t>
            </a:r>
          </a:p>
          <a:p>
            <a:r>
              <a:rPr lang="es-BO" sz="1800" dirty="0" smtClean="0"/>
              <a:t>Capacidad comunicativa</a:t>
            </a:r>
          </a:p>
          <a:p>
            <a:r>
              <a:rPr lang="es-BO" sz="1800" dirty="0" smtClean="0"/>
              <a:t>Capacidad cognitiva</a:t>
            </a:r>
          </a:p>
          <a:p>
            <a:r>
              <a:rPr lang="es-BO" sz="1800" dirty="0" smtClean="0"/>
              <a:t>Comportamiento social</a:t>
            </a:r>
          </a:p>
          <a:p>
            <a:r>
              <a:rPr lang="es-BO" sz="1800" dirty="0" smtClean="0"/>
              <a:t>Capacidades individuales</a:t>
            </a:r>
            <a:endParaRPr lang="es-BO" sz="1800" dirty="0"/>
          </a:p>
        </p:txBody>
      </p:sp>
      <p:sp>
        <p:nvSpPr>
          <p:cNvPr id="5" name="4 Marcador de texto"/>
          <p:cNvSpPr>
            <a:spLocks noGrp="1"/>
          </p:cNvSpPr>
          <p:nvPr>
            <p:ph type="body" sz="quarter" idx="3"/>
          </p:nvPr>
        </p:nvSpPr>
        <p:spPr>
          <a:solidFill>
            <a:schemeClr val="accent6">
              <a:lumMod val="20000"/>
              <a:lumOff val="80000"/>
            </a:schemeClr>
          </a:solidFill>
        </p:spPr>
        <p:txBody>
          <a:bodyPr/>
          <a:lstStyle/>
          <a:p>
            <a:r>
              <a:rPr lang="es-BO" dirty="0" smtClean="0"/>
              <a:t>Influencia directa en:</a:t>
            </a:r>
            <a:endParaRPr lang="es-BO" dirty="0"/>
          </a:p>
        </p:txBody>
      </p:sp>
      <p:sp>
        <p:nvSpPr>
          <p:cNvPr id="6" name="5 Marcador de contenido"/>
          <p:cNvSpPr>
            <a:spLocks noGrp="1"/>
          </p:cNvSpPr>
          <p:nvPr>
            <p:ph sz="quarter" idx="4"/>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txBody>
          <a:bodyPr>
            <a:normAutofit/>
          </a:bodyPr>
          <a:lstStyle/>
          <a:p>
            <a:pPr>
              <a:buFont typeface="Arial" charset="0"/>
              <a:buChar char="•"/>
            </a:pPr>
            <a:r>
              <a:rPr lang="es-BO" sz="1600" dirty="0" smtClean="0"/>
              <a:t>Bienestar emocional; gratificación, auto-concepto, falta de estrés</a:t>
            </a:r>
          </a:p>
          <a:p>
            <a:pPr>
              <a:buFont typeface="Arial" charset="0"/>
              <a:buChar char="•"/>
            </a:pPr>
            <a:r>
              <a:rPr lang="es-BO" sz="1600" dirty="0" smtClean="0"/>
              <a:t>Relaciones interpersonales;  interacción, relaciones, apoyo emocional</a:t>
            </a:r>
          </a:p>
          <a:p>
            <a:pPr>
              <a:buFont typeface="Arial" charset="0"/>
              <a:buChar char="•"/>
            </a:pPr>
            <a:r>
              <a:rPr lang="es-BO" sz="1600" dirty="0" smtClean="0"/>
              <a:t>Desarrollo personal; educación, competencias personal, actuación</a:t>
            </a:r>
          </a:p>
          <a:p>
            <a:pPr>
              <a:buFont typeface="Arial" charset="0"/>
              <a:buChar char="•"/>
            </a:pPr>
            <a:r>
              <a:rPr lang="es-BO" sz="1600" dirty="0" smtClean="0"/>
              <a:t>Auto-determinación; autonomía, valores personales, elección</a:t>
            </a:r>
          </a:p>
          <a:p>
            <a:pPr>
              <a:buFont typeface="Arial" charset="0"/>
              <a:buChar char="•"/>
            </a:pPr>
            <a:r>
              <a:rPr lang="es-BO" sz="1600" dirty="0" smtClean="0"/>
              <a:t>Inclusión social; integración en comunidad, papeles en la comunidad, apoyo social</a:t>
            </a:r>
          </a:p>
          <a:p>
            <a:pPr>
              <a:buFont typeface="Arial" charset="0"/>
              <a:buChar char="•"/>
            </a:pPr>
            <a:r>
              <a:rPr lang="es-BO" sz="1600" dirty="0" smtClean="0"/>
              <a:t>Derechos; igualdad.</a:t>
            </a:r>
          </a:p>
          <a:p>
            <a:pPr>
              <a:buNone/>
            </a:pPr>
            <a:r>
              <a:rPr lang="es-BO" sz="1600" dirty="0"/>
              <a:t> </a:t>
            </a:r>
            <a:r>
              <a:rPr lang="es-BO" sz="1600" dirty="0" smtClean="0"/>
              <a:t>(Indicadores de calidad de vida de </a:t>
            </a:r>
            <a:r>
              <a:rPr lang="es-BO" sz="1600" dirty="0" err="1" smtClean="0"/>
              <a:t>Shalock</a:t>
            </a:r>
            <a:r>
              <a:rPr lang="es-BO" sz="1600" dirty="0" smtClean="0"/>
              <a:t>, 2002/ de 21-15 indicadores)</a:t>
            </a:r>
          </a:p>
        </p:txBody>
      </p:sp>
    </p:spTree>
  </p:cSld>
  <p:clrMapOvr>
    <a:masterClrMapping/>
  </p:clrMapOvr>
  <p:transition spd="slow">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20000"/>
              <a:lumOff val="80000"/>
            </a:schemeClr>
          </a:solidFill>
        </p:spPr>
        <p:txBody>
          <a:bodyPr>
            <a:normAutofit/>
          </a:bodyPr>
          <a:lstStyle/>
          <a:p>
            <a:r>
              <a:rPr lang="es-BO" sz="3600" dirty="0" smtClean="0"/>
              <a:t>ENCUADRE Y ORIENTACIONES</a:t>
            </a:r>
            <a:endParaRPr lang="es-BO" sz="3600" dirty="0"/>
          </a:p>
        </p:txBody>
      </p:sp>
      <p:graphicFrame>
        <p:nvGraphicFramePr>
          <p:cNvPr id="3" name="2 Diagrama"/>
          <p:cNvGraphicFramePr/>
          <p:nvPr/>
        </p:nvGraphicFramePr>
        <p:xfrm>
          <a:off x="1619672" y="1484784"/>
          <a:ext cx="6840760"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Elipse"/>
          <p:cNvSpPr/>
          <p:nvPr/>
        </p:nvSpPr>
        <p:spPr>
          <a:xfrm>
            <a:off x="1043608" y="2708920"/>
            <a:ext cx="1497210" cy="1497210"/>
          </a:xfrm>
          <a:prstGeom prst="ellipse">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r>
              <a:rPr lang="es-BO" sz="1600" dirty="0" smtClean="0"/>
              <a:t>VIVENCIA </a:t>
            </a:r>
            <a:r>
              <a:rPr lang="es-BO" dirty="0" smtClean="0"/>
              <a:t>MUSICAL</a:t>
            </a:r>
            <a:endParaRPr lang="es-BO" dirty="0"/>
          </a:p>
        </p:txBody>
      </p:sp>
    </p:spTree>
  </p:cSld>
  <p:clrMapOvr>
    <a:masterClrMapping/>
  </p:clrMapOvr>
  <p:transition spd="slow">
    <p:wheel spokes="2"/>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20000"/>
              <a:lumOff val="80000"/>
            </a:schemeClr>
          </a:solidFill>
        </p:spPr>
        <p:txBody>
          <a:bodyPr>
            <a:noAutofit/>
          </a:bodyPr>
          <a:lstStyle/>
          <a:p>
            <a:r>
              <a:rPr lang="es-BO" sz="2400" b="1" dirty="0" smtClean="0"/>
              <a:t>Objetivo fundamental</a:t>
            </a:r>
            <a:r>
              <a:rPr lang="es-BO" sz="2400" dirty="0" smtClean="0"/>
              <a:t>; posibilitar la expresión emocional, el contacto, la relación y la comunicación a través de la experiencia del aprendizaje sonoro-musical</a:t>
            </a:r>
            <a:endParaRPr lang="es-BO" sz="2400" dirty="0"/>
          </a:p>
        </p:txBody>
      </p:sp>
      <p:sp>
        <p:nvSpPr>
          <p:cNvPr id="3" name="2 Marcador de texto"/>
          <p:cNvSpPr>
            <a:spLocks noGrp="1"/>
          </p:cNvSpPr>
          <p:nvPr>
            <p:ph type="body" idx="1"/>
          </p:nvPr>
        </p:nvSpPr>
        <p:spPr>
          <a:solidFill>
            <a:schemeClr val="accent6">
              <a:lumMod val="40000"/>
              <a:lumOff val="60000"/>
            </a:schemeClr>
          </a:solidFill>
        </p:spPr>
        <p:txBody>
          <a:bodyPr/>
          <a:lstStyle/>
          <a:p>
            <a:r>
              <a:rPr lang="es-BO" dirty="0" smtClean="0"/>
              <a:t>Temáticos</a:t>
            </a:r>
            <a:endParaRPr lang="es-BO" dirty="0"/>
          </a:p>
        </p:txBody>
      </p:sp>
      <p:sp>
        <p:nvSpPr>
          <p:cNvPr id="4" name="3 Marcador de contenido"/>
          <p:cNvSpPr>
            <a:spLocks noGrp="1"/>
          </p:cNvSpPr>
          <p:nvPr>
            <p:ph sz="half" idx="2"/>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rmAutofit/>
          </a:bodyPr>
          <a:lstStyle/>
          <a:p>
            <a:pPr>
              <a:buNone/>
            </a:pPr>
            <a:r>
              <a:rPr lang="es-BO" sz="1800" dirty="0" smtClean="0"/>
              <a:t>Aquellos que persiguen el aprendizaje del echo musical y aprendizaje de pequeñas coreografías asociadas a la música:</a:t>
            </a:r>
          </a:p>
          <a:p>
            <a:pPr>
              <a:buFont typeface="Arial" charset="0"/>
              <a:buChar char="•"/>
            </a:pPr>
            <a:r>
              <a:rPr lang="es-BO" sz="1800" dirty="0" smtClean="0"/>
              <a:t>musicales: ej. Aprender el manejo técnico de pequeños instrumentos de percusión u otros convencionales.</a:t>
            </a:r>
          </a:p>
          <a:p>
            <a:pPr>
              <a:buFont typeface="Arial" charset="0"/>
              <a:buChar char="•"/>
            </a:pPr>
            <a:r>
              <a:rPr lang="es-BO" sz="1800" dirty="0" smtClean="0"/>
              <a:t>Movimiento y otros; Ej. Aprende el esquema corporal, utilizar el cuerpo como herramienta de expresión, pasos básicos de danza que les permita interpretar pequeñas danzas populares</a:t>
            </a:r>
          </a:p>
          <a:p>
            <a:pPr>
              <a:buFont typeface="Arial" charset="0"/>
              <a:buChar char="•"/>
            </a:pPr>
            <a:endParaRPr lang="es-BO" sz="1200" dirty="0"/>
          </a:p>
        </p:txBody>
      </p:sp>
      <p:sp>
        <p:nvSpPr>
          <p:cNvPr id="5" name="4 Marcador de texto"/>
          <p:cNvSpPr>
            <a:spLocks noGrp="1"/>
          </p:cNvSpPr>
          <p:nvPr>
            <p:ph type="body" sz="quarter" idx="3"/>
          </p:nvPr>
        </p:nvSpPr>
        <p:spPr>
          <a:solidFill>
            <a:schemeClr val="accent6">
              <a:lumMod val="40000"/>
              <a:lumOff val="60000"/>
            </a:schemeClr>
          </a:solidFill>
        </p:spPr>
        <p:txBody>
          <a:bodyPr/>
          <a:lstStyle/>
          <a:p>
            <a:r>
              <a:rPr lang="es-BO" dirty="0" smtClean="0"/>
              <a:t>Dinámicos</a:t>
            </a:r>
            <a:endParaRPr lang="es-BO" dirty="0"/>
          </a:p>
        </p:txBody>
      </p:sp>
      <p:sp>
        <p:nvSpPr>
          <p:cNvPr id="6" name="5 Marcador de contenido"/>
          <p:cNvSpPr>
            <a:spLocks noGrp="1"/>
          </p:cNvSpPr>
          <p:nvPr>
            <p:ph sz="quarter" idx="4"/>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rmAutofit fontScale="92500" lnSpcReduction="10000"/>
          </a:bodyPr>
          <a:lstStyle/>
          <a:p>
            <a:pPr>
              <a:buNone/>
            </a:pPr>
            <a:r>
              <a:rPr lang="es-BO" sz="1400" dirty="0" smtClean="0"/>
              <a:t>Aquellos que persiguen el crecimiento y desarrollo de las potencialidades de los individuos en todas las áreas de necesidad específica:</a:t>
            </a:r>
          </a:p>
          <a:p>
            <a:pPr>
              <a:buFont typeface="Arial" charset="0"/>
              <a:buChar char="•"/>
            </a:pPr>
            <a:r>
              <a:rPr lang="es-BO" sz="1400" dirty="0" smtClean="0"/>
              <a:t>Expresión emocional (afectivos); Ej. establecer relaciones entre el mundo sonoro y el mundo interior, desarrollando la sensibilidad auditiva e interior, superar miedos, etc.</a:t>
            </a:r>
          </a:p>
          <a:p>
            <a:pPr>
              <a:buFont typeface="Arial" charset="0"/>
              <a:buChar char="•"/>
            </a:pPr>
            <a:r>
              <a:rPr lang="es-BO" sz="1400" dirty="0" smtClean="0"/>
              <a:t>Comunicativos; Ej. Explorar y reconocer las posibilidades comunicativas no verbales que ofrece el sonido y la música. Tomar turnos, compartir, interaccionar, reciprocidad, expresar vocal/verbalmente, etc.</a:t>
            </a:r>
          </a:p>
          <a:p>
            <a:pPr>
              <a:buFont typeface="Arial" charset="0"/>
              <a:buChar char="•"/>
            </a:pPr>
            <a:r>
              <a:rPr lang="es-BO" sz="1400" dirty="0" smtClean="0"/>
              <a:t>Cognitivos; Ej. Desarrollar la </a:t>
            </a:r>
            <a:r>
              <a:rPr lang="es-BO" sz="1400" dirty="0" err="1" smtClean="0"/>
              <a:t>cc</a:t>
            </a:r>
            <a:r>
              <a:rPr lang="es-BO" sz="1400" dirty="0" smtClean="0"/>
              <a:t> perceptiva, promover la atención, potenciar el pensamiento simbólico.</a:t>
            </a:r>
          </a:p>
          <a:p>
            <a:pPr>
              <a:buFont typeface="Arial" charset="0"/>
              <a:buChar char="•"/>
            </a:pPr>
            <a:r>
              <a:rPr lang="es-BO" sz="1400" dirty="0" smtClean="0"/>
              <a:t>Motrices; Ej. Explorar y utilizar el cuerpo y su movimiento como elemento de expresión asociado al sonido, fomentando la aceptación del contacto físico con el otro y su coordinación.</a:t>
            </a:r>
          </a:p>
          <a:p>
            <a:pPr>
              <a:buFont typeface="Arial" charset="0"/>
              <a:buChar char="•"/>
            </a:pPr>
            <a:r>
              <a:rPr lang="es-BO" sz="1400" dirty="0" smtClean="0"/>
              <a:t>Otros objetivos</a:t>
            </a:r>
          </a:p>
          <a:p>
            <a:pPr>
              <a:buNone/>
            </a:pPr>
            <a:endParaRPr lang="es-BO" sz="1200" dirty="0"/>
          </a:p>
        </p:txBody>
      </p:sp>
    </p:spTree>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solidFill>
        </p:spPr>
        <p:txBody>
          <a:bodyPr>
            <a:normAutofit fontScale="90000"/>
          </a:bodyPr>
          <a:lstStyle/>
          <a:p>
            <a:r>
              <a:rPr lang="es-BO" dirty="0" smtClean="0"/>
              <a:t>Contenidos curriculares; </a:t>
            </a:r>
            <a:r>
              <a:rPr lang="es-BO" b="0" dirty="0" smtClean="0"/>
              <a:t>abiertos y no secuenciales. Las secuencias están en función del alumno.</a:t>
            </a:r>
            <a:endParaRPr lang="es-BO" b="0" dirty="0"/>
          </a:p>
        </p:txBody>
      </p:sp>
      <p:pic>
        <p:nvPicPr>
          <p:cNvPr id="5" name="4 Marcador de contenido" descr="musi 14.jpg"/>
          <p:cNvPicPr>
            <a:picLocks noGrp="1" noChangeAspect="1"/>
          </p:cNvPicPr>
          <p:nvPr>
            <p:ph idx="1"/>
          </p:nvPr>
        </p:nvPicPr>
        <p:blipFill>
          <a:blip r:embed="rId2" cstate="print"/>
          <a:stretch>
            <a:fillRect/>
          </a:stretch>
        </p:blipFill>
        <p:spPr>
          <a:xfrm>
            <a:off x="3563888" y="548680"/>
            <a:ext cx="4896544" cy="5400600"/>
          </a:xfrm>
        </p:spPr>
      </p:pic>
      <p:sp>
        <p:nvSpPr>
          <p:cNvPr id="4" name="3 Marcador de texto"/>
          <p:cNvSpPr>
            <a:spLocks noGrp="1"/>
          </p:cNvSpPr>
          <p:nvPr>
            <p:ph type="body" sz="half" idx="2"/>
          </p:nvPr>
        </p:nvSpPr>
        <p:spPr>
          <a:solidFill>
            <a:schemeClr val="accent4">
              <a:lumMod val="20000"/>
              <a:lumOff val="80000"/>
            </a:schemeClr>
          </a:solidFill>
        </p:spPr>
        <p:txBody>
          <a:bodyPr>
            <a:noAutofit/>
          </a:bodyPr>
          <a:lstStyle/>
          <a:p>
            <a:pPr>
              <a:buFont typeface="Arial" charset="0"/>
              <a:buChar char="•"/>
            </a:pPr>
            <a:r>
              <a:rPr lang="es-BO" dirty="0" smtClean="0"/>
              <a:t>Contenidos generales del lenguaje musical y el aprendizaje del manejo de instrumentos: ritmo, entonación, dinámica y articulación, técnica instrumental básica, danza</a:t>
            </a:r>
          </a:p>
          <a:p>
            <a:pPr>
              <a:buFont typeface="Arial" charset="0"/>
              <a:buChar char="•"/>
            </a:pPr>
            <a:r>
              <a:rPr lang="es-BO" dirty="0" smtClean="0"/>
              <a:t>Contenidos específicos a desarrollar en el alumno: puntos fuertes del alumno-corresponden a los objetivos temáticos</a:t>
            </a:r>
          </a:p>
          <a:p>
            <a:pPr>
              <a:buFont typeface="Arial" charset="0"/>
              <a:buChar char="•"/>
            </a:pPr>
            <a:r>
              <a:rPr lang="es-BO" dirty="0" smtClean="0"/>
              <a:t>Contenidos expresivos, socio-afectivos y comunicativos: desarrollan la comprensión afectiva y su expresión sonora, posibilidades comunicativas del sonido y los usos sociales de la música</a:t>
            </a:r>
          </a:p>
          <a:p>
            <a:pPr>
              <a:buFont typeface="Arial" charset="0"/>
              <a:buChar char="•"/>
            </a:pPr>
            <a:r>
              <a:rPr lang="es-BO" dirty="0" smtClean="0"/>
              <a:t>Contenidos transversales: hacen referencia a las conexiones existentes entre el fenómeno musical y las demás áreas de desarrollo y aprendizaje del alumno (motriz, lingüístico, cognitivo, otros lenguajes)</a:t>
            </a:r>
          </a:p>
        </p:txBody>
      </p:sp>
    </p:spTree>
  </p:cSld>
  <p:clrMapOvr>
    <a:masterClrMapping/>
  </p:clrMapOvr>
  <p:transition spd="slow">
    <p:strips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74242"/>
          </a:xfrm>
          <a:solidFill>
            <a:schemeClr val="accent4">
              <a:lumMod val="20000"/>
              <a:lumOff val="80000"/>
            </a:schemeClr>
          </a:solidFill>
        </p:spPr>
        <p:txBody>
          <a:bodyPr>
            <a:normAutofit/>
          </a:bodyPr>
          <a:lstStyle/>
          <a:p>
            <a:r>
              <a:rPr lang="es-BO" sz="1600" b="1" i="1" dirty="0" smtClean="0"/>
              <a:t>A modo de epílogo</a:t>
            </a:r>
            <a:r>
              <a:rPr lang="es-BO" sz="1600" i="1" dirty="0" smtClean="0"/>
              <a:t>: … desde siempre me preocupó que los demás supieran quién era yo de verdad. Hoy me doy cuenta que mi transparencia es en muchas ocasiones apariencia opaca escondida entre los ardides del conocimiento. Hoy me doy cuenta que si quiero expresarme como soy de verdad debo traspasar el sutil velo de lo aparente y embarcarme allí donde nace el lenguaje del alma. Ese que une a todos los seres actuantes y que también, como no, es música.</a:t>
            </a:r>
            <a:endParaRPr lang="es-BO" sz="1600" i="1" dirty="0"/>
          </a:p>
        </p:txBody>
      </p:sp>
      <p:pic>
        <p:nvPicPr>
          <p:cNvPr id="13" name="12 Marcador de contenido" descr="MUSI2.jpg"/>
          <p:cNvPicPr>
            <a:picLocks noGrp="1" noChangeAspect="1"/>
          </p:cNvPicPr>
          <p:nvPr>
            <p:ph idx="1"/>
          </p:nvPr>
        </p:nvPicPr>
        <p:blipFill>
          <a:blip r:embed="rId2" cstate="print"/>
          <a:stretch>
            <a:fillRect/>
          </a:stretch>
        </p:blipFill>
        <p:spPr>
          <a:xfrm>
            <a:off x="755576" y="2708920"/>
            <a:ext cx="7560840" cy="2952327"/>
          </a:xfrm>
        </p:spPr>
      </p:pic>
    </p:spTree>
  </p:cSld>
  <p:clrMapOvr>
    <a:masterClrMapping/>
  </p:clrMapOvr>
  <p:transition spd="slow">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40000"/>
              <a:lumOff val="60000"/>
            </a:schemeClr>
          </a:solidFill>
        </p:spPr>
        <p:txBody>
          <a:bodyPr/>
          <a:lstStyle/>
          <a:p>
            <a:r>
              <a:rPr lang="es-BO" dirty="0" smtClean="0"/>
              <a:t>INSTRUMENTOS PRÁCTICOS</a:t>
            </a:r>
            <a:endParaRPr lang="es-BO" dirty="0"/>
          </a:p>
        </p:txBody>
      </p:sp>
      <p:pic>
        <p:nvPicPr>
          <p:cNvPr id="3" name="2 Imagen" descr="MUSI5.jpg"/>
          <p:cNvPicPr>
            <a:picLocks noChangeAspect="1"/>
          </p:cNvPicPr>
          <p:nvPr/>
        </p:nvPicPr>
        <p:blipFill>
          <a:blip r:embed="rId2" cstate="print"/>
          <a:stretch>
            <a:fillRect/>
          </a:stretch>
        </p:blipFill>
        <p:spPr>
          <a:xfrm>
            <a:off x="2339752" y="2132856"/>
            <a:ext cx="4176464" cy="2808312"/>
          </a:xfrm>
          <a:prstGeom prst="rect">
            <a:avLst/>
          </a:prstGeom>
        </p:spPr>
      </p:pic>
    </p:spTree>
  </p:cSld>
  <p:clrMapOvr>
    <a:masterClrMapping/>
  </p:clrMapOvr>
  <p:transition spd="slow">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20000"/>
              <a:lumOff val="80000"/>
            </a:schemeClr>
          </a:solidFill>
        </p:spPr>
        <p:txBody>
          <a:bodyPr/>
          <a:lstStyle/>
          <a:p>
            <a:r>
              <a:rPr lang="es-BO" dirty="0" smtClean="0"/>
              <a:t>ASPECTOS METODOLÓGICOS PRÁCTICOS:</a:t>
            </a:r>
            <a:endParaRPr lang="es-BO" dirty="0"/>
          </a:p>
        </p:txBody>
      </p:sp>
      <p:pic>
        <p:nvPicPr>
          <p:cNvPr id="5" name="4 Marcador de contenido" descr="musi 13.jpg"/>
          <p:cNvPicPr>
            <a:picLocks noGrp="1" noChangeAspect="1"/>
          </p:cNvPicPr>
          <p:nvPr>
            <p:ph idx="1"/>
          </p:nvPr>
        </p:nvPicPr>
        <p:blipFill>
          <a:blip r:embed="rId2" cstate="print"/>
          <a:stretch>
            <a:fillRect/>
          </a:stretch>
        </p:blipFill>
        <p:spPr>
          <a:xfrm>
            <a:off x="3923928" y="404664"/>
            <a:ext cx="4608511" cy="5400599"/>
          </a:xfrm>
        </p:spPr>
      </p:pic>
      <p:sp>
        <p:nvSpPr>
          <p:cNvPr id="4" name="3 Marcador de texto"/>
          <p:cNvSpPr>
            <a:spLocks noGrp="1"/>
          </p:cNvSpPr>
          <p:nvPr>
            <p:ph type="body" sz="half" idx="2"/>
          </p:nvPr>
        </p:nvSpPr>
        <p:spPr>
          <a:solidFill>
            <a:schemeClr val="tx2">
              <a:lumMod val="20000"/>
              <a:lumOff val="80000"/>
            </a:schemeClr>
          </a:solidFill>
        </p:spPr>
        <p:txBody>
          <a:bodyPr>
            <a:normAutofit/>
          </a:bodyPr>
          <a:lstStyle/>
          <a:p>
            <a:pPr>
              <a:buFont typeface="Arial" charset="0"/>
              <a:buChar char="•"/>
            </a:pPr>
            <a:r>
              <a:rPr lang="es-BO" sz="1800" dirty="0" smtClean="0"/>
              <a:t>ACTIVIDADES DE EXPRESIÓN ORAL</a:t>
            </a:r>
          </a:p>
          <a:p>
            <a:pPr>
              <a:buFont typeface="Arial" charset="0"/>
              <a:buChar char="•"/>
            </a:pPr>
            <a:r>
              <a:rPr lang="es-BO" sz="1800" dirty="0" smtClean="0"/>
              <a:t>ACTIVIDADES DE EXPRESIÓN MUSICAL</a:t>
            </a:r>
          </a:p>
          <a:p>
            <a:pPr>
              <a:buFont typeface="Arial" charset="0"/>
              <a:buChar char="•"/>
            </a:pPr>
            <a:r>
              <a:rPr lang="es-BO" sz="1800" dirty="0" smtClean="0"/>
              <a:t>ACTIVIDADES DE EXPRESIÓN MOTRIZ</a:t>
            </a:r>
          </a:p>
          <a:p>
            <a:pPr>
              <a:buFont typeface="Arial" charset="0"/>
              <a:buChar char="•"/>
            </a:pPr>
            <a:r>
              <a:rPr lang="es-BO" sz="1800" dirty="0" smtClean="0"/>
              <a:t>EL JUEGO (disciplina-orden-objetivo-técnica-conocimiento y esfuerzo)</a:t>
            </a:r>
          </a:p>
          <a:p>
            <a:pPr>
              <a:buFont typeface="Arial" charset="0"/>
              <a:buChar char="•"/>
            </a:pPr>
            <a:r>
              <a:rPr lang="es-BO" sz="1800" dirty="0" smtClean="0"/>
              <a:t>CREATIVIDAD</a:t>
            </a:r>
          </a:p>
          <a:p>
            <a:pPr>
              <a:buFont typeface="Arial" charset="0"/>
              <a:buChar char="•"/>
            </a:pPr>
            <a:r>
              <a:rPr lang="es-BO" sz="1800" dirty="0" smtClean="0"/>
              <a:t>ILUSTRACIONES</a:t>
            </a:r>
          </a:p>
        </p:txBody>
      </p:sp>
    </p:spTree>
  </p:cSld>
  <p:clrMapOvr>
    <a:masterClrMapping/>
  </p:clrMapOvr>
  <p:transition spd="slow">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40000"/>
              <a:lumOff val="60000"/>
            </a:schemeClr>
          </a:solidFill>
        </p:spPr>
        <p:txBody>
          <a:bodyPr/>
          <a:lstStyle/>
          <a:p>
            <a:r>
              <a:rPr lang="es-BO" dirty="0" smtClean="0"/>
              <a:t>A manera de introducción…</a:t>
            </a:r>
            <a:endParaRPr lang="es-BO" dirty="0"/>
          </a:p>
        </p:txBody>
      </p:sp>
      <p:sp>
        <p:nvSpPr>
          <p:cNvPr id="3" name="2 Marcador de contenido"/>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p:spPr>
        <p:txBody>
          <a:bodyPr>
            <a:normAutofit lnSpcReduction="10000"/>
          </a:bodyPr>
          <a:lstStyle/>
          <a:p>
            <a:pPr>
              <a:buNone/>
            </a:pPr>
            <a:r>
              <a:rPr lang="es-BO" dirty="0" smtClean="0"/>
              <a:t>¿Acaso no oímos al percusionista cuando late nuestro corazón, al violinista cuando nuestra sangre fluye más deprisa o más despacio porque oye una canción con una melodía que le emociona, al cantante cuando vamos haciendo una y otra cosa con el compás?...</a:t>
            </a:r>
          </a:p>
          <a:p>
            <a:pPr>
              <a:buNone/>
            </a:pPr>
            <a:r>
              <a:rPr lang="es-BO" dirty="0" smtClean="0"/>
              <a:t>    En definitiva, todos llevamos dentro ese lenguaje que supera palabras e idiomas: La Música ese lenguaje universal.</a:t>
            </a:r>
            <a:endParaRPr lang="es-BO" dirty="0"/>
          </a:p>
        </p:txBody>
      </p:sp>
    </p:spTree>
  </p:cSld>
  <p:clrMapOvr>
    <a:masterClrMapping/>
  </p:clrMapOvr>
  <p:transition spd="slow" advTm="4000">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solidFill>
        </p:spPr>
        <p:txBody>
          <a:bodyPr/>
          <a:lstStyle/>
          <a:p>
            <a:r>
              <a:rPr lang="es-BO" dirty="0" smtClean="0"/>
              <a:t>ESTRUCTURACION DE LAS SESIONES</a:t>
            </a:r>
            <a:endParaRPr lang="es-BO" dirty="0"/>
          </a:p>
        </p:txBody>
      </p:sp>
      <p:pic>
        <p:nvPicPr>
          <p:cNvPr id="12" name="11 Marcador de contenido" descr="musi10.jpg"/>
          <p:cNvPicPr>
            <a:picLocks noGrp="1" noChangeAspect="1"/>
          </p:cNvPicPr>
          <p:nvPr>
            <p:ph idx="1"/>
          </p:nvPr>
        </p:nvPicPr>
        <p:blipFill>
          <a:blip r:embed="rId2" cstate="print"/>
          <a:stretch>
            <a:fillRect/>
          </a:stretch>
        </p:blipFill>
        <p:spPr>
          <a:xfrm>
            <a:off x="3563888" y="260648"/>
            <a:ext cx="4896544" cy="5832648"/>
          </a:xfrm>
        </p:spPr>
      </p:pic>
      <p:sp>
        <p:nvSpPr>
          <p:cNvPr id="4" name="3 Marcador de texto"/>
          <p:cNvSpPr>
            <a:spLocks noGrp="1"/>
          </p:cNvSpPr>
          <p:nvPr>
            <p:ph type="body" sz="half" idx="2"/>
          </p:nvPr>
        </p:nvSpPr>
        <p:spPr>
          <a:solidFill>
            <a:schemeClr val="accent2">
              <a:lumMod val="40000"/>
              <a:lumOff val="60000"/>
            </a:schemeClr>
          </a:solidFill>
        </p:spPr>
        <p:txBody>
          <a:bodyPr>
            <a:normAutofit/>
          </a:bodyPr>
          <a:lstStyle/>
          <a:p>
            <a:pPr>
              <a:buFont typeface="Arial" charset="0"/>
              <a:buChar char="•"/>
            </a:pPr>
            <a:endParaRPr lang="es-BO" sz="2800" dirty="0" smtClean="0"/>
          </a:p>
          <a:p>
            <a:pPr>
              <a:buFont typeface="Arial" charset="0"/>
              <a:buChar char="•"/>
            </a:pPr>
            <a:endParaRPr lang="es-BO" sz="2800" dirty="0"/>
          </a:p>
          <a:p>
            <a:pPr>
              <a:buFont typeface="Arial" charset="0"/>
              <a:buChar char="•"/>
            </a:pPr>
            <a:r>
              <a:rPr lang="es-BO" sz="2800" dirty="0" smtClean="0"/>
              <a:t>SESIÓN INDIVIDUAL</a:t>
            </a:r>
          </a:p>
          <a:p>
            <a:pPr>
              <a:buFont typeface="Arial" charset="0"/>
              <a:buChar char="•"/>
            </a:pPr>
            <a:endParaRPr lang="es-BO" sz="2800" dirty="0" smtClean="0"/>
          </a:p>
          <a:p>
            <a:pPr>
              <a:buFont typeface="Arial" charset="0"/>
              <a:buChar char="•"/>
            </a:pPr>
            <a:r>
              <a:rPr lang="es-BO" sz="2800" dirty="0" smtClean="0"/>
              <a:t>SESIÓN GRUPAL</a:t>
            </a:r>
          </a:p>
          <a:p>
            <a:endParaRPr lang="es-BO" sz="2800" dirty="0"/>
          </a:p>
        </p:txBody>
      </p:sp>
    </p:spTree>
  </p:cSld>
  <p:clrMapOvr>
    <a:masterClrMapping/>
  </p:clrMapOvr>
  <p:transition spd="slow">
    <p:randomBa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40000"/>
              <a:lumOff val="60000"/>
            </a:schemeClr>
          </a:solidFill>
        </p:spPr>
        <p:txBody>
          <a:bodyPr/>
          <a:lstStyle/>
          <a:p>
            <a:r>
              <a:rPr lang="es-BO" dirty="0" smtClean="0"/>
              <a:t>Evaluación del proceso</a:t>
            </a:r>
            <a:endParaRPr lang="es-BO" dirty="0"/>
          </a:p>
        </p:txBody>
      </p:sp>
      <p:pic>
        <p:nvPicPr>
          <p:cNvPr id="5" name="4 Marcador de contenido" descr="P1130768.JPG"/>
          <p:cNvPicPr>
            <a:picLocks noGrp="1" noChangeAspect="1"/>
          </p:cNvPicPr>
          <p:nvPr>
            <p:ph sz="half" idx="1"/>
          </p:nvPr>
        </p:nvPicPr>
        <p:blipFill>
          <a:blip r:embed="rId2" cstate="print"/>
          <a:stretch>
            <a:fillRect/>
          </a:stretch>
        </p:blipFill>
        <p:spPr>
          <a:xfrm rot="5400000">
            <a:off x="-7776" y="1700808"/>
            <a:ext cx="4968552" cy="4824536"/>
          </a:xfrm>
        </p:spPr>
      </p:pic>
      <p:pic>
        <p:nvPicPr>
          <p:cNvPr id="7" name="6 Marcador de contenido" descr="P1130765.JPG"/>
          <p:cNvPicPr>
            <a:picLocks noGrp="1" noChangeAspect="1"/>
          </p:cNvPicPr>
          <p:nvPr>
            <p:ph sz="half" idx="2"/>
          </p:nvPr>
        </p:nvPicPr>
        <p:blipFill>
          <a:blip r:embed="rId3" cstate="print"/>
          <a:stretch>
            <a:fillRect/>
          </a:stretch>
        </p:blipFill>
        <p:spPr>
          <a:xfrm>
            <a:off x="4648200" y="1484784"/>
            <a:ext cx="4038600" cy="5184576"/>
          </a:xfrm>
        </p:spPr>
      </p:pic>
    </p:spTree>
  </p:cSld>
  <p:clrMapOvr>
    <a:masterClrMapping/>
  </p:clrMapOvr>
  <p:transition spd="slow">
    <p:comb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40000"/>
              <a:lumOff val="60000"/>
            </a:schemeClr>
          </a:solidFill>
        </p:spPr>
        <p:txBody>
          <a:bodyPr/>
          <a:lstStyle/>
          <a:p>
            <a:r>
              <a:rPr lang="es-BO" dirty="0" smtClean="0"/>
              <a:t>PRÁCTICA VIVENCIAL</a:t>
            </a:r>
            <a:br>
              <a:rPr lang="es-BO" dirty="0" smtClean="0"/>
            </a:br>
            <a:r>
              <a:rPr lang="es-BO" dirty="0" smtClean="0"/>
              <a:t>ACTIVIDAD “De la Raíz”</a:t>
            </a:r>
            <a:endParaRPr lang="es-BO" dirty="0"/>
          </a:p>
        </p:txBody>
      </p:sp>
      <p:graphicFrame>
        <p:nvGraphicFramePr>
          <p:cNvPr id="5" name="4 Marcador de contenido"/>
          <p:cNvGraphicFramePr>
            <a:graphicFrameLocks noGrp="1"/>
          </p:cNvGraphicFramePr>
          <p:nvPr>
            <p:ph idx="1"/>
          </p:nvPr>
        </p:nvGraphicFramePr>
        <p:xfrm>
          <a:off x="3707904" y="1196752"/>
          <a:ext cx="5111752" cy="2316480"/>
        </p:xfrm>
        <a:graphic>
          <a:graphicData uri="http://schemas.openxmlformats.org/drawingml/2006/table">
            <a:tbl>
              <a:tblPr firstRow="1" bandRow="1">
                <a:tableStyleId>{F5AB1C69-6EDB-4FF4-983F-18BD219EF322}</a:tableStyleId>
              </a:tblPr>
              <a:tblGrid>
                <a:gridCol w="1277938"/>
                <a:gridCol w="1277938"/>
                <a:gridCol w="1277938"/>
                <a:gridCol w="1277938"/>
              </a:tblGrid>
              <a:tr h="370840">
                <a:tc>
                  <a:txBody>
                    <a:bodyPr/>
                    <a:lstStyle/>
                    <a:p>
                      <a:r>
                        <a:rPr lang="es-BO" sz="1400" dirty="0" smtClean="0"/>
                        <a:t>Orientación</a:t>
                      </a:r>
                      <a:r>
                        <a:rPr lang="es-BO" sz="1400" baseline="0" dirty="0" smtClean="0"/>
                        <a:t> de las actividades</a:t>
                      </a:r>
                      <a:endParaRPr lang="es-BO" sz="1400" dirty="0"/>
                    </a:p>
                  </a:txBody>
                  <a:tcPr/>
                </a:tc>
                <a:tc>
                  <a:txBody>
                    <a:bodyPr/>
                    <a:lstStyle/>
                    <a:p>
                      <a:r>
                        <a:rPr lang="es-BO" dirty="0" smtClean="0"/>
                        <a:t>Dificultad</a:t>
                      </a:r>
                      <a:endParaRPr lang="es-BO" dirty="0"/>
                    </a:p>
                  </a:txBody>
                  <a:tcPr/>
                </a:tc>
                <a:tc>
                  <a:txBody>
                    <a:bodyPr/>
                    <a:lstStyle/>
                    <a:p>
                      <a:r>
                        <a:rPr lang="es-BO" dirty="0" smtClean="0"/>
                        <a:t>Agrupación</a:t>
                      </a:r>
                      <a:endParaRPr lang="es-BO" dirty="0"/>
                    </a:p>
                  </a:txBody>
                  <a:tcPr/>
                </a:tc>
                <a:tc>
                  <a:txBody>
                    <a:bodyPr/>
                    <a:lstStyle/>
                    <a:p>
                      <a:r>
                        <a:rPr lang="es-BO" dirty="0" smtClean="0"/>
                        <a:t>Música</a:t>
                      </a:r>
                      <a:endParaRPr lang="es-BO" dirty="0"/>
                    </a:p>
                  </a:txBody>
                  <a:tcPr/>
                </a:tc>
              </a:tr>
              <a:tr h="370840">
                <a:tc>
                  <a:txBody>
                    <a:bodyPr/>
                    <a:lstStyle/>
                    <a:p>
                      <a:endParaRPr lang="es-BO" dirty="0"/>
                    </a:p>
                  </a:txBody>
                  <a:tcPr/>
                </a:tc>
                <a:tc>
                  <a:txBody>
                    <a:bodyPr/>
                    <a:lstStyle/>
                    <a:p>
                      <a:r>
                        <a:rPr lang="es-BO" dirty="0" smtClean="0"/>
                        <a:t>Alta</a:t>
                      </a:r>
                    </a:p>
                    <a:p>
                      <a:r>
                        <a:rPr lang="es-BO" dirty="0" smtClean="0"/>
                        <a:t>* Media</a:t>
                      </a:r>
                    </a:p>
                    <a:p>
                      <a:r>
                        <a:rPr lang="es-BO" dirty="0" smtClean="0"/>
                        <a:t>Baja</a:t>
                      </a:r>
                      <a:endParaRPr lang="es-BO" dirty="0"/>
                    </a:p>
                  </a:txBody>
                  <a:tcPr/>
                </a:tc>
                <a:tc>
                  <a:txBody>
                    <a:bodyPr/>
                    <a:lstStyle/>
                    <a:p>
                      <a:r>
                        <a:rPr lang="es-BO" dirty="0" smtClean="0"/>
                        <a:t>Corro</a:t>
                      </a:r>
                    </a:p>
                    <a:p>
                      <a:r>
                        <a:rPr lang="es-BO" dirty="0" smtClean="0"/>
                        <a:t>Fila</a:t>
                      </a:r>
                    </a:p>
                    <a:p>
                      <a:r>
                        <a:rPr lang="es-BO" dirty="0" smtClean="0"/>
                        <a:t>Grupo</a:t>
                      </a:r>
                    </a:p>
                    <a:p>
                      <a:r>
                        <a:rPr lang="es-BO" dirty="0" smtClean="0"/>
                        <a:t>* Pareja</a:t>
                      </a:r>
                      <a:endParaRPr lang="es-BO" dirty="0"/>
                    </a:p>
                  </a:txBody>
                  <a:tcPr/>
                </a:tc>
                <a:tc>
                  <a:txBody>
                    <a:bodyPr/>
                    <a:lstStyle/>
                    <a:p>
                      <a:r>
                        <a:rPr lang="es-BO" sz="1400" dirty="0" smtClean="0"/>
                        <a:t>* Canto</a:t>
                      </a:r>
                    </a:p>
                    <a:p>
                      <a:r>
                        <a:rPr lang="es-BO" sz="1400" dirty="0" smtClean="0"/>
                        <a:t>* Pre-danza</a:t>
                      </a:r>
                    </a:p>
                    <a:p>
                      <a:r>
                        <a:rPr lang="es-BO" sz="1400" dirty="0" smtClean="0"/>
                        <a:t>Instrumentos</a:t>
                      </a:r>
                    </a:p>
                    <a:p>
                      <a:r>
                        <a:rPr lang="es-BO" sz="1400" dirty="0" smtClean="0"/>
                        <a:t>Juego</a:t>
                      </a:r>
                    </a:p>
                    <a:p>
                      <a:r>
                        <a:rPr lang="es-BO" sz="1400" dirty="0" smtClean="0"/>
                        <a:t>* Lengua</a:t>
                      </a:r>
                    </a:p>
                    <a:p>
                      <a:r>
                        <a:rPr lang="es-BO" sz="1400" dirty="0" smtClean="0"/>
                        <a:t>* Motricidad</a:t>
                      </a:r>
                    </a:p>
                    <a:p>
                      <a:r>
                        <a:rPr lang="es-BO" sz="1400" dirty="0" smtClean="0"/>
                        <a:t>Ritmo</a:t>
                      </a:r>
                    </a:p>
                    <a:p>
                      <a:r>
                        <a:rPr lang="es-BO" sz="1400" dirty="0" smtClean="0"/>
                        <a:t>* Recitado</a:t>
                      </a:r>
                      <a:endParaRPr lang="es-BO" sz="1400" dirty="0"/>
                    </a:p>
                  </a:txBody>
                  <a:tcPr/>
                </a:tc>
              </a:tr>
            </a:tbl>
          </a:graphicData>
        </a:graphic>
      </p:graphicFrame>
      <p:sp>
        <p:nvSpPr>
          <p:cNvPr id="4" name="3 Marcador de texto"/>
          <p:cNvSpPr>
            <a:spLocks noGrp="1"/>
          </p:cNvSpPr>
          <p:nvPr>
            <p:ph type="body" sz="half" idx="2"/>
          </p:nvPr>
        </p:nvSpPr>
        <p:spPr>
          <a:solidFill>
            <a:schemeClr val="accent2">
              <a:lumMod val="20000"/>
              <a:lumOff val="80000"/>
            </a:schemeClr>
          </a:solidFill>
        </p:spPr>
        <p:txBody>
          <a:bodyPr>
            <a:normAutofit/>
          </a:bodyPr>
          <a:lstStyle/>
          <a:p>
            <a:endParaRPr lang="es-BO" sz="1600" dirty="0" smtClean="0"/>
          </a:p>
          <a:p>
            <a:r>
              <a:rPr lang="es-BO" sz="1600" dirty="0" smtClean="0"/>
              <a:t>“De la raíz al tronco,</a:t>
            </a:r>
          </a:p>
          <a:p>
            <a:r>
              <a:rPr lang="es-BO" sz="1600" dirty="0" smtClean="0"/>
              <a:t>Del tronco a la rama,</a:t>
            </a:r>
          </a:p>
          <a:p>
            <a:r>
              <a:rPr lang="es-BO" sz="1600" dirty="0" smtClean="0"/>
              <a:t>De la rama a la hoja,</a:t>
            </a:r>
          </a:p>
          <a:p>
            <a:r>
              <a:rPr lang="es-BO" sz="1600" dirty="0" smtClean="0"/>
              <a:t>De la hoja a la flor,</a:t>
            </a:r>
          </a:p>
          <a:p>
            <a:r>
              <a:rPr lang="es-BO" sz="1600" dirty="0" smtClean="0"/>
              <a:t>De la flor al fruto,</a:t>
            </a:r>
          </a:p>
          <a:p>
            <a:r>
              <a:rPr lang="es-BO" sz="1600" dirty="0" smtClean="0"/>
              <a:t>Que si madura me lo como</a:t>
            </a:r>
            <a:endParaRPr lang="es-BO" sz="1600" dirty="0"/>
          </a:p>
          <a:p>
            <a:r>
              <a:rPr lang="es-BO" sz="1600" dirty="0" smtClean="0"/>
              <a:t>Me lo como yo”</a:t>
            </a:r>
          </a:p>
          <a:p>
            <a:endParaRPr lang="es-BO" sz="1600" dirty="0"/>
          </a:p>
          <a:p>
            <a:r>
              <a:rPr lang="es-BO" sz="1600" dirty="0" smtClean="0"/>
              <a:t>	-----------------</a:t>
            </a:r>
          </a:p>
          <a:p>
            <a:endParaRPr lang="es-BO" sz="1600" dirty="0"/>
          </a:p>
          <a:p>
            <a:r>
              <a:rPr lang="es-BO" sz="1600" dirty="0" smtClean="0"/>
              <a:t>“En el soto los alamillos bailan,</a:t>
            </a:r>
          </a:p>
          <a:p>
            <a:r>
              <a:rPr lang="es-BO" sz="1600" dirty="0" smtClean="0"/>
              <a:t>Unos con otros. (Bis)</a:t>
            </a:r>
          </a:p>
          <a:p>
            <a:r>
              <a:rPr lang="es-BO" sz="1600" dirty="0" smtClean="0"/>
              <a:t>Y el arbolé con sus cuatro hojitas, baila también” (Bis)</a:t>
            </a:r>
          </a:p>
        </p:txBody>
      </p:sp>
      <p:graphicFrame>
        <p:nvGraphicFramePr>
          <p:cNvPr id="6" name="5 Tabla"/>
          <p:cNvGraphicFramePr>
            <a:graphicFrameLocks noGrp="1"/>
          </p:cNvGraphicFramePr>
          <p:nvPr/>
        </p:nvGraphicFramePr>
        <p:xfrm>
          <a:off x="3707904" y="3789039"/>
          <a:ext cx="5112568" cy="2595367"/>
        </p:xfrm>
        <a:graphic>
          <a:graphicData uri="http://schemas.openxmlformats.org/drawingml/2006/table">
            <a:tbl>
              <a:tblPr firstRow="1" bandRow="1">
                <a:tableStyleId>{F5AB1C69-6EDB-4FF4-983F-18BD219EF322}</a:tableStyleId>
              </a:tblPr>
              <a:tblGrid>
                <a:gridCol w="2556284"/>
                <a:gridCol w="2556284"/>
              </a:tblGrid>
              <a:tr h="370327">
                <a:tc>
                  <a:txBody>
                    <a:bodyPr/>
                    <a:lstStyle/>
                    <a:p>
                      <a:r>
                        <a:rPr lang="es-BO" dirty="0" smtClean="0"/>
                        <a:t>Objetivos de</a:t>
                      </a:r>
                      <a:r>
                        <a:rPr lang="es-BO" baseline="0" dirty="0" smtClean="0"/>
                        <a:t> expresión</a:t>
                      </a:r>
                      <a:endParaRPr lang="es-BO" dirty="0"/>
                    </a:p>
                  </a:txBody>
                  <a:tcPr/>
                </a:tc>
                <a:tc>
                  <a:txBody>
                    <a:bodyPr/>
                    <a:lstStyle/>
                    <a:p>
                      <a:endParaRPr lang="es-BO" dirty="0"/>
                    </a:p>
                  </a:txBody>
                  <a:tcPr/>
                </a:tc>
              </a:tr>
              <a:tr h="821822">
                <a:tc>
                  <a:txBody>
                    <a:bodyPr/>
                    <a:lstStyle/>
                    <a:p>
                      <a:r>
                        <a:rPr lang="es-BO" dirty="0" smtClean="0"/>
                        <a:t>Oral</a:t>
                      </a:r>
                      <a:endParaRPr lang="es-BO" dirty="0"/>
                    </a:p>
                  </a:txBody>
                  <a:tcPr/>
                </a:tc>
                <a:tc>
                  <a:txBody>
                    <a:bodyPr/>
                    <a:lstStyle/>
                    <a:p>
                      <a:pPr>
                        <a:buFontTx/>
                        <a:buChar char="-"/>
                      </a:pPr>
                      <a:r>
                        <a:rPr lang="es-BO" sz="1600" dirty="0" smtClean="0"/>
                        <a:t>memorizar; raíz, tronco, rama,</a:t>
                      </a:r>
                      <a:r>
                        <a:rPr lang="es-BO" sz="1600" baseline="0" dirty="0" smtClean="0"/>
                        <a:t> hoja, flor, fruto, madura</a:t>
                      </a:r>
                      <a:endParaRPr lang="es-BO" sz="1600" dirty="0" smtClean="0"/>
                    </a:p>
                  </a:txBody>
                  <a:tcPr/>
                </a:tc>
              </a:tr>
              <a:tr h="578319">
                <a:tc>
                  <a:txBody>
                    <a:bodyPr/>
                    <a:lstStyle/>
                    <a:p>
                      <a:r>
                        <a:rPr lang="es-BO" dirty="0" smtClean="0"/>
                        <a:t>Musical</a:t>
                      </a:r>
                      <a:endParaRPr lang="es-BO" dirty="0"/>
                    </a:p>
                  </a:txBody>
                  <a:tcPr/>
                </a:tc>
                <a:tc>
                  <a:txBody>
                    <a:bodyPr/>
                    <a:lstStyle/>
                    <a:p>
                      <a:r>
                        <a:rPr lang="es-BO" sz="1600" dirty="0" smtClean="0"/>
                        <a:t>-Audición, canto, recitado, rítmico</a:t>
                      </a:r>
                      <a:endParaRPr lang="es-BO" sz="1600" dirty="0"/>
                    </a:p>
                  </a:txBody>
                  <a:tcPr/>
                </a:tc>
              </a:tr>
              <a:tr h="821822">
                <a:tc>
                  <a:txBody>
                    <a:bodyPr/>
                    <a:lstStyle/>
                    <a:p>
                      <a:r>
                        <a:rPr lang="es-BO" dirty="0" smtClean="0"/>
                        <a:t>Motriz</a:t>
                      </a:r>
                      <a:endParaRPr lang="es-BO" dirty="0"/>
                    </a:p>
                  </a:txBody>
                  <a:tcPr/>
                </a:tc>
                <a:tc>
                  <a:txBody>
                    <a:bodyPr/>
                    <a:lstStyle/>
                    <a:p>
                      <a:r>
                        <a:rPr lang="es-BO" sz="1600" dirty="0" smtClean="0"/>
                        <a:t>-Movimientos: brazos, manos, dedos</a:t>
                      </a:r>
                    </a:p>
                    <a:p>
                      <a:r>
                        <a:rPr lang="es-BO" sz="1600" dirty="0" smtClean="0"/>
                        <a:t>-Interpreta</a:t>
                      </a:r>
                      <a:r>
                        <a:rPr lang="es-BO" sz="1600" baseline="0" dirty="0" smtClean="0"/>
                        <a:t> el dibujo</a:t>
                      </a:r>
                      <a:endParaRPr lang="es-BO" sz="1600" dirty="0"/>
                    </a:p>
                  </a:txBody>
                  <a:tcPr/>
                </a:tc>
              </a:tr>
            </a:tbl>
          </a:graphicData>
        </a:graphic>
      </p:graphicFrame>
    </p:spTree>
  </p:cSld>
  <p:clrMapOvr>
    <a:masterClrMapping/>
  </p:clrMapOvr>
  <p:transition spd="slow">
    <p:newsfla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98178"/>
          </a:xfrm>
        </p:spPr>
        <p:txBody>
          <a:bodyPr>
            <a:noAutofit/>
          </a:bodyPr>
          <a:lstStyle/>
          <a:p>
            <a:r>
              <a:rPr lang="es-BO" sz="1800" b="1" i="1" dirty="0" smtClean="0"/>
              <a:t>Finalmente: la musicoterapia no solo es útil para la enseñanza de la música, sino para que toda nuestra infancia, base de nuestro futuro, aprenda a escuchar a todos y a comunicarse con todos, y a oír el lenguaje de su corazón. La música se lleva dentro.</a:t>
            </a:r>
            <a:endParaRPr lang="es-BO" sz="1800" b="1" i="1" dirty="0"/>
          </a:p>
        </p:txBody>
      </p:sp>
      <p:pic>
        <p:nvPicPr>
          <p:cNvPr id="5" name="4 Marcador de contenido" descr="MUSI 3.jpg"/>
          <p:cNvPicPr>
            <a:picLocks noGrp="1" noChangeAspect="1"/>
          </p:cNvPicPr>
          <p:nvPr>
            <p:ph idx="1"/>
          </p:nvPr>
        </p:nvPicPr>
        <p:blipFill>
          <a:blip r:embed="rId2" cstate="print"/>
          <a:stretch>
            <a:fillRect/>
          </a:stretch>
        </p:blipFill>
        <p:spPr>
          <a:xfrm>
            <a:off x="899592" y="1844824"/>
            <a:ext cx="7200800" cy="3744416"/>
          </a:xfrm>
        </p:spPr>
      </p:pic>
    </p:spTree>
  </p:cSld>
  <p:clrMapOvr>
    <a:masterClrMapping/>
  </p:clrMapOvr>
  <p:transition spd="slow">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BO"/>
          </a:p>
        </p:txBody>
      </p:sp>
      <p:pic>
        <p:nvPicPr>
          <p:cNvPr id="4" name="3 Marcador de contenido" descr="gracias.jpg"/>
          <p:cNvPicPr>
            <a:picLocks noGrp="1" noChangeAspect="1"/>
          </p:cNvPicPr>
          <p:nvPr>
            <p:ph idx="1"/>
          </p:nvPr>
        </p:nvPicPr>
        <p:blipFill>
          <a:blip r:embed="rId2" cstate="print"/>
          <a:stretch>
            <a:fillRect/>
          </a:stretch>
        </p:blipFill>
        <p:spPr>
          <a:xfrm>
            <a:off x="467544" y="1412776"/>
            <a:ext cx="8136903" cy="4464495"/>
          </a:xfrm>
        </p:spPr>
      </p:pic>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solidFill>
        </p:spPr>
        <p:txBody>
          <a:bodyPr>
            <a:normAutofit fontScale="90000"/>
          </a:bodyPr>
          <a:lstStyle/>
          <a:p>
            <a:r>
              <a:rPr lang="es-BO" dirty="0" smtClean="0"/>
              <a:t>Por eso decimos que hay música para todos…</a:t>
            </a:r>
            <a:endParaRPr lang="es-BO" dirty="0"/>
          </a:p>
        </p:txBody>
      </p:sp>
      <p:sp>
        <p:nvSpPr>
          <p:cNvPr id="3" name="2 Marcador de contenido"/>
          <p:cNvSpPr>
            <a:spLocks noGrp="1"/>
          </p:cNvSpPr>
          <p:nvPr>
            <p:ph idx="1"/>
          </p:nvPr>
        </p:nvSpPr>
        <p:spPr>
          <a:blipFill>
            <a:blip r:embed="rId2" cstate="print"/>
            <a:stretch>
              <a:fillRect/>
            </a:stretch>
          </a:blipFill>
        </p:spPr>
        <p:txBody>
          <a:bodyPr/>
          <a:lstStyle/>
          <a:p>
            <a:pPr algn="ctr">
              <a:buNone/>
            </a:pPr>
            <a:r>
              <a:rPr lang="es-BO" dirty="0" smtClean="0">
                <a:solidFill>
                  <a:schemeClr val="bg1"/>
                </a:solidFill>
              </a:rPr>
              <a:t> “El bosque sería muy triste si sólo cantaran los pájaros que mejor lo hacen”</a:t>
            </a:r>
          </a:p>
          <a:p>
            <a:pPr algn="ctr">
              <a:buNone/>
            </a:pPr>
            <a:r>
              <a:rPr lang="es-BO" dirty="0" smtClean="0">
                <a:solidFill>
                  <a:schemeClr val="bg1"/>
                </a:solidFill>
              </a:rPr>
              <a:t>(Tagore)</a:t>
            </a:r>
            <a:endParaRPr lang="es-BO" dirty="0">
              <a:solidFill>
                <a:schemeClr val="bg1"/>
              </a:solidFill>
            </a:endParaRPr>
          </a:p>
        </p:txBody>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40000"/>
              <a:lumOff val="60000"/>
            </a:schemeClr>
          </a:solidFill>
        </p:spPr>
        <p:txBody>
          <a:bodyPr/>
          <a:lstStyle/>
          <a:p>
            <a:r>
              <a:rPr lang="es-BO" dirty="0" smtClean="0"/>
              <a:t>CONSIDERACIONES</a:t>
            </a:r>
            <a:endParaRPr lang="es-BO" dirty="0"/>
          </a:p>
        </p:txBody>
      </p:sp>
      <p:sp>
        <p:nvSpPr>
          <p:cNvPr id="3" name="2 Marcador de contenido"/>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p:spPr>
        <p:txBody>
          <a:bodyPr>
            <a:normAutofit fontScale="92500" lnSpcReduction="10000"/>
          </a:bodyPr>
          <a:lstStyle/>
          <a:p>
            <a:pPr>
              <a:buNone/>
            </a:pPr>
            <a:r>
              <a:rPr lang="es-BO" sz="1800" dirty="0" smtClean="0"/>
              <a:t> Sabemos que el Ser Humano es la unidad de C-E-M. Una educación integral debe abarcar el desarrollo equilibrado de dichas dimensiones.</a:t>
            </a:r>
          </a:p>
          <a:p>
            <a:pPr>
              <a:buNone/>
            </a:pPr>
            <a:r>
              <a:rPr lang="es-BO" sz="1800" dirty="0" smtClean="0"/>
              <a:t>E. Williams en su libro “El valor humano de la educación musical” nos recuerda que los elementos básicos de la música son:</a:t>
            </a:r>
          </a:p>
          <a:p>
            <a:pPr>
              <a:buFont typeface="Arial" charset="0"/>
              <a:buChar char="•"/>
            </a:pPr>
            <a:r>
              <a:rPr lang="es-BO" sz="1800" dirty="0" smtClean="0"/>
              <a:t>RITMO; nos lleva instintivamente al movimiento corporal-CUERPO</a:t>
            </a:r>
          </a:p>
          <a:p>
            <a:pPr>
              <a:buFont typeface="Arial" charset="0"/>
              <a:buChar char="•"/>
            </a:pPr>
            <a:r>
              <a:rPr lang="es-BO" sz="1800" dirty="0" smtClean="0"/>
              <a:t>MELODIA; crea un clima sonoro que afecta a nuestra sensibilidad-ESPÍRITU</a:t>
            </a:r>
          </a:p>
          <a:p>
            <a:pPr>
              <a:buFont typeface="Arial" charset="0"/>
              <a:buChar char="•"/>
            </a:pPr>
            <a:r>
              <a:rPr lang="es-BO" sz="1800" dirty="0" smtClean="0"/>
              <a:t>ARMONIA; regula la construcción de la música a través de múltiples y complicadas normas-MENTE</a:t>
            </a:r>
          </a:p>
          <a:p>
            <a:pPr>
              <a:buNone/>
            </a:pPr>
            <a:r>
              <a:rPr lang="es-BO" sz="1800" dirty="0" smtClean="0"/>
              <a:t>El hombre como:</a:t>
            </a:r>
          </a:p>
          <a:p>
            <a:pPr>
              <a:buFont typeface="Arial" charset="0"/>
              <a:buChar char="•"/>
            </a:pPr>
            <a:r>
              <a:rPr lang="es-BO" sz="1800" dirty="0" smtClean="0"/>
              <a:t>Oyente: le agrada y sabe escuchar música, ya sea vocal o instrumental, tiene sus preferencias en cuanto a estilos. RECEPTOR</a:t>
            </a:r>
          </a:p>
          <a:p>
            <a:pPr>
              <a:buFont typeface="Arial" charset="0"/>
              <a:buChar char="•"/>
            </a:pPr>
            <a:r>
              <a:rPr lang="es-BO" sz="1800" dirty="0" smtClean="0"/>
              <a:t>INTÉRPRETE; le gusta cantar, tocar instrumentos y bailar, </a:t>
            </a:r>
            <a:r>
              <a:rPr lang="es-BO" sz="1800" dirty="0" err="1" smtClean="0"/>
              <a:t>tb</a:t>
            </a:r>
            <a:r>
              <a:rPr lang="es-BO" sz="1800" dirty="0" smtClean="0"/>
              <a:t>. preferencias. TRANSMISOR</a:t>
            </a:r>
          </a:p>
          <a:p>
            <a:pPr>
              <a:buFont typeface="Arial" charset="0"/>
              <a:buChar char="•"/>
            </a:pPr>
            <a:r>
              <a:rPr lang="es-BO" sz="1800" dirty="0" smtClean="0"/>
              <a:t>COMPOSITOR; es capaz de improvisar y crear melodías pero necesita una formación musical muy amplia. ESTUDIOSO</a:t>
            </a:r>
          </a:p>
          <a:p>
            <a:pPr>
              <a:buNone/>
            </a:pPr>
            <a:r>
              <a:rPr lang="es-BO" sz="1800" dirty="0" smtClean="0"/>
              <a:t>No todos podemos ser R-I-C---Música---Vida----Desarrollo de Capacidades físicas, psíquicas y mentales.</a:t>
            </a:r>
            <a:endParaRPr lang="es-BO" sz="1800" dirty="0"/>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642194"/>
          </a:xfrm>
          <a:solidFill>
            <a:schemeClr val="accent4">
              <a:lumMod val="40000"/>
              <a:lumOff val="60000"/>
            </a:schemeClr>
          </a:solidFill>
        </p:spPr>
        <p:txBody>
          <a:bodyPr>
            <a:normAutofit/>
          </a:bodyPr>
          <a:lstStyle/>
          <a:p>
            <a:r>
              <a:rPr lang="es-BO" sz="2800" i="1" dirty="0" smtClean="0"/>
              <a:t>La música como todas las artes es un medio de expresión y comunicación</a:t>
            </a:r>
            <a:endParaRPr lang="es-BO" sz="2800" i="1" dirty="0"/>
          </a:p>
        </p:txBody>
      </p:sp>
      <p:pic>
        <p:nvPicPr>
          <p:cNvPr id="4" name="3 Marcador de contenido" descr="musi 11.jpg"/>
          <p:cNvPicPr>
            <a:picLocks noGrp="1" noChangeAspect="1"/>
          </p:cNvPicPr>
          <p:nvPr>
            <p:ph idx="1"/>
          </p:nvPr>
        </p:nvPicPr>
        <p:blipFill>
          <a:blip r:embed="rId2" cstate="print"/>
          <a:stretch>
            <a:fillRect/>
          </a:stretch>
        </p:blipFill>
        <p:spPr>
          <a:xfrm>
            <a:off x="1115616" y="2204864"/>
            <a:ext cx="7056784" cy="3888432"/>
          </a:xfrm>
        </p:spPr>
      </p:pic>
    </p:spTree>
  </p:cSld>
  <p:clrMapOvr>
    <a:masterClrMapping/>
  </p:clrMapOvr>
  <p:transition spd="slow">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40000"/>
              <a:lumOff val="60000"/>
            </a:schemeClr>
          </a:solidFill>
        </p:spPr>
        <p:txBody>
          <a:bodyPr/>
          <a:lstStyle/>
          <a:p>
            <a:r>
              <a:rPr lang="es-BO" dirty="0" smtClean="0"/>
              <a:t>MUSICA Y MUSICOTERAPIA</a:t>
            </a:r>
            <a:endParaRPr lang="es-BO" dirty="0"/>
          </a:p>
        </p:txBody>
      </p:sp>
      <p:sp>
        <p:nvSpPr>
          <p:cNvPr id="3" name="2 Marcador de contenido"/>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Autofit/>
          </a:bodyPr>
          <a:lstStyle/>
          <a:p>
            <a:pPr>
              <a:buNone/>
            </a:pPr>
            <a:r>
              <a:rPr lang="es-BO" sz="2400" dirty="0" smtClean="0"/>
              <a:t>La música mucho antes de ser tecnología fue sistema complejo de comunicación humana pragmático; precursora del lenguaje hablado.</a:t>
            </a:r>
          </a:p>
          <a:p>
            <a:pPr>
              <a:buNone/>
            </a:pPr>
            <a:r>
              <a:rPr lang="es-BO" sz="2400" dirty="0" smtClean="0"/>
              <a:t>Es desde este punto de vista en el que la musicoterapia toma la música como una señal comunicativa pragmática, un rastro dinámico de la existencia del hombre cuyos componentes esenciales son:</a:t>
            </a:r>
          </a:p>
          <a:p>
            <a:pPr>
              <a:buFont typeface="Arial" charset="0"/>
              <a:buChar char="•"/>
            </a:pPr>
            <a:r>
              <a:rPr lang="es-BO" sz="2400" dirty="0" smtClean="0"/>
              <a:t>Una onda sonora como material comunicativo</a:t>
            </a:r>
          </a:p>
          <a:p>
            <a:pPr>
              <a:buFont typeface="Arial" charset="0"/>
              <a:buChar char="•"/>
            </a:pPr>
            <a:r>
              <a:rPr lang="es-BO" sz="2400" dirty="0" smtClean="0"/>
              <a:t>Un emisor y un receptor de la onda</a:t>
            </a:r>
          </a:p>
          <a:p>
            <a:pPr>
              <a:buFont typeface="Arial" charset="0"/>
              <a:buChar char="•"/>
            </a:pPr>
            <a:r>
              <a:rPr lang="es-BO" sz="2400" dirty="0" smtClean="0"/>
              <a:t>Una intención comunicativa en el emisor</a:t>
            </a:r>
          </a:p>
          <a:p>
            <a:pPr>
              <a:buFont typeface="Arial" charset="0"/>
              <a:buChar char="•"/>
            </a:pPr>
            <a:r>
              <a:rPr lang="es-BO" sz="2400" dirty="0" smtClean="0"/>
              <a:t>En el receptor debe haber comprensión y respuesta significativa.</a:t>
            </a:r>
            <a:endParaRPr lang="es-BO" sz="2400" dirty="0"/>
          </a:p>
        </p:txBody>
      </p:sp>
    </p:spTree>
  </p:cSld>
  <p:clrMapOvr>
    <a:masterClrMapping/>
  </p:clrMapOvr>
  <p:transition spd="slow">
    <p:spli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BO" dirty="0" smtClean="0"/>
              <a:t>Por tanto…</a:t>
            </a:r>
            <a:br>
              <a:rPr lang="es-BO" dirty="0" smtClean="0"/>
            </a:br>
            <a:endParaRPr lang="es-BO" dirty="0"/>
          </a:p>
        </p:txBody>
      </p:sp>
      <p:pic>
        <p:nvPicPr>
          <p:cNvPr id="5" name="4 Marcador de contenido" descr="MUSI7.jpg"/>
          <p:cNvPicPr>
            <a:picLocks noGrp="1" noChangeAspect="1"/>
          </p:cNvPicPr>
          <p:nvPr>
            <p:ph idx="1"/>
          </p:nvPr>
        </p:nvPicPr>
        <p:blipFill>
          <a:blip r:embed="rId2" cstate="print"/>
          <a:stretch>
            <a:fillRect/>
          </a:stretch>
        </p:blipFill>
        <p:spPr>
          <a:xfrm>
            <a:off x="3995936" y="836712"/>
            <a:ext cx="4392488" cy="5184576"/>
          </a:xfrm>
        </p:spPr>
      </p:pic>
      <p:sp>
        <p:nvSpPr>
          <p:cNvPr id="4" name="3 Marcador de texto"/>
          <p:cNvSpPr>
            <a:spLocks noGrp="1"/>
          </p:cNvSpPr>
          <p:nvPr>
            <p:ph type="body" sz="half" idx="2"/>
          </p:nvPr>
        </p:nvSpPr>
        <p:spPr>
          <a:solidFill>
            <a:schemeClr val="accent3">
              <a:lumMod val="40000"/>
              <a:lumOff val="60000"/>
            </a:schemeClr>
          </a:solidFill>
        </p:spPr>
        <p:txBody>
          <a:bodyPr>
            <a:normAutofit/>
          </a:bodyPr>
          <a:lstStyle/>
          <a:p>
            <a:r>
              <a:rPr lang="es-BO" sz="1600" dirty="0" smtClean="0"/>
              <a:t>La </a:t>
            </a:r>
            <a:r>
              <a:rPr lang="es-BO" sz="1600" b="1" dirty="0" smtClean="0"/>
              <a:t>Musicoterapia</a:t>
            </a:r>
            <a:r>
              <a:rPr lang="es-BO" sz="1600" dirty="0" smtClean="0"/>
              <a:t>, trabajará ante todo sobre la construcción o reconstrucción de la realidad existencial por medio del simple gesto sonoro compartido. A ella no le interesa tanto cuales son los elementos que lo componen y su significado, sino cual es el modo-estilo de conducta que surge de la relación sonora.</a:t>
            </a:r>
          </a:p>
          <a:p>
            <a:r>
              <a:rPr lang="es-BO" sz="1600" dirty="0" smtClean="0"/>
              <a:t>Ej. En las culturas primitivas , en la edad media y el renacimiento, en la época barroca, el romanticismo.</a:t>
            </a:r>
            <a:endParaRPr lang="es-BO" sz="1600" dirty="0"/>
          </a:p>
        </p:txBody>
      </p:sp>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940966"/>
          </a:xfrm>
          <a:solidFill>
            <a:schemeClr val="accent2">
              <a:lumMod val="20000"/>
              <a:lumOff val="80000"/>
            </a:schemeClr>
          </a:solidFill>
        </p:spPr>
        <p:txBody>
          <a:bodyPr>
            <a:normAutofit fontScale="90000"/>
          </a:bodyPr>
          <a:lstStyle/>
          <a:p>
            <a:r>
              <a:rPr lang="es-BO" sz="2000" dirty="0" smtClean="0"/>
              <a:t/>
            </a:r>
            <a:br>
              <a:rPr lang="es-BO" sz="2000" dirty="0" smtClean="0"/>
            </a:br>
            <a:r>
              <a:rPr lang="es-BO" sz="2000" dirty="0"/>
              <a:t/>
            </a:r>
            <a:br>
              <a:rPr lang="es-BO" sz="2000" dirty="0"/>
            </a:br>
            <a:r>
              <a:rPr lang="es-BO" sz="2000" dirty="0" smtClean="0"/>
              <a:t>Si como vimos lo sonoro impregnó la cultura y lo hizo a través de la posibilidad de influenciar los estados anímicos de los hombres de una forma palpable, psicología nos indica hoy de qué manera lo hacía:</a:t>
            </a:r>
            <a:r>
              <a:rPr lang="es-BO" dirty="0" smtClean="0"/>
              <a:t/>
            </a:r>
            <a:br>
              <a:rPr lang="es-BO" dirty="0" smtClean="0"/>
            </a:br>
            <a:endParaRPr lang="es-BO" dirty="0"/>
          </a:p>
        </p:txBody>
      </p:sp>
      <p:sp>
        <p:nvSpPr>
          <p:cNvPr id="3" name="2 Marcador de contenido"/>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p:spPr>
        <p:txBody>
          <a:bodyPr>
            <a:normAutofit fontScale="55000" lnSpcReduction="20000"/>
          </a:bodyPr>
          <a:lstStyle/>
          <a:p>
            <a:endParaRPr lang="es-BO" dirty="0" smtClean="0"/>
          </a:p>
          <a:p>
            <a:r>
              <a:rPr lang="es-BO" dirty="0" smtClean="0"/>
              <a:t>Comunicación y expresión emocional; facilitador de la comunicación</a:t>
            </a:r>
          </a:p>
          <a:p>
            <a:r>
              <a:rPr lang="es-BO" dirty="0" smtClean="0"/>
              <a:t>Asociación; reales o simbólicas que establecen vínculos con la realidad en tiempo y espacio</a:t>
            </a:r>
          </a:p>
          <a:p>
            <a:r>
              <a:rPr lang="es-BO" dirty="0" smtClean="0"/>
              <a:t>Identificación; el sonido permite elaborar representaciones reales o simbólicas de la realidad con las que establece vínculos de afinidad o adversidad.</a:t>
            </a:r>
          </a:p>
          <a:p>
            <a:r>
              <a:rPr lang="es-BO" dirty="0" smtClean="0"/>
              <a:t>Fantasía; crea representaciones simbólicas que se alejan de la realidad consciente y aventuran a mundos arquetípicos-míticos de los símbolos humanos.</a:t>
            </a:r>
          </a:p>
          <a:p>
            <a:r>
              <a:rPr lang="es-BO" dirty="0" smtClean="0"/>
              <a:t>Socialización; el sonido-respuesta significativa-compartida-vínculos-tejido social</a:t>
            </a:r>
          </a:p>
          <a:p>
            <a:r>
              <a:rPr lang="es-BO" dirty="0" smtClean="0"/>
              <a:t>Goce estético y diversión; sonido-experiencias estéticas-autorrealización. Relajación de estados </a:t>
            </a:r>
            <a:r>
              <a:rPr lang="es-BO" dirty="0" err="1" smtClean="0"/>
              <a:t>tensionales</a:t>
            </a:r>
            <a:r>
              <a:rPr lang="es-BO" dirty="0" smtClean="0"/>
              <a:t> a través de respuestas recreativa o lúdica.</a:t>
            </a:r>
          </a:p>
          <a:p>
            <a:pPr>
              <a:buNone/>
            </a:pPr>
            <a:endParaRPr lang="es-BO" dirty="0" smtClean="0"/>
          </a:p>
          <a:p>
            <a:pPr>
              <a:buNone/>
            </a:pPr>
            <a:endParaRPr lang="es-BO" dirty="0"/>
          </a:p>
          <a:p>
            <a:pPr>
              <a:buNone/>
            </a:pPr>
            <a:r>
              <a:rPr lang="es-BO" dirty="0" smtClean="0"/>
              <a:t>Parece claro que si el sonido es capaz de influir los afectos y de estimular respuestas psicológicas, podremos implicar al hombre en un proceso de cambio a través de la inducción de dicho estímulo. (Rasgo fundamental de la terapia).</a:t>
            </a:r>
          </a:p>
        </p:txBody>
      </p:sp>
    </p:spTree>
  </p:cSld>
  <p:clrMapOvr>
    <a:masterClrMapping/>
  </p:clrMapOvr>
  <p:transition spd="slow">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4">
              <a:lumMod val="20000"/>
              <a:lumOff val="80000"/>
            </a:schemeClr>
          </a:solidFill>
        </p:spPr>
        <p:txBody>
          <a:bodyPr/>
          <a:lstStyle/>
          <a:p>
            <a:r>
              <a:rPr lang="es-BO" dirty="0" smtClean="0"/>
              <a:t>Definición de Musicoterapia</a:t>
            </a:r>
            <a:endParaRPr lang="es-BO" dirty="0"/>
          </a:p>
        </p:txBody>
      </p:sp>
      <p:sp>
        <p:nvSpPr>
          <p:cNvPr id="3" name="2 Marcador de contenido"/>
          <p:cNvSpPr>
            <a:spLocks noGrp="1"/>
          </p:cNvSpPr>
          <p:nvPr>
            <p:ph idx="1"/>
          </p:nvPr>
        </p:nvSpPr>
        <p:spPr>
          <a:solidFill>
            <a:schemeClr val="accent3">
              <a:lumMod val="40000"/>
              <a:lumOff val="60000"/>
            </a:schemeClr>
          </a:solidFill>
        </p:spPr>
        <p:txBody>
          <a:bodyPr>
            <a:normAutofit fontScale="85000" lnSpcReduction="10000"/>
          </a:bodyPr>
          <a:lstStyle/>
          <a:p>
            <a:r>
              <a:rPr lang="es-BO" dirty="0" smtClean="0"/>
              <a:t>Según: </a:t>
            </a:r>
            <a:r>
              <a:rPr lang="es-BO" dirty="0" err="1" smtClean="0"/>
              <a:t>Bruscia</a:t>
            </a:r>
            <a:r>
              <a:rPr lang="es-BO" dirty="0" smtClean="0"/>
              <a:t>; “El proceso sistemático (intencionalidad, regularidad, organización) de intervención (el terapeuta interviene con orientaciones, metodologías y técnicas) en el que un terapeuta ayuda al cliente a alcanzar la salud utilizando las experiencias musicales (activa-receptiva; escuchar, cantar, componer e improvisar) y las relaciones que derivan a través de ellas como fuerzas dinámicas de cambio” (físicos, emocionales, sociales, mentales y espirituales)</a:t>
            </a:r>
          </a:p>
          <a:p>
            <a:r>
              <a:rPr lang="es-BO" dirty="0" smtClean="0"/>
              <a:t>(Cliente=</a:t>
            </a:r>
            <a:r>
              <a:rPr lang="es-BO" dirty="0" err="1" smtClean="0"/>
              <a:t>alumn@s</a:t>
            </a:r>
            <a:r>
              <a:rPr lang="es-BO" dirty="0" smtClean="0"/>
              <a:t> / Salud=desarrollos y potenciales)</a:t>
            </a:r>
            <a:endParaRPr lang="es-BO" dirty="0"/>
          </a:p>
        </p:txBody>
      </p:sp>
    </p:spTree>
  </p:cSld>
  <p:clrMapOvr>
    <a:masterClrMapping/>
  </p:clrMapOvr>
  <p:transition spd="slow">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1644</Words>
  <Application>Microsoft Office PowerPoint</Application>
  <PresentationFormat>Presentación en pantalla (4:3)</PresentationFormat>
  <Paragraphs>181</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MUSICOTERAPIA APLICADA EN  DISCAPACIDAD INTELECTUAL LIC. MARIA RENÉE ZAPATA O.</vt:lpstr>
      <vt:lpstr>A manera de introducción…</vt:lpstr>
      <vt:lpstr>Por eso decimos que hay música para todos…</vt:lpstr>
      <vt:lpstr>CONSIDERACIONES</vt:lpstr>
      <vt:lpstr>La música como todas las artes es un medio de expresión y comunicación</vt:lpstr>
      <vt:lpstr>MUSICA Y MUSICOTERAPIA</vt:lpstr>
      <vt:lpstr>Por tanto… </vt:lpstr>
      <vt:lpstr>  Si como vimos lo sonoro impregnó la cultura y lo hizo a través de la posibilidad de influenciar los estados anímicos de los hombres de una forma palpable, psicología nos indica hoy de qué manera lo hacía: </vt:lpstr>
      <vt:lpstr>Definición de Musicoterapia</vt:lpstr>
      <vt:lpstr>Musicoterapia y Educación Musical</vt:lpstr>
      <vt:lpstr>Similitudes entre musicoterapia y educación musical:</vt:lpstr>
      <vt:lpstr>Orientaciones </vt:lpstr>
      <vt:lpstr>MUSICOTERAPIA Y DISCAPACIDAD INTELECTUAL</vt:lpstr>
      <vt:lpstr>ENCUADRE Y ORIENTACIONES</vt:lpstr>
      <vt:lpstr>Objetivo fundamental; posibilitar la expresión emocional, el contacto, la relación y la comunicación a través de la experiencia del aprendizaje sonoro-musical</vt:lpstr>
      <vt:lpstr>Contenidos curriculares; abiertos y no secuenciales. Las secuencias están en función del alumno.</vt:lpstr>
      <vt:lpstr>A modo de epílogo: … desde siempre me preocupó que los demás supieran quién era yo de verdad. Hoy me doy cuenta que mi transparencia es en muchas ocasiones apariencia opaca escondida entre los ardides del conocimiento. Hoy me doy cuenta que si quiero expresarme como soy de verdad debo traspasar el sutil velo de lo aparente y embarcarme allí donde nace el lenguaje del alma. Ese que une a todos los seres actuantes y que también, como no, es música.</vt:lpstr>
      <vt:lpstr>INSTRUMENTOS PRÁCTICOS</vt:lpstr>
      <vt:lpstr>ASPECTOS METODOLÓGICOS PRÁCTICOS:</vt:lpstr>
      <vt:lpstr>ESTRUCTURACION DE LAS SESIONES</vt:lpstr>
      <vt:lpstr>Evaluación del proceso</vt:lpstr>
      <vt:lpstr>PRÁCTICA VIVENCIAL ACTIVIDAD “De la Raíz”</vt:lpstr>
      <vt:lpstr>Finalmente: la musicoterapia no solo es útil para la enseñanza de la música, sino para que toda nuestra infancia, base de nuestro futuro, aprenda a escuchar a todos y a comunicarse con todos, y a oír el lenguaje de su corazón. La música se lleva dentro.</vt:lpstr>
      <vt:lpstr>Diapositiva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MUSICOTERAPIA APLICADA EN  DISCAPACIDAD INTELECTUAL LIC. MARIA RENÉE ZAPATA O.</dc:title>
  <dc:creator>Nene</dc:creator>
  <cp:lastModifiedBy>Nene</cp:lastModifiedBy>
  <cp:revision>35</cp:revision>
  <dcterms:created xsi:type="dcterms:W3CDTF">2012-07-05T00:19:53Z</dcterms:created>
  <dcterms:modified xsi:type="dcterms:W3CDTF">2012-07-05T05:18:19Z</dcterms:modified>
</cp:coreProperties>
</file>