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73" r:id="rId6"/>
    <p:sldId id="274" r:id="rId7"/>
    <p:sldId id="260" r:id="rId8"/>
    <p:sldId id="276" r:id="rId9"/>
    <p:sldId id="261" r:id="rId10"/>
    <p:sldId id="265" r:id="rId11"/>
    <p:sldId id="266" r:id="rId12"/>
    <p:sldId id="267" r:id="rId13"/>
    <p:sldId id="268" r:id="rId14"/>
    <p:sldId id="277" r:id="rId15"/>
    <p:sldId id="263" r:id="rId16"/>
    <p:sldId id="262" r:id="rId17"/>
    <p:sldId id="269" r:id="rId18"/>
    <p:sldId id="278" r:id="rId19"/>
    <p:sldId id="270" r:id="rId20"/>
    <p:sldId id="271" r:id="rId21"/>
    <p:sldId id="272" r:id="rId22"/>
    <p:sldId id="279" r:id="rId23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34" autoAdjust="0"/>
    <p:restoredTop sz="94660"/>
  </p:normalViewPr>
  <p:slideViewPr>
    <p:cSldViewPr>
      <p:cViewPr varScale="1">
        <p:scale>
          <a:sx n="83" d="100"/>
          <a:sy n="83" d="100"/>
        </p:scale>
        <p:origin x="-134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de-DE" smtClean="0"/>
              <a:t>Titelmasterformat durch Klicken bearbeiten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smtClean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CBF62C2E-013C-47DF-8BC0-425997D7B1E1}" type="datetimeFigureOut">
              <a:rPr lang="de-DE" smtClean="0"/>
              <a:t>01.07.2017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51F5D60D-435F-4F13-B72B-BBFFAF6F9ED5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/>
              <a:t/>
            </a:r>
            <a:br>
              <a:rPr lang="de-DE" dirty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4788024" y="4400418"/>
            <a:ext cx="3309803" cy="1676645"/>
          </a:xfrm>
        </p:spPr>
        <p:txBody>
          <a:bodyPr>
            <a:normAutofit fontScale="92500"/>
          </a:bodyPr>
          <a:lstStyle/>
          <a:p>
            <a:r>
              <a:rPr lang="de-DE" sz="2100" dirty="0" smtClean="0">
                <a:latin typeface="Candara" panose="020E0502030303020204" pitchFamily="34" charset="0"/>
              </a:rPr>
              <a:t>Miriam Bauer</a:t>
            </a:r>
          </a:p>
          <a:p>
            <a:r>
              <a:rPr lang="de-DE" sz="2100" dirty="0" err="1" smtClean="0">
                <a:latin typeface="Candara" panose="020E0502030303020204" pitchFamily="34" charset="0"/>
              </a:rPr>
              <a:t>Estudiante</a:t>
            </a:r>
            <a:r>
              <a:rPr lang="de-DE" sz="2100" dirty="0" smtClean="0">
                <a:latin typeface="Candara" panose="020E0502030303020204" pitchFamily="34" charset="0"/>
              </a:rPr>
              <a:t> de </a:t>
            </a:r>
            <a:r>
              <a:rPr lang="de-DE" sz="2100" dirty="0" err="1" smtClean="0">
                <a:latin typeface="Candara" panose="020E0502030303020204" pitchFamily="34" charset="0"/>
              </a:rPr>
              <a:t>Trabajo</a:t>
            </a:r>
            <a:r>
              <a:rPr lang="de-DE" sz="2100" dirty="0" smtClean="0">
                <a:latin typeface="Candara" panose="020E0502030303020204" pitchFamily="34" charset="0"/>
              </a:rPr>
              <a:t> </a:t>
            </a:r>
            <a:r>
              <a:rPr lang="de-DE" sz="2100" dirty="0" err="1" smtClean="0">
                <a:latin typeface="Candara" panose="020E0502030303020204" pitchFamily="34" charset="0"/>
              </a:rPr>
              <a:t>Social</a:t>
            </a:r>
            <a:endParaRPr lang="de-DE" sz="2100" dirty="0" smtClean="0">
              <a:latin typeface="Candara" panose="020E0502030303020204" pitchFamily="34" charset="0"/>
            </a:endParaRPr>
          </a:p>
          <a:p>
            <a:endParaRPr lang="de-DE" sz="2100" dirty="0">
              <a:latin typeface="Candara" panose="020E0502030303020204" pitchFamily="34" charset="0"/>
            </a:endParaRPr>
          </a:p>
          <a:p>
            <a:r>
              <a:rPr lang="de-DE" sz="2100" dirty="0" smtClean="0">
                <a:latin typeface="Candara" panose="020E0502030303020204" pitchFamily="34" charset="0"/>
              </a:rPr>
              <a:t>EIFODEC – 01/07/2017</a:t>
            </a:r>
            <a:endParaRPr lang="de-DE" sz="2100" dirty="0">
              <a:latin typeface="Candara" panose="020E0502030303020204" pitchFamily="34" charset="0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384112" y="944184"/>
            <a:ext cx="4248472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5400" dirty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TIEMPO LIBRE </a:t>
            </a:r>
            <a:endParaRPr lang="de-DE" sz="5400" dirty="0" smtClean="0">
              <a:solidFill>
                <a:schemeClr val="accent6">
                  <a:lumMod val="75000"/>
                </a:schemeClr>
              </a:solidFill>
              <a:latin typeface="Bookman Old Style" panose="02050604050505020204" pitchFamily="18" charset="0"/>
            </a:endParaRPr>
          </a:p>
          <a:p>
            <a:r>
              <a:rPr lang="de-DE" sz="5400" dirty="0" smtClean="0">
                <a:solidFill>
                  <a:schemeClr val="accent6">
                    <a:lumMod val="75000"/>
                  </a:schemeClr>
                </a:solidFill>
                <a:latin typeface="Bookman Old Style" panose="02050604050505020204" pitchFamily="18" charset="0"/>
              </a:rPr>
              <a:t>Y OCIO</a:t>
            </a:r>
          </a:p>
          <a:p>
            <a:r>
              <a:rPr lang="de-DE" sz="2800" dirty="0" err="1" smtClean="0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con</a:t>
            </a:r>
            <a:r>
              <a:rPr lang="de-DE" sz="2800" dirty="0" smtClean="0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de-DE" sz="2800" dirty="0" err="1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Personas</a:t>
            </a:r>
            <a:r>
              <a:rPr lang="de-DE" sz="2800" dirty="0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de-DE" sz="2800" dirty="0" err="1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con</a:t>
            </a:r>
            <a:r>
              <a:rPr lang="de-DE" sz="2800" dirty="0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  <a:r>
              <a:rPr lang="de-DE" sz="2800" dirty="0" err="1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Discapacidad</a:t>
            </a:r>
            <a:r>
              <a:rPr lang="de-DE" sz="2800" dirty="0">
                <a:solidFill>
                  <a:schemeClr val="accent6">
                    <a:lumMod val="75000"/>
                  </a:schemeClr>
                </a:solidFill>
                <a:latin typeface="Candara" panose="020E0502030303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67628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Objetivos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>
                <a:latin typeface="Candara" panose="020E0502030303020204" pitchFamily="34" charset="0"/>
              </a:rPr>
              <a:t>El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ambiente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tiempo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libre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>
                <a:latin typeface="Candara" panose="020E0502030303020204" pitchFamily="34" charset="0"/>
              </a:rPr>
              <a:t>y de </a:t>
            </a:r>
            <a:r>
              <a:rPr lang="de-DE" dirty="0" err="1">
                <a:latin typeface="Candara" panose="020E0502030303020204" pitchFamily="34" charset="0"/>
              </a:rPr>
              <a:t>ocio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favorece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el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crecimiento</a:t>
            </a:r>
            <a:r>
              <a:rPr lang="de-DE" dirty="0">
                <a:latin typeface="Candara" panose="020E0502030303020204" pitchFamily="34" charset="0"/>
              </a:rPr>
              <a:t> y </a:t>
            </a:r>
            <a:r>
              <a:rPr lang="de-DE" dirty="0" err="1">
                <a:latin typeface="Candara" panose="020E0502030303020204" pitchFamily="34" charset="0"/>
              </a:rPr>
              <a:t>desarrollo</a:t>
            </a:r>
            <a:r>
              <a:rPr lang="de-DE" dirty="0">
                <a:latin typeface="Candara" panose="020E0502030303020204" pitchFamily="34" charset="0"/>
              </a:rPr>
              <a:t> de las </a:t>
            </a:r>
            <a:r>
              <a:rPr lang="de-DE" dirty="0" err="1">
                <a:latin typeface="Candara" panose="020E0502030303020204" pitchFamily="34" charset="0"/>
              </a:rPr>
              <a:t>Personas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con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Discapacidad</a:t>
            </a:r>
            <a:r>
              <a:rPr lang="de-DE" dirty="0">
                <a:latin typeface="Candara" panose="020E0502030303020204" pitchFamily="34" charset="0"/>
              </a:rPr>
              <a:t>. 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Aspectos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centrales</a:t>
            </a:r>
            <a:r>
              <a:rPr lang="de-DE" dirty="0">
                <a:latin typeface="Candara" panose="020E0502030303020204" pitchFamily="34" charset="0"/>
              </a:rPr>
              <a:t>: </a:t>
            </a:r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 smtClean="0">
                <a:latin typeface="Candara" panose="020E0502030303020204" pitchFamily="34" charset="0"/>
              </a:rPr>
              <a:t>inclusión</a:t>
            </a:r>
            <a:r>
              <a:rPr lang="de-DE" dirty="0" smtClean="0">
                <a:latin typeface="Candara" panose="020E0502030303020204" pitchFamily="34" charset="0"/>
              </a:rPr>
              <a:t>, la </a:t>
            </a:r>
            <a:r>
              <a:rPr lang="de-DE" dirty="0" err="1">
                <a:latin typeface="Candara" panose="020E0502030303020204" pitchFamily="34" charset="0"/>
              </a:rPr>
              <a:t>aplicación</a:t>
            </a:r>
            <a:r>
              <a:rPr lang="de-DE" dirty="0">
                <a:latin typeface="Candara" panose="020E0502030303020204" pitchFamily="34" charset="0"/>
              </a:rPr>
              <a:t> de los </a:t>
            </a:r>
            <a:r>
              <a:rPr lang="de-DE" dirty="0" err="1">
                <a:latin typeface="Candara" panose="020E0502030303020204" pitchFamily="34" charset="0"/>
              </a:rPr>
              <a:t>derechos</a:t>
            </a:r>
            <a:r>
              <a:rPr lang="de-DE" dirty="0">
                <a:latin typeface="Candara" panose="020E0502030303020204" pitchFamily="34" charset="0"/>
              </a:rPr>
              <a:t> y </a:t>
            </a:r>
            <a:r>
              <a:rPr lang="de-DE" dirty="0" err="1">
                <a:latin typeface="Candara" panose="020E0502030303020204" pitchFamily="34" charset="0"/>
              </a:rPr>
              <a:t>habilidades</a:t>
            </a:r>
            <a:r>
              <a:rPr lang="de-DE" dirty="0">
                <a:latin typeface="Candara" panose="020E0502030303020204" pitchFamily="34" charset="0"/>
              </a:rPr>
              <a:t> en la </a:t>
            </a:r>
            <a:r>
              <a:rPr lang="de-DE" dirty="0" err="1">
                <a:latin typeface="Candara" panose="020E0502030303020204" pitchFamily="34" charset="0"/>
              </a:rPr>
              <a:t>comunidad</a:t>
            </a:r>
            <a:r>
              <a:rPr lang="de-DE" dirty="0">
                <a:latin typeface="Candara" panose="020E0502030303020204" pitchFamily="34" charset="0"/>
              </a:rPr>
              <a:t>, </a:t>
            </a:r>
            <a:r>
              <a:rPr lang="de-DE" dirty="0" err="1" smtClean="0">
                <a:latin typeface="Candara" panose="020E0502030303020204" pitchFamily="34" charset="0"/>
              </a:rPr>
              <a:t>promover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acitividades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recreativas</a:t>
            </a:r>
            <a:r>
              <a:rPr lang="de-DE" dirty="0">
                <a:latin typeface="Candara" panose="020E0502030303020204" pitchFamily="34" charset="0"/>
              </a:rPr>
              <a:t> en </a:t>
            </a:r>
            <a:r>
              <a:rPr lang="de-DE" dirty="0" err="1">
                <a:latin typeface="Candara" panose="020E0502030303020204" pitchFamily="34" charset="0"/>
              </a:rPr>
              <a:t>una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perspectiva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bienestar</a:t>
            </a:r>
            <a:endParaRPr lang="de-DE" dirty="0">
              <a:latin typeface="Candara" panose="020E0502030303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5332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Objetivos</a:t>
            </a:r>
            <a:r>
              <a:rPr lang="de-DE" dirty="0" smtClean="0"/>
              <a:t> individuales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>
                <a:latin typeface="Candara" panose="020E0502030303020204" pitchFamily="34" charset="0"/>
              </a:rPr>
              <a:t>Encaminar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hacía</a:t>
            </a:r>
            <a:r>
              <a:rPr lang="de-DE" dirty="0" smtClean="0">
                <a:latin typeface="Candara" panose="020E0502030303020204" pitchFamily="34" charset="0"/>
              </a:rPr>
              <a:t> la </a:t>
            </a:r>
            <a:r>
              <a:rPr lang="de-DE" dirty="0" err="1" smtClean="0">
                <a:latin typeface="Candara" panose="020E0502030303020204" pitchFamily="34" charset="0"/>
              </a:rPr>
              <a:t>independización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endParaRPr lang="de-DE" dirty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Adquirir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una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autonomía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mas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amplia</a:t>
            </a:r>
            <a:endParaRPr lang="de-DE" dirty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Aprender</a:t>
            </a:r>
            <a:r>
              <a:rPr lang="de-DE" dirty="0" smtClean="0">
                <a:latin typeface="Candara" panose="020E0502030303020204" pitchFamily="34" charset="0"/>
              </a:rPr>
              <a:t> las </a:t>
            </a:r>
            <a:r>
              <a:rPr lang="de-DE" dirty="0" err="1" smtClean="0">
                <a:latin typeface="Candara" panose="020E0502030303020204" pitchFamily="34" charset="0"/>
              </a:rPr>
              <a:t>normas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sociales</a:t>
            </a:r>
            <a:r>
              <a:rPr lang="de-DE" dirty="0" smtClean="0">
                <a:latin typeface="Candara" panose="020E0502030303020204" pitchFamily="34" charset="0"/>
              </a:rPr>
              <a:t> y </a:t>
            </a:r>
            <a:r>
              <a:rPr lang="de-DE" dirty="0" err="1" smtClean="0">
                <a:latin typeface="Candara" panose="020E0502030303020204" pitchFamily="34" charset="0"/>
              </a:rPr>
              <a:t>un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comportamiento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apropiado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Desarrollo</a:t>
            </a:r>
            <a:r>
              <a:rPr lang="de-DE" dirty="0" smtClean="0">
                <a:latin typeface="Candara" panose="020E0502030303020204" pitchFamily="34" charset="0"/>
              </a:rPr>
              <a:t> y </a:t>
            </a:r>
            <a:r>
              <a:rPr lang="de-DE" dirty="0" err="1" smtClean="0">
                <a:latin typeface="Candara" panose="020E0502030303020204" pitchFamily="34" charset="0"/>
              </a:rPr>
              <a:t>afirmación</a:t>
            </a:r>
            <a:r>
              <a:rPr lang="de-DE" dirty="0" smtClean="0">
                <a:latin typeface="Candara" panose="020E0502030303020204" pitchFamily="34" charset="0"/>
              </a:rPr>
              <a:t> de la </a:t>
            </a:r>
            <a:r>
              <a:rPr lang="de-DE" dirty="0" err="1" smtClean="0">
                <a:latin typeface="Candara" panose="020E0502030303020204" pitchFamily="34" charset="0"/>
              </a:rPr>
              <a:t>personalidad</a:t>
            </a:r>
            <a:endParaRPr lang="de-DE" dirty="0">
              <a:latin typeface="Candara" panose="020E0502030303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74031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Objetivos</a:t>
            </a:r>
            <a:r>
              <a:rPr lang="de-DE" dirty="0" smtClean="0"/>
              <a:t> en la </a:t>
            </a:r>
            <a:r>
              <a:rPr lang="de-DE" dirty="0" err="1" smtClean="0"/>
              <a:t>sociedad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>
                <a:latin typeface="Candara" panose="020E0502030303020204" pitchFamily="34" charset="0"/>
              </a:rPr>
              <a:t>Obtener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una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i</a:t>
            </a:r>
            <a:r>
              <a:rPr lang="de-DE" dirty="0" err="1" smtClean="0">
                <a:latin typeface="Candara" panose="020E0502030303020204" pitchFamily="34" charset="0"/>
              </a:rPr>
              <a:t>gualdad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oportunidades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dentro</a:t>
            </a:r>
            <a:r>
              <a:rPr lang="de-DE" dirty="0" smtClean="0">
                <a:latin typeface="Candara" panose="020E0502030303020204" pitchFamily="34" charset="0"/>
              </a:rPr>
              <a:t> de la </a:t>
            </a:r>
            <a:r>
              <a:rPr lang="de-DE" dirty="0" err="1" smtClean="0">
                <a:latin typeface="Candara" panose="020E0502030303020204" pitchFamily="34" charset="0"/>
              </a:rPr>
              <a:t>sociedad</a:t>
            </a:r>
            <a:r>
              <a:rPr lang="de-DE" dirty="0" smtClean="0">
                <a:latin typeface="Candara" panose="020E0502030303020204" pitchFamily="34" charset="0"/>
              </a:rPr>
              <a:t> a </a:t>
            </a:r>
            <a:r>
              <a:rPr lang="de-DE" dirty="0" err="1" smtClean="0">
                <a:latin typeface="Candara" panose="020E0502030303020204" pitchFamily="34" charset="0"/>
              </a:rPr>
              <a:t>través</a:t>
            </a:r>
            <a:r>
              <a:rPr lang="de-DE" dirty="0" smtClean="0">
                <a:latin typeface="Candara" panose="020E0502030303020204" pitchFamily="34" charset="0"/>
              </a:rPr>
              <a:t> de la </a:t>
            </a:r>
            <a:r>
              <a:rPr lang="de-DE" dirty="0" err="1" smtClean="0">
                <a:latin typeface="Candara" panose="020E0502030303020204" pitchFamily="34" charset="0"/>
              </a:rPr>
              <a:t>promoción</a:t>
            </a:r>
            <a:r>
              <a:rPr lang="de-DE" dirty="0" smtClean="0">
                <a:latin typeface="Candara" panose="020E0502030303020204" pitchFamily="34" charset="0"/>
              </a:rPr>
              <a:t> del </a:t>
            </a:r>
            <a:r>
              <a:rPr lang="de-DE" dirty="0" err="1" smtClean="0">
                <a:latin typeface="Candara" panose="020E0502030303020204" pitchFamily="34" charset="0"/>
              </a:rPr>
              <a:t>tiempo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libre</a:t>
            </a:r>
            <a:r>
              <a:rPr lang="de-DE" dirty="0" smtClean="0">
                <a:latin typeface="Candara" panose="020E0502030303020204" pitchFamily="34" charset="0"/>
              </a:rPr>
              <a:t> y de </a:t>
            </a:r>
            <a:r>
              <a:rPr lang="de-DE" dirty="0" err="1" smtClean="0">
                <a:latin typeface="Candara" panose="020E0502030303020204" pitchFamily="34" charset="0"/>
              </a:rPr>
              <a:t>ocio</a:t>
            </a:r>
            <a:endParaRPr lang="de-DE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de-DE" dirty="0">
              <a:latin typeface="Candara" panose="020E0502030303020204" pitchFamily="34" charset="0"/>
            </a:endParaRPr>
          </a:p>
          <a:p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 smtClean="0">
                <a:latin typeface="Candara" panose="020E0502030303020204" pitchFamily="34" charset="0"/>
              </a:rPr>
              <a:t>integración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social</a:t>
            </a:r>
            <a:r>
              <a:rPr lang="de-DE" dirty="0" smtClean="0">
                <a:latin typeface="Candara" panose="020E0502030303020204" pitchFamily="34" charset="0"/>
              </a:rPr>
              <a:t> de PCD se </a:t>
            </a:r>
            <a:r>
              <a:rPr lang="de-DE" dirty="0" err="1" smtClean="0">
                <a:latin typeface="Candara" panose="020E0502030303020204" pitchFamily="34" charset="0"/>
              </a:rPr>
              <a:t>realiza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por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una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gran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parte</a:t>
            </a:r>
            <a:r>
              <a:rPr lang="de-DE" dirty="0" smtClean="0">
                <a:latin typeface="Candara" panose="020E0502030303020204" pitchFamily="34" charset="0"/>
              </a:rPr>
              <a:t> en </a:t>
            </a:r>
            <a:r>
              <a:rPr lang="de-DE" dirty="0" err="1" smtClean="0">
                <a:latin typeface="Candara" panose="020E0502030303020204" pitchFamily="34" charset="0"/>
              </a:rPr>
              <a:t>el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tiempo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libre</a:t>
            </a:r>
            <a:r>
              <a:rPr lang="de-DE" dirty="0" smtClean="0">
                <a:latin typeface="Candara" panose="020E0502030303020204" pitchFamily="34" charset="0"/>
              </a:rPr>
              <a:t>, a </a:t>
            </a:r>
            <a:r>
              <a:rPr lang="de-DE" dirty="0" err="1" smtClean="0">
                <a:latin typeface="Candara" panose="020E0502030303020204" pitchFamily="34" charset="0"/>
              </a:rPr>
              <a:t>través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amigos</a:t>
            </a:r>
            <a:endParaRPr lang="de-DE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de-DE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           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Trabajar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hacía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una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sociedad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inclusiva</a:t>
            </a:r>
            <a:r>
              <a:rPr lang="de-DE" dirty="0">
                <a:latin typeface="Candara" panose="020E0502030303020204" pitchFamily="34" charset="0"/>
              </a:rPr>
              <a:t> </a:t>
            </a:r>
          </a:p>
          <a:p>
            <a:pPr marL="0" indent="0">
              <a:buNone/>
            </a:pPr>
            <a:endParaRPr lang="de-D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6532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Objetivos</a:t>
            </a:r>
            <a:r>
              <a:rPr lang="de-DE" dirty="0" smtClean="0"/>
              <a:t> </a:t>
            </a:r>
            <a:r>
              <a:rPr lang="de-DE" dirty="0" err="1" smtClean="0"/>
              <a:t>para</a:t>
            </a:r>
            <a:r>
              <a:rPr lang="de-DE" dirty="0" smtClean="0"/>
              <a:t> los </a:t>
            </a:r>
            <a:r>
              <a:rPr lang="de-DE" dirty="0" err="1" smtClean="0"/>
              <a:t>padres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>
                <a:latin typeface="Candara" panose="020E0502030303020204" pitchFamily="34" charset="0"/>
              </a:rPr>
              <a:t>Fomentar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el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desarrollo</a:t>
            </a:r>
            <a:r>
              <a:rPr lang="de-DE" dirty="0">
                <a:latin typeface="Candara" panose="020E0502030303020204" pitchFamily="34" charset="0"/>
              </a:rPr>
              <a:t> de la </a:t>
            </a:r>
            <a:r>
              <a:rPr lang="de-DE" dirty="0" err="1">
                <a:latin typeface="Candara" panose="020E0502030303020204" pitchFamily="34" charset="0"/>
              </a:rPr>
              <a:t>personalidad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su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hij</a:t>
            </a:r>
            <a:r>
              <a:rPr lang="de-DE" dirty="0">
                <a:latin typeface="Candara" panose="020E0502030303020204" pitchFamily="34" charset="0"/>
              </a:rPr>
              <a:t>@ y </a:t>
            </a:r>
            <a:r>
              <a:rPr lang="de-DE" dirty="0" err="1">
                <a:latin typeface="Candara" panose="020E0502030303020204" pitchFamily="34" charset="0"/>
              </a:rPr>
              <a:t>su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independencia</a:t>
            </a:r>
            <a:r>
              <a:rPr lang="de-DE" dirty="0">
                <a:latin typeface="Candara" panose="020E0502030303020204" pitchFamily="34" charset="0"/>
              </a:rPr>
              <a:t>  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Descubrir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un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nuevo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acceso</a:t>
            </a:r>
            <a:r>
              <a:rPr lang="de-DE" dirty="0">
                <a:latin typeface="Candara" panose="020E0502030303020204" pitchFamily="34" charset="0"/>
              </a:rPr>
              <a:t> a </a:t>
            </a:r>
            <a:r>
              <a:rPr lang="de-DE" dirty="0" err="1">
                <a:latin typeface="Candara" panose="020E0502030303020204" pitchFamily="34" charset="0"/>
              </a:rPr>
              <a:t>su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hij</a:t>
            </a:r>
            <a:r>
              <a:rPr lang="de-DE" dirty="0">
                <a:latin typeface="Candara" panose="020E0502030303020204" pitchFamily="34" charset="0"/>
              </a:rPr>
              <a:t>@ a </a:t>
            </a:r>
            <a:r>
              <a:rPr lang="de-DE" dirty="0" err="1" smtClean="0">
                <a:latin typeface="Candara" panose="020E0502030303020204" pitchFamily="34" charset="0"/>
              </a:rPr>
              <a:t>través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>
                <a:latin typeface="Candara" panose="020E0502030303020204" pitchFamily="34" charset="0"/>
              </a:rPr>
              <a:t>de </a:t>
            </a:r>
            <a:r>
              <a:rPr lang="de-DE" dirty="0" err="1" smtClean="0">
                <a:latin typeface="Candara" panose="020E0502030303020204" pitchFamily="34" charset="0"/>
              </a:rPr>
              <a:t>actividades</a:t>
            </a:r>
            <a:r>
              <a:rPr lang="de-DE" dirty="0" smtClean="0">
                <a:latin typeface="Candara" panose="020E0502030303020204" pitchFamily="34" charset="0"/>
              </a:rPr>
              <a:t> en </a:t>
            </a:r>
            <a:r>
              <a:rPr lang="de-DE" dirty="0" err="1" smtClean="0">
                <a:latin typeface="Candara" panose="020E0502030303020204" pitchFamily="34" charset="0"/>
              </a:rPr>
              <a:t>conjunto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Encontrar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intereses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comunes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endParaRPr lang="de-DE" dirty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Aligerar</a:t>
            </a:r>
            <a:r>
              <a:rPr lang="de-DE" dirty="0" smtClean="0">
                <a:latin typeface="Candara" panose="020E0502030303020204" pitchFamily="34" charset="0"/>
              </a:rPr>
              <a:t> la </a:t>
            </a:r>
            <a:r>
              <a:rPr lang="de-DE" dirty="0" err="1" smtClean="0">
                <a:latin typeface="Candara" panose="020E0502030303020204" pitchFamily="34" charset="0"/>
              </a:rPr>
              <a:t>carga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diaria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con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tiempos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libres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definidos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endParaRPr lang="de-DE" dirty="0">
              <a:latin typeface="Candara" panose="020E0502030303020204" pitchFamily="34" charset="0"/>
            </a:endParaRPr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endParaRPr lang="de-DE" dirty="0"/>
          </a:p>
          <a:p>
            <a:endParaRPr lang="de-DE" dirty="0" smtClean="0"/>
          </a:p>
          <a:p>
            <a:pPr marL="0" indent="0">
              <a:buNone/>
            </a:pPr>
            <a:endParaRPr lang="es-ES" dirty="0" smtClean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8056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err="1" smtClean="0"/>
              <a:t>Obligaciones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13660"/>
          </a:xfrm>
        </p:spPr>
        <p:txBody>
          <a:bodyPr>
            <a:normAutofit fontScale="92500" lnSpcReduction="20000"/>
          </a:bodyPr>
          <a:lstStyle/>
          <a:p>
            <a:r>
              <a:rPr lang="de-DE" sz="2600" dirty="0" err="1" smtClean="0">
                <a:latin typeface="Candara" panose="020E0502030303020204" pitchFamily="34" charset="0"/>
              </a:rPr>
              <a:t>Reconocer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el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valor</a:t>
            </a:r>
            <a:r>
              <a:rPr lang="de-DE" sz="2600" dirty="0">
                <a:latin typeface="Candara" panose="020E0502030303020204" pitchFamily="34" charset="0"/>
              </a:rPr>
              <a:t> del </a:t>
            </a:r>
            <a:r>
              <a:rPr lang="de-DE" sz="2600" dirty="0" err="1">
                <a:latin typeface="Candara" panose="020E0502030303020204" pitchFamily="34" charset="0"/>
              </a:rPr>
              <a:t>tiempo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libre</a:t>
            </a:r>
            <a:r>
              <a:rPr lang="de-DE" sz="2600" dirty="0">
                <a:latin typeface="Candara" panose="020E0502030303020204" pitchFamily="34" charset="0"/>
              </a:rPr>
              <a:t> y </a:t>
            </a:r>
            <a:r>
              <a:rPr lang="de-DE" sz="2600" dirty="0" err="1" smtClean="0">
                <a:latin typeface="Candara" panose="020E0502030303020204" pitchFamily="34" charset="0"/>
              </a:rPr>
              <a:t>ocio</a:t>
            </a:r>
            <a:endParaRPr lang="de-DE" sz="2600" dirty="0" smtClean="0">
              <a:latin typeface="Candara" panose="020E0502030303020204" pitchFamily="34" charset="0"/>
            </a:endParaRPr>
          </a:p>
          <a:p>
            <a:r>
              <a:rPr lang="es-ES" sz="2600" dirty="0">
                <a:latin typeface="Candara" panose="020E0502030303020204" pitchFamily="34" charset="0"/>
              </a:rPr>
              <a:t>Habilitar a su hij@ de encontrar y articular sus propios </a:t>
            </a:r>
            <a:r>
              <a:rPr lang="es-ES" sz="2600" dirty="0" smtClean="0">
                <a:latin typeface="Candara" panose="020E0502030303020204" pitchFamily="34" charset="0"/>
              </a:rPr>
              <a:t>intereses acerca </a:t>
            </a:r>
            <a:r>
              <a:rPr lang="es-ES" sz="2600" dirty="0">
                <a:latin typeface="Candara" panose="020E0502030303020204" pitchFamily="34" charset="0"/>
              </a:rPr>
              <a:t>de como quiere pasar su tiempo libre y de apoyar a la realización </a:t>
            </a:r>
            <a:r>
              <a:rPr lang="es-ES" sz="2600" dirty="0" smtClean="0">
                <a:latin typeface="Candara" panose="020E0502030303020204" pitchFamily="34" charset="0"/>
              </a:rPr>
              <a:t>de los mismos </a:t>
            </a:r>
            <a:endParaRPr lang="es-ES" sz="2600" dirty="0">
              <a:latin typeface="Candara" panose="020E0502030303020204" pitchFamily="34" charset="0"/>
            </a:endParaRPr>
          </a:p>
          <a:p>
            <a:r>
              <a:rPr lang="es-ES" sz="2600" dirty="0" smtClean="0">
                <a:latin typeface="Candara" panose="020E0502030303020204" pitchFamily="34" charset="0"/>
              </a:rPr>
              <a:t>Disponer </a:t>
            </a:r>
            <a:r>
              <a:rPr lang="es-ES" sz="2600" dirty="0">
                <a:latin typeface="Candara" panose="020E0502030303020204" pitchFamily="34" charset="0"/>
              </a:rPr>
              <a:t>de ese tiempo y ampliar las oportunidades para que </a:t>
            </a:r>
            <a:r>
              <a:rPr lang="es-ES" sz="2600" dirty="0" smtClean="0">
                <a:latin typeface="Candara" panose="020E0502030303020204" pitchFamily="34" charset="0"/>
              </a:rPr>
              <a:t>las/los </a:t>
            </a:r>
            <a:r>
              <a:rPr lang="es-ES" sz="2600" dirty="0">
                <a:latin typeface="Candara" panose="020E0502030303020204" pitchFamily="34" charset="0"/>
              </a:rPr>
              <a:t>adolescentes participen en actividades diversas en condiciones de </a:t>
            </a:r>
            <a:r>
              <a:rPr lang="es-ES" sz="2600" dirty="0" smtClean="0">
                <a:latin typeface="Candara" panose="020E0502030303020204" pitchFamily="34" charset="0"/>
              </a:rPr>
              <a:t>igualdad</a:t>
            </a:r>
          </a:p>
          <a:p>
            <a:r>
              <a:rPr lang="de-DE" sz="2600" dirty="0" err="1" smtClean="0">
                <a:latin typeface="Candara" panose="020E0502030303020204" pitchFamily="34" charset="0"/>
              </a:rPr>
              <a:t>Crear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oportunidades</a:t>
            </a:r>
            <a:r>
              <a:rPr lang="de-DE" sz="2600" dirty="0">
                <a:latin typeface="Candara" panose="020E0502030303020204" pitchFamily="34" charset="0"/>
              </a:rPr>
              <a:t> en </a:t>
            </a:r>
            <a:r>
              <a:rPr lang="de-DE" sz="2600" dirty="0" err="1">
                <a:latin typeface="Candara" panose="020E0502030303020204" pitchFamily="34" charset="0"/>
              </a:rPr>
              <a:t>vez</a:t>
            </a:r>
            <a:r>
              <a:rPr lang="de-DE" sz="2600" dirty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obligar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endParaRPr lang="de-DE" sz="2600" dirty="0" smtClean="0">
              <a:latin typeface="Candara" panose="020E0502030303020204" pitchFamily="34" charset="0"/>
            </a:endParaRPr>
          </a:p>
          <a:p>
            <a:r>
              <a:rPr lang="de-DE" sz="2600" dirty="0" smtClean="0">
                <a:latin typeface="Candara" panose="020E0502030303020204" pitchFamily="34" charset="0"/>
              </a:rPr>
              <a:t>Uso del </a:t>
            </a:r>
            <a:r>
              <a:rPr lang="de-DE" sz="2600" dirty="0" err="1" smtClean="0">
                <a:latin typeface="Candara" panose="020E0502030303020204" pitchFamily="34" charset="0"/>
              </a:rPr>
              <a:t>Carnet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Discapacidad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endParaRPr lang="de-DE" sz="2600" dirty="0">
              <a:latin typeface="Candara" panose="020E0502030303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916995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Habilidades</a:t>
            </a:r>
            <a:r>
              <a:rPr lang="de-DE" dirty="0" smtClean="0"/>
              <a:t> </a:t>
            </a:r>
            <a:r>
              <a:rPr lang="de-DE" dirty="0" err="1" smtClean="0"/>
              <a:t>necesarias</a:t>
            </a:r>
            <a:r>
              <a:rPr lang="de-DE" dirty="0" smtClean="0"/>
              <a:t>/</a:t>
            </a:r>
            <a:r>
              <a:rPr lang="de-DE" dirty="0" err="1" smtClean="0"/>
              <a:t>requeridas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err="1" smtClean="0">
                <a:latin typeface="Candara" panose="020E0502030303020204" pitchFamily="34" charset="0"/>
              </a:rPr>
              <a:t>Elecciones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>
                <a:latin typeface="Candara" panose="020E0502030303020204" pitchFamily="34" charset="0"/>
              </a:rPr>
              <a:t>e </a:t>
            </a:r>
            <a:r>
              <a:rPr lang="de-DE" dirty="0" err="1">
                <a:latin typeface="Candara" panose="020E0502030303020204" pitchFamily="34" charset="0"/>
              </a:rPr>
              <a:t>intereses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propia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iniciativa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 (</a:t>
            </a:r>
            <a:r>
              <a:rPr lang="de-DE" dirty="0" err="1" smtClean="0">
                <a:latin typeface="Candara" panose="020E0502030303020204" pitchFamily="34" charset="0"/>
              </a:rPr>
              <a:t>autonomía</a:t>
            </a:r>
            <a:r>
              <a:rPr lang="de-DE" dirty="0" smtClean="0">
                <a:latin typeface="Candara" panose="020E0502030303020204" pitchFamily="34" charset="0"/>
              </a:rPr>
              <a:t>)</a:t>
            </a:r>
            <a:endParaRPr lang="de-DE" dirty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Ser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capaz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interactuar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socialmente</a:t>
            </a:r>
            <a:endParaRPr lang="de-DE" dirty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Participar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>
                <a:latin typeface="Candara" panose="020E0502030303020204" pitchFamily="34" charset="0"/>
              </a:rPr>
              <a:t>de la </a:t>
            </a:r>
            <a:r>
              <a:rPr lang="de-DE" dirty="0" err="1">
                <a:latin typeface="Candara" panose="020E0502030303020204" pitchFamily="34" charset="0"/>
              </a:rPr>
              <a:t>interacción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social</a:t>
            </a:r>
            <a:r>
              <a:rPr lang="de-DE" dirty="0">
                <a:latin typeface="Candara" panose="020E0502030303020204" pitchFamily="34" charset="0"/>
              </a:rPr>
              <a:t>, </a:t>
            </a:r>
            <a:r>
              <a:rPr lang="de-DE" dirty="0" err="1">
                <a:latin typeface="Candara" panose="020E0502030303020204" pitchFamily="34" charset="0"/>
              </a:rPr>
              <a:t>uso</a:t>
            </a:r>
            <a:r>
              <a:rPr lang="de-DE" dirty="0">
                <a:latin typeface="Candara" panose="020E0502030303020204" pitchFamily="34" charset="0"/>
              </a:rPr>
              <a:t> de las </a:t>
            </a:r>
            <a:r>
              <a:rPr lang="de-DE" dirty="0" err="1">
                <a:latin typeface="Candara" panose="020E0502030303020204" pitchFamily="34" charset="0"/>
              </a:rPr>
              <a:t>posibilidades</a:t>
            </a:r>
            <a:r>
              <a:rPr lang="de-DE" dirty="0">
                <a:latin typeface="Candara" panose="020E0502030303020204" pitchFamily="34" charset="0"/>
              </a:rPr>
              <a:t> en la </a:t>
            </a:r>
            <a:r>
              <a:rPr lang="de-DE" dirty="0" err="1">
                <a:latin typeface="Candara" panose="020E0502030303020204" pitchFamily="34" charset="0"/>
              </a:rPr>
              <a:t>comunidad</a:t>
            </a:r>
            <a:r>
              <a:rPr lang="de-DE" dirty="0">
                <a:latin typeface="Candara" panose="020E0502030303020204" pitchFamily="34" charset="0"/>
              </a:rPr>
              <a:t>, </a:t>
            </a:r>
            <a:r>
              <a:rPr lang="de-DE" dirty="0" smtClean="0">
                <a:latin typeface="Candara" panose="020E0502030303020204" pitchFamily="34" charset="0"/>
              </a:rPr>
              <a:t>(</a:t>
            </a:r>
            <a:r>
              <a:rPr lang="de-DE" dirty="0" err="1" smtClean="0">
                <a:latin typeface="Candara" panose="020E0502030303020204" pitchFamily="34" charset="0"/>
              </a:rPr>
              <a:t>normas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asociadadas</a:t>
            </a:r>
            <a:r>
              <a:rPr lang="de-DE" dirty="0">
                <a:latin typeface="Candara" panose="020E0502030303020204" pitchFamily="34" charset="0"/>
              </a:rPr>
              <a:t> a la </a:t>
            </a:r>
            <a:r>
              <a:rPr lang="de-DE" dirty="0" err="1">
                <a:latin typeface="Candara" panose="020E0502030303020204" pitchFamily="34" charset="0"/>
              </a:rPr>
              <a:t>edad</a:t>
            </a:r>
            <a:r>
              <a:rPr lang="de-DE" dirty="0">
                <a:latin typeface="Candara" panose="020E0502030303020204" pitchFamily="34" charset="0"/>
              </a:rPr>
              <a:t> / </a:t>
            </a:r>
            <a:r>
              <a:rPr lang="de-DE" dirty="0" err="1">
                <a:latin typeface="Candara" panose="020E0502030303020204" pitchFamily="34" charset="0"/>
              </a:rPr>
              <a:t>cultura</a:t>
            </a:r>
            <a:r>
              <a:rPr lang="de-DE" dirty="0">
                <a:latin typeface="Candara" panose="020E0502030303020204" pitchFamily="34" charset="0"/>
              </a:rPr>
              <a:t> etc.)</a:t>
            </a:r>
          </a:p>
          <a:p>
            <a:pPr marL="0" indent="0">
              <a:buNone/>
            </a:pPr>
            <a:r>
              <a:rPr lang="de-DE" dirty="0" smtClean="0">
                <a:latin typeface="Candara" panose="020E0502030303020204" pitchFamily="34" charset="0"/>
              </a:rPr>
              <a:t>= </a:t>
            </a:r>
            <a:r>
              <a:rPr lang="de-DE" dirty="0" err="1" smtClean="0">
                <a:latin typeface="Candara" panose="020E0502030303020204" pitchFamily="34" charset="0"/>
              </a:rPr>
              <a:t>participación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>
                <a:latin typeface="Candara" panose="020E0502030303020204" pitchFamily="34" charset="0"/>
              </a:rPr>
              <a:t>y </a:t>
            </a:r>
            <a:r>
              <a:rPr lang="de-DE" dirty="0" err="1">
                <a:latin typeface="Candara" panose="020E0502030303020204" pitchFamily="34" charset="0"/>
              </a:rPr>
              <a:t>aumentar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el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repertorio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intereses</a:t>
            </a:r>
            <a:r>
              <a:rPr lang="de-DE" dirty="0">
                <a:latin typeface="Candara" panose="020E0502030303020204" pitchFamily="34" charset="0"/>
              </a:rPr>
              <a:t>, </a:t>
            </a:r>
            <a:r>
              <a:rPr lang="de-DE" dirty="0" err="1">
                <a:latin typeface="Candara" panose="020E0502030303020204" pitchFamily="34" charset="0"/>
              </a:rPr>
              <a:t>conocimientos</a:t>
            </a:r>
            <a:r>
              <a:rPr lang="de-DE" dirty="0">
                <a:latin typeface="Candara" panose="020E0502030303020204" pitchFamily="34" charset="0"/>
              </a:rPr>
              <a:t> y </a:t>
            </a:r>
            <a:r>
              <a:rPr lang="de-DE" dirty="0" err="1">
                <a:latin typeface="Candara" panose="020E0502030303020204" pitchFamily="34" charset="0"/>
              </a:rPr>
              <a:t>habilidades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nuevas</a:t>
            </a:r>
            <a:r>
              <a:rPr lang="de-DE" dirty="0">
                <a:latin typeface="Candara" panose="020E0502030303020204" pitchFamily="34" charset="0"/>
              </a:rPr>
              <a:t> /</a:t>
            </a:r>
            <a:r>
              <a:rPr lang="de-DE" dirty="0" err="1">
                <a:latin typeface="Candara" panose="020E0502030303020204" pitchFamily="34" charset="0"/>
              </a:rPr>
              <a:t>adquiridas</a:t>
            </a:r>
            <a:endParaRPr lang="de-DE" dirty="0">
              <a:latin typeface="Candara" panose="020E0502030303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49132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Indicadores</a:t>
            </a:r>
            <a:r>
              <a:rPr lang="de-DE" dirty="0" smtClean="0"/>
              <a:t> </a:t>
            </a:r>
            <a:r>
              <a:rPr lang="de-DE" dirty="0" err="1" smtClean="0"/>
              <a:t>para</a:t>
            </a:r>
            <a:r>
              <a:rPr lang="de-DE" dirty="0" smtClean="0"/>
              <a:t> </a:t>
            </a:r>
            <a:r>
              <a:rPr lang="de-DE" dirty="0" err="1" smtClean="0"/>
              <a:t>medir</a:t>
            </a:r>
            <a:r>
              <a:rPr lang="de-DE" dirty="0" smtClean="0"/>
              <a:t> las </a:t>
            </a:r>
            <a:r>
              <a:rPr lang="de-DE" dirty="0" err="1" smtClean="0"/>
              <a:t>Habilidades</a:t>
            </a:r>
            <a:r>
              <a:rPr lang="de-DE" dirty="0" smtClean="0"/>
              <a:t> de </a:t>
            </a:r>
            <a:r>
              <a:rPr lang="de-DE" dirty="0" err="1" smtClean="0"/>
              <a:t>ocio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2323652"/>
            <a:ext cx="6777317" cy="3985668"/>
          </a:xfrm>
        </p:spPr>
        <p:txBody>
          <a:bodyPr>
            <a:normAutofit fontScale="92500" lnSpcReduction="20000"/>
          </a:bodyPr>
          <a:lstStyle/>
          <a:p>
            <a:r>
              <a:rPr lang="de-DE" sz="2600" dirty="0" err="1" smtClean="0">
                <a:latin typeface="Candara" panose="020E0502030303020204" pitchFamily="34" charset="0"/>
              </a:rPr>
              <a:t>Elige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objetos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para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una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actividad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sz="2600" dirty="0" err="1" smtClean="0">
                <a:latin typeface="Candara" panose="020E0502030303020204" pitchFamily="34" charset="0"/>
              </a:rPr>
              <a:t>Inicia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actividades</a:t>
            </a:r>
            <a:r>
              <a:rPr lang="de-DE" sz="2600" dirty="0" smtClean="0">
                <a:latin typeface="Candara" panose="020E0502030303020204" pitchFamily="34" charset="0"/>
              </a:rPr>
              <a:t> de forma </a:t>
            </a:r>
            <a:r>
              <a:rPr lang="de-DE" sz="2600" dirty="0" err="1" smtClean="0">
                <a:latin typeface="Candara" panose="020E0502030303020204" pitchFamily="34" charset="0"/>
              </a:rPr>
              <a:t>independiente</a:t>
            </a:r>
            <a:endParaRPr lang="de-DE" sz="2600" dirty="0" smtClean="0">
              <a:latin typeface="Candara" panose="020E0502030303020204" pitchFamily="34" charset="0"/>
            </a:endParaRPr>
          </a:p>
          <a:p>
            <a:r>
              <a:rPr lang="de-DE" sz="2600" dirty="0" err="1" smtClean="0">
                <a:latin typeface="Candara" panose="020E0502030303020204" pitchFamily="34" charset="0"/>
              </a:rPr>
              <a:t>Inicia</a:t>
            </a:r>
            <a:r>
              <a:rPr lang="de-DE" sz="2600" dirty="0" smtClean="0">
                <a:latin typeface="Candara" panose="020E0502030303020204" pitchFamily="34" charset="0"/>
              </a:rPr>
              <a:t> de forma </a:t>
            </a:r>
            <a:r>
              <a:rPr lang="de-DE" sz="2600" dirty="0" err="1" smtClean="0">
                <a:latin typeface="Candara" panose="020E0502030303020204" pitchFamily="34" charset="0"/>
              </a:rPr>
              <a:t>independiente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una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actividad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ocio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cerca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otro</a:t>
            </a:r>
            <a:r>
              <a:rPr lang="de-DE" sz="2600" dirty="0" smtClean="0">
                <a:latin typeface="Candara" panose="020E0502030303020204" pitchFamily="34" charset="0"/>
              </a:rPr>
              <a:t>  </a:t>
            </a:r>
          </a:p>
          <a:p>
            <a:r>
              <a:rPr lang="de-DE" sz="2600" dirty="0" err="1">
                <a:latin typeface="Candara" panose="020E0502030303020204" pitchFamily="34" charset="0"/>
              </a:rPr>
              <a:t>Emplea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parte</a:t>
            </a:r>
            <a:r>
              <a:rPr lang="de-DE" sz="2600" dirty="0">
                <a:latin typeface="Candara" panose="020E0502030303020204" pitchFamily="34" charset="0"/>
              </a:rPr>
              <a:t> de </a:t>
            </a:r>
            <a:r>
              <a:rPr lang="de-DE" sz="2600" dirty="0" err="1">
                <a:latin typeface="Candara" panose="020E0502030303020204" pitchFamily="34" charset="0"/>
              </a:rPr>
              <a:t>su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tiempo</a:t>
            </a:r>
            <a:r>
              <a:rPr lang="de-DE" sz="2600" dirty="0">
                <a:latin typeface="Candara" panose="020E0502030303020204" pitchFamily="34" charset="0"/>
              </a:rPr>
              <a:t> en </a:t>
            </a:r>
            <a:r>
              <a:rPr lang="de-DE" sz="2600" dirty="0" err="1">
                <a:latin typeface="Candara" panose="020E0502030303020204" pitchFamily="34" charset="0"/>
              </a:rPr>
              <a:t>actividades</a:t>
            </a:r>
            <a:r>
              <a:rPr lang="de-DE" sz="2600" dirty="0">
                <a:latin typeface="Candara" panose="020E0502030303020204" pitchFamily="34" charset="0"/>
              </a:rPr>
              <a:t> en </a:t>
            </a:r>
            <a:r>
              <a:rPr lang="de-DE" sz="2600" dirty="0" err="1">
                <a:latin typeface="Candara" panose="020E0502030303020204" pitchFamily="34" charset="0"/>
              </a:rPr>
              <a:t>solitario</a:t>
            </a:r>
            <a:endParaRPr lang="de-DE" sz="2600" dirty="0">
              <a:latin typeface="Candara" panose="020E0502030303020204" pitchFamily="34" charset="0"/>
            </a:endParaRPr>
          </a:p>
          <a:p>
            <a:r>
              <a:rPr lang="de-DE" sz="2600" dirty="0" err="1" smtClean="0">
                <a:latin typeface="Candara" panose="020E0502030303020204" pitchFamily="34" charset="0"/>
              </a:rPr>
              <a:t>Participa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>
                <a:latin typeface="Candara" panose="020E0502030303020204" pitchFamily="34" charset="0"/>
              </a:rPr>
              <a:t>en </a:t>
            </a:r>
            <a:r>
              <a:rPr lang="de-DE" sz="2600" dirty="0" err="1">
                <a:latin typeface="Candara" panose="020E0502030303020204" pitchFamily="34" charset="0"/>
              </a:rPr>
              <a:t>juegos</a:t>
            </a:r>
            <a:r>
              <a:rPr lang="de-DE" sz="2600" dirty="0">
                <a:latin typeface="Candara" panose="020E0502030303020204" pitchFamily="34" charset="0"/>
              </a:rPr>
              <a:t> de </a:t>
            </a:r>
            <a:r>
              <a:rPr lang="de-DE" sz="2600" dirty="0" err="1">
                <a:latin typeface="Candara" panose="020E0502030303020204" pitchFamily="34" charset="0"/>
              </a:rPr>
              <a:t>grupo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cooperativos</a:t>
            </a:r>
            <a:r>
              <a:rPr lang="de-DE" sz="2600" dirty="0">
                <a:latin typeface="Candara" panose="020E0502030303020204" pitchFamily="34" charset="0"/>
              </a:rPr>
              <a:t> y </a:t>
            </a:r>
            <a:r>
              <a:rPr lang="de-DE" sz="2600" dirty="0" err="1">
                <a:latin typeface="Candara" panose="020E0502030303020204" pitchFamily="34" charset="0"/>
              </a:rPr>
              <a:t>competitivos</a:t>
            </a:r>
            <a:r>
              <a:rPr lang="de-DE" sz="2600" dirty="0">
                <a:latin typeface="Candara" panose="020E0502030303020204" pitchFamily="34" charset="0"/>
              </a:rPr>
              <a:t>, </a:t>
            </a:r>
            <a:r>
              <a:rPr lang="de-DE" sz="2600" dirty="0" err="1">
                <a:latin typeface="Candara" panose="020E0502030303020204" pitchFamily="34" charset="0"/>
              </a:rPr>
              <a:t>obedeciendo</a:t>
            </a:r>
            <a:r>
              <a:rPr lang="de-DE" sz="2600" dirty="0">
                <a:latin typeface="Candara" panose="020E0502030303020204" pitchFamily="34" charset="0"/>
              </a:rPr>
              <a:t> a las </a:t>
            </a:r>
            <a:r>
              <a:rPr lang="de-DE" sz="2600" dirty="0" err="1">
                <a:latin typeface="Candara" panose="020E0502030303020204" pitchFamily="34" charset="0"/>
              </a:rPr>
              <a:t>normas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</a:p>
          <a:p>
            <a:r>
              <a:rPr lang="de-DE" sz="2600" dirty="0" err="1">
                <a:latin typeface="Candara" panose="020E0502030303020204" pitchFamily="34" charset="0"/>
              </a:rPr>
              <a:t>Participa</a:t>
            </a:r>
            <a:r>
              <a:rPr lang="de-DE" sz="2600" dirty="0">
                <a:latin typeface="Candara" panose="020E0502030303020204" pitchFamily="34" charset="0"/>
              </a:rPr>
              <a:t> en </a:t>
            </a:r>
            <a:r>
              <a:rPr lang="de-DE" sz="2600" dirty="0" err="1" smtClean="0">
                <a:latin typeface="Candara" panose="020E0502030303020204" pitchFamily="34" charset="0"/>
              </a:rPr>
              <a:t>actividades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culturales</a:t>
            </a:r>
            <a:r>
              <a:rPr lang="de-DE" sz="2600" dirty="0">
                <a:latin typeface="Candara" panose="020E0502030303020204" pitchFamily="34" charset="0"/>
              </a:rPr>
              <a:t> y </a:t>
            </a:r>
            <a:r>
              <a:rPr lang="de-DE" sz="2600" dirty="0" err="1" smtClean="0">
                <a:latin typeface="Candara" panose="020E0502030303020204" pitchFamily="34" charset="0"/>
              </a:rPr>
              <a:t>recreativos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endParaRPr lang="de-DE" sz="2600" dirty="0">
              <a:latin typeface="Candara" panose="020E0502030303020204" pitchFamily="34" charset="0"/>
            </a:endParaRPr>
          </a:p>
          <a:p>
            <a:r>
              <a:rPr lang="de-DE" sz="2600" dirty="0" err="1">
                <a:latin typeface="Candara" panose="020E0502030303020204" pitchFamily="34" charset="0"/>
              </a:rPr>
              <a:t>Muestra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un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comportamiento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adecuado</a:t>
            </a:r>
            <a:r>
              <a:rPr lang="de-DE" sz="2600" dirty="0">
                <a:latin typeface="Candara" panose="020E0502030303020204" pitchFamily="34" charset="0"/>
              </a:rPr>
              <a:t> en los </a:t>
            </a:r>
            <a:r>
              <a:rPr lang="de-DE" sz="2600" dirty="0" err="1">
                <a:latin typeface="Candara" panose="020E0502030303020204" pitchFamily="34" charset="0"/>
              </a:rPr>
              <a:t>lugares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públicos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70729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Beneficios</a:t>
            </a:r>
            <a:r>
              <a:rPr lang="de-DE" dirty="0" smtClean="0"/>
              <a:t> del </a:t>
            </a:r>
            <a:r>
              <a:rPr lang="de-DE" dirty="0" err="1"/>
              <a:t>e</a:t>
            </a:r>
            <a:r>
              <a:rPr lang="de-DE" dirty="0" err="1" smtClean="0"/>
              <a:t>mpleo</a:t>
            </a:r>
            <a:r>
              <a:rPr lang="de-DE" dirty="0" smtClean="0"/>
              <a:t> </a:t>
            </a:r>
            <a:r>
              <a:rPr lang="de-DE" dirty="0" err="1" smtClean="0"/>
              <a:t>adecuado</a:t>
            </a:r>
            <a:r>
              <a:rPr lang="de-DE" dirty="0" smtClean="0"/>
              <a:t> y </a:t>
            </a:r>
            <a:r>
              <a:rPr lang="de-DE" dirty="0" err="1" smtClean="0"/>
              <a:t>provechoso</a:t>
            </a:r>
            <a:r>
              <a:rPr lang="de-DE" dirty="0" smtClean="0"/>
              <a:t> del </a:t>
            </a:r>
            <a:r>
              <a:rPr lang="de-DE" dirty="0" err="1" smtClean="0"/>
              <a:t>ocio</a:t>
            </a:r>
            <a:r>
              <a:rPr lang="de-DE" dirty="0" smtClean="0"/>
              <a:t> y </a:t>
            </a:r>
            <a:r>
              <a:rPr lang="de-DE" dirty="0" err="1" smtClean="0"/>
              <a:t>tiempo</a:t>
            </a:r>
            <a:r>
              <a:rPr lang="de-DE" dirty="0" smtClean="0"/>
              <a:t> </a:t>
            </a:r>
            <a:r>
              <a:rPr lang="de-DE" dirty="0" err="1" smtClean="0"/>
              <a:t>libre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dirty="0" err="1" smtClean="0">
                <a:latin typeface="Candara" panose="020E0502030303020204" pitchFamily="34" charset="0"/>
              </a:rPr>
              <a:t>Autonomía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Independencia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Bienestar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Desarrollo</a:t>
            </a:r>
            <a:r>
              <a:rPr lang="de-DE" dirty="0" smtClean="0">
                <a:latin typeface="Candara" panose="020E0502030303020204" pitchFamily="34" charset="0"/>
              </a:rPr>
              <a:t> Personal y </a:t>
            </a:r>
            <a:r>
              <a:rPr lang="de-DE" dirty="0" err="1" smtClean="0">
                <a:latin typeface="Candara" panose="020E0502030303020204" pitchFamily="34" charset="0"/>
              </a:rPr>
              <a:t>Social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endParaRPr lang="de-DE" dirty="0" smtClean="0">
              <a:latin typeface="Candara" panose="020E0502030303020204" pitchFamily="34" charset="0"/>
            </a:endParaRP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74692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/>
              <a:t>Ideas</a:t>
            </a:r>
            <a:r>
              <a:rPr lang="de-DE" dirty="0"/>
              <a:t> </a:t>
            </a:r>
            <a:r>
              <a:rPr lang="de-DE" dirty="0" err="1"/>
              <a:t>para</a:t>
            </a:r>
            <a:r>
              <a:rPr lang="de-DE" dirty="0"/>
              <a:t> </a:t>
            </a:r>
            <a:r>
              <a:rPr lang="de-DE" dirty="0" err="1"/>
              <a:t>promover</a:t>
            </a:r>
            <a:r>
              <a:rPr lang="de-DE" dirty="0"/>
              <a:t> </a:t>
            </a:r>
            <a:r>
              <a:rPr lang="de-DE" dirty="0" err="1"/>
              <a:t>acitividades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>
                <a:latin typeface="Candara" panose="020E0502030303020204" pitchFamily="34" charset="0"/>
              </a:rPr>
              <a:t>Actividades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grupales</a:t>
            </a:r>
            <a:r>
              <a:rPr lang="de-DE" dirty="0">
                <a:latin typeface="Candara" panose="020E0502030303020204" pitchFamily="34" charset="0"/>
              </a:rPr>
              <a:t>: </a:t>
            </a:r>
            <a:r>
              <a:rPr lang="de-DE" dirty="0" err="1">
                <a:latin typeface="Candara" panose="020E0502030303020204" pitchFamily="34" charset="0"/>
              </a:rPr>
              <a:t>ir</a:t>
            </a:r>
            <a:r>
              <a:rPr lang="de-DE" dirty="0">
                <a:latin typeface="Candara" panose="020E0502030303020204" pitchFamily="34" charset="0"/>
              </a:rPr>
              <a:t> a bares/</a:t>
            </a:r>
            <a:r>
              <a:rPr lang="de-DE" dirty="0" err="1">
                <a:latin typeface="Candara" panose="020E0502030303020204" pitchFamily="34" charset="0"/>
              </a:rPr>
              <a:t>cafes</a:t>
            </a:r>
            <a:r>
              <a:rPr lang="de-DE" dirty="0">
                <a:latin typeface="Candara" panose="020E0502030303020204" pitchFamily="34" charset="0"/>
              </a:rPr>
              <a:t>/</a:t>
            </a:r>
            <a:r>
              <a:rPr lang="de-DE" dirty="0" err="1">
                <a:latin typeface="Candara" panose="020E0502030303020204" pitchFamily="34" charset="0"/>
              </a:rPr>
              <a:t>discoteca</a:t>
            </a:r>
            <a:r>
              <a:rPr lang="de-DE" dirty="0">
                <a:latin typeface="Candara" panose="020E0502030303020204" pitchFamily="34" charset="0"/>
              </a:rPr>
              <a:t>/ </a:t>
            </a:r>
          </a:p>
          <a:p>
            <a:r>
              <a:rPr lang="de-DE" dirty="0" err="1">
                <a:latin typeface="Candara" panose="020E0502030303020204" pitchFamily="34" charset="0"/>
              </a:rPr>
              <a:t>Actividades</a:t>
            </a:r>
            <a:r>
              <a:rPr lang="de-DE" dirty="0">
                <a:latin typeface="Candara" panose="020E0502030303020204" pitchFamily="34" charset="0"/>
              </a:rPr>
              <a:t> individuales: </a:t>
            </a:r>
            <a:r>
              <a:rPr lang="de-DE" dirty="0" err="1">
                <a:latin typeface="Candara" panose="020E0502030303020204" pitchFamily="34" charset="0"/>
              </a:rPr>
              <a:t>deportes</a:t>
            </a:r>
            <a:r>
              <a:rPr lang="de-DE" dirty="0">
                <a:latin typeface="Candara" panose="020E0502030303020204" pitchFamily="34" charset="0"/>
              </a:rPr>
              <a:t>, </a:t>
            </a:r>
            <a:r>
              <a:rPr lang="de-DE" dirty="0" err="1">
                <a:latin typeface="Candara" panose="020E0502030303020204" pitchFamily="34" charset="0"/>
              </a:rPr>
              <a:t>música</a:t>
            </a:r>
            <a:r>
              <a:rPr lang="de-DE" dirty="0">
                <a:latin typeface="Candara" panose="020E0502030303020204" pitchFamily="34" charset="0"/>
              </a:rPr>
              <a:t>, </a:t>
            </a:r>
            <a:r>
              <a:rPr lang="de-DE" dirty="0" err="1">
                <a:latin typeface="Candara" panose="020E0502030303020204" pitchFamily="34" charset="0"/>
              </a:rPr>
              <a:t>ayuda</a:t>
            </a:r>
            <a:r>
              <a:rPr lang="de-DE" dirty="0">
                <a:latin typeface="Candara" panose="020E0502030303020204" pitchFamily="34" charset="0"/>
              </a:rPr>
              <a:t> en </a:t>
            </a:r>
            <a:r>
              <a:rPr lang="de-DE" dirty="0" err="1">
                <a:latin typeface="Candara" panose="020E0502030303020204" pitchFamily="34" charset="0"/>
              </a:rPr>
              <a:t>casa</a:t>
            </a:r>
            <a:r>
              <a:rPr lang="de-DE" dirty="0">
                <a:latin typeface="Candara" panose="020E0502030303020204" pitchFamily="34" charset="0"/>
              </a:rPr>
              <a:t>, los Scouts, </a:t>
            </a:r>
            <a:r>
              <a:rPr lang="de-DE" dirty="0" err="1">
                <a:latin typeface="Candara" panose="020E0502030303020204" pitchFamily="34" charset="0"/>
              </a:rPr>
              <a:t>dentro</a:t>
            </a:r>
            <a:r>
              <a:rPr lang="de-DE" dirty="0">
                <a:latin typeface="Candara" panose="020E0502030303020204" pitchFamily="34" charset="0"/>
              </a:rPr>
              <a:t> de la </a:t>
            </a:r>
            <a:r>
              <a:rPr lang="de-DE" dirty="0" err="1">
                <a:latin typeface="Candara" panose="020E0502030303020204" pitchFamily="34" charset="0"/>
              </a:rPr>
              <a:t>Parroquia</a:t>
            </a:r>
            <a:r>
              <a:rPr lang="de-DE" dirty="0">
                <a:latin typeface="Candara" panose="020E0502030303020204" pitchFamily="34" charset="0"/>
              </a:rPr>
              <a:t>…</a:t>
            </a:r>
            <a:r>
              <a:rPr lang="de-DE" dirty="0" err="1">
                <a:latin typeface="Candara" panose="020E0502030303020204" pitchFamily="34" charset="0"/>
              </a:rPr>
              <a:t>según</a:t>
            </a:r>
            <a:r>
              <a:rPr lang="de-DE" dirty="0">
                <a:latin typeface="Candara" panose="020E0502030303020204" pitchFamily="34" charset="0"/>
              </a:rPr>
              <a:t> las </a:t>
            </a:r>
            <a:r>
              <a:rPr lang="de-DE" dirty="0" err="1">
                <a:latin typeface="Candara" panose="020E0502030303020204" pitchFamily="34" charset="0"/>
              </a:rPr>
              <a:t>preferencias</a:t>
            </a:r>
            <a:r>
              <a:rPr lang="de-DE" dirty="0">
                <a:latin typeface="Candara" panose="020E0502030303020204" pitchFamily="34" charset="0"/>
              </a:rPr>
              <a:t> de los PCD</a:t>
            </a:r>
          </a:p>
          <a:p>
            <a:r>
              <a:rPr lang="de-DE" dirty="0" err="1">
                <a:latin typeface="Candara" panose="020E0502030303020204" pitchFamily="34" charset="0"/>
              </a:rPr>
              <a:t>Ir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vacaciones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con</a:t>
            </a:r>
            <a:r>
              <a:rPr lang="de-DE" dirty="0">
                <a:latin typeface="Candara" panose="020E0502030303020204" pitchFamily="34" charset="0"/>
              </a:rPr>
              <a:t> la </a:t>
            </a:r>
            <a:r>
              <a:rPr lang="de-DE" dirty="0" err="1">
                <a:latin typeface="Candara" panose="020E0502030303020204" pitchFamily="34" charset="0"/>
              </a:rPr>
              <a:t>familia</a:t>
            </a:r>
            <a:r>
              <a:rPr lang="de-DE" dirty="0">
                <a:latin typeface="Candara" panose="020E0502030303020204" pitchFamily="34" charset="0"/>
              </a:rPr>
              <a:t>/ </a:t>
            </a:r>
            <a:r>
              <a:rPr lang="de-DE" dirty="0" err="1">
                <a:latin typeface="Candara" panose="020E0502030303020204" pitchFamily="34" charset="0"/>
              </a:rPr>
              <a:t>con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amigos</a:t>
            </a:r>
            <a:endParaRPr lang="de-DE" dirty="0">
              <a:latin typeface="Candara" panose="020E0502030303020204" pitchFamily="34" charset="0"/>
            </a:endParaRPr>
          </a:p>
          <a:p>
            <a:endParaRPr lang="de-DE" dirty="0" smtClean="0"/>
          </a:p>
          <a:p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91548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Ideas</a:t>
            </a:r>
            <a:r>
              <a:rPr lang="de-DE" dirty="0" smtClean="0"/>
              <a:t> </a:t>
            </a:r>
            <a:r>
              <a:rPr lang="de-DE" dirty="0" err="1" smtClean="0"/>
              <a:t>para</a:t>
            </a:r>
            <a:r>
              <a:rPr lang="de-DE" dirty="0" smtClean="0"/>
              <a:t> </a:t>
            </a:r>
            <a:r>
              <a:rPr lang="de-DE" dirty="0" err="1" smtClean="0"/>
              <a:t>Personas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discapacidad</a:t>
            </a:r>
            <a:r>
              <a:rPr lang="de-DE" dirty="0" smtClean="0"/>
              <a:t> grave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>
                <a:latin typeface="Candara" panose="020E0502030303020204" pitchFamily="34" charset="0"/>
              </a:rPr>
              <a:t>Juegos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mesa</a:t>
            </a:r>
            <a:r>
              <a:rPr lang="de-DE" dirty="0" smtClean="0">
                <a:latin typeface="Candara" panose="020E0502030303020204" pitchFamily="34" charset="0"/>
              </a:rPr>
              <a:t>, 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Jugeos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didácticos</a:t>
            </a:r>
            <a:r>
              <a:rPr lang="de-DE" dirty="0" smtClean="0">
                <a:latin typeface="Candara" panose="020E0502030303020204" pitchFamily="34" charset="0"/>
              </a:rPr>
              <a:t>,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Salidas</a:t>
            </a:r>
            <a:r>
              <a:rPr lang="de-DE" dirty="0" smtClean="0">
                <a:latin typeface="Candara" panose="020E0502030303020204" pitchFamily="34" charset="0"/>
              </a:rPr>
              <a:t> a la </a:t>
            </a:r>
            <a:r>
              <a:rPr lang="de-DE" dirty="0" err="1" smtClean="0">
                <a:latin typeface="Candara" panose="020E0502030303020204" pitchFamily="34" charset="0"/>
              </a:rPr>
              <a:t>comunidad</a:t>
            </a:r>
            <a:r>
              <a:rPr lang="de-DE" dirty="0" smtClean="0">
                <a:latin typeface="Candara" panose="020E0502030303020204" pitchFamily="34" charset="0"/>
              </a:rPr>
              <a:t>, </a:t>
            </a:r>
            <a:r>
              <a:rPr lang="de-DE" dirty="0" err="1" smtClean="0">
                <a:latin typeface="Candara" panose="020E0502030303020204" pitchFamily="34" charset="0"/>
              </a:rPr>
              <a:t>lugares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preferidos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Incluir</a:t>
            </a:r>
            <a:r>
              <a:rPr lang="de-DE" dirty="0" smtClean="0">
                <a:latin typeface="Candara" panose="020E0502030303020204" pitchFamily="34" charset="0"/>
              </a:rPr>
              <a:t> en </a:t>
            </a:r>
            <a:r>
              <a:rPr lang="de-DE" dirty="0" err="1" smtClean="0">
                <a:latin typeface="Candara" panose="020E0502030303020204" pitchFamily="34" charset="0"/>
              </a:rPr>
              <a:t>tareas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casa</a:t>
            </a:r>
            <a:r>
              <a:rPr lang="de-DE" dirty="0" smtClean="0">
                <a:latin typeface="Candara" panose="020E0502030303020204" pitchFamily="34" charset="0"/>
              </a:rPr>
              <a:t>, </a:t>
            </a:r>
            <a:r>
              <a:rPr lang="de-DE" dirty="0" err="1" smtClean="0">
                <a:latin typeface="Candara" panose="020E0502030303020204" pitchFamily="34" charset="0"/>
              </a:rPr>
              <a:t>actívidades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familiares</a:t>
            </a:r>
            <a:endParaRPr lang="de-DE" dirty="0" smtClean="0">
              <a:latin typeface="Candara" panose="020E0502030303020204" pitchFamily="34" charset="0"/>
            </a:endParaRPr>
          </a:p>
          <a:p>
            <a:endParaRPr lang="de-DE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3000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Que</a:t>
            </a:r>
            <a:r>
              <a:rPr lang="de-DE" dirty="0" smtClean="0"/>
              <a:t> es </a:t>
            </a:r>
            <a:r>
              <a:rPr lang="de-DE" dirty="0" err="1" smtClean="0"/>
              <a:t>el</a:t>
            </a:r>
            <a:r>
              <a:rPr lang="de-DE" dirty="0" smtClean="0"/>
              <a:t> </a:t>
            </a:r>
            <a:r>
              <a:rPr lang="de-DE" dirty="0" err="1"/>
              <a:t>T</a:t>
            </a:r>
            <a:r>
              <a:rPr lang="de-DE" dirty="0" err="1" smtClean="0"/>
              <a:t>iempo</a:t>
            </a:r>
            <a:r>
              <a:rPr lang="de-DE" dirty="0" smtClean="0"/>
              <a:t> </a:t>
            </a:r>
            <a:r>
              <a:rPr lang="de-DE" dirty="0" err="1"/>
              <a:t>L</a:t>
            </a:r>
            <a:r>
              <a:rPr lang="de-DE" dirty="0" err="1" smtClean="0"/>
              <a:t>ibre</a:t>
            </a:r>
            <a:r>
              <a:rPr lang="de-DE" dirty="0" smtClean="0"/>
              <a:t> y </a:t>
            </a:r>
            <a:r>
              <a:rPr lang="de-DE" dirty="0" err="1"/>
              <a:t>O</a:t>
            </a:r>
            <a:r>
              <a:rPr lang="de-DE" dirty="0" err="1" smtClean="0"/>
              <a:t>cio</a:t>
            </a:r>
            <a:r>
              <a:rPr lang="de-DE" dirty="0" smtClean="0"/>
              <a:t>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15616" y="2780928"/>
            <a:ext cx="6777317" cy="3508977"/>
          </a:xfrm>
        </p:spPr>
        <p:txBody>
          <a:bodyPr/>
          <a:lstStyle/>
          <a:p>
            <a:r>
              <a:rPr lang="de-DE" dirty="0" err="1">
                <a:latin typeface="Candara" panose="020E0502030303020204" pitchFamily="34" charset="0"/>
              </a:rPr>
              <a:t>El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desarrollo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intereses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variados</a:t>
            </a:r>
            <a:endParaRPr lang="de-DE" dirty="0" smtClean="0">
              <a:latin typeface="Candara" panose="020E0502030303020204" pitchFamily="34" charset="0"/>
            </a:endParaRPr>
          </a:p>
          <a:p>
            <a:pPr marL="68580" indent="0">
              <a:buNone/>
            </a:pP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  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que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reflejen</a:t>
            </a:r>
            <a:r>
              <a:rPr lang="de-DE" dirty="0">
                <a:latin typeface="Candara" panose="020E0502030303020204" pitchFamily="34" charset="0"/>
              </a:rPr>
              <a:t> las </a:t>
            </a:r>
            <a:r>
              <a:rPr lang="de-DE" dirty="0" err="1">
                <a:latin typeface="Candara" panose="020E0502030303020204" pitchFamily="34" charset="0"/>
              </a:rPr>
              <a:t>preferencias</a:t>
            </a:r>
            <a:r>
              <a:rPr lang="de-DE" dirty="0">
                <a:latin typeface="Candara" panose="020E0502030303020204" pitchFamily="34" charset="0"/>
              </a:rPr>
              <a:t> y </a:t>
            </a:r>
            <a:r>
              <a:rPr lang="de-DE" dirty="0" err="1">
                <a:latin typeface="Candara" panose="020E0502030303020204" pitchFamily="34" charset="0"/>
              </a:rPr>
              <a:t>elecciones</a:t>
            </a:r>
            <a:r>
              <a:rPr lang="de-DE" dirty="0">
                <a:latin typeface="Candara" panose="020E0502030303020204" pitchFamily="34" charset="0"/>
              </a:rPr>
              <a:t> </a:t>
            </a:r>
            <a:endParaRPr lang="de-DE" dirty="0" smtClean="0">
              <a:latin typeface="Candara" panose="020E0502030303020204" pitchFamily="34" charset="0"/>
            </a:endParaRPr>
          </a:p>
          <a:p>
            <a:pPr marL="68580" indent="0">
              <a:buNone/>
            </a:pP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   </a:t>
            </a:r>
            <a:r>
              <a:rPr lang="de-DE" dirty="0" smtClean="0">
                <a:latin typeface="Candara" panose="020E0502030303020204" pitchFamily="34" charset="0"/>
              </a:rPr>
              <a:t>personales </a:t>
            </a:r>
            <a:r>
              <a:rPr lang="de-DE" dirty="0" smtClean="0">
                <a:latin typeface="Candara" panose="020E0502030303020204" pitchFamily="34" charset="0"/>
              </a:rPr>
              <a:t>en </a:t>
            </a:r>
            <a:r>
              <a:rPr lang="de-DE" dirty="0" err="1" smtClean="0">
                <a:latin typeface="Candara" panose="020E0502030303020204" pitchFamily="34" charset="0"/>
              </a:rPr>
              <a:t>su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tiempo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libre</a:t>
            </a:r>
            <a:r>
              <a:rPr lang="de-DE" dirty="0" smtClean="0">
                <a:latin typeface="Candara" panose="020E0502030303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62702913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Ideas</a:t>
            </a:r>
            <a:r>
              <a:rPr lang="de-DE" dirty="0" smtClean="0"/>
              <a:t> </a:t>
            </a:r>
            <a:r>
              <a:rPr lang="de-DE" dirty="0" err="1" smtClean="0"/>
              <a:t>para</a:t>
            </a:r>
            <a:r>
              <a:rPr lang="de-DE" dirty="0" smtClean="0"/>
              <a:t> </a:t>
            </a:r>
            <a:r>
              <a:rPr lang="de-DE" dirty="0" err="1" smtClean="0"/>
              <a:t>Personas</a:t>
            </a:r>
            <a:r>
              <a:rPr lang="de-DE" dirty="0" smtClean="0"/>
              <a:t> </a:t>
            </a:r>
            <a:r>
              <a:rPr lang="de-DE" dirty="0" err="1" smtClean="0"/>
              <a:t>con</a:t>
            </a:r>
            <a:r>
              <a:rPr lang="de-DE" dirty="0" smtClean="0"/>
              <a:t> </a:t>
            </a:r>
            <a:r>
              <a:rPr lang="de-DE" dirty="0" err="1" smtClean="0"/>
              <a:t>una</a:t>
            </a:r>
            <a:r>
              <a:rPr lang="de-DE" dirty="0" smtClean="0"/>
              <a:t> </a:t>
            </a:r>
            <a:r>
              <a:rPr lang="de-DE" dirty="0" err="1" smtClean="0"/>
              <a:t>discapacidad</a:t>
            </a:r>
            <a:r>
              <a:rPr lang="de-DE" dirty="0" smtClean="0"/>
              <a:t> </a:t>
            </a:r>
            <a:r>
              <a:rPr lang="de-DE" dirty="0" err="1" smtClean="0"/>
              <a:t>moderada</a:t>
            </a:r>
            <a:r>
              <a:rPr lang="de-DE" dirty="0" smtClean="0"/>
              <a:t>/</a:t>
            </a:r>
            <a:r>
              <a:rPr lang="de-DE" dirty="0" err="1" smtClean="0"/>
              <a:t>leve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err="1" smtClean="0">
                <a:latin typeface="Candara" panose="020E0502030303020204" pitchFamily="34" charset="0"/>
              </a:rPr>
              <a:t>Apoyar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iniciativas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su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hij</a:t>
            </a:r>
            <a:r>
              <a:rPr lang="de-DE" dirty="0" smtClean="0">
                <a:latin typeface="Candara" panose="020E0502030303020204" pitchFamily="34" charset="0"/>
              </a:rPr>
              <a:t>@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Salidas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con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AMIGOS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Noches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de </a:t>
            </a:r>
            <a:r>
              <a:rPr lang="de-DE" dirty="0" err="1" smtClean="0">
                <a:latin typeface="Candara" panose="020E0502030303020204" pitchFamily="34" charset="0"/>
              </a:rPr>
              <a:t>películas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Participación</a:t>
            </a:r>
            <a:r>
              <a:rPr lang="de-DE" dirty="0" smtClean="0">
                <a:latin typeface="Candara" panose="020E0502030303020204" pitchFamily="34" charset="0"/>
              </a:rPr>
              <a:t> en </a:t>
            </a:r>
            <a:r>
              <a:rPr lang="de-DE" dirty="0" err="1" smtClean="0">
                <a:latin typeface="Candara" panose="020E0502030303020204" pitchFamily="34" charset="0"/>
              </a:rPr>
              <a:t>eventos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públicos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Inclusión</a:t>
            </a:r>
            <a:r>
              <a:rPr lang="de-DE" dirty="0" smtClean="0">
                <a:latin typeface="Candara" panose="020E0502030303020204" pitchFamily="34" charset="0"/>
              </a:rPr>
              <a:t> en las </a:t>
            </a:r>
            <a:r>
              <a:rPr lang="de-DE" dirty="0" err="1" smtClean="0">
                <a:latin typeface="Candara" panose="020E0502030303020204" pitchFamily="34" charset="0"/>
              </a:rPr>
              <a:t>actividades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familiares</a:t>
            </a:r>
            <a:endParaRPr lang="de-DE" dirty="0" smtClean="0">
              <a:latin typeface="Candara" panose="020E0502030303020204" pitchFamily="34" charset="0"/>
            </a:endParaRPr>
          </a:p>
          <a:p>
            <a:endParaRPr lang="de-D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9502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043608" y="980728"/>
            <a:ext cx="7024744" cy="757888"/>
          </a:xfrm>
        </p:spPr>
        <p:txBody>
          <a:bodyPr/>
          <a:lstStyle/>
          <a:p>
            <a:r>
              <a:rPr lang="de-DE" dirty="0" smtClean="0"/>
              <a:t>En </a:t>
            </a:r>
            <a:r>
              <a:rPr lang="de-DE" dirty="0" err="1" smtClean="0"/>
              <a:t>conclusión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1844824"/>
            <a:ext cx="6777317" cy="3987805"/>
          </a:xfrm>
        </p:spPr>
        <p:txBody>
          <a:bodyPr>
            <a:normAutofit fontScale="92500" lnSpcReduction="20000"/>
          </a:bodyPr>
          <a:lstStyle/>
          <a:p>
            <a:r>
              <a:rPr lang="de-DE" sz="2600" dirty="0" err="1" smtClean="0">
                <a:latin typeface="Candara" panose="020E0502030303020204" pitchFamily="34" charset="0"/>
              </a:rPr>
              <a:t>El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ambiente</a:t>
            </a:r>
            <a:r>
              <a:rPr lang="de-DE" sz="2600" dirty="0">
                <a:latin typeface="Candara" panose="020E0502030303020204" pitchFamily="34" charset="0"/>
              </a:rPr>
              <a:t> de </a:t>
            </a:r>
            <a:r>
              <a:rPr lang="de-DE" sz="2600" dirty="0" err="1">
                <a:latin typeface="Candara" panose="020E0502030303020204" pitchFamily="34" charset="0"/>
              </a:rPr>
              <a:t>vivienda</a:t>
            </a:r>
            <a:r>
              <a:rPr lang="de-DE" sz="2600" dirty="0">
                <a:latin typeface="Candara" panose="020E0502030303020204" pitchFamily="34" charset="0"/>
              </a:rPr>
              <a:t> y de </a:t>
            </a:r>
            <a:r>
              <a:rPr lang="de-DE" sz="2600" dirty="0" err="1">
                <a:latin typeface="Candara" panose="020E0502030303020204" pitchFamily="34" charset="0"/>
              </a:rPr>
              <a:t>ocio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favorecen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el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crecimiento</a:t>
            </a:r>
            <a:r>
              <a:rPr lang="de-DE" sz="2600" dirty="0">
                <a:latin typeface="Candara" panose="020E0502030303020204" pitchFamily="34" charset="0"/>
              </a:rPr>
              <a:t> y </a:t>
            </a:r>
            <a:r>
              <a:rPr lang="de-DE" sz="2600" dirty="0" err="1">
                <a:latin typeface="Candara" panose="020E0502030303020204" pitchFamily="34" charset="0"/>
              </a:rPr>
              <a:t>desarrollo</a:t>
            </a:r>
            <a:r>
              <a:rPr lang="de-DE" sz="2600" dirty="0">
                <a:latin typeface="Candara" panose="020E0502030303020204" pitchFamily="34" charset="0"/>
              </a:rPr>
              <a:t> de las </a:t>
            </a:r>
            <a:r>
              <a:rPr lang="de-DE" sz="2600" dirty="0" err="1">
                <a:latin typeface="Candara" panose="020E0502030303020204" pitchFamily="34" charset="0"/>
              </a:rPr>
              <a:t>Personas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con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Discapacidad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sz="2600" dirty="0" err="1" smtClean="0">
                <a:latin typeface="Candara" panose="020E0502030303020204" pitchFamily="34" charset="0"/>
              </a:rPr>
              <a:t>Aumentara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el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uso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habilidades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adquiridas</a:t>
            </a:r>
            <a:r>
              <a:rPr lang="de-DE" sz="2600" dirty="0" smtClean="0">
                <a:latin typeface="Candara" panose="020E0502030303020204" pitchFamily="34" charset="0"/>
              </a:rPr>
              <a:t> en </a:t>
            </a:r>
            <a:r>
              <a:rPr lang="de-DE" sz="2600" dirty="0" err="1" smtClean="0">
                <a:latin typeface="Candara" panose="020E0502030303020204" pitchFamily="34" charset="0"/>
              </a:rPr>
              <a:t>grupos</a:t>
            </a:r>
            <a:r>
              <a:rPr lang="de-DE" sz="2600" dirty="0" smtClean="0">
                <a:latin typeface="Candara" panose="020E0502030303020204" pitchFamily="34" charset="0"/>
              </a:rPr>
              <a:t> y </a:t>
            </a:r>
            <a:r>
              <a:rPr lang="de-DE" sz="2600" dirty="0" err="1" smtClean="0">
                <a:latin typeface="Candara" panose="020E0502030303020204" pitchFamily="34" charset="0"/>
              </a:rPr>
              <a:t>dentro</a:t>
            </a:r>
            <a:r>
              <a:rPr lang="de-DE" sz="2600" dirty="0" smtClean="0">
                <a:latin typeface="Candara" panose="020E0502030303020204" pitchFamily="34" charset="0"/>
              </a:rPr>
              <a:t> de la </a:t>
            </a:r>
            <a:r>
              <a:rPr lang="de-DE" sz="2600" dirty="0" err="1" smtClean="0">
                <a:latin typeface="Candara" panose="020E0502030303020204" pitchFamily="34" charset="0"/>
              </a:rPr>
              <a:t>sociedad</a:t>
            </a:r>
            <a:endParaRPr lang="de-DE" sz="2600" dirty="0" smtClean="0">
              <a:latin typeface="Candara" panose="020E0502030303020204" pitchFamily="34" charset="0"/>
            </a:endParaRPr>
          </a:p>
          <a:p>
            <a:r>
              <a:rPr lang="de-DE" sz="2600" dirty="0" err="1" smtClean="0">
                <a:latin typeface="Candara" panose="020E0502030303020204" pitchFamily="34" charset="0"/>
              </a:rPr>
              <a:t>Apreciaran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el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tiempo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libre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como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una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oportunidad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encontrar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un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nuevo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acceso</a:t>
            </a:r>
            <a:r>
              <a:rPr lang="de-DE" sz="2600" dirty="0" smtClean="0">
                <a:latin typeface="Candara" panose="020E0502030303020204" pitchFamily="34" charset="0"/>
              </a:rPr>
              <a:t> a </a:t>
            </a:r>
            <a:r>
              <a:rPr lang="de-DE" sz="2600" dirty="0" err="1" smtClean="0">
                <a:latin typeface="Candara" panose="020E0502030303020204" pitchFamily="34" charset="0"/>
              </a:rPr>
              <a:t>su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hij</a:t>
            </a:r>
            <a:r>
              <a:rPr lang="de-DE" sz="2600" dirty="0" smtClean="0">
                <a:latin typeface="Candara" panose="020E0502030303020204" pitchFamily="34" charset="0"/>
              </a:rPr>
              <a:t>@ </a:t>
            </a:r>
          </a:p>
          <a:p>
            <a:r>
              <a:rPr lang="de-DE" sz="2600" dirty="0" err="1" smtClean="0">
                <a:latin typeface="Candara" panose="020E0502030303020204" pitchFamily="34" charset="0"/>
              </a:rPr>
              <a:t>Mejora</a:t>
            </a:r>
            <a:r>
              <a:rPr lang="de-DE" sz="2600" dirty="0" smtClean="0">
                <a:latin typeface="Candara" panose="020E0502030303020204" pitchFamily="34" charset="0"/>
              </a:rPr>
              <a:t> la </a:t>
            </a:r>
            <a:r>
              <a:rPr lang="de-DE" sz="2600" dirty="0" err="1" smtClean="0">
                <a:latin typeface="Candara" panose="020E0502030303020204" pitchFamily="34" charset="0"/>
              </a:rPr>
              <a:t>calidad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vida</a:t>
            </a:r>
            <a:r>
              <a:rPr lang="de-DE" sz="2600" dirty="0" smtClean="0">
                <a:latin typeface="Candara" panose="020E0502030303020204" pitchFamily="34" charset="0"/>
              </a:rPr>
              <a:t> de las PCD y </a:t>
            </a:r>
            <a:r>
              <a:rPr lang="de-DE" sz="2600" dirty="0" err="1" smtClean="0">
                <a:latin typeface="Candara" panose="020E0502030303020204" pitchFamily="34" charset="0"/>
              </a:rPr>
              <a:t>sus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familias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endParaRPr lang="de-DE" sz="2600" dirty="0">
              <a:latin typeface="Candara" panose="020E0502030303020204" pitchFamily="34" charset="0"/>
            </a:endParaRPr>
          </a:p>
          <a:p>
            <a:pPr marL="68580" indent="0">
              <a:buNone/>
            </a:pPr>
            <a:endParaRPr lang="de-DE" sz="2600" dirty="0" smtClean="0">
              <a:latin typeface="Candara" panose="020E0502030303020204" pitchFamily="34" charset="0"/>
            </a:endParaRPr>
          </a:p>
          <a:p>
            <a:pPr marL="68580" indent="0">
              <a:buNone/>
            </a:pP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smtClean="0">
                <a:latin typeface="Candara" panose="020E0502030303020204" pitchFamily="34" charset="0"/>
              </a:rPr>
              <a:t>          </a:t>
            </a:r>
            <a:r>
              <a:rPr lang="de-DE" sz="2600" dirty="0" err="1" smtClean="0">
                <a:latin typeface="Candara" panose="020E0502030303020204" pitchFamily="34" charset="0"/>
              </a:rPr>
              <a:t>Tiempo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>
                <a:latin typeface="Candara" panose="020E0502030303020204" pitchFamily="34" charset="0"/>
              </a:rPr>
              <a:t>libre</a:t>
            </a:r>
            <a:r>
              <a:rPr lang="de-DE" sz="2600" dirty="0">
                <a:latin typeface="Candara" panose="020E0502030303020204" pitchFamily="34" charset="0"/>
              </a:rPr>
              <a:t> = </a:t>
            </a:r>
            <a:r>
              <a:rPr lang="de-DE" sz="2600" dirty="0" err="1">
                <a:latin typeface="Candara" panose="020E0502030303020204" pitchFamily="34" charset="0"/>
              </a:rPr>
              <a:t>Tiempo</a:t>
            </a:r>
            <a:r>
              <a:rPr lang="de-DE" sz="2600" dirty="0">
                <a:latin typeface="Candara" panose="020E0502030303020204" pitchFamily="34" charset="0"/>
              </a:rPr>
              <a:t> de </a:t>
            </a:r>
            <a:r>
              <a:rPr lang="de-DE" sz="2600" dirty="0" err="1">
                <a:latin typeface="Candara" panose="020E0502030303020204" pitchFamily="34" charset="0"/>
              </a:rPr>
              <a:t>diversión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</a:p>
          <a:p>
            <a:endParaRPr lang="de-DE" dirty="0" smtClean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737595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1043608" y="2564904"/>
            <a:ext cx="7024744" cy="1143000"/>
          </a:xfrm>
        </p:spPr>
        <p:txBody>
          <a:bodyPr/>
          <a:lstStyle/>
          <a:p>
            <a:r>
              <a:rPr lang="de-DE" dirty="0" smtClean="0"/>
              <a:t>Gracias </a:t>
            </a:r>
            <a:r>
              <a:rPr lang="de-DE" dirty="0" err="1" smtClean="0"/>
              <a:t>por</a:t>
            </a:r>
            <a:r>
              <a:rPr lang="de-DE" dirty="0" smtClean="0"/>
              <a:t> </a:t>
            </a:r>
            <a:r>
              <a:rPr lang="de-DE" dirty="0" err="1" smtClean="0"/>
              <a:t>su</a:t>
            </a:r>
            <a:r>
              <a:rPr lang="de-DE" dirty="0" smtClean="0"/>
              <a:t> </a:t>
            </a:r>
            <a:r>
              <a:rPr lang="de-DE" dirty="0" err="1" smtClean="0"/>
              <a:t>atención</a:t>
            </a:r>
            <a:endParaRPr lang="de-DE" dirty="0"/>
          </a:p>
        </p:txBody>
      </p:sp>
      <p:sp>
        <p:nvSpPr>
          <p:cNvPr id="5" name="Inhaltsplatzhalt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DE" dirty="0" smtClean="0"/>
          </a:p>
          <a:p>
            <a:endParaRPr lang="de-DE" dirty="0"/>
          </a:p>
          <a:p>
            <a:pPr marL="6858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70774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1115616" y="1124744"/>
            <a:ext cx="6777038" cy="3508375"/>
          </a:xfrm>
        </p:spPr>
        <p:txBody>
          <a:bodyPr>
            <a:normAutofit fontScale="77500" lnSpcReduction="20000"/>
          </a:bodyPr>
          <a:lstStyle/>
          <a:p>
            <a:r>
              <a:rPr lang="de-DE" dirty="0" err="1">
                <a:latin typeface="Candara" panose="020E0502030303020204" pitchFamily="34" charset="0"/>
              </a:rPr>
              <a:t>A</a:t>
            </a:r>
            <a:r>
              <a:rPr lang="de-DE" dirty="0" err="1" smtClean="0">
                <a:latin typeface="Candara" panose="020E0502030303020204" pitchFamily="34" charset="0"/>
              </a:rPr>
              <a:t>prender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el</a:t>
            </a:r>
            <a:r>
              <a:rPr lang="de-DE" dirty="0">
                <a:latin typeface="Candara" panose="020E0502030303020204" pitchFamily="34" charset="0"/>
              </a:rPr>
              <a:t> USO del </a:t>
            </a:r>
            <a:r>
              <a:rPr lang="de-DE" dirty="0" err="1">
                <a:latin typeface="Candara" panose="020E0502030303020204" pitchFamily="34" charset="0"/>
              </a:rPr>
              <a:t>tiempo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libre</a:t>
            </a:r>
            <a:r>
              <a:rPr lang="de-DE" dirty="0">
                <a:latin typeface="Candara" panose="020E0502030303020204" pitchFamily="34" charset="0"/>
              </a:rPr>
              <a:t> y </a:t>
            </a:r>
            <a:r>
              <a:rPr lang="de-DE" dirty="0" err="1">
                <a:latin typeface="Candara" panose="020E0502030303020204" pitchFamily="34" charset="0"/>
              </a:rPr>
              <a:t>ocio</a:t>
            </a:r>
            <a:r>
              <a:rPr lang="de-DE" dirty="0">
                <a:latin typeface="Candara" panose="020E0502030303020204" pitchFamily="34" charset="0"/>
              </a:rPr>
              <a:t> 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Distinguir</a:t>
            </a:r>
            <a:r>
              <a:rPr lang="de-DE" dirty="0" smtClean="0">
                <a:latin typeface="Candara" panose="020E0502030303020204" pitchFamily="34" charset="0"/>
              </a:rPr>
              <a:t> entre </a:t>
            </a:r>
            <a:r>
              <a:rPr lang="de-DE" dirty="0" err="1" smtClean="0">
                <a:latin typeface="Candara" panose="020E0502030303020204" pitchFamily="34" charset="0"/>
              </a:rPr>
              <a:t>ocio</a:t>
            </a:r>
            <a:r>
              <a:rPr lang="de-DE" dirty="0" smtClean="0">
                <a:latin typeface="Candara" panose="020E0502030303020204" pitchFamily="34" charset="0"/>
              </a:rPr>
              <a:t> y </a:t>
            </a:r>
            <a:r>
              <a:rPr lang="de-DE" dirty="0" err="1" smtClean="0">
                <a:latin typeface="Candara" panose="020E0502030303020204" pitchFamily="34" charset="0"/>
              </a:rPr>
              <a:t>ociosidad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endParaRPr lang="de-DE" dirty="0">
              <a:latin typeface="Candara" panose="020E0502030303020204" pitchFamily="34" charset="0"/>
            </a:endParaRPr>
          </a:p>
          <a:p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Ejemplo</a:t>
            </a:r>
            <a:r>
              <a:rPr lang="de-DE" dirty="0" smtClean="0">
                <a:latin typeface="Candara" panose="020E0502030303020204" pitchFamily="34" charset="0"/>
              </a:rPr>
              <a:t>:</a:t>
            </a:r>
          </a:p>
          <a:p>
            <a:pPr marL="68580" indent="0">
              <a:buNone/>
            </a:pPr>
            <a:endParaRPr lang="de-DE" dirty="0">
              <a:latin typeface="Candara" panose="020E0502030303020204" pitchFamily="34" charset="0"/>
            </a:endParaRPr>
          </a:p>
          <a:p>
            <a:pPr>
              <a:buFontTx/>
              <a:buChar char="-"/>
            </a:pPr>
            <a:r>
              <a:rPr lang="de-DE" dirty="0" smtClean="0">
                <a:latin typeface="Candara" panose="020E0502030303020204" pitchFamily="34" charset="0"/>
              </a:rPr>
              <a:t>Si:</a:t>
            </a:r>
          </a:p>
          <a:p>
            <a:pPr marL="0" indent="0">
              <a:buNone/>
            </a:pPr>
            <a:r>
              <a:rPr lang="de-DE" dirty="0" err="1" smtClean="0">
                <a:latin typeface="Candara" panose="020E0502030303020204" pitchFamily="34" charset="0"/>
              </a:rPr>
              <a:t>Una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noche</a:t>
            </a:r>
            <a:r>
              <a:rPr lang="de-DE" dirty="0">
                <a:latin typeface="Candara" panose="020E0502030303020204" pitchFamily="34" charset="0"/>
              </a:rPr>
              <a:t> de </a:t>
            </a:r>
            <a:r>
              <a:rPr lang="de-DE" dirty="0" err="1">
                <a:latin typeface="Candara" panose="020E0502030303020204" pitchFamily="34" charset="0"/>
              </a:rPr>
              <a:t>película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junto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con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amigos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o la </a:t>
            </a:r>
            <a:r>
              <a:rPr lang="de-DE" dirty="0" err="1" smtClean="0">
                <a:latin typeface="Candara" panose="020E0502030303020204" pitchFamily="34" charset="0"/>
              </a:rPr>
              <a:t>familia</a:t>
            </a:r>
            <a:r>
              <a:rPr lang="de-DE" dirty="0" smtClean="0">
                <a:latin typeface="Candara" panose="020E0502030303020204" pitchFamily="34" charset="0"/>
              </a:rPr>
              <a:t>    </a:t>
            </a:r>
            <a:endParaRPr lang="de-DE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de-DE" dirty="0" smtClean="0">
                <a:latin typeface="Candara" panose="020E0502030303020204" pitchFamily="34" charset="0"/>
              </a:rPr>
              <a:t>(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favorece</a:t>
            </a:r>
            <a:r>
              <a:rPr lang="de-DE" dirty="0">
                <a:latin typeface="Candara" panose="020E0502030303020204" pitchFamily="34" charset="0"/>
              </a:rPr>
              <a:t> la </a:t>
            </a:r>
            <a:r>
              <a:rPr lang="de-DE" dirty="0" err="1">
                <a:latin typeface="Candara" panose="020E0502030303020204" pitchFamily="34" charset="0"/>
              </a:rPr>
              <a:t>vida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social</a:t>
            </a:r>
            <a:r>
              <a:rPr lang="de-DE" dirty="0" smtClean="0">
                <a:latin typeface="Candara" panose="020E0502030303020204" pitchFamily="34" charset="0"/>
              </a:rPr>
              <a:t>)</a:t>
            </a:r>
          </a:p>
          <a:p>
            <a:pPr marL="0" indent="0">
              <a:buNone/>
            </a:pPr>
            <a:endParaRPr lang="de-DE" dirty="0">
              <a:latin typeface="Candara" panose="020E0502030303020204" pitchFamily="34" charset="0"/>
            </a:endParaRPr>
          </a:p>
          <a:p>
            <a:pPr>
              <a:buFontTx/>
              <a:buChar char="-"/>
            </a:pPr>
            <a:r>
              <a:rPr lang="de-DE" dirty="0" err="1" smtClean="0">
                <a:latin typeface="Candara" panose="020E0502030303020204" pitchFamily="34" charset="0"/>
              </a:rPr>
              <a:t>No</a:t>
            </a:r>
            <a:r>
              <a:rPr lang="de-DE" dirty="0">
                <a:latin typeface="Candara" panose="020E0502030303020204" pitchFamily="34" charset="0"/>
              </a:rPr>
              <a:t>: </a:t>
            </a:r>
            <a:endParaRPr lang="de-DE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de-DE" dirty="0" err="1" smtClean="0">
                <a:latin typeface="Candara" panose="020E0502030303020204" pitchFamily="34" charset="0"/>
              </a:rPr>
              <a:t>Dejar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>
                <a:latin typeface="Candara" panose="020E0502030303020204" pitchFamily="34" charset="0"/>
              </a:rPr>
              <a:t>a </a:t>
            </a:r>
            <a:r>
              <a:rPr lang="de-DE" dirty="0" err="1">
                <a:latin typeface="Candara" panose="020E0502030303020204" pitchFamily="34" charset="0"/>
              </a:rPr>
              <a:t>su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>
                <a:latin typeface="Candara" panose="020E0502030303020204" pitchFamily="34" charset="0"/>
              </a:rPr>
              <a:t>hij</a:t>
            </a:r>
            <a:r>
              <a:rPr lang="de-DE" dirty="0">
                <a:latin typeface="Candara" panose="020E0502030303020204" pitchFamily="34" charset="0"/>
              </a:rPr>
              <a:t>@ </a:t>
            </a:r>
            <a:r>
              <a:rPr lang="de-DE" dirty="0" err="1">
                <a:latin typeface="Candara" panose="020E0502030303020204" pitchFamily="34" charset="0"/>
              </a:rPr>
              <a:t>delante</a:t>
            </a:r>
            <a:r>
              <a:rPr lang="de-DE" dirty="0">
                <a:latin typeface="Candara" panose="020E0502030303020204" pitchFamily="34" charset="0"/>
              </a:rPr>
              <a:t> la TV </a:t>
            </a:r>
            <a:r>
              <a:rPr lang="de-DE" dirty="0" err="1">
                <a:latin typeface="Candara" panose="020E0502030303020204" pitchFamily="34" charset="0"/>
              </a:rPr>
              <a:t>toda</a:t>
            </a:r>
            <a:r>
              <a:rPr lang="de-DE" dirty="0">
                <a:latin typeface="Candara" panose="020E0502030303020204" pitchFamily="34" charset="0"/>
              </a:rPr>
              <a:t> la </a:t>
            </a:r>
            <a:r>
              <a:rPr lang="de-DE" dirty="0" err="1">
                <a:latin typeface="Candara" panose="020E0502030303020204" pitchFamily="34" charset="0"/>
              </a:rPr>
              <a:t>tarde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para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no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tener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que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estar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pendiente</a:t>
            </a:r>
            <a:r>
              <a:rPr lang="de-DE" dirty="0" smtClean="0">
                <a:latin typeface="Candara" panose="020E0502030303020204" pitchFamily="34" charset="0"/>
              </a:rPr>
              <a:t>. </a:t>
            </a:r>
            <a:endParaRPr lang="de-D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5483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115616" y="980728"/>
            <a:ext cx="7024744" cy="901904"/>
          </a:xfrm>
        </p:spPr>
        <p:txBody>
          <a:bodyPr/>
          <a:lstStyle/>
          <a:p>
            <a:r>
              <a:rPr lang="de-DE" dirty="0" err="1" smtClean="0"/>
              <a:t>Un</a:t>
            </a:r>
            <a:r>
              <a:rPr lang="de-DE" dirty="0" smtClean="0"/>
              <a:t> </a:t>
            </a:r>
            <a:r>
              <a:rPr lang="de-DE" dirty="0" err="1" smtClean="0"/>
              <a:t>derecho</a:t>
            </a:r>
            <a:r>
              <a:rPr lang="de-DE" dirty="0" smtClean="0"/>
              <a:t> </a:t>
            </a:r>
            <a:r>
              <a:rPr lang="de-DE" dirty="0" err="1" smtClean="0"/>
              <a:t>principal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1988840"/>
            <a:ext cx="6777317" cy="4320480"/>
          </a:xfrm>
        </p:spPr>
        <p:txBody>
          <a:bodyPr>
            <a:normAutofit fontScale="92500" lnSpcReduction="20000"/>
          </a:bodyPr>
          <a:lstStyle/>
          <a:p>
            <a:r>
              <a:rPr lang="de-DE" sz="2600" dirty="0" err="1" smtClean="0">
                <a:latin typeface="Candara" panose="020E0502030303020204" pitchFamily="34" charset="0"/>
              </a:rPr>
              <a:t>Derecho</a:t>
            </a:r>
            <a:r>
              <a:rPr lang="de-DE" sz="2600" dirty="0" smtClean="0">
                <a:latin typeface="Candara" panose="020E0502030303020204" pitchFamily="34" charset="0"/>
              </a:rPr>
              <a:t> de los Ninos y Ninas de </a:t>
            </a:r>
            <a:r>
              <a:rPr lang="de-DE" sz="2600" dirty="0" err="1" smtClean="0">
                <a:latin typeface="Candara" panose="020E0502030303020204" pitchFamily="34" charset="0"/>
              </a:rPr>
              <a:t>tener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tiempo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libre</a:t>
            </a:r>
            <a:r>
              <a:rPr lang="de-DE" sz="2600" dirty="0" smtClean="0">
                <a:latin typeface="Candara" panose="020E0502030303020204" pitchFamily="34" charset="0"/>
              </a:rPr>
              <a:t> y a </a:t>
            </a:r>
            <a:r>
              <a:rPr lang="de-DE" sz="2600" dirty="0" err="1" smtClean="0">
                <a:latin typeface="Candara" panose="020E0502030303020204" pitchFamily="34" charset="0"/>
              </a:rPr>
              <a:t>su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propia</a:t>
            </a:r>
            <a:r>
              <a:rPr lang="de-DE" sz="2600" dirty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disposición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</a:p>
          <a:p>
            <a:r>
              <a:rPr lang="es-ES" sz="2600" dirty="0" smtClean="0">
                <a:latin typeface="Candara" panose="020E0502030303020204" pitchFamily="34" charset="0"/>
              </a:rPr>
              <a:t>Artículo </a:t>
            </a:r>
            <a:r>
              <a:rPr lang="es-ES" sz="2600" dirty="0">
                <a:latin typeface="Candara" panose="020E0502030303020204" pitchFamily="34" charset="0"/>
              </a:rPr>
              <a:t>31 de la Convención sobre los Derechos del Niño (1989</a:t>
            </a:r>
            <a:r>
              <a:rPr lang="es-ES" sz="2600" dirty="0" smtClean="0">
                <a:latin typeface="Candara" panose="020E0502030303020204" pitchFamily="34" charset="0"/>
              </a:rPr>
              <a:t>):</a:t>
            </a:r>
          </a:p>
          <a:p>
            <a:pPr marL="0" indent="0">
              <a:buNone/>
            </a:pPr>
            <a:endParaRPr lang="es-ES" sz="2200" i="1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s-ES" sz="2600" i="1" dirty="0" smtClean="0">
                <a:latin typeface="Candara" panose="020E0502030303020204" pitchFamily="34" charset="0"/>
              </a:rPr>
              <a:t>“</a:t>
            </a:r>
            <a:r>
              <a:rPr lang="es-ES" sz="2600" i="1" dirty="0" smtClean="0">
                <a:latin typeface="Candara" panose="020E0502030303020204" pitchFamily="34" charset="0"/>
              </a:rPr>
              <a:t>El </a:t>
            </a:r>
            <a:r>
              <a:rPr lang="es-ES" sz="2600" i="1" dirty="0">
                <a:latin typeface="Candara" panose="020E0502030303020204" pitchFamily="34" charset="0"/>
              </a:rPr>
              <a:t>esparcimiento es entendido como un tiempo de crecimiento personal, creación, recreación y participación en la sociedad</a:t>
            </a:r>
            <a:r>
              <a:rPr lang="es-ES" sz="2600" i="1" dirty="0" smtClean="0">
                <a:latin typeface="Candara" panose="020E0502030303020204" pitchFamily="34" charset="0"/>
              </a:rPr>
              <a:t>.”</a:t>
            </a:r>
          </a:p>
          <a:p>
            <a:pPr marL="0" indent="0">
              <a:buNone/>
            </a:pPr>
            <a:endParaRPr lang="es-ES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s-ES" sz="2600" dirty="0" smtClean="0">
                <a:latin typeface="Candara" panose="020E0502030303020204" pitchFamily="34" charset="0"/>
              </a:rPr>
              <a:t>La </a:t>
            </a:r>
            <a:r>
              <a:rPr lang="es-ES" sz="2600" dirty="0">
                <a:latin typeface="Candara" panose="020E0502030303020204" pitchFamily="34" charset="0"/>
              </a:rPr>
              <a:t>prioridad del tiempo destinado a actividades de elección libre, el acceso inclusivo y con igualdad a actividades culturales, recreativas y de </a:t>
            </a:r>
            <a:r>
              <a:rPr lang="es-ES" sz="2600" dirty="0" smtClean="0">
                <a:latin typeface="Candara" panose="020E0502030303020204" pitchFamily="34" charset="0"/>
              </a:rPr>
              <a:t>esparcimiento.</a:t>
            </a:r>
            <a:endParaRPr lang="de-DE" sz="2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313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4294967295"/>
          </p:nvPr>
        </p:nvSpPr>
        <p:spPr>
          <a:xfrm>
            <a:off x="1115616" y="1124744"/>
            <a:ext cx="6777038" cy="4444479"/>
          </a:xfrm>
        </p:spPr>
        <p:txBody>
          <a:bodyPr>
            <a:normAutofit fontScale="92500" lnSpcReduction="20000"/>
          </a:bodyPr>
          <a:lstStyle/>
          <a:p>
            <a:r>
              <a:rPr lang="es-ES" sz="2600" dirty="0" smtClean="0">
                <a:latin typeface="Candara" panose="020E0502030303020204" pitchFamily="34" charset="0"/>
              </a:rPr>
              <a:t>Implica </a:t>
            </a:r>
            <a:r>
              <a:rPr lang="es-ES" sz="2600" dirty="0">
                <a:latin typeface="Candara" panose="020E0502030303020204" pitchFamily="34" charset="0"/>
              </a:rPr>
              <a:t>la existencia de un tiempo libre o exento de toda obligación relacionada con la educación formal, el trabajo, las tareas domésticas, el desempeño de otras funciones de subsistencia o la realización de actividades dirigidas por otras personas. </a:t>
            </a:r>
            <a:endParaRPr lang="es-ES" sz="2600" dirty="0" smtClean="0">
              <a:latin typeface="Candara" panose="020E0502030303020204" pitchFamily="34" charset="0"/>
            </a:endParaRPr>
          </a:p>
          <a:p>
            <a:endParaRPr lang="es-ES" dirty="0">
              <a:latin typeface="Candara" panose="020E0502030303020204" pitchFamily="34" charset="0"/>
            </a:endParaRPr>
          </a:p>
          <a:p>
            <a:pPr marL="68580" indent="0">
              <a:buNone/>
            </a:pPr>
            <a:r>
              <a:rPr lang="es-ES" sz="2600" i="1" dirty="0" smtClean="0">
                <a:latin typeface="Candara" panose="020E0502030303020204" pitchFamily="34" charset="0"/>
              </a:rPr>
              <a:t>“En </a:t>
            </a:r>
            <a:r>
              <a:rPr lang="es-ES" sz="2600" i="1" dirty="0">
                <a:latin typeface="Candara" panose="020E0502030303020204" pitchFamily="34" charset="0"/>
              </a:rPr>
              <a:t>otras palabras, requiere un tiempo en gran medida discrecional, que el niño pueda utilizar como le </a:t>
            </a:r>
            <a:r>
              <a:rPr lang="es-ES" sz="2600" i="1" dirty="0" smtClean="0">
                <a:latin typeface="Candara" panose="020E0502030303020204" pitchFamily="34" charset="0"/>
              </a:rPr>
              <a:t>parezca</a:t>
            </a:r>
            <a:r>
              <a:rPr lang="es-ES" sz="2600" i="1" dirty="0" smtClean="0">
                <a:latin typeface="Candara" panose="020E0502030303020204" pitchFamily="34" charset="0"/>
              </a:rPr>
              <a:t>.” </a:t>
            </a:r>
            <a:endParaRPr lang="es-ES" sz="2600" i="1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s-ES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s-ES" dirty="0" smtClean="0">
                <a:latin typeface="Candara" panose="020E0502030303020204" pitchFamily="34" charset="0"/>
              </a:rPr>
              <a:t>(</a:t>
            </a:r>
            <a:r>
              <a:rPr lang="es-ES" dirty="0" smtClean="0">
                <a:latin typeface="Candara" panose="020E0502030303020204" pitchFamily="34" charset="0"/>
              </a:rPr>
              <a:t>La </a:t>
            </a:r>
            <a:r>
              <a:rPr lang="es-ES" dirty="0">
                <a:latin typeface="Candara" panose="020E0502030303020204" pitchFamily="34" charset="0"/>
              </a:rPr>
              <a:t>Observación General N°17 del Comité de los Derechos del </a:t>
            </a:r>
            <a:r>
              <a:rPr lang="es-ES" dirty="0" smtClean="0">
                <a:latin typeface="Candara" panose="020E0502030303020204" pitchFamily="34" charset="0"/>
              </a:rPr>
              <a:t>Niño)</a:t>
            </a:r>
            <a:endParaRPr lang="de-D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347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Clasificación</a:t>
            </a:r>
            <a:r>
              <a:rPr lang="de-DE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del </a:t>
            </a:r>
            <a:r>
              <a:rPr lang="de-DE" dirty="0" err="1" smtClean="0"/>
              <a:t>tiempo</a:t>
            </a:r>
            <a:r>
              <a:rPr lang="de-DE" dirty="0" smtClean="0"/>
              <a:t> </a:t>
            </a:r>
            <a:r>
              <a:rPr lang="de-DE" dirty="0" err="1" smtClean="0"/>
              <a:t>libre</a:t>
            </a:r>
            <a:r>
              <a:rPr lang="de-DE" dirty="0" smtClean="0"/>
              <a:t> y </a:t>
            </a:r>
            <a:r>
              <a:rPr lang="de-DE" dirty="0" err="1" smtClean="0"/>
              <a:t>ocio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de-DE" sz="2600" dirty="0" err="1" smtClean="0">
                <a:latin typeface="Candara" panose="020E0502030303020204" pitchFamily="34" charset="0"/>
              </a:rPr>
              <a:t>Actividades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recreativas</a:t>
            </a:r>
            <a:endParaRPr lang="de-DE" sz="2600" dirty="0" smtClean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de-DE" sz="2600" dirty="0" smtClean="0">
              <a:latin typeface="Candara" panose="020E0502030303020204" pitchFamily="34" charset="0"/>
            </a:endParaRPr>
          </a:p>
          <a:p>
            <a:pPr>
              <a:buFontTx/>
              <a:buChar char="-"/>
            </a:pPr>
            <a:r>
              <a:rPr lang="de-DE" sz="2600" dirty="0">
                <a:latin typeface="Candara" panose="020E0502030303020204" pitchFamily="34" charset="0"/>
              </a:rPr>
              <a:t>I</a:t>
            </a:r>
            <a:r>
              <a:rPr lang="de-DE" sz="2600" dirty="0" smtClean="0">
                <a:latin typeface="Candara" panose="020E0502030303020204" pitchFamily="34" charset="0"/>
              </a:rPr>
              <a:t>ndividuales: </a:t>
            </a:r>
            <a:r>
              <a:rPr lang="de-DE" sz="2600" dirty="0" err="1" smtClean="0">
                <a:latin typeface="Candara" panose="020E0502030303020204" pitchFamily="34" charset="0"/>
              </a:rPr>
              <a:t>Lectura</a:t>
            </a:r>
            <a:r>
              <a:rPr lang="de-DE" sz="2600" dirty="0" smtClean="0">
                <a:latin typeface="Candara" panose="020E0502030303020204" pitchFamily="34" charset="0"/>
              </a:rPr>
              <a:t>, </a:t>
            </a:r>
            <a:r>
              <a:rPr lang="de-DE" sz="2600" dirty="0" err="1" smtClean="0">
                <a:latin typeface="Candara" panose="020E0502030303020204" pitchFamily="34" charset="0"/>
              </a:rPr>
              <a:t>música</a:t>
            </a:r>
            <a:r>
              <a:rPr lang="de-DE" sz="2600" dirty="0" smtClean="0">
                <a:latin typeface="Candara" panose="020E0502030303020204" pitchFamily="34" charset="0"/>
              </a:rPr>
              <a:t>, </a:t>
            </a:r>
            <a:r>
              <a:rPr lang="de-DE" sz="2600" dirty="0" err="1" smtClean="0">
                <a:latin typeface="Candara" panose="020E0502030303020204" pitchFamily="34" charset="0"/>
              </a:rPr>
              <a:t>juegos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didácticos</a:t>
            </a:r>
            <a:endParaRPr lang="de-DE" sz="2600" dirty="0" smtClean="0">
              <a:latin typeface="Candara" panose="020E0502030303020204" pitchFamily="34" charset="0"/>
            </a:endParaRPr>
          </a:p>
          <a:p>
            <a:pPr>
              <a:buFontTx/>
              <a:buChar char="-"/>
            </a:pPr>
            <a:r>
              <a:rPr lang="de-DE" sz="2600" dirty="0" err="1" smtClean="0">
                <a:latin typeface="Candara" panose="020E0502030303020204" pitchFamily="34" charset="0"/>
              </a:rPr>
              <a:t>Grupales</a:t>
            </a:r>
            <a:r>
              <a:rPr lang="de-DE" sz="2600" dirty="0" smtClean="0">
                <a:latin typeface="Candara" panose="020E0502030303020204" pitchFamily="34" charset="0"/>
              </a:rPr>
              <a:t>: </a:t>
            </a:r>
            <a:r>
              <a:rPr lang="de-DE" sz="2600" dirty="0" err="1" smtClean="0">
                <a:latin typeface="Candara" panose="020E0502030303020204" pitchFamily="34" charset="0"/>
              </a:rPr>
              <a:t>Deportes</a:t>
            </a:r>
            <a:r>
              <a:rPr lang="de-DE" sz="2600" dirty="0" smtClean="0">
                <a:latin typeface="Candara" panose="020E0502030303020204" pitchFamily="34" charset="0"/>
              </a:rPr>
              <a:t>, </a:t>
            </a:r>
            <a:r>
              <a:rPr lang="de-DE" sz="2600" dirty="0" err="1">
                <a:latin typeface="Candara" panose="020E0502030303020204" pitchFamily="34" charset="0"/>
              </a:rPr>
              <a:t>j</a:t>
            </a:r>
            <a:r>
              <a:rPr lang="de-DE" sz="2600" dirty="0" err="1" smtClean="0">
                <a:latin typeface="Candara" panose="020E0502030303020204" pitchFamily="34" charset="0"/>
              </a:rPr>
              <a:t>uegos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mesa</a:t>
            </a:r>
            <a:r>
              <a:rPr lang="de-DE" sz="2600" dirty="0" smtClean="0">
                <a:latin typeface="Candara" panose="020E0502030303020204" pitchFamily="34" charset="0"/>
              </a:rPr>
              <a:t>, </a:t>
            </a:r>
            <a:r>
              <a:rPr lang="de-DE" sz="2600" dirty="0" err="1" smtClean="0">
                <a:latin typeface="Candara" panose="020E0502030303020204" pitchFamily="34" charset="0"/>
              </a:rPr>
              <a:t>clases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música</a:t>
            </a:r>
            <a:r>
              <a:rPr lang="de-DE" sz="2600" dirty="0" smtClean="0">
                <a:latin typeface="Candara" panose="020E0502030303020204" pitchFamily="34" charset="0"/>
              </a:rPr>
              <a:t>, </a:t>
            </a:r>
            <a:r>
              <a:rPr lang="de-DE" sz="2600" dirty="0" err="1" smtClean="0">
                <a:latin typeface="Candara" panose="020E0502030303020204" pitchFamily="34" charset="0"/>
              </a:rPr>
              <a:t>salidas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con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amigos</a:t>
            </a:r>
            <a:endParaRPr lang="de-DE" sz="2600" dirty="0">
              <a:latin typeface="Candara" panose="020E0502030303020204" pitchFamily="34" charset="0"/>
            </a:endParaRPr>
          </a:p>
          <a:p>
            <a:pPr>
              <a:buFontTx/>
              <a:buChar char="-"/>
            </a:pPr>
            <a:r>
              <a:rPr lang="de-DE" sz="2600" dirty="0" smtClean="0">
                <a:latin typeface="Candara" panose="020E0502030303020204" pitchFamily="34" charset="0"/>
              </a:rPr>
              <a:t>En la </a:t>
            </a:r>
            <a:r>
              <a:rPr lang="de-DE" sz="2600" dirty="0" err="1" smtClean="0">
                <a:latin typeface="Candara" panose="020E0502030303020204" pitchFamily="34" charset="0"/>
              </a:rPr>
              <a:t>Sociedad</a:t>
            </a:r>
            <a:r>
              <a:rPr lang="de-DE" sz="2600" dirty="0" smtClean="0">
                <a:latin typeface="Candara" panose="020E0502030303020204" pitchFamily="34" charset="0"/>
              </a:rPr>
              <a:t>: </a:t>
            </a:r>
            <a:r>
              <a:rPr lang="de-DE" sz="2600" dirty="0" err="1" smtClean="0">
                <a:latin typeface="Candara" panose="020E0502030303020204" pitchFamily="34" charset="0"/>
              </a:rPr>
              <a:t>Participación</a:t>
            </a:r>
            <a:r>
              <a:rPr lang="de-DE" sz="2600" dirty="0" smtClean="0">
                <a:latin typeface="Candara" panose="020E0502030303020204" pitchFamily="34" charset="0"/>
              </a:rPr>
              <a:t> en </a:t>
            </a:r>
            <a:r>
              <a:rPr lang="de-DE" sz="2600" dirty="0" err="1" smtClean="0">
                <a:latin typeface="Candara" panose="020E0502030303020204" pitchFamily="34" charset="0"/>
              </a:rPr>
              <a:t>actividades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culturales</a:t>
            </a:r>
            <a:r>
              <a:rPr lang="de-DE" sz="2600" dirty="0" smtClean="0">
                <a:latin typeface="Candara" panose="020E0502030303020204" pitchFamily="34" charset="0"/>
              </a:rPr>
              <a:t>, </a:t>
            </a:r>
            <a:r>
              <a:rPr lang="de-DE" sz="2600" dirty="0" err="1">
                <a:latin typeface="Candara" panose="020E0502030303020204" pitchFamily="34" charset="0"/>
              </a:rPr>
              <a:t>s</a:t>
            </a:r>
            <a:r>
              <a:rPr lang="de-DE" sz="2600" dirty="0" err="1" smtClean="0">
                <a:latin typeface="Candara" panose="020E0502030303020204" pitchFamily="34" charset="0"/>
              </a:rPr>
              <a:t>alidas</a:t>
            </a:r>
            <a:r>
              <a:rPr lang="de-DE" sz="2600" dirty="0" smtClean="0">
                <a:latin typeface="Candara" panose="020E0502030303020204" pitchFamily="34" charset="0"/>
              </a:rPr>
              <a:t> a/y </a:t>
            </a:r>
            <a:r>
              <a:rPr lang="de-DE" sz="2600" dirty="0" err="1" smtClean="0">
                <a:latin typeface="Candara" panose="020E0502030303020204" pitchFamily="34" charset="0"/>
              </a:rPr>
              <a:t>uso</a:t>
            </a:r>
            <a:r>
              <a:rPr lang="de-DE" sz="2600" dirty="0" smtClean="0">
                <a:latin typeface="Candara" panose="020E0502030303020204" pitchFamily="34" charset="0"/>
              </a:rPr>
              <a:t> de </a:t>
            </a:r>
            <a:r>
              <a:rPr lang="de-DE" sz="2600" dirty="0" err="1" smtClean="0">
                <a:latin typeface="Candara" panose="020E0502030303020204" pitchFamily="34" charset="0"/>
              </a:rPr>
              <a:t>espacios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  <a:r>
              <a:rPr lang="de-DE" sz="2600" dirty="0" err="1" smtClean="0">
                <a:latin typeface="Candara" panose="020E0502030303020204" pitchFamily="34" charset="0"/>
              </a:rPr>
              <a:t>públicos</a:t>
            </a:r>
            <a:r>
              <a:rPr lang="de-DE" sz="2600" dirty="0" smtClean="0">
                <a:latin typeface="Candara" panose="020E0502030303020204" pitchFamily="34" charset="0"/>
              </a:rPr>
              <a:t> </a:t>
            </a:r>
          </a:p>
          <a:p>
            <a:pPr marL="0" indent="0">
              <a:buNone/>
            </a:pPr>
            <a:endParaRPr lang="de-DE" sz="2800" dirty="0" smtClean="0"/>
          </a:p>
          <a:p>
            <a:pPr marL="0" indent="0">
              <a:buNone/>
            </a:pPr>
            <a:endParaRPr lang="de-DE" sz="2800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402337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Características</a:t>
            </a:r>
            <a:r>
              <a:rPr lang="de-DE" dirty="0" smtClean="0"/>
              <a:t> del </a:t>
            </a:r>
            <a:r>
              <a:rPr lang="de-DE" dirty="0" err="1" smtClean="0"/>
              <a:t>tiempo</a:t>
            </a:r>
            <a:r>
              <a:rPr lang="de-DE" dirty="0" smtClean="0"/>
              <a:t> </a:t>
            </a:r>
            <a:r>
              <a:rPr lang="de-DE" dirty="0" err="1" smtClean="0"/>
              <a:t>libre</a:t>
            </a:r>
            <a:r>
              <a:rPr lang="de-DE" dirty="0" smtClean="0"/>
              <a:t>  y </a:t>
            </a:r>
            <a:r>
              <a:rPr lang="de-DE" dirty="0" err="1" smtClean="0"/>
              <a:t>ocio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>
                <a:latin typeface="Candara" panose="020E0502030303020204" pitchFamily="34" charset="0"/>
              </a:rPr>
              <a:t>o</a:t>
            </a:r>
            <a:r>
              <a:rPr lang="de-DE" dirty="0" err="1" smtClean="0">
                <a:latin typeface="Candara" panose="020E0502030303020204" pitchFamily="34" charset="0"/>
              </a:rPr>
              <a:t>rganización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tiempo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>
                <a:latin typeface="Candara" panose="020E0502030303020204" pitchFamily="34" charset="0"/>
              </a:rPr>
              <a:t>v</a:t>
            </a:r>
            <a:r>
              <a:rPr lang="de-DE" dirty="0" err="1" smtClean="0">
                <a:latin typeface="Candara" panose="020E0502030303020204" pitchFamily="34" charset="0"/>
              </a:rPr>
              <a:t>oluntariedad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El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derecho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tener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permiso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 smtClean="0">
                <a:latin typeface="Candara" panose="020E0502030303020204" pitchFamily="34" charset="0"/>
              </a:rPr>
              <a:t>posibilidad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elección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 smtClean="0">
                <a:latin typeface="Candara" panose="020E0502030303020204" pitchFamily="34" charset="0"/>
              </a:rPr>
              <a:t>posibilidad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tomar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una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decisión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smtClean="0">
                <a:latin typeface="Candara" panose="020E0502030303020204" pitchFamily="34" charset="0"/>
              </a:rPr>
              <a:t>La </a:t>
            </a:r>
            <a:r>
              <a:rPr lang="de-DE" dirty="0" err="1" smtClean="0">
                <a:latin typeface="Candara" panose="020E0502030303020204" pitchFamily="34" charset="0"/>
              </a:rPr>
              <a:t>posibilidad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ser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proactivo</a:t>
            </a:r>
            <a:r>
              <a:rPr lang="de-DE" dirty="0" smtClean="0">
                <a:latin typeface="Candara" panose="020E0502030303020204" pitchFamily="34" charset="0"/>
              </a:rPr>
              <a:t>/a 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05790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err="1" smtClean="0"/>
              <a:t>Requisitos</a:t>
            </a:r>
            <a:r>
              <a:rPr lang="de-DE" dirty="0" smtClean="0"/>
              <a:t>/</a:t>
            </a:r>
            <a:r>
              <a:rPr lang="de-DE" dirty="0" err="1" smtClean="0"/>
              <a:t>Condiciones</a:t>
            </a:r>
            <a:r>
              <a:rPr lang="de-DE" dirty="0" smtClean="0"/>
              <a:t> </a:t>
            </a: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>del </a:t>
            </a:r>
            <a:r>
              <a:rPr lang="de-DE" dirty="0" err="1" smtClean="0"/>
              <a:t>tiempo</a:t>
            </a:r>
            <a:r>
              <a:rPr lang="de-DE" dirty="0" smtClean="0"/>
              <a:t> </a:t>
            </a:r>
            <a:r>
              <a:rPr lang="de-DE" dirty="0" err="1" smtClean="0"/>
              <a:t>libre</a:t>
            </a:r>
            <a:r>
              <a:rPr lang="de-DE" dirty="0" smtClean="0"/>
              <a:t> 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2132856"/>
            <a:ext cx="6777317" cy="3699773"/>
          </a:xfrm>
        </p:spPr>
        <p:txBody>
          <a:bodyPr>
            <a:normAutofit/>
          </a:bodyPr>
          <a:lstStyle/>
          <a:p>
            <a:endParaRPr lang="de-DE" dirty="0"/>
          </a:p>
          <a:p>
            <a:r>
              <a:rPr lang="de-DE" dirty="0" err="1" smtClean="0">
                <a:latin typeface="Candara" panose="020E0502030303020204" pitchFamily="34" charset="0"/>
              </a:rPr>
              <a:t>Posibilitar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una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propia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elección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dentro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varias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opciones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actividades</a:t>
            </a:r>
            <a:endParaRPr lang="de-DE" dirty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Asegurar</a:t>
            </a:r>
            <a:r>
              <a:rPr lang="de-DE" dirty="0" smtClean="0">
                <a:latin typeface="Candara" panose="020E0502030303020204" pitchFamily="34" charset="0"/>
              </a:rPr>
              <a:t> la </a:t>
            </a:r>
            <a:r>
              <a:rPr lang="de-DE" dirty="0" err="1" smtClean="0">
                <a:latin typeface="Candara" panose="020E0502030303020204" pitchFamily="34" charset="0"/>
              </a:rPr>
              <a:t>disponibilidad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tiempo</a:t>
            </a:r>
            <a:r>
              <a:rPr lang="de-DE" dirty="0" smtClean="0">
                <a:latin typeface="Candara" panose="020E0502030303020204" pitchFamily="34" charset="0"/>
              </a:rPr>
              <a:t>, </a:t>
            </a:r>
            <a:r>
              <a:rPr lang="de-DE" dirty="0" err="1" smtClean="0">
                <a:latin typeface="Candara" panose="020E0502030303020204" pitchFamily="34" charset="0"/>
              </a:rPr>
              <a:t>según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sus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intereses</a:t>
            </a:r>
            <a:r>
              <a:rPr lang="de-DE" dirty="0" smtClean="0">
                <a:latin typeface="Candara" panose="020E0502030303020204" pitchFamily="34" charset="0"/>
              </a:rPr>
              <a:t> y </a:t>
            </a:r>
            <a:r>
              <a:rPr lang="de-DE" dirty="0" err="1" smtClean="0">
                <a:latin typeface="Candara" panose="020E0502030303020204" pitchFamily="34" charset="0"/>
              </a:rPr>
              <a:t>deseos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Crear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oportunidades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realizar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sus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propias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ideas</a:t>
            </a:r>
            <a:r>
              <a:rPr lang="de-DE" dirty="0" smtClean="0">
                <a:latin typeface="Candara" panose="020E0502030303020204" pitchFamily="34" charset="0"/>
              </a:rPr>
              <a:t> e </a:t>
            </a:r>
            <a:r>
              <a:rPr lang="de-DE" dirty="0" err="1" smtClean="0">
                <a:latin typeface="Candara" panose="020E0502030303020204" pitchFamily="34" charset="0"/>
              </a:rPr>
              <a:t>iniciativas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</a:p>
          <a:p>
            <a:r>
              <a:rPr lang="de-DE" dirty="0" smtClean="0">
                <a:latin typeface="Candara" panose="020E0502030303020204" pitchFamily="34" charset="0"/>
              </a:rPr>
              <a:t>Garantizar la </a:t>
            </a:r>
            <a:r>
              <a:rPr lang="de-DE" dirty="0" err="1" smtClean="0">
                <a:latin typeface="Candara" panose="020E0502030303020204" pitchFamily="34" charset="0"/>
              </a:rPr>
              <a:t>voluntad</a:t>
            </a:r>
            <a:r>
              <a:rPr lang="de-DE" dirty="0" smtClean="0">
                <a:latin typeface="Candara" panose="020E0502030303020204" pitchFamily="34" charset="0"/>
              </a:rPr>
              <a:t> de </a:t>
            </a:r>
            <a:r>
              <a:rPr lang="de-DE" dirty="0" err="1" smtClean="0">
                <a:latin typeface="Candara" panose="020E0502030303020204" pitchFamily="34" charset="0"/>
              </a:rPr>
              <a:t>participar</a:t>
            </a:r>
            <a:r>
              <a:rPr lang="de-DE" dirty="0">
                <a:latin typeface="Candara" panose="020E0502030303020204" pitchFamily="34" charset="0"/>
              </a:rPr>
              <a:t> </a:t>
            </a:r>
            <a:r>
              <a:rPr lang="de-DE" dirty="0" smtClean="0">
                <a:latin typeface="Candara" panose="020E0502030303020204" pitchFamily="34" charset="0"/>
              </a:rPr>
              <a:t>en </a:t>
            </a:r>
            <a:r>
              <a:rPr lang="de-DE" dirty="0" err="1" smtClean="0">
                <a:latin typeface="Candara" panose="020E0502030303020204" pitchFamily="34" charset="0"/>
              </a:rPr>
              <a:t>acitividades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dirty="0" err="1" smtClean="0">
                <a:latin typeface="Candara" panose="020E0502030303020204" pitchFamily="34" charset="0"/>
              </a:rPr>
              <a:t>recreativas</a:t>
            </a:r>
            <a:r>
              <a:rPr lang="de-DE" dirty="0" smtClean="0">
                <a:latin typeface="Candara" panose="020E0502030303020204" pitchFamily="34" charset="0"/>
              </a:rPr>
              <a:t> en </a:t>
            </a:r>
            <a:r>
              <a:rPr lang="de-DE" dirty="0" err="1" smtClean="0">
                <a:latin typeface="Candara" panose="020E0502030303020204" pitchFamily="34" charset="0"/>
              </a:rPr>
              <a:t>conjunto</a:t>
            </a:r>
            <a:endParaRPr lang="de-D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1563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71600" y="1052736"/>
            <a:ext cx="7024744" cy="757888"/>
          </a:xfrm>
        </p:spPr>
        <p:txBody>
          <a:bodyPr>
            <a:normAutofit/>
          </a:bodyPr>
          <a:lstStyle/>
          <a:p>
            <a:r>
              <a:rPr lang="de-DE" sz="3600" dirty="0" err="1" smtClean="0"/>
              <a:t>Necesidades</a:t>
            </a:r>
            <a:r>
              <a:rPr lang="de-DE" sz="3600" dirty="0" smtClean="0"/>
              <a:t> </a:t>
            </a:r>
            <a:r>
              <a:rPr lang="de-DE" sz="3600" dirty="0" err="1" smtClean="0"/>
              <a:t>básicas</a:t>
            </a:r>
            <a:r>
              <a:rPr lang="de-DE" sz="3600" dirty="0" smtClean="0"/>
              <a:t> </a:t>
            </a:r>
            <a:endParaRPr lang="de-DE" sz="3600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043492" y="2060848"/>
            <a:ext cx="6777317" cy="3771781"/>
          </a:xfrm>
        </p:spPr>
        <p:txBody>
          <a:bodyPr>
            <a:noAutofit/>
          </a:bodyPr>
          <a:lstStyle/>
          <a:p>
            <a:r>
              <a:rPr lang="de-DE" dirty="0" err="1" smtClean="0">
                <a:latin typeface="Candara" panose="020E0502030303020204" pitchFamily="34" charset="0"/>
              </a:rPr>
              <a:t>Recreación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i="1" dirty="0" smtClean="0">
                <a:latin typeface="Candara" panose="020E0502030303020204" pitchFamily="34" charset="0"/>
              </a:rPr>
              <a:t>(</a:t>
            </a:r>
            <a:r>
              <a:rPr lang="de-DE" i="1" dirty="0" err="1" smtClean="0">
                <a:latin typeface="Candara" panose="020E0502030303020204" pitchFamily="34" charset="0"/>
              </a:rPr>
              <a:t>descanso</a:t>
            </a:r>
            <a:r>
              <a:rPr lang="de-DE" i="1" dirty="0" smtClean="0">
                <a:latin typeface="Candara" panose="020E0502030303020204" pitchFamily="34" charset="0"/>
              </a:rPr>
              <a:t> y </a:t>
            </a:r>
            <a:r>
              <a:rPr lang="de-DE" i="1" dirty="0" err="1" smtClean="0">
                <a:latin typeface="Candara" panose="020E0502030303020204" pitchFamily="34" charset="0"/>
              </a:rPr>
              <a:t>relajación</a:t>
            </a:r>
            <a:r>
              <a:rPr lang="de-DE" i="1" dirty="0" smtClean="0">
                <a:latin typeface="Candara" panose="020E0502030303020204" pitchFamily="34" charset="0"/>
              </a:rPr>
              <a:t>)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Compensación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i="1" dirty="0" smtClean="0">
                <a:latin typeface="Candara" panose="020E0502030303020204" pitchFamily="34" charset="0"/>
              </a:rPr>
              <a:t>(</a:t>
            </a:r>
            <a:r>
              <a:rPr lang="de-DE" i="1" dirty="0" err="1" smtClean="0">
                <a:latin typeface="Candara" panose="020E0502030303020204" pitchFamily="34" charset="0"/>
              </a:rPr>
              <a:t>distracción</a:t>
            </a:r>
            <a:r>
              <a:rPr lang="de-DE" i="1" dirty="0" smtClean="0">
                <a:latin typeface="Candara" panose="020E0502030303020204" pitchFamily="34" charset="0"/>
              </a:rPr>
              <a:t> y </a:t>
            </a:r>
            <a:r>
              <a:rPr lang="de-DE" i="1" dirty="0" err="1" smtClean="0">
                <a:latin typeface="Candara" panose="020E0502030303020204" pitchFamily="34" charset="0"/>
              </a:rPr>
              <a:t>diversión</a:t>
            </a:r>
            <a:r>
              <a:rPr lang="de-DE" i="1" dirty="0" smtClean="0">
                <a:latin typeface="Candara" panose="020E0502030303020204" pitchFamily="34" charset="0"/>
              </a:rPr>
              <a:t>)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Educación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i="1" dirty="0" smtClean="0">
                <a:latin typeface="Candara" panose="020E0502030303020204" pitchFamily="34" charset="0"/>
              </a:rPr>
              <a:t>(</a:t>
            </a:r>
            <a:r>
              <a:rPr lang="de-DE" i="1" dirty="0" err="1" smtClean="0">
                <a:latin typeface="Candara" panose="020E0502030303020204" pitchFamily="34" charset="0"/>
              </a:rPr>
              <a:t>ampliar</a:t>
            </a:r>
            <a:r>
              <a:rPr lang="de-DE" i="1" dirty="0" smtClean="0">
                <a:latin typeface="Candara" panose="020E0502030303020204" pitchFamily="34" charset="0"/>
              </a:rPr>
              <a:t> la </a:t>
            </a:r>
            <a:r>
              <a:rPr lang="de-DE" i="1" dirty="0" err="1" smtClean="0">
                <a:latin typeface="Candara" panose="020E0502030303020204" pitchFamily="34" charset="0"/>
              </a:rPr>
              <a:t>base</a:t>
            </a:r>
            <a:r>
              <a:rPr lang="de-DE" i="1" dirty="0" smtClean="0">
                <a:latin typeface="Candara" panose="020E0502030303020204" pitchFamily="34" charset="0"/>
              </a:rPr>
              <a:t> de la </a:t>
            </a:r>
            <a:r>
              <a:rPr lang="de-DE" i="1" dirty="0" err="1" smtClean="0">
                <a:latin typeface="Candara" panose="020E0502030303020204" pitchFamily="34" charset="0"/>
              </a:rPr>
              <a:t>formación</a:t>
            </a:r>
            <a:r>
              <a:rPr lang="de-DE" i="1" dirty="0" smtClean="0">
                <a:latin typeface="Candara" panose="020E0502030303020204" pitchFamily="34" charset="0"/>
              </a:rPr>
              <a:t>)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Contemplación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i="1" dirty="0">
                <a:latin typeface="Candara" panose="020E0502030303020204" pitchFamily="34" charset="0"/>
              </a:rPr>
              <a:t> </a:t>
            </a:r>
            <a:r>
              <a:rPr lang="de-DE" i="1" dirty="0" smtClean="0">
                <a:latin typeface="Candara" panose="020E0502030303020204" pitchFamily="34" charset="0"/>
              </a:rPr>
              <a:t>(</a:t>
            </a:r>
            <a:r>
              <a:rPr lang="de-DE" i="1" dirty="0" err="1" smtClean="0">
                <a:latin typeface="Candara" panose="020E0502030303020204" pitchFamily="34" charset="0"/>
              </a:rPr>
              <a:t>autorreflexión</a:t>
            </a:r>
            <a:r>
              <a:rPr lang="de-DE" i="1" dirty="0" smtClean="0">
                <a:latin typeface="Candara" panose="020E0502030303020204" pitchFamily="34" charset="0"/>
              </a:rPr>
              <a:t> y </a:t>
            </a:r>
            <a:r>
              <a:rPr lang="de-DE" i="1" dirty="0" err="1" smtClean="0">
                <a:latin typeface="Candara" panose="020E0502030303020204" pitchFamily="34" charset="0"/>
              </a:rPr>
              <a:t>reposo</a:t>
            </a:r>
            <a:r>
              <a:rPr lang="de-DE" i="1" dirty="0" smtClean="0">
                <a:latin typeface="Candara" panose="020E0502030303020204" pitchFamily="34" charset="0"/>
              </a:rPr>
              <a:t>)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Comunicación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i="1" dirty="0" smtClean="0">
                <a:latin typeface="Candara" panose="020E0502030303020204" pitchFamily="34" charset="0"/>
              </a:rPr>
              <a:t>(</a:t>
            </a:r>
            <a:r>
              <a:rPr lang="de-DE" i="1" dirty="0" err="1" smtClean="0">
                <a:latin typeface="Candara" panose="020E0502030303020204" pitchFamily="34" charset="0"/>
              </a:rPr>
              <a:t>articulación</a:t>
            </a:r>
            <a:r>
              <a:rPr lang="de-DE" i="1" dirty="0" smtClean="0">
                <a:latin typeface="Candara" panose="020E0502030303020204" pitchFamily="34" charset="0"/>
              </a:rPr>
              <a:t> y </a:t>
            </a:r>
            <a:r>
              <a:rPr lang="de-DE" i="1" dirty="0" err="1" smtClean="0">
                <a:latin typeface="Candara" panose="020E0502030303020204" pitchFamily="34" charset="0"/>
              </a:rPr>
              <a:t>sensibilización</a:t>
            </a:r>
            <a:r>
              <a:rPr lang="de-DE" i="1" dirty="0" smtClean="0">
                <a:latin typeface="Candara" panose="020E0502030303020204" pitchFamily="34" charset="0"/>
              </a:rPr>
              <a:t>)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Integración</a:t>
            </a:r>
            <a:r>
              <a:rPr lang="de-DE" dirty="0" smtClean="0">
                <a:latin typeface="Candara" panose="020E0502030303020204" pitchFamily="34" charset="0"/>
              </a:rPr>
              <a:t> </a:t>
            </a:r>
            <a:r>
              <a:rPr lang="de-DE" i="1" dirty="0" smtClean="0">
                <a:latin typeface="Candara" panose="020E0502030303020204" pitchFamily="34" charset="0"/>
              </a:rPr>
              <a:t> (</a:t>
            </a:r>
            <a:r>
              <a:rPr lang="de-DE" i="1" dirty="0" err="1">
                <a:latin typeface="Candara" panose="020E0502030303020204" pitchFamily="34" charset="0"/>
              </a:rPr>
              <a:t>o</a:t>
            </a:r>
            <a:r>
              <a:rPr lang="de-DE" i="1" dirty="0" err="1" smtClean="0">
                <a:latin typeface="Candara" panose="020E0502030303020204" pitchFamily="34" charset="0"/>
              </a:rPr>
              <a:t>rientación</a:t>
            </a:r>
            <a:r>
              <a:rPr lang="de-DE" i="1" dirty="0" smtClean="0">
                <a:latin typeface="Candara" panose="020E0502030303020204" pitchFamily="34" charset="0"/>
              </a:rPr>
              <a:t> en las </a:t>
            </a:r>
            <a:r>
              <a:rPr lang="de-DE" i="1" dirty="0" err="1" smtClean="0">
                <a:latin typeface="Candara" panose="020E0502030303020204" pitchFamily="34" charset="0"/>
              </a:rPr>
              <a:t>normas</a:t>
            </a:r>
            <a:r>
              <a:rPr lang="de-DE" i="1" dirty="0" smtClean="0">
                <a:latin typeface="Candara" panose="020E0502030303020204" pitchFamily="34" charset="0"/>
              </a:rPr>
              <a:t> </a:t>
            </a:r>
            <a:r>
              <a:rPr lang="de-DE" i="1" dirty="0" err="1" smtClean="0">
                <a:latin typeface="Candara" panose="020E0502030303020204" pitchFamily="34" charset="0"/>
              </a:rPr>
              <a:t>sociales</a:t>
            </a:r>
            <a:r>
              <a:rPr lang="de-DE" i="1" dirty="0" smtClean="0">
                <a:latin typeface="Candara" panose="020E0502030303020204" pitchFamily="34" charset="0"/>
              </a:rPr>
              <a:t> y </a:t>
            </a:r>
            <a:r>
              <a:rPr lang="de-DE" i="1" dirty="0" err="1" smtClean="0">
                <a:latin typeface="Candara" panose="020E0502030303020204" pitchFamily="34" charset="0"/>
              </a:rPr>
              <a:t>adquirir</a:t>
            </a:r>
            <a:r>
              <a:rPr lang="de-DE" i="1" dirty="0" smtClean="0">
                <a:latin typeface="Candara" panose="020E0502030303020204" pitchFamily="34" charset="0"/>
              </a:rPr>
              <a:t> </a:t>
            </a:r>
            <a:r>
              <a:rPr lang="de-DE" i="1" dirty="0" err="1" smtClean="0">
                <a:latin typeface="Candara" panose="020E0502030303020204" pitchFamily="34" charset="0"/>
              </a:rPr>
              <a:t>nuevas</a:t>
            </a:r>
            <a:r>
              <a:rPr lang="de-DE" i="1" dirty="0" smtClean="0">
                <a:latin typeface="Candara" panose="020E0502030303020204" pitchFamily="34" charset="0"/>
              </a:rPr>
              <a:t> </a:t>
            </a:r>
            <a:r>
              <a:rPr lang="de-DE" i="1" dirty="0" err="1" smtClean="0">
                <a:latin typeface="Candara" panose="020E0502030303020204" pitchFamily="34" charset="0"/>
              </a:rPr>
              <a:t>experiencias</a:t>
            </a:r>
            <a:r>
              <a:rPr lang="de-DE" i="1" dirty="0" smtClean="0">
                <a:latin typeface="Candara" panose="020E0502030303020204" pitchFamily="34" charset="0"/>
              </a:rPr>
              <a:t> en </a:t>
            </a:r>
            <a:r>
              <a:rPr lang="de-DE" i="1" dirty="0" err="1" smtClean="0">
                <a:latin typeface="Candara" panose="020E0502030303020204" pitchFamily="34" charset="0"/>
              </a:rPr>
              <a:t>conjunto</a:t>
            </a:r>
            <a:r>
              <a:rPr lang="de-DE" i="1" dirty="0" smtClean="0">
                <a:latin typeface="Candara" panose="020E0502030303020204" pitchFamily="34" charset="0"/>
              </a:rPr>
              <a:t>)</a:t>
            </a:r>
            <a:endParaRPr lang="de-DE" dirty="0" smtClean="0">
              <a:latin typeface="Candara" panose="020E0502030303020204" pitchFamily="34" charset="0"/>
            </a:endParaRPr>
          </a:p>
          <a:p>
            <a:r>
              <a:rPr lang="de-DE" dirty="0" err="1" smtClean="0">
                <a:latin typeface="Candara" panose="020E0502030303020204" pitchFamily="34" charset="0"/>
              </a:rPr>
              <a:t>Participación</a:t>
            </a:r>
            <a:r>
              <a:rPr lang="de-DE" dirty="0" smtClean="0">
                <a:latin typeface="Candara" panose="020E0502030303020204" pitchFamily="34" charset="0"/>
              </a:rPr>
              <a:t> (</a:t>
            </a:r>
            <a:r>
              <a:rPr lang="de-DE" dirty="0" err="1" smtClean="0">
                <a:latin typeface="Candara" panose="020E0502030303020204" pitchFamily="34" charset="0"/>
              </a:rPr>
              <a:t>actividad</a:t>
            </a:r>
            <a:r>
              <a:rPr lang="de-DE" dirty="0" smtClean="0">
                <a:latin typeface="Candara" panose="020E0502030303020204" pitchFamily="34" charset="0"/>
              </a:rPr>
              <a:t> y </a:t>
            </a:r>
            <a:r>
              <a:rPr lang="de-DE" dirty="0" err="1" smtClean="0">
                <a:latin typeface="Candara" panose="020E0502030303020204" pitchFamily="34" charset="0"/>
              </a:rPr>
              <a:t>involucramiento</a:t>
            </a:r>
            <a:r>
              <a:rPr lang="de-DE" dirty="0" smtClean="0">
                <a:latin typeface="Candara" panose="020E0502030303020204" pitchFamily="34" charset="0"/>
              </a:rPr>
              <a:t> en la </a:t>
            </a:r>
            <a:r>
              <a:rPr lang="de-DE" dirty="0" err="1" smtClean="0">
                <a:latin typeface="Candara" panose="020E0502030303020204" pitchFamily="34" charset="0"/>
              </a:rPr>
              <a:t>comunidad</a:t>
            </a:r>
            <a:r>
              <a:rPr lang="de-DE" dirty="0" smtClean="0">
                <a:latin typeface="Candara" panose="020E0502030303020204" pitchFamily="34" charset="0"/>
              </a:rPr>
              <a:t>)</a:t>
            </a:r>
          </a:p>
          <a:p>
            <a:r>
              <a:rPr lang="de-DE" dirty="0" err="1" smtClean="0">
                <a:latin typeface="Candara" panose="020E0502030303020204" pitchFamily="34" charset="0"/>
              </a:rPr>
              <a:t>Creatividad</a:t>
            </a:r>
            <a:r>
              <a:rPr lang="de-DE" dirty="0" smtClean="0">
                <a:latin typeface="Candara" panose="020E0502030303020204" pitchFamily="34" charset="0"/>
              </a:rPr>
              <a:t> y </a:t>
            </a:r>
            <a:r>
              <a:rPr lang="de-DE" dirty="0" err="1" smtClean="0">
                <a:latin typeface="Candara" panose="020E0502030303020204" pitchFamily="34" charset="0"/>
              </a:rPr>
              <a:t>desarrollo</a:t>
            </a:r>
            <a:r>
              <a:rPr lang="de-DE" dirty="0" smtClean="0">
                <a:latin typeface="Candara" panose="020E0502030303020204" pitchFamily="34" charset="0"/>
              </a:rPr>
              <a:t> personal y </a:t>
            </a:r>
            <a:r>
              <a:rPr lang="de-DE" dirty="0" err="1" smtClean="0">
                <a:latin typeface="Candara" panose="020E0502030303020204" pitchFamily="34" charset="0"/>
              </a:rPr>
              <a:t>cultural</a:t>
            </a:r>
            <a:endParaRPr lang="de-DE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45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0</TotalTime>
  <Words>928</Words>
  <Application>Microsoft Office PowerPoint</Application>
  <PresentationFormat>Bildschirmpräsentation (4:3)</PresentationFormat>
  <Paragraphs>138</Paragraphs>
  <Slides>22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22</vt:i4>
      </vt:variant>
    </vt:vector>
  </HeadingPairs>
  <TitlesOfParts>
    <vt:vector size="23" baseType="lpstr">
      <vt:lpstr>Austin</vt:lpstr>
      <vt:lpstr>   </vt:lpstr>
      <vt:lpstr>Que es el Tiempo Libre y Ocio?</vt:lpstr>
      <vt:lpstr>PowerPoint-Präsentation</vt:lpstr>
      <vt:lpstr>Un derecho principal</vt:lpstr>
      <vt:lpstr>PowerPoint-Präsentation</vt:lpstr>
      <vt:lpstr>Clasificación  del tiempo libre y ocio</vt:lpstr>
      <vt:lpstr>Características del tiempo libre  y ocio</vt:lpstr>
      <vt:lpstr>Requisitos/Condiciones  del tiempo libre </vt:lpstr>
      <vt:lpstr>Necesidades básicas </vt:lpstr>
      <vt:lpstr>Objetivos</vt:lpstr>
      <vt:lpstr>Objetivos individuales </vt:lpstr>
      <vt:lpstr>Objetivos en la sociedad </vt:lpstr>
      <vt:lpstr>Objetivos para los padres </vt:lpstr>
      <vt:lpstr>Obligaciones </vt:lpstr>
      <vt:lpstr>Habilidades necesarias/requeridas</vt:lpstr>
      <vt:lpstr>Indicadores para medir las Habilidades de ocio</vt:lpstr>
      <vt:lpstr>Beneficios del empleo adecuado y provechoso del ocio y tiempo libre</vt:lpstr>
      <vt:lpstr>Ideas para promover acitividades</vt:lpstr>
      <vt:lpstr>Ideas para Personas con una discapacidad grave </vt:lpstr>
      <vt:lpstr>Ideas para Personas con una discapacidad moderada/leve </vt:lpstr>
      <vt:lpstr>En conclusión</vt:lpstr>
      <vt:lpstr>Gracias por su atención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Tiempo libre y ocio  con Personas con Discapacidad</dc:title>
  <dc:creator>User</dc:creator>
  <cp:lastModifiedBy>User</cp:lastModifiedBy>
  <cp:revision>67</cp:revision>
  <dcterms:created xsi:type="dcterms:W3CDTF">2017-06-27T18:26:08Z</dcterms:created>
  <dcterms:modified xsi:type="dcterms:W3CDTF">2017-07-01T04:08:53Z</dcterms:modified>
</cp:coreProperties>
</file>