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93" r:id="rId3"/>
    <p:sldId id="274" r:id="rId4"/>
    <p:sldId id="268" r:id="rId5"/>
    <p:sldId id="276" r:id="rId6"/>
    <p:sldId id="269" r:id="rId7"/>
    <p:sldId id="270" r:id="rId8"/>
    <p:sldId id="278" r:id="rId9"/>
    <p:sldId id="279" r:id="rId10"/>
    <p:sldId id="271" r:id="rId11"/>
    <p:sldId id="277" r:id="rId12"/>
    <p:sldId id="282" r:id="rId13"/>
    <p:sldId id="283" r:id="rId14"/>
    <p:sldId id="284" r:id="rId15"/>
    <p:sldId id="281" r:id="rId16"/>
    <p:sldId id="273" r:id="rId17"/>
    <p:sldId id="291"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B0C7-0FEE-4D66-A762-F12CCC05BE25}" type="datetimeFigureOut">
              <a:rPr lang="en-US" smtClean="0"/>
              <a:t>2/14/2024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12724-B00D-4AB9-8CD9-107C38EB09AE}" type="slidenum">
              <a:rPr lang="en-US" smtClean="0"/>
              <a:t>‹Nº›</a:t>
            </a:fld>
            <a:endParaRPr lang="en-US"/>
          </a:p>
        </p:txBody>
      </p:sp>
    </p:spTree>
    <p:extLst>
      <p:ext uri="{BB962C8B-B14F-4D97-AF65-F5344CB8AC3E}">
        <p14:creationId xmlns:p14="http://schemas.microsoft.com/office/powerpoint/2010/main" val="11506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4</a:t>
            </a:fld>
            <a:endParaRPr lang="it-IT"/>
          </a:p>
        </p:txBody>
      </p:sp>
    </p:spTree>
    <p:extLst>
      <p:ext uri="{BB962C8B-B14F-4D97-AF65-F5344CB8AC3E}">
        <p14:creationId xmlns:p14="http://schemas.microsoft.com/office/powerpoint/2010/main" val="171637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5</a:t>
            </a:fld>
            <a:endParaRPr lang="it-IT"/>
          </a:p>
        </p:txBody>
      </p:sp>
    </p:spTree>
    <p:extLst>
      <p:ext uri="{BB962C8B-B14F-4D97-AF65-F5344CB8AC3E}">
        <p14:creationId xmlns:p14="http://schemas.microsoft.com/office/powerpoint/2010/main" val="93983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6</a:t>
            </a:fld>
            <a:endParaRPr lang="it-IT"/>
          </a:p>
        </p:txBody>
      </p:sp>
    </p:spTree>
    <p:extLst>
      <p:ext uri="{BB962C8B-B14F-4D97-AF65-F5344CB8AC3E}">
        <p14:creationId xmlns:p14="http://schemas.microsoft.com/office/powerpoint/2010/main" val="182182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7</a:t>
            </a:fld>
            <a:endParaRPr lang="it-IT"/>
          </a:p>
        </p:txBody>
      </p:sp>
    </p:spTree>
    <p:extLst>
      <p:ext uri="{BB962C8B-B14F-4D97-AF65-F5344CB8AC3E}">
        <p14:creationId xmlns:p14="http://schemas.microsoft.com/office/powerpoint/2010/main" val="382782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10</a:t>
            </a:fld>
            <a:endParaRPr lang="it-IT"/>
          </a:p>
        </p:txBody>
      </p:sp>
    </p:spTree>
    <p:extLst>
      <p:ext uri="{BB962C8B-B14F-4D97-AF65-F5344CB8AC3E}">
        <p14:creationId xmlns:p14="http://schemas.microsoft.com/office/powerpoint/2010/main" val="134961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15</a:t>
            </a:fld>
            <a:endParaRPr lang="it-IT"/>
          </a:p>
        </p:txBody>
      </p:sp>
    </p:spTree>
    <p:extLst>
      <p:ext uri="{BB962C8B-B14F-4D97-AF65-F5344CB8AC3E}">
        <p14:creationId xmlns:p14="http://schemas.microsoft.com/office/powerpoint/2010/main" val="370849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1C8FB8-A105-4561-B689-207E208172F0}" type="slidenum">
              <a:rPr lang="it-IT" smtClean="0"/>
              <a:t>16</a:t>
            </a:fld>
            <a:endParaRPr lang="it-IT"/>
          </a:p>
        </p:txBody>
      </p:sp>
    </p:spTree>
    <p:extLst>
      <p:ext uri="{BB962C8B-B14F-4D97-AF65-F5344CB8AC3E}">
        <p14:creationId xmlns:p14="http://schemas.microsoft.com/office/powerpoint/2010/main" val="232452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6.tiff"/><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5.png"/><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27955" y="666206"/>
            <a:ext cx="8915399" cy="1446352"/>
          </a:xfrm>
        </p:spPr>
        <p:txBody>
          <a:bodyPr/>
          <a:lstStyle/>
          <a:p>
            <a:r>
              <a:rPr lang="es-ES" dirty="0"/>
              <a:t>EDUCACION FINANCIERA</a:t>
            </a:r>
            <a:endParaRPr lang="en-US" dirty="0"/>
          </a:p>
        </p:txBody>
      </p:sp>
      <p:sp>
        <p:nvSpPr>
          <p:cNvPr id="3" name="Subtítulo 2"/>
          <p:cNvSpPr>
            <a:spLocks noGrp="1"/>
          </p:cNvSpPr>
          <p:nvPr>
            <p:ph type="subTitle" idx="1"/>
          </p:nvPr>
        </p:nvSpPr>
        <p:spPr>
          <a:xfrm>
            <a:off x="6785654" y="5027960"/>
            <a:ext cx="5157061" cy="1126283"/>
          </a:xfrm>
        </p:spPr>
        <p:txBody>
          <a:bodyPr>
            <a:normAutofit/>
          </a:bodyPr>
          <a:lstStyle/>
          <a:p>
            <a:r>
              <a:rPr lang="es-ES" b="1" i="1" dirty="0" smtClean="0"/>
              <a:t>Expositora: </a:t>
            </a:r>
            <a:endParaRPr lang="es-ES" b="1" i="1" dirty="0"/>
          </a:p>
          <a:p>
            <a:r>
              <a:rPr lang="es-ES" b="1" i="1" dirty="0" smtClean="0"/>
              <a:t>Rosa </a:t>
            </a:r>
            <a:r>
              <a:rPr lang="es-ES" b="1" i="1" dirty="0"/>
              <a:t>Lucas Berna</a:t>
            </a:r>
            <a:endParaRPr lang="en-US" b="1" i="1" dirty="0"/>
          </a:p>
        </p:txBody>
      </p:sp>
      <p:pic>
        <p:nvPicPr>
          <p:cNvPr id="4" name="Picture 2" descr="Vector gratuito iconos de finanzas gestión de dinero iconos de negocios signos de dinero">
            <a:extLst>
              <a:ext uri="{FF2B5EF4-FFF2-40B4-BE49-F238E27FC236}">
                <a16:creationId xmlns:a16="http://schemas.microsoft.com/office/drawing/2014/main" xmlns="" id="{789F843D-4DA6-4998-AF7C-684FA5D8B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955" y="2695121"/>
            <a:ext cx="3459122" cy="345912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71" y="176126"/>
            <a:ext cx="1220443" cy="1187131"/>
          </a:xfrm>
          <a:prstGeom prst="rect">
            <a:avLst/>
          </a:prstGeom>
        </p:spPr>
      </p:pic>
    </p:spTree>
    <p:extLst>
      <p:ext uri="{BB962C8B-B14F-4D97-AF65-F5344CB8AC3E}">
        <p14:creationId xmlns:p14="http://schemas.microsoft.com/office/powerpoint/2010/main" val="12842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xmlns="" id="{D126C794-66C5-445B-94F9-4A9C8B5020C9}"/>
              </a:ext>
            </a:extLst>
          </p:cNvPr>
          <p:cNvPicPr>
            <a:picLocks noChangeAspect="1"/>
          </p:cNvPicPr>
          <p:nvPr/>
        </p:nvPicPr>
        <p:blipFill rotWithShape="1">
          <a:blip r:embed="rId3" cstate="screen">
            <a:clrChange>
              <a:clrFrom>
                <a:srgbClr val="DBDBDB"/>
              </a:clrFrom>
              <a:clrTo>
                <a:srgbClr val="DBDBDB">
                  <a:alpha val="0"/>
                </a:srgbClr>
              </a:clrTo>
            </a:clrChange>
            <a:extLst>
              <a:ext uri="{28A0092B-C50C-407E-A947-70E740481C1C}">
                <a14:useLocalDpi xmlns:a14="http://schemas.microsoft.com/office/drawing/2010/main"/>
              </a:ext>
            </a:extLst>
          </a:blip>
          <a:srcRect t="59914" b="1"/>
          <a:stretch/>
        </p:blipFill>
        <p:spPr>
          <a:xfrm>
            <a:off x="2959728" y="3657038"/>
            <a:ext cx="7014845" cy="2588892"/>
          </a:xfrm>
          <a:prstGeom prst="rect">
            <a:avLst/>
          </a:prstGeom>
        </p:spPr>
      </p:pic>
      <p:pic>
        <p:nvPicPr>
          <p:cNvPr id="2" name="Imagen 24">
            <a:extLst>
              <a:ext uri="{FF2B5EF4-FFF2-40B4-BE49-F238E27FC236}">
                <a16:creationId xmlns:a16="http://schemas.microsoft.com/office/drawing/2014/main" xmlns="" id="{D573E245-0B01-4D32-9BAD-58C2A4B7E427}"/>
              </a:ext>
            </a:extLst>
          </p:cNvPr>
          <p:cNvPicPr/>
          <p:nvPr/>
        </p:nvPicPr>
        <p:blipFill rotWithShape="1">
          <a:blip r:embed="rId4"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3" name="Imagen 24">
            <a:extLst>
              <a:ext uri="{FF2B5EF4-FFF2-40B4-BE49-F238E27FC236}">
                <a16:creationId xmlns:a16="http://schemas.microsoft.com/office/drawing/2014/main" xmlns="" id="{BDB4601C-822C-4A93-AE92-928B845DE500}"/>
              </a:ext>
            </a:extLst>
          </p:cNvPr>
          <p:cNvPicPr/>
          <p:nvPr/>
        </p:nvPicPr>
        <p:blipFill rotWithShape="1">
          <a:blip r:embed="rId5"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4" name="Imagen 24">
            <a:extLst>
              <a:ext uri="{FF2B5EF4-FFF2-40B4-BE49-F238E27FC236}">
                <a16:creationId xmlns:a16="http://schemas.microsoft.com/office/drawing/2014/main" xmlns="" id="{DF18A11E-5E6A-4264-AFB8-2024ACF64322}"/>
              </a:ext>
            </a:extLst>
          </p:cNvPr>
          <p:cNvPicPr/>
          <p:nvPr/>
        </p:nvPicPr>
        <p:blipFill rotWithShape="1">
          <a:blip r:embed="rId5"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pic>
        <p:nvPicPr>
          <p:cNvPr id="6" name="Immagine 5">
            <a:extLst>
              <a:ext uri="{FF2B5EF4-FFF2-40B4-BE49-F238E27FC236}">
                <a16:creationId xmlns:a16="http://schemas.microsoft.com/office/drawing/2014/main" xmlns="" id="{610F7F54-2E20-47BA-9A26-30CDDF9E7CE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b="3954"/>
          <a:stretch>
            <a:fillRect/>
          </a:stretch>
        </p:blipFill>
        <p:spPr bwMode="auto">
          <a:xfrm>
            <a:off x="2987100" y="755401"/>
            <a:ext cx="1386117" cy="3024996"/>
          </a:xfrm>
          <a:prstGeom prst="rect">
            <a:avLst/>
          </a:prstGeom>
          <a:noFill/>
          <a:extLst>
            <a:ext uri="{909E8E84-426E-40DD-AFC4-6F175D3DCCD1}">
              <a14:hiddenFill xmlns:a14="http://schemas.microsoft.com/office/drawing/2010/main">
                <a:solidFill>
                  <a:srgbClr val="FFFFFF"/>
                </a:solidFill>
              </a14:hiddenFill>
            </a:ext>
          </a:extLst>
        </p:spPr>
      </p:pic>
      <p:sp>
        <p:nvSpPr>
          <p:cNvPr id="7" name="Stella a 12 punte 6">
            <a:extLst>
              <a:ext uri="{FF2B5EF4-FFF2-40B4-BE49-F238E27FC236}">
                <a16:creationId xmlns:a16="http://schemas.microsoft.com/office/drawing/2014/main" xmlns="" id="{C1308340-7A18-4506-9D68-2E70DBCC52BD}"/>
              </a:ext>
            </a:extLst>
          </p:cNvPr>
          <p:cNvSpPr/>
          <p:nvPr/>
        </p:nvSpPr>
        <p:spPr>
          <a:xfrm>
            <a:off x="4881938" y="338901"/>
            <a:ext cx="3988905" cy="3166112"/>
          </a:xfrm>
          <a:prstGeom prst="star1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9" name="Casella di testo 36">
            <a:extLst>
              <a:ext uri="{FF2B5EF4-FFF2-40B4-BE49-F238E27FC236}">
                <a16:creationId xmlns:a16="http://schemas.microsoft.com/office/drawing/2014/main" xmlns="" id="{6D60F9B4-CA2B-430F-8229-DAC68171ECE5}"/>
              </a:ext>
            </a:extLst>
          </p:cNvPr>
          <p:cNvSpPr txBox="1">
            <a:spLocks noChangeArrowheads="1"/>
          </p:cNvSpPr>
          <p:nvPr/>
        </p:nvSpPr>
        <p:spPr bwMode="auto">
          <a:xfrm>
            <a:off x="5666742" y="885654"/>
            <a:ext cx="2419295" cy="154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8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En todo el mes venderé 400 salchipapas a 10 bs cada una</a:t>
            </a:r>
            <a:endParaRPr kumimoji="0" lang="es-BO" altLang="es-BO"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200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9AA5287B-AE66-F1B0-33AB-2D564A22EBF5}"/>
              </a:ext>
            </a:extLst>
          </p:cNvPr>
          <p:cNvPicPr>
            <a:picLocks noChangeAspect="1"/>
          </p:cNvPicPr>
          <p:nvPr/>
        </p:nvPicPr>
        <p:blipFill>
          <a:blip r:embed="rId2"/>
          <a:stretch>
            <a:fillRect/>
          </a:stretch>
        </p:blipFill>
        <p:spPr>
          <a:xfrm>
            <a:off x="2563903" y="254162"/>
            <a:ext cx="7363868" cy="5918117"/>
          </a:xfrm>
          <a:prstGeom prst="rect">
            <a:avLst/>
          </a:prstGeom>
        </p:spPr>
      </p:pic>
    </p:spTree>
    <p:extLst>
      <p:ext uri="{BB962C8B-B14F-4D97-AF65-F5344CB8AC3E}">
        <p14:creationId xmlns:p14="http://schemas.microsoft.com/office/powerpoint/2010/main" val="197612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C6E6ABBA-9BE4-36B9-B6FD-281C707EC3F0}"/>
              </a:ext>
            </a:extLst>
          </p:cNvPr>
          <p:cNvSpPr>
            <a:spLocks noGrp="1"/>
          </p:cNvSpPr>
          <p:nvPr>
            <p:ph type="title"/>
          </p:nvPr>
        </p:nvSpPr>
        <p:spPr>
          <a:xfrm>
            <a:off x="2592925" y="624110"/>
            <a:ext cx="8911687" cy="899890"/>
          </a:xfrm>
        </p:spPr>
        <p:txBody>
          <a:bodyPr/>
          <a:lstStyle/>
          <a:p>
            <a:r>
              <a:rPr lang="es-BO" b="1" dirty="0" smtClean="0">
                <a:solidFill>
                  <a:schemeClr val="tx1"/>
                </a:solidFill>
              </a:rPr>
              <a:t>SEGUIMIENTO AL PRESUPUESTO </a:t>
            </a:r>
            <a:endParaRPr lang="es-BO" b="1" dirty="0">
              <a:solidFill>
                <a:schemeClr val="tx1"/>
              </a:solidFill>
            </a:endParaRPr>
          </a:p>
        </p:txBody>
      </p:sp>
      <p:sp>
        <p:nvSpPr>
          <p:cNvPr id="5" name="Marcador de contenido 4">
            <a:extLst>
              <a:ext uri="{FF2B5EF4-FFF2-40B4-BE49-F238E27FC236}">
                <a16:creationId xmlns:a16="http://schemas.microsoft.com/office/drawing/2014/main" xmlns="" id="{0BB93E38-C4D8-3986-3368-BBEE8BD7EB65}"/>
              </a:ext>
            </a:extLst>
          </p:cNvPr>
          <p:cNvSpPr>
            <a:spLocks noGrp="1"/>
          </p:cNvSpPr>
          <p:nvPr>
            <p:ph idx="1"/>
          </p:nvPr>
        </p:nvSpPr>
        <p:spPr>
          <a:xfrm>
            <a:off x="631372" y="1524000"/>
            <a:ext cx="6008914" cy="4387222"/>
          </a:xfrm>
        </p:spPr>
        <p:txBody>
          <a:bodyPr/>
          <a:lstStyle/>
          <a:p>
            <a:pPr algn="just"/>
            <a:r>
              <a:rPr lang="es-MX" dirty="0"/>
              <a:t>En el caso que tu negocio o emprendimiento genere ingresos y egresos en forma diaria, semanal o quincenal debes llevar un registro acorde a esta frecuencia para luego poder realizar tus cierres de caja que te permitan evaluar la gestión de tu negocio en forma mensual y anual</a:t>
            </a:r>
            <a:r>
              <a:rPr lang="es-MX" dirty="0" smtClean="0"/>
              <a:t>.</a:t>
            </a:r>
          </a:p>
          <a:p>
            <a:pPr algn="just"/>
            <a:endParaRPr lang="es-MX" dirty="0"/>
          </a:p>
          <a:p>
            <a:pPr algn="just"/>
            <a:r>
              <a:rPr lang="es-MX" dirty="0"/>
              <a:t>Cada quien puede hacer seguimiento, Algunas personas utilizan aplicaciones móviles para darle seguimiento a su presupuesto, otras lo hacen en la computadora, y hay quienes utilizan lápiz y papel.</a:t>
            </a:r>
            <a:endParaRPr lang="es-BO" dirty="0"/>
          </a:p>
        </p:txBody>
      </p:sp>
      <p:pic>
        <p:nvPicPr>
          <p:cNvPr id="7" name="Imagen 6">
            <a:extLst>
              <a:ext uri="{FF2B5EF4-FFF2-40B4-BE49-F238E27FC236}">
                <a16:creationId xmlns:a16="http://schemas.microsoft.com/office/drawing/2014/main" xmlns="" id="{D698061E-5632-6AEB-D9EC-D81F88D84FF2}"/>
              </a:ext>
            </a:extLst>
          </p:cNvPr>
          <p:cNvPicPr>
            <a:picLocks noChangeAspect="1"/>
          </p:cNvPicPr>
          <p:nvPr/>
        </p:nvPicPr>
        <p:blipFill>
          <a:blip r:embed="rId2"/>
          <a:stretch>
            <a:fillRect/>
          </a:stretch>
        </p:blipFill>
        <p:spPr>
          <a:xfrm>
            <a:off x="6574972" y="1361176"/>
            <a:ext cx="2944737" cy="3755110"/>
          </a:xfrm>
          <a:prstGeom prst="rect">
            <a:avLst/>
          </a:prstGeom>
        </p:spPr>
      </p:pic>
      <p:pic>
        <p:nvPicPr>
          <p:cNvPr id="9" name="Imagen 8">
            <a:extLst>
              <a:ext uri="{FF2B5EF4-FFF2-40B4-BE49-F238E27FC236}">
                <a16:creationId xmlns:a16="http://schemas.microsoft.com/office/drawing/2014/main" xmlns="" id="{98BDBD64-F3C5-9D23-9031-4BB714DFD309}"/>
              </a:ext>
            </a:extLst>
          </p:cNvPr>
          <p:cNvPicPr>
            <a:picLocks noChangeAspect="1"/>
          </p:cNvPicPr>
          <p:nvPr/>
        </p:nvPicPr>
        <p:blipFill>
          <a:blip r:embed="rId3"/>
          <a:stretch>
            <a:fillRect/>
          </a:stretch>
        </p:blipFill>
        <p:spPr>
          <a:xfrm>
            <a:off x="9288647" y="2696672"/>
            <a:ext cx="2667372" cy="3772426"/>
          </a:xfrm>
          <a:prstGeom prst="rect">
            <a:avLst/>
          </a:prstGeom>
        </p:spPr>
      </p:pic>
    </p:spTree>
    <p:extLst>
      <p:ext uri="{BB962C8B-B14F-4D97-AF65-F5344CB8AC3E}">
        <p14:creationId xmlns:p14="http://schemas.microsoft.com/office/powerpoint/2010/main" val="17789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817C2A-764E-7F78-C166-5656A60A54B2}"/>
              </a:ext>
            </a:extLst>
          </p:cNvPr>
          <p:cNvSpPr>
            <a:spLocks noGrp="1"/>
          </p:cNvSpPr>
          <p:nvPr>
            <p:ph type="title"/>
          </p:nvPr>
        </p:nvSpPr>
        <p:spPr>
          <a:xfrm>
            <a:off x="1545771" y="624110"/>
            <a:ext cx="9958841" cy="791033"/>
          </a:xfrm>
        </p:spPr>
        <p:txBody>
          <a:bodyPr/>
          <a:lstStyle/>
          <a:p>
            <a:r>
              <a:rPr lang="es-BO" b="1" dirty="0" smtClean="0">
                <a:solidFill>
                  <a:schemeClr val="tx1"/>
                </a:solidFill>
              </a:rPr>
              <a:t>HOJA DE SEGUIMIENTO DE INGRESOS </a:t>
            </a:r>
            <a:endParaRPr lang="es-BO" b="1" dirty="0">
              <a:solidFill>
                <a:schemeClr val="tx1"/>
              </a:solidFill>
            </a:endParaRPr>
          </a:p>
        </p:txBody>
      </p:sp>
      <p:sp>
        <p:nvSpPr>
          <p:cNvPr id="3" name="Marcador de contenido 2">
            <a:extLst>
              <a:ext uri="{FF2B5EF4-FFF2-40B4-BE49-F238E27FC236}">
                <a16:creationId xmlns:a16="http://schemas.microsoft.com/office/drawing/2014/main" xmlns="" id="{8DDFCD38-B6DB-ABDD-6FCE-88F4EE472454}"/>
              </a:ext>
            </a:extLst>
          </p:cNvPr>
          <p:cNvSpPr>
            <a:spLocks noGrp="1"/>
          </p:cNvSpPr>
          <p:nvPr>
            <p:ph idx="1"/>
          </p:nvPr>
        </p:nvSpPr>
        <p:spPr>
          <a:xfrm>
            <a:off x="849086" y="1632857"/>
            <a:ext cx="4506685" cy="4278365"/>
          </a:xfrm>
        </p:spPr>
        <p:txBody>
          <a:bodyPr>
            <a:normAutofit/>
          </a:bodyPr>
          <a:lstStyle/>
          <a:p>
            <a:pPr algn="just"/>
            <a:r>
              <a:rPr lang="es-MX" sz="2400" dirty="0"/>
              <a:t>La hoja de seguimiento de ingresos es una herramienta importante porque permite saber exactamente lo que se gana al mes. Puede utilizarse para todas las transacciones, ya sea en efectivo, por cheque, por transferencia bancaria u </a:t>
            </a:r>
            <a:r>
              <a:rPr lang="es-MX" sz="2400" dirty="0" smtClean="0"/>
              <a:t>otras.</a:t>
            </a:r>
            <a:endParaRPr lang="es-BO" sz="2400" dirty="0"/>
          </a:p>
        </p:txBody>
      </p:sp>
      <p:pic>
        <p:nvPicPr>
          <p:cNvPr id="4" name="Imagen 3">
            <a:extLst>
              <a:ext uri="{FF2B5EF4-FFF2-40B4-BE49-F238E27FC236}">
                <a16:creationId xmlns:a16="http://schemas.microsoft.com/office/drawing/2014/main" xmlns="" id="{74E7D26B-3481-A3CE-0A94-7C12419FF6DF}"/>
              </a:ext>
            </a:extLst>
          </p:cNvPr>
          <p:cNvPicPr>
            <a:picLocks noChangeAspect="1"/>
          </p:cNvPicPr>
          <p:nvPr/>
        </p:nvPicPr>
        <p:blipFill>
          <a:blip r:embed="rId2"/>
          <a:stretch>
            <a:fillRect/>
          </a:stretch>
        </p:blipFill>
        <p:spPr>
          <a:xfrm>
            <a:off x="6836231" y="1415143"/>
            <a:ext cx="4071257" cy="5191641"/>
          </a:xfrm>
          <a:prstGeom prst="rect">
            <a:avLst/>
          </a:prstGeom>
        </p:spPr>
      </p:pic>
    </p:spTree>
    <p:extLst>
      <p:ext uri="{BB962C8B-B14F-4D97-AF65-F5344CB8AC3E}">
        <p14:creationId xmlns:p14="http://schemas.microsoft.com/office/powerpoint/2010/main" val="163837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1BA3E1-7473-0B07-C197-BAB8AB4BDBF0}"/>
              </a:ext>
            </a:extLst>
          </p:cNvPr>
          <p:cNvSpPr>
            <a:spLocks noGrp="1"/>
          </p:cNvSpPr>
          <p:nvPr>
            <p:ph type="title"/>
          </p:nvPr>
        </p:nvSpPr>
        <p:spPr>
          <a:xfrm>
            <a:off x="1850571" y="624110"/>
            <a:ext cx="9654041" cy="965204"/>
          </a:xfrm>
        </p:spPr>
        <p:txBody>
          <a:bodyPr/>
          <a:lstStyle/>
          <a:p>
            <a:r>
              <a:rPr lang="es-BO" b="1" dirty="0" smtClean="0">
                <a:solidFill>
                  <a:schemeClr val="tx1"/>
                </a:solidFill>
              </a:rPr>
              <a:t>HOJA DE SEGUIMIENTO DE EGRESOS </a:t>
            </a:r>
            <a:endParaRPr lang="es-BO" b="1" dirty="0">
              <a:solidFill>
                <a:schemeClr val="tx1"/>
              </a:solidFill>
            </a:endParaRPr>
          </a:p>
        </p:txBody>
      </p:sp>
      <p:sp>
        <p:nvSpPr>
          <p:cNvPr id="3" name="Marcador de contenido 2">
            <a:extLst>
              <a:ext uri="{FF2B5EF4-FFF2-40B4-BE49-F238E27FC236}">
                <a16:creationId xmlns:a16="http://schemas.microsoft.com/office/drawing/2014/main" xmlns="" id="{73D80D00-0905-64E5-6144-AD5C11BCB5C8}"/>
              </a:ext>
            </a:extLst>
          </p:cNvPr>
          <p:cNvSpPr>
            <a:spLocks noGrp="1"/>
          </p:cNvSpPr>
          <p:nvPr>
            <p:ph idx="1"/>
          </p:nvPr>
        </p:nvSpPr>
        <p:spPr>
          <a:xfrm>
            <a:off x="1349829" y="1785257"/>
            <a:ext cx="4746171" cy="4125965"/>
          </a:xfrm>
        </p:spPr>
        <p:txBody>
          <a:bodyPr>
            <a:normAutofit/>
          </a:bodyPr>
          <a:lstStyle/>
          <a:p>
            <a:pPr algn="just"/>
            <a:r>
              <a:rPr lang="es-MX" sz="2000" dirty="0"/>
              <a:t>Al igual que el seguimiento de los ingresos, es muy importante que conozcas exactamente el importe de los gastos totales.</a:t>
            </a:r>
          </a:p>
          <a:p>
            <a:pPr algn="just"/>
            <a:r>
              <a:rPr lang="es-MX" sz="2000" dirty="0"/>
              <a:t> La hoja de seguimiento de gastos es una herramienta que te ayuda a saber exactamente lo que gastas cada mes. Saber lo que gastas es una etapa esencial para ajustar los gastos cuando veas que has gastado más de lo previsto</a:t>
            </a:r>
            <a:endParaRPr lang="es-BO" sz="2000" dirty="0"/>
          </a:p>
        </p:txBody>
      </p:sp>
      <p:pic>
        <p:nvPicPr>
          <p:cNvPr id="4" name="Imagen 3">
            <a:extLst>
              <a:ext uri="{FF2B5EF4-FFF2-40B4-BE49-F238E27FC236}">
                <a16:creationId xmlns:a16="http://schemas.microsoft.com/office/drawing/2014/main" xmlns="" id="{FB305F17-43F3-D321-A715-3A44E59F1969}"/>
              </a:ext>
            </a:extLst>
          </p:cNvPr>
          <p:cNvPicPr>
            <a:picLocks noChangeAspect="1"/>
          </p:cNvPicPr>
          <p:nvPr/>
        </p:nvPicPr>
        <p:blipFill>
          <a:blip r:embed="rId2"/>
          <a:stretch>
            <a:fillRect/>
          </a:stretch>
        </p:blipFill>
        <p:spPr>
          <a:xfrm>
            <a:off x="7067960" y="1390386"/>
            <a:ext cx="3447639" cy="4875946"/>
          </a:xfrm>
          <a:prstGeom prst="rect">
            <a:avLst/>
          </a:prstGeom>
        </p:spPr>
      </p:pic>
    </p:spTree>
    <p:extLst>
      <p:ext uri="{BB962C8B-B14F-4D97-AF65-F5344CB8AC3E}">
        <p14:creationId xmlns:p14="http://schemas.microsoft.com/office/powerpoint/2010/main" val="217971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4">
            <a:extLst>
              <a:ext uri="{FF2B5EF4-FFF2-40B4-BE49-F238E27FC236}">
                <a16:creationId xmlns:a16="http://schemas.microsoft.com/office/drawing/2014/main" xmlns="" id="{D573E245-0B01-4D32-9BAD-58C2A4B7E427}"/>
              </a:ext>
            </a:extLst>
          </p:cNvPr>
          <p:cNvPicPr/>
          <p:nvPr/>
        </p:nvPicPr>
        <p:blipFill rotWithShape="1">
          <a:blip r:embed="rId3"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3" name="Imagen 24">
            <a:extLst>
              <a:ext uri="{FF2B5EF4-FFF2-40B4-BE49-F238E27FC236}">
                <a16:creationId xmlns:a16="http://schemas.microsoft.com/office/drawing/2014/main" xmlns="" id="{BDB4601C-822C-4A93-AE92-928B845DE500}"/>
              </a:ext>
            </a:extLst>
          </p:cNvPr>
          <p:cNvPicPr/>
          <p:nvPr/>
        </p:nvPicPr>
        <p:blipFill rotWithShape="1">
          <a:blip r:embed="rId4"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4" name="Imagen 24">
            <a:extLst>
              <a:ext uri="{FF2B5EF4-FFF2-40B4-BE49-F238E27FC236}">
                <a16:creationId xmlns:a16="http://schemas.microsoft.com/office/drawing/2014/main" xmlns="" id="{DF18A11E-5E6A-4264-AFB8-2024ACF64322}"/>
              </a:ext>
            </a:extLst>
          </p:cNvPr>
          <p:cNvPicPr/>
          <p:nvPr/>
        </p:nvPicPr>
        <p:blipFill rotWithShape="1">
          <a:blip r:embed="rId4"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pic>
        <p:nvPicPr>
          <p:cNvPr id="10" name="Immagine 9">
            <a:extLst>
              <a:ext uri="{FF2B5EF4-FFF2-40B4-BE49-F238E27FC236}">
                <a16:creationId xmlns:a16="http://schemas.microsoft.com/office/drawing/2014/main" xmlns="" id="{5FE35739-1A90-4AF6-BAA8-00FD4795CFC5}"/>
              </a:ext>
            </a:extLst>
          </p:cNvPr>
          <p:cNvPicPr>
            <a:picLocks noChangeAspect="1" noChangeArrowheads="1"/>
          </p:cNvPicPr>
          <p:nvPr/>
        </p:nvPicPr>
        <p:blipFill>
          <a:blip r:embed="rId5">
            <a:extLst>
              <a:ext uri="{28A0092B-C50C-407E-A947-70E740481C1C}">
                <a14:useLocalDpi xmlns:a14="http://schemas.microsoft.com/office/drawing/2010/main"/>
              </a:ext>
            </a:extLst>
          </a:blip>
          <a:srcRect b="3954"/>
          <a:stretch>
            <a:fillRect/>
          </a:stretch>
        </p:blipFill>
        <p:spPr bwMode="auto">
          <a:xfrm>
            <a:off x="6448605" y="1594486"/>
            <a:ext cx="1619250" cy="3533775"/>
          </a:xfrm>
          <a:prstGeom prst="rect">
            <a:avLst/>
          </a:prstGeom>
          <a:noFill/>
          <a:extLst>
            <a:ext uri="{909E8E84-426E-40DD-AFC4-6F175D3DCCD1}">
              <a14:hiddenFill xmlns:a14="http://schemas.microsoft.com/office/drawing/2010/main">
                <a:solidFill>
                  <a:srgbClr val="FFFFFF"/>
                </a:solidFill>
              </a14:hiddenFill>
            </a:ext>
          </a:extLst>
        </p:spPr>
      </p:pic>
      <p:sp>
        <p:nvSpPr>
          <p:cNvPr id="12" name="Bolla: nuvola 11">
            <a:extLst>
              <a:ext uri="{FF2B5EF4-FFF2-40B4-BE49-F238E27FC236}">
                <a16:creationId xmlns:a16="http://schemas.microsoft.com/office/drawing/2014/main" xmlns="" id="{F4B67208-F96E-450F-B522-0A725A25BDF3}"/>
              </a:ext>
            </a:extLst>
          </p:cNvPr>
          <p:cNvSpPr/>
          <p:nvPr/>
        </p:nvSpPr>
        <p:spPr>
          <a:xfrm>
            <a:off x="2954606" y="1073291"/>
            <a:ext cx="3114261" cy="2668913"/>
          </a:xfrm>
          <a:prstGeom prst="cloudCallout">
            <a:avLst>
              <a:gd name="adj1" fmla="val 47620"/>
              <a:gd name="adj2" fmla="val 5627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3" name="Casella di testo 36">
            <a:extLst>
              <a:ext uri="{FF2B5EF4-FFF2-40B4-BE49-F238E27FC236}">
                <a16:creationId xmlns:a16="http://schemas.microsoft.com/office/drawing/2014/main" xmlns="" id="{87CE919D-DC7E-4BA9-B8C1-AB856B18DA4B}"/>
              </a:ext>
            </a:extLst>
          </p:cNvPr>
          <p:cNvSpPr txBox="1">
            <a:spLocks noChangeArrowheads="1"/>
          </p:cNvSpPr>
          <p:nvPr/>
        </p:nvSpPr>
        <p:spPr bwMode="auto">
          <a:xfrm>
            <a:off x="944460" y="1247007"/>
            <a:ext cx="2419295" cy="9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BO" altLang="es-BO" sz="2800" b="0" i="0" u="none" strike="noStrike" cap="none" normalizeH="0" baseline="0" dirty="0">
              <a:ln>
                <a:noFill/>
              </a:ln>
              <a:solidFill>
                <a:schemeClr val="tx1"/>
              </a:solidFill>
              <a:effectLst/>
              <a:latin typeface="Arial" panose="020B0604020202020204" pitchFamily="34" charset="0"/>
            </a:endParaRPr>
          </a:p>
        </p:txBody>
      </p:sp>
      <p:sp>
        <p:nvSpPr>
          <p:cNvPr id="14" name="CasellaDiTesto 13">
            <a:extLst>
              <a:ext uri="{FF2B5EF4-FFF2-40B4-BE49-F238E27FC236}">
                <a16:creationId xmlns:a16="http://schemas.microsoft.com/office/drawing/2014/main" xmlns="" id="{90F16233-B47E-475E-BE1D-5192C99571C9}"/>
              </a:ext>
            </a:extLst>
          </p:cNvPr>
          <p:cNvSpPr txBox="1"/>
          <p:nvPr/>
        </p:nvSpPr>
        <p:spPr>
          <a:xfrm>
            <a:off x="711180" y="314022"/>
            <a:ext cx="7477785"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3200" b="1" i="0" u="none" strike="noStrike" cap="none" normalizeH="0" baseline="0" dirty="0">
                <a:ln>
                  <a:noFill/>
                </a:ln>
                <a:effectLst/>
                <a:latin typeface="Lazy Dog" pitchFamily="2" charset="0"/>
                <a:ea typeface="Calibri" panose="020F0502020204030204" pitchFamily="34" charset="0"/>
                <a:cs typeface="Cambria" panose="02040503050406030204" pitchFamily="18" charset="0"/>
              </a:rPr>
              <a:t>UTILIDADES</a:t>
            </a:r>
            <a:endParaRPr kumimoji="0" lang="es-BO" altLang="es-BO" sz="3200" b="1" i="0" u="none" strike="noStrike" cap="none" normalizeH="0" baseline="0" dirty="0">
              <a:ln>
                <a:noFill/>
              </a:ln>
              <a:effectLst/>
              <a:latin typeface="Lazy Dog" pitchFamily="2" charset="0"/>
            </a:endParaRPr>
          </a:p>
        </p:txBody>
      </p:sp>
      <p:sp>
        <p:nvSpPr>
          <p:cNvPr id="15" name="Bolla: nuvola 14">
            <a:extLst>
              <a:ext uri="{FF2B5EF4-FFF2-40B4-BE49-F238E27FC236}">
                <a16:creationId xmlns:a16="http://schemas.microsoft.com/office/drawing/2014/main" xmlns="" id="{D30A4E29-7B2D-44A0-B8D3-D51EFC4F9EBD}"/>
              </a:ext>
            </a:extLst>
          </p:cNvPr>
          <p:cNvSpPr/>
          <p:nvPr/>
        </p:nvSpPr>
        <p:spPr>
          <a:xfrm>
            <a:off x="7841482" y="1761234"/>
            <a:ext cx="3114261" cy="2246091"/>
          </a:xfrm>
          <a:prstGeom prst="cloudCallout">
            <a:avLst>
              <a:gd name="adj1" fmla="val -59614"/>
              <a:gd name="adj2" fmla="val 3975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6" name="Casella di testo 36">
            <a:extLst>
              <a:ext uri="{FF2B5EF4-FFF2-40B4-BE49-F238E27FC236}">
                <a16:creationId xmlns:a16="http://schemas.microsoft.com/office/drawing/2014/main" xmlns="" id="{A6A244BC-4B73-453A-A067-A05664BC53BF}"/>
              </a:ext>
            </a:extLst>
          </p:cNvPr>
          <p:cNvSpPr txBox="1">
            <a:spLocks noChangeArrowheads="1"/>
          </p:cNvSpPr>
          <p:nvPr/>
        </p:nvSpPr>
        <p:spPr bwMode="auto">
          <a:xfrm>
            <a:off x="8188966" y="2217364"/>
            <a:ext cx="2419295" cy="133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8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USTEDES SABEN QUE ES UTILIDAD?</a:t>
            </a:r>
            <a:endParaRPr kumimoji="0" lang="es-BO" altLang="es-BO" sz="2800" b="0" i="0" u="none" strike="noStrike" cap="none" normalizeH="0" baseline="0" dirty="0">
              <a:ln>
                <a:noFill/>
              </a:ln>
              <a:solidFill>
                <a:schemeClr val="tx1"/>
              </a:solidFill>
              <a:effectLst/>
              <a:latin typeface="Arial" panose="020B0604020202020204" pitchFamily="34" charset="0"/>
            </a:endParaRPr>
          </a:p>
        </p:txBody>
      </p:sp>
      <p:sp>
        <p:nvSpPr>
          <p:cNvPr id="17" name="Casella di testo 36">
            <a:extLst>
              <a:ext uri="{FF2B5EF4-FFF2-40B4-BE49-F238E27FC236}">
                <a16:creationId xmlns:a16="http://schemas.microsoft.com/office/drawing/2014/main" xmlns="" id="{94472289-8663-46B8-B5B9-E3EAEEF8F8A2}"/>
              </a:ext>
            </a:extLst>
          </p:cNvPr>
          <p:cNvSpPr txBox="1">
            <a:spLocks noChangeArrowheads="1"/>
          </p:cNvSpPr>
          <p:nvPr/>
        </p:nvSpPr>
        <p:spPr bwMode="auto">
          <a:xfrm>
            <a:off x="1442750" y="5306096"/>
            <a:ext cx="6137975" cy="9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BO" sz="2400" dirty="0">
                <a:solidFill>
                  <a:srgbClr val="FF0000"/>
                </a:solidFill>
                <a:effectLst/>
                <a:latin typeface="Calibri Light" panose="020F0302020204030204" pitchFamily="34" charset="0"/>
                <a:ea typeface="Calibri" panose="020F0502020204030204" pitchFamily="34" charset="0"/>
              </a:rPr>
              <a:t>Es la ganancia que se obtiene de la </a:t>
            </a:r>
            <a:r>
              <a:rPr lang="es-BO" sz="2400" b="1" i="1" dirty="0">
                <a:solidFill>
                  <a:srgbClr val="FF0000"/>
                </a:solidFill>
                <a:effectLst/>
                <a:latin typeface="Calibri Light" panose="020F0302020204030204" pitchFamily="34" charset="0"/>
                <a:ea typeface="Calibri" panose="020F0502020204030204" pitchFamily="34" charset="0"/>
              </a:rPr>
              <a:t>diferencia </a:t>
            </a:r>
          </a:p>
          <a:p>
            <a:pPr marL="0" marR="0" lvl="0" indent="0" algn="ctr" defTabSz="914400" rtl="0" eaLnBrk="0" fontAlgn="base" latinLnBrk="0" hangingPunct="0">
              <a:lnSpc>
                <a:spcPct val="100000"/>
              </a:lnSpc>
              <a:spcBef>
                <a:spcPct val="0"/>
              </a:spcBef>
              <a:spcAft>
                <a:spcPct val="0"/>
              </a:spcAft>
              <a:buClrTx/>
              <a:buSzTx/>
              <a:buFontTx/>
              <a:buNone/>
              <a:tabLst/>
            </a:pPr>
            <a:r>
              <a:rPr lang="es-BO" sz="2400" dirty="0">
                <a:solidFill>
                  <a:srgbClr val="FF0000"/>
                </a:solidFill>
                <a:latin typeface="+mj-lt"/>
                <a:cs typeface="Times New Roman" panose="02020603050405020304" pitchFamily="18" charset="0"/>
              </a:rPr>
              <a:t>entre</a:t>
            </a:r>
            <a:r>
              <a:rPr lang="es-BO" sz="2400" b="1" i="1" dirty="0">
                <a:solidFill>
                  <a:srgbClr val="FF0000"/>
                </a:solidFill>
                <a:effectLst/>
                <a:latin typeface="Calibri Light" panose="020F0302020204030204" pitchFamily="34" charset="0"/>
                <a:ea typeface="Calibri" panose="020F0502020204030204" pitchFamily="34" charset="0"/>
              </a:rPr>
              <a:t> los ingresos y todos los costos y gastos</a:t>
            </a:r>
            <a:r>
              <a:rPr lang="es-BO" sz="2400" dirty="0">
                <a:solidFill>
                  <a:srgbClr val="FF0000"/>
                </a:solidFill>
                <a:effectLst/>
                <a:latin typeface="Calibri Light" panose="020F0302020204030204" pitchFamily="34" charset="0"/>
                <a:ea typeface="Calibri" panose="020F0502020204030204" pitchFamily="34" charset="0"/>
              </a:rPr>
              <a:t> </a:t>
            </a:r>
            <a:endParaRPr kumimoji="0" lang="es-BO" altLang="es-BO" sz="2400" b="0" i="0" u="none" strike="noStrike" cap="none" normalizeH="0" baseline="0" dirty="0">
              <a:ln>
                <a:noFill/>
              </a:ln>
              <a:solidFill>
                <a:srgbClr val="FF0000"/>
              </a:solidFill>
              <a:effectLst/>
              <a:latin typeface="Arial" panose="020B0604020202020204" pitchFamily="34" charset="0"/>
            </a:endParaRPr>
          </a:p>
        </p:txBody>
      </p:sp>
      <p:sp>
        <p:nvSpPr>
          <p:cNvPr id="19" name="CuadroTexto 18">
            <a:extLst>
              <a:ext uri="{FF2B5EF4-FFF2-40B4-BE49-F238E27FC236}">
                <a16:creationId xmlns:a16="http://schemas.microsoft.com/office/drawing/2014/main" xmlns="" id="{C14305A7-847F-33A8-F088-53E701EEDCB8}"/>
              </a:ext>
            </a:extLst>
          </p:cNvPr>
          <p:cNvSpPr txBox="1"/>
          <p:nvPr/>
        </p:nvSpPr>
        <p:spPr>
          <a:xfrm>
            <a:off x="3054288" y="1780250"/>
            <a:ext cx="2693370"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4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HE LOGRADO TENER UTILIDADES POR 2.424 BS</a:t>
            </a:r>
            <a:endParaRPr kumimoji="0" lang="es-BO" altLang="es-BO"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993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4">
            <a:extLst>
              <a:ext uri="{FF2B5EF4-FFF2-40B4-BE49-F238E27FC236}">
                <a16:creationId xmlns:a16="http://schemas.microsoft.com/office/drawing/2014/main" xmlns="" id="{D573E245-0B01-4D32-9BAD-58C2A4B7E427}"/>
              </a:ext>
            </a:extLst>
          </p:cNvPr>
          <p:cNvPicPr/>
          <p:nvPr/>
        </p:nvPicPr>
        <p:blipFill rotWithShape="1">
          <a:blip r:embed="rId3"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3" name="Imagen 24">
            <a:extLst>
              <a:ext uri="{FF2B5EF4-FFF2-40B4-BE49-F238E27FC236}">
                <a16:creationId xmlns:a16="http://schemas.microsoft.com/office/drawing/2014/main" xmlns="" id="{BDB4601C-822C-4A93-AE92-928B845DE500}"/>
              </a:ext>
            </a:extLst>
          </p:cNvPr>
          <p:cNvPicPr/>
          <p:nvPr/>
        </p:nvPicPr>
        <p:blipFill rotWithShape="1">
          <a:blip r:embed="rId4"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4" name="Imagen 24">
            <a:extLst>
              <a:ext uri="{FF2B5EF4-FFF2-40B4-BE49-F238E27FC236}">
                <a16:creationId xmlns:a16="http://schemas.microsoft.com/office/drawing/2014/main" xmlns="" id="{DF18A11E-5E6A-4264-AFB8-2024ACF64322}"/>
              </a:ext>
            </a:extLst>
          </p:cNvPr>
          <p:cNvPicPr/>
          <p:nvPr/>
        </p:nvPicPr>
        <p:blipFill rotWithShape="1">
          <a:blip r:embed="rId4"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pic>
        <p:nvPicPr>
          <p:cNvPr id="10" name="Immagine 9">
            <a:extLst>
              <a:ext uri="{FF2B5EF4-FFF2-40B4-BE49-F238E27FC236}">
                <a16:creationId xmlns:a16="http://schemas.microsoft.com/office/drawing/2014/main" xmlns="" id="{5FE35739-1A90-4AF6-BAA8-00FD4795CFC5}"/>
              </a:ext>
            </a:extLst>
          </p:cNvPr>
          <p:cNvPicPr>
            <a:picLocks noChangeAspect="1" noChangeArrowheads="1"/>
          </p:cNvPicPr>
          <p:nvPr/>
        </p:nvPicPr>
        <p:blipFill>
          <a:blip r:embed="rId5">
            <a:extLst>
              <a:ext uri="{28A0092B-C50C-407E-A947-70E740481C1C}">
                <a14:useLocalDpi xmlns:a14="http://schemas.microsoft.com/office/drawing/2010/main"/>
              </a:ext>
            </a:extLst>
          </a:blip>
          <a:srcRect b="3954"/>
          <a:stretch>
            <a:fillRect/>
          </a:stretch>
        </p:blipFill>
        <p:spPr bwMode="auto">
          <a:xfrm>
            <a:off x="6330202" y="2569169"/>
            <a:ext cx="1619250" cy="3533775"/>
          </a:xfrm>
          <a:prstGeom prst="rect">
            <a:avLst/>
          </a:prstGeom>
          <a:noFill/>
          <a:extLst>
            <a:ext uri="{909E8E84-426E-40DD-AFC4-6F175D3DCCD1}">
              <a14:hiddenFill xmlns:a14="http://schemas.microsoft.com/office/drawing/2010/main">
                <a:solidFill>
                  <a:srgbClr val="FFFFFF"/>
                </a:solidFill>
              </a14:hiddenFill>
            </a:ext>
          </a:extLst>
        </p:spPr>
      </p:pic>
      <p:sp>
        <p:nvSpPr>
          <p:cNvPr id="12" name="Bolla: nuvola 11">
            <a:extLst>
              <a:ext uri="{FF2B5EF4-FFF2-40B4-BE49-F238E27FC236}">
                <a16:creationId xmlns:a16="http://schemas.microsoft.com/office/drawing/2014/main" xmlns="" id="{F4B67208-F96E-450F-B522-0A725A25BDF3}"/>
              </a:ext>
            </a:extLst>
          </p:cNvPr>
          <p:cNvSpPr/>
          <p:nvPr/>
        </p:nvSpPr>
        <p:spPr>
          <a:xfrm>
            <a:off x="711181" y="803157"/>
            <a:ext cx="4920993" cy="3278513"/>
          </a:xfrm>
          <a:prstGeom prst="cloudCallout">
            <a:avLst>
              <a:gd name="adj1" fmla="val 60812"/>
              <a:gd name="adj2" fmla="val 6422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3" name="Casella di testo 36">
            <a:extLst>
              <a:ext uri="{FF2B5EF4-FFF2-40B4-BE49-F238E27FC236}">
                <a16:creationId xmlns:a16="http://schemas.microsoft.com/office/drawing/2014/main" xmlns="" id="{87CE919D-DC7E-4BA9-B8C1-AB856B18DA4B}"/>
              </a:ext>
            </a:extLst>
          </p:cNvPr>
          <p:cNvSpPr txBox="1">
            <a:spLocks noChangeArrowheads="1"/>
          </p:cNvSpPr>
          <p:nvPr/>
        </p:nvSpPr>
        <p:spPr bwMode="auto">
          <a:xfrm>
            <a:off x="929429" y="1396143"/>
            <a:ext cx="4104618" cy="145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800" b="0" i="0" u="none" strike="noStrike" cap="none" normalizeH="0" baseline="0" dirty="0">
                <a:ln>
                  <a:noFill/>
                </a:ln>
                <a:solidFill>
                  <a:srgbClr val="FF0000"/>
                </a:solidFill>
                <a:effectLst/>
                <a:latin typeface="Lazy Dog" pitchFamily="2" charset="0"/>
                <a:ea typeface="Calibri" panose="020F0502020204030204" pitchFamily="34" charset="0"/>
                <a:cs typeface="Times New Roman" panose="02020603050405020304" pitchFamily="18" charset="0"/>
              </a:rPr>
              <a:t>CON LAS UTILIDADES PUEDO MEJORAR MI EMPRENDIMIENTO Y </a:t>
            </a:r>
            <a:r>
              <a:rPr kumimoji="0" lang="es-BO" altLang="es-BO" sz="2800" b="0" i="0" u="none" strike="noStrike" cap="none" normalizeH="0" baseline="0" dirty="0" smtClean="0">
                <a:ln>
                  <a:noFill/>
                </a:ln>
                <a:solidFill>
                  <a:srgbClr val="FF0000"/>
                </a:solidFill>
                <a:effectLst/>
                <a:latin typeface="Lazy Dog" pitchFamily="2" charset="0"/>
                <a:ea typeface="Calibri" panose="020F0502020204030204" pitchFamily="34" charset="0"/>
                <a:cs typeface="Times New Roman" panose="02020603050405020304" pitchFamily="18" charset="0"/>
              </a:rPr>
              <a:t>LA</a:t>
            </a:r>
            <a:r>
              <a:rPr kumimoji="0" lang="es-BO" altLang="es-BO" sz="2800" b="0" i="0" u="none" strike="noStrike" cap="none" normalizeH="0" dirty="0" smtClean="0">
                <a:ln>
                  <a:noFill/>
                </a:ln>
                <a:solidFill>
                  <a:srgbClr val="FF0000"/>
                </a:solidFill>
                <a:effectLst/>
                <a:latin typeface="Lazy Dog" pitchFamily="2" charset="0"/>
                <a:ea typeface="Calibri" panose="020F0502020204030204" pitchFamily="34" charset="0"/>
                <a:cs typeface="Times New Roman" panose="02020603050405020304" pitchFamily="18" charset="0"/>
              </a:rPr>
              <a:t> </a:t>
            </a:r>
            <a:r>
              <a:rPr kumimoji="0" lang="es-BO" altLang="es-BO" sz="2800" b="0" i="0" u="none" strike="noStrike" cap="none" normalizeH="0" baseline="0" dirty="0" smtClean="0">
                <a:ln>
                  <a:noFill/>
                </a:ln>
                <a:solidFill>
                  <a:srgbClr val="FF0000"/>
                </a:solidFill>
                <a:effectLst/>
                <a:latin typeface="Lazy Dog" pitchFamily="2" charset="0"/>
                <a:ea typeface="Calibri" panose="020F0502020204030204" pitchFamily="34" charset="0"/>
                <a:cs typeface="Times New Roman" panose="02020603050405020304" pitchFamily="18" charset="0"/>
              </a:rPr>
              <a:t>CALIDAD</a:t>
            </a:r>
            <a:endParaRPr kumimoji="0" lang="es-BO" altLang="es-BO" sz="2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06880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a:t>
            </a:r>
            <a:endParaRPr lang="en-US" dirty="0"/>
          </a:p>
        </p:txBody>
      </p:sp>
      <p:sp>
        <p:nvSpPr>
          <p:cNvPr id="3" name="Marcador de contenido 2"/>
          <p:cNvSpPr>
            <a:spLocks noGrp="1"/>
          </p:cNvSpPr>
          <p:nvPr>
            <p:ph idx="1"/>
          </p:nvPr>
        </p:nvSpPr>
        <p:spPr/>
        <p:txBody>
          <a:bodyPr/>
          <a:lstStyle/>
          <a:p>
            <a:r>
              <a:rPr lang="es-ES" dirty="0"/>
              <a:t>Vallejo </a:t>
            </a:r>
            <a:r>
              <a:rPr lang="es-ES" dirty="0" smtClean="0"/>
              <a:t>Trujillo, Stella. Manual </a:t>
            </a:r>
            <a:r>
              <a:rPr lang="es-ES" dirty="0"/>
              <a:t>de educación financiera para </a:t>
            </a:r>
            <a:r>
              <a:rPr lang="es-ES" dirty="0" smtClean="0"/>
              <a:t>emprendedores. México. 2019</a:t>
            </a:r>
          </a:p>
          <a:p>
            <a:r>
              <a:rPr lang="es-ES" dirty="0" smtClean="0"/>
              <a:t>OIT-Organización Internacional del Trabajo. Manual del alumno y alumna educación financiera. Primera edición 2020</a:t>
            </a:r>
            <a:endParaRPr lang="en-US" dirty="0"/>
          </a:p>
          <a:p>
            <a:r>
              <a:rPr lang="es-ES" dirty="0" smtClean="0"/>
              <a:t>Guía de educación financiera. Agencia Italiana de Cooperación para </a:t>
            </a:r>
            <a:r>
              <a:rPr lang="es-ES" smtClean="0"/>
              <a:t>el desarrollo</a:t>
            </a:r>
            <a:endParaRPr lang="en-US" dirty="0"/>
          </a:p>
        </p:txBody>
      </p:sp>
    </p:spTree>
    <p:extLst>
      <p:ext uri="{BB962C8B-B14F-4D97-AF65-F5344CB8AC3E}">
        <p14:creationId xmlns:p14="http://schemas.microsoft.com/office/powerpoint/2010/main" val="226848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30F43CC-998B-E84D-8F5A-867474AABB85}"/>
              </a:ext>
            </a:extLst>
          </p:cNvPr>
          <p:cNvPicPr>
            <a:picLocks noChangeAspect="1"/>
          </p:cNvPicPr>
          <p:nvPr/>
        </p:nvPicPr>
        <p:blipFill>
          <a:blip r:embed="rId2"/>
          <a:stretch>
            <a:fillRect/>
          </a:stretch>
        </p:blipFill>
        <p:spPr>
          <a:xfrm>
            <a:off x="224972" y="-1"/>
            <a:ext cx="11968066" cy="6858001"/>
          </a:xfrm>
          <a:prstGeom prst="rect">
            <a:avLst/>
          </a:prstGeom>
        </p:spPr>
      </p:pic>
      <p:pic>
        <p:nvPicPr>
          <p:cNvPr id="4" name="Imagen 3">
            <a:extLst>
              <a:ext uri="{FF2B5EF4-FFF2-40B4-BE49-F238E27FC236}">
                <a16:creationId xmlns:a16="http://schemas.microsoft.com/office/drawing/2014/main" xmlns="" id="{F30E303A-E381-B30F-CDD4-FD74FCC7013A}"/>
              </a:ext>
            </a:extLst>
          </p:cNvPr>
          <p:cNvPicPr>
            <a:picLocks noChangeAspect="1"/>
          </p:cNvPicPr>
          <p:nvPr/>
        </p:nvPicPr>
        <p:blipFill rotWithShape="1">
          <a:blip r:embed="rId3"/>
          <a:srcRect l="7706" t="21131" r="7259" b="11719"/>
          <a:stretch/>
        </p:blipFill>
        <p:spPr>
          <a:xfrm>
            <a:off x="7762581" y="4935071"/>
            <a:ext cx="4204447" cy="1922929"/>
          </a:xfrm>
          <a:prstGeom prst="rect">
            <a:avLst/>
          </a:prstGeom>
        </p:spPr>
      </p:pic>
    </p:spTree>
    <p:extLst>
      <p:ext uri="{BB962C8B-B14F-4D97-AF65-F5344CB8AC3E}">
        <p14:creationId xmlns:p14="http://schemas.microsoft.com/office/powerpoint/2010/main" val="82562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26574" y="1730828"/>
            <a:ext cx="4647610" cy="2262781"/>
          </a:xfrm>
        </p:spPr>
        <p:txBody>
          <a:bodyPr>
            <a:normAutofit/>
          </a:bodyPr>
          <a:lstStyle/>
          <a:p>
            <a:r>
              <a:rPr lang="es-ES" sz="7200" b="1" dirty="0" smtClean="0"/>
              <a:t>PARTE 2</a:t>
            </a:r>
            <a:endParaRPr lang="en-US" sz="7200" b="1" dirty="0"/>
          </a:p>
        </p:txBody>
      </p:sp>
    </p:spTree>
    <p:extLst>
      <p:ext uri="{BB962C8B-B14F-4D97-AF65-F5344CB8AC3E}">
        <p14:creationId xmlns:p14="http://schemas.microsoft.com/office/powerpoint/2010/main" val="186602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PRESUPUESTO</a:t>
            </a:r>
            <a:endParaRPr lang="en-US" b="1" dirty="0"/>
          </a:p>
        </p:txBody>
      </p:sp>
      <p:sp>
        <p:nvSpPr>
          <p:cNvPr id="3" name="Marcador de contenido 2"/>
          <p:cNvSpPr>
            <a:spLocks noGrp="1"/>
          </p:cNvSpPr>
          <p:nvPr>
            <p:ph idx="1"/>
          </p:nvPr>
        </p:nvSpPr>
        <p:spPr>
          <a:xfrm>
            <a:off x="496390" y="1698171"/>
            <a:ext cx="5878284" cy="4966064"/>
          </a:xfrm>
        </p:spPr>
        <p:txBody>
          <a:bodyPr/>
          <a:lstStyle/>
          <a:p>
            <a:r>
              <a:rPr lang="es-ES" b="1" dirty="0" smtClean="0"/>
              <a:t>?Que es presupuesto?</a:t>
            </a:r>
          </a:p>
          <a:p>
            <a:pPr marL="0" indent="0">
              <a:buNone/>
            </a:pPr>
            <a:r>
              <a:rPr lang="es-MX" dirty="0" smtClean="0"/>
              <a:t>Es </a:t>
            </a:r>
            <a:r>
              <a:rPr lang="es-MX" dirty="0"/>
              <a:t>una herramienta para decidir, planificar y utilizar de la mejor forma posible tu dinero para alcanzar tus objetivos.</a:t>
            </a:r>
            <a:endParaRPr lang="es-ES" dirty="0"/>
          </a:p>
          <a:p>
            <a:r>
              <a:rPr lang="es-ES" b="1" dirty="0" smtClean="0">
                <a:solidFill>
                  <a:schemeClr val="tx1"/>
                </a:solidFill>
              </a:rPr>
              <a:t>Tipos de presupuesto:</a:t>
            </a:r>
          </a:p>
          <a:p>
            <a:pPr>
              <a:buFontTx/>
              <a:buChar char="-"/>
            </a:pPr>
            <a:r>
              <a:rPr lang="es-ES" dirty="0" smtClean="0"/>
              <a:t>PRESUPUESTO </a:t>
            </a:r>
            <a:r>
              <a:rPr lang="es-ES" dirty="0"/>
              <a:t>FAMILIAR; </a:t>
            </a:r>
            <a:r>
              <a:rPr lang="es-MX" dirty="0"/>
              <a:t>tiene como objetivo mejorar la organización del dinero y el control de ingresos y gastos.</a:t>
            </a:r>
            <a:endParaRPr lang="es-ES" dirty="0"/>
          </a:p>
          <a:p>
            <a:pPr>
              <a:buFontTx/>
              <a:buChar char="-"/>
            </a:pPr>
            <a:r>
              <a:rPr lang="es-ES" dirty="0"/>
              <a:t>PRESUPUESTO Empresarial; </a:t>
            </a:r>
            <a:r>
              <a:rPr lang="es-MX" dirty="0"/>
              <a:t>Es un ejercicio similar al realizado con el presupuesto familiar pero que debe contemplar todos los ingresos y egresos de la empresa o emprendimiento.</a:t>
            </a:r>
            <a:endParaRPr lang="en-US" dirty="0"/>
          </a:p>
        </p:txBody>
      </p:sp>
      <p:pic>
        <p:nvPicPr>
          <p:cNvPr id="5" name="Imagen 4">
            <a:extLst>
              <a:ext uri="{FF2B5EF4-FFF2-40B4-BE49-F238E27FC236}">
                <a16:creationId xmlns:a16="http://schemas.microsoft.com/office/drawing/2014/main" xmlns="" id="{C503ED33-7D07-2A5A-73C5-E7F9B2EA5891}"/>
              </a:ext>
            </a:extLst>
          </p:cNvPr>
          <p:cNvPicPr>
            <a:picLocks noChangeAspect="1"/>
          </p:cNvPicPr>
          <p:nvPr/>
        </p:nvPicPr>
        <p:blipFill>
          <a:blip r:embed="rId2"/>
          <a:stretch>
            <a:fillRect/>
          </a:stretch>
        </p:blipFill>
        <p:spPr>
          <a:xfrm>
            <a:off x="9275922" y="624110"/>
            <a:ext cx="2419688" cy="3915321"/>
          </a:xfrm>
          <a:prstGeom prst="rect">
            <a:avLst/>
          </a:prstGeom>
        </p:spPr>
      </p:pic>
      <p:pic>
        <p:nvPicPr>
          <p:cNvPr id="7" name="Imagen 6">
            <a:extLst>
              <a:ext uri="{FF2B5EF4-FFF2-40B4-BE49-F238E27FC236}">
                <a16:creationId xmlns:a16="http://schemas.microsoft.com/office/drawing/2014/main" xmlns="" id="{50AC8082-5D6B-930A-C693-469245E895D1}"/>
              </a:ext>
            </a:extLst>
          </p:cNvPr>
          <p:cNvPicPr>
            <a:picLocks noChangeAspect="1"/>
          </p:cNvPicPr>
          <p:nvPr/>
        </p:nvPicPr>
        <p:blipFill>
          <a:blip r:embed="rId3"/>
          <a:stretch>
            <a:fillRect/>
          </a:stretch>
        </p:blipFill>
        <p:spPr>
          <a:xfrm>
            <a:off x="6611100" y="2811422"/>
            <a:ext cx="2664822" cy="3422468"/>
          </a:xfrm>
          <a:prstGeom prst="rect">
            <a:avLst/>
          </a:prstGeom>
        </p:spPr>
      </p:pic>
    </p:spTree>
    <p:extLst>
      <p:ext uri="{BB962C8B-B14F-4D97-AF65-F5344CB8AC3E}">
        <p14:creationId xmlns:p14="http://schemas.microsoft.com/office/powerpoint/2010/main" val="142071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xmlns="" id="{F46A7A49-B4D8-4603-87FF-3A7B3B20E5FF}"/>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BO"/>
          </a:p>
        </p:txBody>
      </p:sp>
      <p:sp>
        <p:nvSpPr>
          <p:cNvPr id="14" name="CasellaDiTesto 13">
            <a:extLst>
              <a:ext uri="{FF2B5EF4-FFF2-40B4-BE49-F238E27FC236}">
                <a16:creationId xmlns:a16="http://schemas.microsoft.com/office/drawing/2014/main" xmlns="" id="{8230645F-F2D8-47B7-92CE-AD049596F72D}"/>
              </a:ext>
            </a:extLst>
          </p:cNvPr>
          <p:cNvSpPr txBox="1"/>
          <p:nvPr/>
        </p:nvSpPr>
        <p:spPr>
          <a:xfrm>
            <a:off x="1132114" y="437837"/>
            <a:ext cx="10624457" cy="107721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3200" b="1" i="0" u="none" strike="noStrike" cap="none" normalizeH="0" baseline="0" dirty="0" smtClean="0">
                <a:ln>
                  <a:noFill/>
                </a:ln>
                <a:effectLst/>
                <a:latin typeface="Calibri" panose="020F0502020204030204" pitchFamily="34" charset="0"/>
                <a:ea typeface="Calibri" panose="020F0502020204030204" pitchFamily="34" charset="0"/>
                <a:cs typeface="Cambria" panose="02040503050406030204" pitchFamily="18" charset="0"/>
              </a:rPr>
              <a:t>¿</a:t>
            </a:r>
            <a:r>
              <a:rPr kumimoji="0" lang="es-BO" altLang="es-BO" sz="3200" b="1" i="0" u="none" strike="noStrike" cap="none" normalizeH="0" baseline="0" dirty="0" smtClean="0">
                <a:ln>
                  <a:noFill/>
                </a:ln>
                <a:effectLst/>
                <a:latin typeface="Lazy Dog" pitchFamily="2" charset="0"/>
                <a:ea typeface="Calibri" panose="020F0502020204030204" pitchFamily="34" charset="0"/>
                <a:cs typeface="Times New Roman" panose="02020603050405020304" pitchFamily="18" charset="0"/>
              </a:rPr>
              <a:t>QU</a:t>
            </a:r>
            <a:r>
              <a:rPr kumimoji="0" lang="es-BO" altLang="es-BO" sz="3200" b="1" i="0" u="none" strike="noStrike" cap="none" normalizeH="0" baseline="0" dirty="0" smtClean="0">
                <a:ln>
                  <a:noFill/>
                </a:ln>
                <a:effectLst/>
                <a:latin typeface="Calibri" panose="020F0502020204030204" pitchFamily="34" charset="0"/>
                <a:ea typeface="Calibri" panose="020F0502020204030204" pitchFamily="34" charset="0"/>
                <a:cs typeface="Cambria" panose="02040503050406030204" pitchFamily="18" charset="0"/>
              </a:rPr>
              <a:t>É</a:t>
            </a:r>
            <a:r>
              <a:rPr kumimoji="0" lang="es-BO" altLang="es-BO" sz="3200" b="1" i="0" u="none" strike="noStrike" cap="none" normalizeH="0" baseline="0" dirty="0" smtClean="0">
                <a:ln>
                  <a:noFill/>
                </a:ln>
                <a:effectLst/>
                <a:latin typeface="Lazy Dog" pitchFamily="2" charset="0"/>
                <a:ea typeface="Calibri" panose="020F0502020204030204" pitchFamily="34" charset="0"/>
                <a:cs typeface="Times New Roman" panose="02020603050405020304" pitchFamily="18" charset="0"/>
              </a:rPr>
              <a:t> NECESITA PARA EMPEZAR SU EMPRENDIMIENTO? </a:t>
            </a:r>
            <a:endParaRPr kumimoji="0" lang="es-BO" altLang="es-BO" sz="3200" b="1" i="0" u="none" strike="noStrike" cap="none" normalizeH="0" baseline="0" dirty="0">
              <a:ln>
                <a:noFill/>
              </a:ln>
              <a:effectLst/>
            </a:endParaRPr>
          </a:p>
        </p:txBody>
      </p:sp>
      <p:pic>
        <p:nvPicPr>
          <p:cNvPr id="16" name="Imagen 24">
            <a:extLst>
              <a:ext uri="{FF2B5EF4-FFF2-40B4-BE49-F238E27FC236}">
                <a16:creationId xmlns:a16="http://schemas.microsoft.com/office/drawing/2014/main" xmlns="" id="{8B2A5214-DE2C-490F-80DD-2D247A059527}"/>
              </a:ext>
            </a:extLst>
          </p:cNvPr>
          <p:cNvPicPr/>
          <p:nvPr/>
        </p:nvPicPr>
        <p:blipFill rotWithShape="1">
          <a:blip r:embed="rId3"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17" name="Imagen 24">
            <a:extLst>
              <a:ext uri="{FF2B5EF4-FFF2-40B4-BE49-F238E27FC236}">
                <a16:creationId xmlns:a16="http://schemas.microsoft.com/office/drawing/2014/main" xmlns="" id="{2E24ED69-D81A-4F79-A92D-743DD3FE09B3}"/>
              </a:ext>
            </a:extLst>
          </p:cNvPr>
          <p:cNvPicPr/>
          <p:nvPr/>
        </p:nvPicPr>
        <p:blipFill rotWithShape="1">
          <a:blip r:embed="rId4"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18" name="Imagen 24">
            <a:extLst>
              <a:ext uri="{FF2B5EF4-FFF2-40B4-BE49-F238E27FC236}">
                <a16:creationId xmlns:a16="http://schemas.microsoft.com/office/drawing/2014/main" xmlns="" id="{9D1AB72F-0F86-46B9-8B7C-23A6A97CFD45}"/>
              </a:ext>
            </a:extLst>
          </p:cNvPr>
          <p:cNvPicPr/>
          <p:nvPr/>
        </p:nvPicPr>
        <p:blipFill rotWithShape="1">
          <a:blip r:embed="rId4"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sp>
        <p:nvSpPr>
          <p:cNvPr id="4" name="Marcador de contenido 3">
            <a:extLst>
              <a:ext uri="{FF2B5EF4-FFF2-40B4-BE49-F238E27FC236}">
                <a16:creationId xmlns:a16="http://schemas.microsoft.com/office/drawing/2014/main" xmlns="" id="{68A82839-FE55-2927-F82C-9AB30C45BBF6}"/>
              </a:ext>
            </a:extLst>
          </p:cNvPr>
          <p:cNvSpPr>
            <a:spLocks noGrp="1"/>
          </p:cNvSpPr>
          <p:nvPr>
            <p:ph idx="1"/>
          </p:nvPr>
        </p:nvSpPr>
        <p:spPr>
          <a:xfrm>
            <a:off x="1132114" y="1807856"/>
            <a:ext cx="7000551" cy="3777622"/>
          </a:xfrm>
        </p:spPr>
        <p:txBody>
          <a:bodyPr>
            <a:normAutofit lnSpcReduction="10000"/>
          </a:bodyPr>
          <a:lstStyle/>
          <a:p>
            <a:r>
              <a:rPr lang="es-BO" dirty="0"/>
              <a:t>Tomar en cuenta :</a:t>
            </a:r>
          </a:p>
          <a:p>
            <a:pPr algn="just">
              <a:buFontTx/>
              <a:buChar char="-"/>
            </a:pPr>
            <a:r>
              <a:rPr lang="es-BO" dirty="0"/>
              <a:t>Conocer la demanda y oferta del producto de nuestro emprendimiento. </a:t>
            </a:r>
          </a:p>
          <a:p>
            <a:pPr algn="just">
              <a:buFontTx/>
              <a:buChar char="-"/>
            </a:pPr>
            <a:r>
              <a:rPr lang="es-MX" dirty="0"/>
              <a:t>El cálculo del ingreso neto del emprendimiento es muy importante para analizar el rendimiento de la empresa pero también para entender cuanto contribuye mi empresa al sostenimiento de mi economía familiar</a:t>
            </a:r>
            <a:endParaRPr lang="es-BO" dirty="0"/>
          </a:p>
          <a:p>
            <a:pPr algn="just">
              <a:buFontTx/>
              <a:buChar char="-"/>
            </a:pPr>
            <a:r>
              <a:rPr lang="es-MX" dirty="0"/>
              <a:t>En el caso que tu negocio o emprendimiento genere ingresos y egresos en forma diaria, semanal o quincenal </a:t>
            </a:r>
            <a:r>
              <a:rPr lang="es-MX" dirty="0" smtClean="0"/>
              <a:t>tienes </a:t>
            </a:r>
            <a:r>
              <a:rPr lang="es-MX" dirty="0"/>
              <a:t>que llevar un registro acorde a esta frecuencia para luego poder realizar tus cierres de caja que te permitan evaluar la gestión de tu negocio en forma mensual y anual.</a:t>
            </a:r>
            <a:endParaRPr lang="es-BO" dirty="0"/>
          </a:p>
        </p:txBody>
      </p:sp>
      <p:pic>
        <p:nvPicPr>
          <p:cNvPr id="10" name="Imagen 9">
            <a:extLst>
              <a:ext uri="{FF2B5EF4-FFF2-40B4-BE49-F238E27FC236}">
                <a16:creationId xmlns:a16="http://schemas.microsoft.com/office/drawing/2014/main" xmlns="" id="{A260239A-CF3C-4089-AC7E-148F1751E206}"/>
              </a:ext>
            </a:extLst>
          </p:cNvPr>
          <p:cNvPicPr>
            <a:picLocks noChangeAspect="1"/>
          </p:cNvPicPr>
          <p:nvPr/>
        </p:nvPicPr>
        <p:blipFill>
          <a:blip r:embed="rId5"/>
          <a:stretch>
            <a:fillRect/>
          </a:stretch>
        </p:blipFill>
        <p:spPr>
          <a:xfrm>
            <a:off x="8423322" y="1461092"/>
            <a:ext cx="3357716" cy="4417188"/>
          </a:xfrm>
          <a:prstGeom prst="rect">
            <a:avLst/>
          </a:prstGeom>
        </p:spPr>
      </p:pic>
    </p:spTree>
    <p:extLst>
      <p:ext uri="{BB962C8B-B14F-4D97-AF65-F5344CB8AC3E}">
        <p14:creationId xmlns:p14="http://schemas.microsoft.com/office/powerpoint/2010/main" val="216872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Immagine 2" descr="Gran venta completos italianos | Hot dogs, Hot dog cart, Diy lemonade stand">
            <a:extLst>
              <a:ext uri="{FF2B5EF4-FFF2-40B4-BE49-F238E27FC236}">
                <a16:creationId xmlns:a16="http://schemas.microsoft.com/office/drawing/2014/main" xmlns="" id="{E1D383BD-4085-4DE2-9419-BB5050B946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6463" y="3169011"/>
            <a:ext cx="2596514" cy="259651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6" name="Immagine 4" descr="vector de dibujos animados de icono de salchicha. Carne a la parrilla  14341890 Vector en Vecteezy">
            <a:extLst>
              <a:ext uri="{FF2B5EF4-FFF2-40B4-BE49-F238E27FC236}">
                <a16:creationId xmlns:a16="http://schemas.microsoft.com/office/drawing/2014/main" xmlns="" id="{F21B3942-F939-456E-A24F-9B4F64493D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18095" b="22858"/>
          <a:stretch>
            <a:fillRect/>
          </a:stretch>
        </p:blipFill>
        <p:spPr bwMode="auto">
          <a:xfrm>
            <a:off x="6805098" y="5167329"/>
            <a:ext cx="10001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Immagine 6" descr="Vector gratuito conjunto realista en 3d de bocadillos de papa, papas fritas sabrosas en caja roja, vegetales crudos y pelados">
            <a:extLst>
              <a:ext uri="{FF2B5EF4-FFF2-40B4-BE49-F238E27FC236}">
                <a16:creationId xmlns:a16="http://schemas.microsoft.com/office/drawing/2014/main" xmlns="" id="{06B33F27-47D6-4548-B7A1-49FEF6B55F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7274" r="64565" b="46654"/>
          <a:stretch>
            <a:fillRect/>
          </a:stretch>
        </p:blipFill>
        <p:spPr bwMode="auto">
          <a:xfrm>
            <a:off x="6637420" y="4333332"/>
            <a:ext cx="1030288" cy="723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Immagine 7" descr="Vector ilustración de icono de dibujos animados de salsa de tomate y mostaza.">
            <a:extLst>
              <a:ext uri="{FF2B5EF4-FFF2-40B4-BE49-F238E27FC236}">
                <a16:creationId xmlns:a16="http://schemas.microsoft.com/office/drawing/2014/main" xmlns="" id="{9596CBC8-E47D-4F58-AD28-2521A50A6B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l="14018" t="12149" r="15887" b="13084"/>
          <a:stretch>
            <a:fillRect/>
          </a:stretch>
        </p:blipFill>
        <p:spPr bwMode="auto">
          <a:xfrm>
            <a:off x="7824273" y="4460892"/>
            <a:ext cx="876300" cy="935037"/>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magine 8" descr="Vector botellas de aceite de soja variedad de cocina aceites vegetales botella de vidrio o plástico líquido fresco para cocinar comida gourmet saludable aceite de canola de oliva de coco">
            <a:extLst>
              <a:ext uri="{FF2B5EF4-FFF2-40B4-BE49-F238E27FC236}">
                <a16:creationId xmlns:a16="http://schemas.microsoft.com/office/drawing/2014/main" xmlns="" id="{0BBB8428-A26D-43F8-94D4-FEA2B4BA33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t="44254" r="50163"/>
          <a:stretch>
            <a:fillRect/>
          </a:stretch>
        </p:blipFill>
        <p:spPr bwMode="auto">
          <a:xfrm>
            <a:off x="6805098" y="3026820"/>
            <a:ext cx="1895475" cy="1306512"/>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xmlns="" id="{3625D5BF-81AB-4272-9818-33A8C5006058}"/>
              </a:ext>
            </a:extLst>
          </p:cNvPr>
          <p:cNvSpPr/>
          <p:nvPr/>
        </p:nvSpPr>
        <p:spPr>
          <a:xfrm>
            <a:off x="6444342" y="3075025"/>
            <a:ext cx="2596514" cy="2596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BO"/>
          </a:p>
        </p:txBody>
      </p:sp>
      <p:sp>
        <p:nvSpPr>
          <p:cNvPr id="3" name="Rectangle 8">
            <a:extLst>
              <a:ext uri="{FF2B5EF4-FFF2-40B4-BE49-F238E27FC236}">
                <a16:creationId xmlns:a16="http://schemas.microsoft.com/office/drawing/2014/main" xmlns="" id="{6226A4FC-260C-4FA4-BA45-F3FFDEF56B0D}"/>
              </a:ext>
            </a:extLst>
          </p:cNvPr>
          <p:cNvSpPr>
            <a:spLocks noChangeArrowheads="1"/>
          </p:cNvSpPr>
          <p:nvPr/>
        </p:nvSpPr>
        <p:spPr bwMode="auto">
          <a:xfrm>
            <a:off x="1836463" y="1892740"/>
            <a:ext cx="22945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0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Para eso Juanita compra un carrito para cocinar y vender.</a:t>
            </a:r>
            <a:endParaRPr kumimoji="0" lang="es-BO" altLang="es-BO" sz="2000" b="0" i="0" u="none" strike="noStrike" cap="none" normalizeH="0" baseline="0" dirty="0">
              <a:ln>
                <a:noFill/>
              </a:ln>
              <a:solidFill>
                <a:schemeClr val="tx1"/>
              </a:solidFill>
              <a:effectLst/>
            </a:endParaRPr>
          </a:p>
        </p:txBody>
      </p:sp>
      <p:sp>
        <p:nvSpPr>
          <p:cNvPr id="5" name="Rectangle 10">
            <a:extLst>
              <a:ext uri="{FF2B5EF4-FFF2-40B4-BE49-F238E27FC236}">
                <a16:creationId xmlns:a16="http://schemas.microsoft.com/office/drawing/2014/main" xmlns="" id="{F46A7A49-B4D8-4603-87FF-3A7B3B20E5FF}"/>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BO"/>
          </a:p>
        </p:txBody>
      </p:sp>
      <p:sp>
        <p:nvSpPr>
          <p:cNvPr id="6" name="Rectangle 11">
            <a:extLst>
              <a:ext uri="{FF2B5EF4-FFF2-40B4-BE49-F238E27FC236}">
                <a16:creationId xmlns:a16="http://schemas.microsoft.com/office/drawing/2014/main" xmlns="" id="{6CA270C1-27E6-4DF3-8CE5-75C56558B9D2}"/>
              </a:ext>
            </a:extLst>
          </p:cNvPr>
          <p:cNvSpPr>
            <a:spLocks noChangeArrowheads="1"/>
          </p:cNvSpPr>
          <p:nvPr/>
        </p:nvSpPr>
        <p:spPr bwMode="auto">
          <a:xfrm>
            <a:off x="6096000" y="1584964"/>
            <a:ext cx="33136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0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Tambi</a:t>
            </a:r>
            <a:r>
              <a:rPr kumimoji="0" lang="es-BO" altLang="es-BO"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mbria" panose="02040503050406030204" pitchFamily="18" charset="0"/>
              </a:rPr>
              <a:t>é</a:t>
            </a:r>
            <a:r>
              <a:rPr kumimoji="0" lang="es-BO" altLang="es-BO" sz="20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n necesita comprar productos base: Salchichas, Papas, Aceite, Mayonesa y K</a:t>
            </a:r>
            <a:r>
              <a:rPr kumimoji="0" lang="es-BO" altLang="es-BO"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s-BO" altLang="es-BO" sz="20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tchup entre otros.</a:t>
            </a:r>
            <a:endParaRPr kumimoji="0" lang="es-BO" altLang="es-BO" sz="1100" b="0" i="0" u="none" strike="noStrike" cap="none" normalizeH="0" baseline="0" dirty="0">
              <a:ln>
                <a:noFill/>
              </a:ln>
              <a:solidFill>
                <a:schemeClr val="tx1"/>
              </a:solidFill>
              <a:effectLst/>
            </a:endParaRPr>
          </a:p>
        </p:txBody>
      </p:sp>
      <p:pic>
        <p:nvPicPr>
          <p:cNvPr id="16" name="Imagen 24">
            <a:extLst>
              <a:ext uri="{FF2B5EF4-FFF2-40B4-BE49-F238E27FC236}">
                <a16:creationId xmlns:a16="http://schemas.microsoft.com/office/drawing/2014/main" xmlns="" id="{8B2A5214-DE2C-490F-80DD-2D247A059527}"/>
              </a:ext>
            </a:extLst>
          </p:cNvPr>
          <p:cNvPicPr/>
          <p:nvPr/>
        </p:nvPicPr>
        <p:blipFill rotWithShape="1">
          <a:blip r:embed="rId8"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17" name="Imagen 24">
            <a:extLst>
              <a:ext uri="{FF2B5EF4-FFF2-40B4-BE49-F238E27FC236}">
                <a16:creationId xmlns:a16="http://schemas.microsoft.com/office/drawing/2014/main" xmlns="" id="{2E24ED69-D81A-4F79-A92D-743DD3FE09B3}"/>
              </a:ext>
            </a:extLst>
          </p:cNvPr>
          <p:cNvPicPr/>
          <p:nvPr/>
        </p:nvPicPr>
        <p:blipFill rotWithShape="1">
          <a:blip r:embed="rId9"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18" name="Imagen 24">
            <a:extLst>
              <a:ext uri="{FF2B5EF4-FFF2-40B4-BE49-F238E27FC236}">
                <a16:creationId xmlns:a16="http://schemas.microsoft.com/office/drawing/2014/main" xmlns="" id="{9D1AB72F-0F86-46B9-8B7C-23A6A97CFD45}"/>
              </a:ext>
            </a:extLst>
          </p:cNvPr>
          <p:cNvPicPr/>
          <p:nvPr/>
        </p:nvPicPr>
        <p:blipFill rotWithShape="1">
          <a:blip r:embed="rId9"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sp>
        <p:nvSpPr>
          <p:cNvPr id="2" name="CasellaDiTesto 10">
            <a:extLst>
              <a:ext uri="{FF2B5EF4-FFF2-40B4-BE49-F238E27FC236}">
                <a16:creationId xmlns:a16="http://schemas.microsoft.com/office/drawing/2014/main" xmlns="" id="{3EC94E0E-5026-E777-A02A-CCDE4ADE8B07}"/>
              </a:ext>
            </a:extLst>
          </p:cNvPr>
          <p:cNvSpPr txBox="1"/>
          <p:nvPr/>
        </p:nvSpPr>
        <p:spPr>
          <a:xfrm>
            <a:off x="1963844" y="554533"/>
            <a:ext cx="7445829"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800" b="1" i="0" u="none" strike="noStrike" cap="none" normalizeH="0" baseline="0" dirty="0">
                <a:ln>
                  <a:noFill/>
                </a:ln>
                <a:effectLst/>
                <a:latin typeface="Lazy Dog" pitchFamily="2" charset="0"/>
                <a:ea typeface="Calibri" panose="020F0502020204030204" pitchFamily="34" charset="0"/>
                <a:cs typeface="Cambria" panose="02040503050406030204" pitchFamily="18" charset="0"/>
              </a:rPr>
              <a:t>EGRESOS/GASTOS  DE EMPRENDIMIENTO</a:t>
            </a:r>
            <a:endParaRPr kumimoji="0" lang="es-BO" altLang="es-BO" sz="2800" b="1" i="0" u="none" strike="noStrike" cap="none" normalizeH="0" baseline="0" dirty="0">
              <a:ln>
                <a:noFill/>
              </a:ln>
              <a:effectLst/>
              <a:latin typeface="Lazy Dog" pitchFamily="2" charset="0"/>
            </a:endParaRPr>
          </a:p>
        </p:txBody>
      </p:sp>
    </p:spTree>
    <p:extLst>
      <p:ext uri="{BB962C8B-B14F-4D97-AF65-F5344CB8AC3E}">
        <p14:creationId xmlns:p14="http://schemas.microsoft.com/office/powerpoint/2010/main" val="265476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4">
            <a:extLst>
              <a:ext uri="{FF2B5EF4-FFF2-40B4-BE49-F238E27FC236}">
                <a16:creationId xmlns:a16="http://schemas.microsoft.com/office/drawing/2014/main" xmlns="" id="{C99E2BAA-F7D5-4DFC-A880-7A8D456984F2}"/>
              </a:ext>
            </a:extLst>
          </p:cNvPr>
          <p:cNvPicPr/>
          <p:nvPr/>
        </p:nvPicPr>
        <p:blipFill rotWithShape="1">
          <a:blip r:embed="rId3"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3" name="Imagen 24">
            <a:extLst>
              <a:ext uri="{FF2B5EF4-FFF2-40B4-BE49-F238E27FC236}">
                <a16:creationId xmlns:a16="http://schemas.microsoft.com/office/drawing/2014/main" xmlns="" id="{3AD3A7DA-6DC4-4FC8-BB37-10E0B9D1E642}"/>
              </a:ext>
            </a:extLst>
          </p:cNvPr>
          <p:cNvPicPr/>
          <p:nvPr/>
        </p:nvPicPr>
        <p:blipFill rotWithShape="1">
          <a:blip r:embed="rId4"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4" name="Imagen 24">
            <a:extLst>
              <a:ext uri="{FF2B5EF4-FFF2-40B4-BE49-F238E27FC236}">
                <a16:creationId xmlns:a16="http://schemas.microsoft.com/office/drawing/2014/main" xmlns="" id="{440F7FDF-3A8C-48FD-8CD7-D4FCA2425430}"/>
              </a:ext>
            </a:extLst>
          </p:cNvPr>
          <p:cNvPicPr/>
          <p:nvPr/>
        </p:nvPicPr>
        <p:blipFill rotWithShape="1">
          <a:blip r:embed="rId4"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pic>
        <p:nvPicPr>
          <p:cNvPr id="5" name="Immagine 4">
            <a:extLst>
              <a:ext uri="{FF2B5EF4-FFF2-40B4-BE49-F238E27FC236}">
                <a16:creationId xmlns:a16="http://schemas.microsoft.com/office/drawing/2014/main" xmlns="" id="{36D3DD55-3B45-449C-B924-88D1A2E9C44D}"/>
              </a:ext>
            </a:extLst>
          </p:cNvPr>
          <p:cNvPicPr/>
          <p:nvPr/>
        </p:nvPicPr>
        <p:blipFill rotWithShape="1">
          <a:blip r:embed="rId5" cstate="screen">
            <a:extLst>
              <a:ext uri="{28A0092B-C50C-407E-A947-70E740481C1C}">
                <a14:useLocalDpi xmlns:a14="http://schemas.microsoft.com/office/drawing/2010/main"/>
              </a:ext>
            </a:extLst>
          </a:blip>
          <a:srcRect t="66852"/>
          <a:stretch/>
        </p:blipFill>
        <p:spPr bwMode="auto">
          <a:xfrm>
            <a:off x="2102485" y="4387681"/>
            <a:ext cx="7174230" cy="1987674"/>
          </a:xfrm>
          <a:prstGeom prst="rect">
            <a:avLst/>
          </a:prstGeom>
          <a:noFill/>
          <a:ln>
            <a:noFill/>
          </a:ln>
        </p:spPr>
      </p:pic>
      <p:pic>
        <p:nvPicPr>
          <p:cNvPr id="6" name="Immagine 5">
            <a:extLst>
              <a:ext uri="{FF2B5EF4-FFF2-40B4-BE49-F238E27FC236}">
                <a16:creationId xmlns:a16="http://schemas.microsoft.com/office/drawing/2014/main" xmlns="" id="{F6030F6F-0417-407F-9618-8F1EF11B5CD3}"/>
              </a:ext>
            </a:extLst>
          </p:cNvPr>
          <p:cNvPicPr>
            <a:picLocks noChangeAspect="1" noChangeArrowheads="1"/>
          </p:cNvPicPr>
          <p:nvPr/>
        </p:nvPicPr>
        <p:blipFill>
          <a:blip r:embed="rId6">
            <a:extLst>
              <a:ext uri="{28A0092B-C50C-407E-A947-70E740481C1C}">
                <a14:useLocalDpi xmlns:a14="http://schemas.microsoft.com/office/drawing/2010/main"/>
              </a:ext>
            </a:extLst>
          </a:blip>
          <a:srcRect b="3954"/>
          <a:stretch>
            <a:fillRect/>
          </a:stretch>
        </p:blipFill>
        <p:spPr bwMode="auto">
          <a:xfrm>
            <a:off x="2758400" y="770734"/>
            <a:ext cx="1619250" cy="3533775"/>
          </a:xfrm>
          <a:prstGeom prst="rect">
            <a:avLst/>
          </a:prstGeom>
          <a:noFill/>
          <a:extLst>
            <a:ext uri="{909E8E84-426E-40DD-AFC4-6F175D3DCCD1}">
              <a14:hiddenFill xmlns:a14="http://schemas.microsoft.com/office/drawing/2010/main">
                <a:solidFill>
                  <a:srgbClr val="FFFFFF"/>
                </a:solidFill>
              </a14:hiddenFill>
            </a:ext>
          </a:extLst>
        </p:spPr>
      </p:pic>
      <p:sp>
        <p:nvSpPr>
          <p:cNvPr id="9" name="Bolla: nuvola 8">
            <a:extLst>
              <a:ext uri="{FF2B5EF4-FFF2-40B4-BE49-F238E27FC236}">
                <a16:creationId xmlns:a16="http://schemas.microsoft.com/office/drawing/2014/main" xmlns="" id="{3C8E891C-4E8E-4D74-8C4F-4A30DED49662}"/>
              </a:ext>
            </a:extLst>
          </p:cNvPr>
          <p:cNvSpPr/>
          <p:nvPr/>
        </p:nvSpPr>
        <p:spPr>
          <a:xfrm>
            <a:off x="4835191" y="770734"/>
            <a:ext cx="3114261" cy="2246091"/>
          </a:xfrm>
          <a:prstGeom prst="cloudCallout">
            <a:avLst>
              <a:gd name="adj1" fmla="val -61742"/>
              <a:gd name="adj2" fmla="val 4034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0" name="Casella di testo 36">
            <a:extLst>
              <a:ext uri="{FF2B5EF4-FFF2-40B4-BE49-F238E27FC236}">
                <a16:creationId xmlns:a16="http://schemas.microsoft.com/office/drawing/2014/main" xmlns="" id="{97B64E7A-AFE5-4894-ACEF-23356DE9D75C}"/>
              </a:ext>
            </a:extLst>
          </p:cNvPr>
          <p:cNvSpPr txBox="1">
            <a:spLocks noChangeArrowheads="1"/>
          </p:cNvSpPr>
          <p:nvPr/>
        </p:nvSpPr>
        <p:spPr bwMode="auto">
          <a:xfrm>
            <a:off x="5072616" y="1280840"/>
            <a:ext cx="2419295" cy="9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8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Tengo que ir al mercado</a:t>
            </a:r>
            <a:endParaRPr kumimoji="0" lang="es-BO" altLang="es-BO"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197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4">
            <a:extLst>
              <a:ext uri="{FF2B5EF4-FFF2-40B4-BE49-F238E27FC236}">
                <a16:creationId xmlns:a16="http://schemas.microsoft.com/office/drawing/2014/main" xmlns="" id="{B21BB112-D1F5-411B-B45D-D589D3700AF6}"/>
              </a:ext>
            </a:extLst>
          </p:cNvPr>
          <p:cNvPicPr/>
          <p:nvPr/>
        </p:nvPicPr>
        <p:blipFill rotWithShape="1">
          <a:blip r:embed="rId3" cstate="screen">
            <a:extLst>
              <a:ext uri="{28A0092B-C50C-407E-A947-70E740481C1C}">
                <a14:useLocalDpi xmlns:a14="http://schemas.microsoft.com/office/drawing/2010/main"/>
              </a:ext>
            </a:extLst>
          </a:blip>
          <a:srcRect t="94036"/>
          <a:stretch/>
        </p:blipFill>
        <p:spPr>
          <a:xfrm>
            <a:off x="0" y="6458527"/>
            <a:ext cx="5437095" cy="399473"/>
          </a:xfrm>
          <a:prstGeom prst="rect">
            <a:avLst/>
          </a:prstGeom>
        </p:spPr>
      </p:pic>
      <p:pic>
        <p:nvPicPr>
          <p:cNvPr id="3" name="Imagen 24">
            <a:extLst>
              <a:ext uri="{FF2B5EF4-FFF2-40B4-BE49-F238E27FC236}">
                <a16:creationId xmlns:a16="http://schemas.microsoft.com/office/drawing/2014/main" xmlns="" id="{F3F2658C-919C-45C3-A04A-F28FC0DFAA92}"/>
              </a:ext>
            </a:extLst>
          </p:cNvPr>
          <p:cNvPicPr/>
          <p:nvPr/>
        </p:nvPicPr>
        <p:blipFill rotWithShape="1">
          <a:blip r:embed="rId4" cstate="screen">
            <a:extLst>
              <a:ext uri="{28A0092B-C50C-407E-A947-70E740481C1C}">
                <a14:useLocalDpi xmlns:a14="http://schemas.microsoft.com/office/drawing/2010/main"/>
              </a:ext>
            </a:extLst>
          </a:blip>
          <a:srcRect l="1010" t="94035" b="1"/>
          <a:stretch/>
        </p:blipFill>
        <p:spPr>
          <a:xfrm>
            <a:off x="5384800" y="6458527"/>
            <a:ext cx="5129305" cy="399473"/>
          </a:xfrm>
          <a:prstGeom prst="rect">
            <a:avLst/>
          </a:prstGeom>
        </p:spPr>
      </p:pic>
      <p:pic>
        <p:nvPicPr>
          <p:cNvPr id="4" name="Imagen 24">
            <a:extLst>
              <a:ext uri="{FF2B5EF4-FFF2-40B4-BE49-F238E27FC236}">
                <a16:creationId xmlns:a16="http://schemas.microsoft.com/office/drawing/2014/main" xmlns="" id="{AC67EBD0-B3E8-49A4-AD8B-ED780C3C9117}"/>
              </a:ext>
            </a:extLst>
          </p:cNvPr>
          <p:cNvPicPr/>
          <p:nvPr/>
        </p:nvPicPr>
        <p:blipFill rotWithShape="1">
          <a:blip r:embed="rId4" cstate="screen">
            <a:extLst>
              <a:ext uri="{28A0092B-C50C-407E-A947-70E740481C1C}">
                <a14:useLocalDpi xmlns:a14="http://schemas.microsoft.com/office/drawing/2010/main"/>
              </a:ext>
            </a:extLst>
          </a:blip>
          <a:srcRect l="66696" t="94035" b="1"/>
          <a:stretch/>
        </p:blipFill>
        <p:spPr>
          <a:xfrm>
            <a:off x="10471020" y="6458527"/>
            <a:ext cx="1725705" cy="399473"/>
          </a:xfrm>
          <a:prstGeom prst="rect">
            <a:avLst/>
          </a:prstGeom>
        </p:spPr>
      </p:pic>
      <p:pic>
        <p:nvPicPr>
          <p:cNvPr id="5" name="Immagine 4">
            <a:extLst>
              <a:ext uri="{FF2B5EF4-FFF2-40B4-BE49-F238E27FC236}">
                <a16:creationId xmlns:a16="http://schemas.microsoft.com/office/drawing/2014/main" xmlns="" id="{ABC98F0C-5DF4-4C93-8B60-4E3730EF3498}"/>
              </a:ext>
            </a:extLst>
          </p:cNvPr>
          <p:cNvPicPr/>
          <p:nvPr/>
        </p:nvPicPr>
        <p:blipFill rotWithShape="1">
          <a:blip r:embed="rId5" cstate="screen">
            <a:extLst>
              <a:ext uri="{28A0092B-C50C-407E-A947-70E740481C1C}">
                <a14:useLocalDpi xmlns:a14="http://schemas.microsoft.com/office/drawing/2010/main"/>
              </a:ext>
            </a:extLst>
          </a:blip>
          <a:srcRect t="50548"/>
          <a:stretch/>
        </p:blipFill>
        <p:spPr bwMode="auto">
          <a:xfrm>
            <a:off x="2934375" y="3942001"/>
            <a:ext cx="7174230" cy="2411894"/>
          </a:xfrm>
          <a:prstGeom prst="rect">
            <a:avLst/>
          </a:prstGeom>
          <a:noFill/>
          <a:ln>
            <a:noFill/>
          </a:ln>
        </p:spPr>
      </p:pic>
      <p:pic>
        <p:nvPicPr>
          <p:cNvPr id="6" name="Immagine 5">
            <a:extLst>
              <a:ext uri="{FF2B5EF4-FFF2-40B4-BE49-F238E27FC236}">
                <a16:creationId xmlns:a16="http://schemas.microsoft.com/office/drawing/2014/main" xmlns="" id="{5D20E521-6347-4232-8A86-C3F65EC0A26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b="3954"/>
          <a:stretch>
            <a:fillRect/>
          </a:stretch>
        </p:blipFill>
        <p:spPr bwMode="auto">
          <a:xfrm>
            <a:off x="8501378" y="303594"/>
            <a:ext cx="1619250" cy="3533775"/>
          </a:xfrm>
          <a:prstGeom prst="rect">
            <a:avLst/>
          </a:prstGeom>
          <a:noFill/>
          <a:extLst>
            <a:ext uri="{909E8E84-426E-40DD-AFC4-6F175D3DCCD1}">
              <a14:hiddenFill xmlns:a14="http://schemas.microsoft.com/office/drawing/2010/main">
                <a:solidFill>
                  <a:srgbClr val="FFFFFF"/>
                </a:solidFill>
              </a14:hiddenFill>
            </a:ext>
          </a:extLst>
        </p:spPr>
      </p:pic>
      <p:sp>
        <p:nvSpPr>
          <p:cNvPr id="7" name="Bolla: nuvola 6">
            <a:extLst>
              <a:ext uri="{FF2B5EF4-FFF2-40B4-BE49-F238E27FC236}">
                <a16:creationId xmlns:a16="http://schemas.microsoft.com/office/drawing/2014/main" xmlns="" id="{93EFBB3C-469C-427A-A09B-8608E7DB4D9F}"/>
              </a:ext>
            </a:extLst>
          </p:cNvPr>
          <p:cNvSpPr/>
          <p:nvPr/>
        </p:nvSpPr>
        <p:spPr>
          <a:xfrm>
            <a:off x="3306416" y="0"/>
            <a:ext cx="3869636" cy="3533775"/>
          </a:xfrm>
          <a:prstGeom prst="cloudCallout">
            <a:avLst>
              <a:gd name="adj1" fmla="val 69768"/>
              <a:gd name="adj2" fmla="val 2303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8" name="Casella di testo 36">
            <a:extLst>
              <a:ext uri="{FF2B5EF4-FFF2-40B4-BE49-F238E27FC236}">
                <a16:creationId xmlns:a16="http://schemas.microsoft.com/office/drawing/2014/main" xmlns="" id="{FD3C66D4-58AA-4197-A6A7-C1DC9534570D}"/>
              </a:ext>
            </a:extLst>
          </p:cNvPr>
          <p:cNvSpPr txBox="1">
            <a:spLocks noChangeArrowheads="1"/>
          </p:cNvSpPr>
          <p:nvPr/>
        </p:nvSpPr>
        <p:spPr bwMode="auto">
          <a:xfrm>
            <a:off x="4037141" y="504105"/>
            <a:ext cx="2419295" cy="9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800" b="0" i="0" u="none" strike="noStrike" cap="none" normalizeH="0" baseline="0" dirty="0">
                <a:ln>
                  <a:noFill/>
                </a:ln>
                <a:solidFill>
                  <a:schemeClr val="tx1"/>
                </a:solidFill>
                <a:effectLst/>
                <a:latin typeface="Lazy Dog" pitchFamily="2" charset="0"/>
                <a:ea typeface="Calibri" panose="020F0502020204030204" pitchFamily="34" charset="0"/>
                <a:cs typeface="Times New Roman" panose="02020603050405020304" pitchFamily="18" charset="0"/>
              </a:rPr>
              <a:t>También tengo otros gastos</a:t>
            </a:r>
            <a:endParaRPr kumimoji="0" lang="es-BO" altLang="es-BO" sz="2800" b="0" i="0" u="none" strike="noStrike" cap="none" normalizeH="0" baseline="0" dirty="0">
              <a:ln>
                <a:noFill/>
              </a:ln>
              <a:solidFill>
                <a:schemeClr val="tx1"/>
              </a:solidFill>
              <a:effectLst/>
              <a:latin typeface="Arial" panose="020B0604020202020204" pitchFamily="34" charset="0"/>
            </a:endParaRPr>
          </a:p>
        </p:txBody>
      </p:sp>
      <p:pic>
        <p:nvPicPr>
          <p:cNvPr id="9" name="Immagine 8">
            <a:extLst>
              <a:ext uri="{FF2B5EF4-FFF2-40B4-BE49-F238E27FC236}">
                <a16:creationId xmlns:a16="http://schemas.microsoft.com/office/drawing/2014/main" xmlns="" id="{7044D4B2-3DFB-47E9-9034-50AA080CD53B}"/>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4386469" y="1477390"/>
            <a:ext cx="1709531" cy="1608196"/>
          </a:xfrm>
          <a:prstGeom prst="rect">
            <a:avLst/>
          </a:prstGeom>
          <a:noFill/>
          <a:ln>
            <a:noFill/>
          </a:ln>
        </p:spPr>
      </p:pic>
    </p:spTree>
    <p:extLst>
      <p:ext uri="{BB962C8B-B14F-4D97-AF65-F5344CB8AC3E}">
        <p14:creationId xmlns:p14="http://schemas.microsoft.com/office/powerpoint/2010/main" val="425742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6D73CED-63AC-62A0-A96D-E0AD7D2329E4}"/>
              </a:ext>
            </a:extLst>
          </p:cNvPr>
          <p:cNvPicPr>
            <a:picLocks noChangeAspect="1"/>
          </p:cNvPicPr>
          <p:nvPr/>
        </p:nvPicPr>
        <p:blipFill>
          <a:blip r:embed="rId2"/>
          <a:stretch>
            <a:fillRect/>
          </a:stretch>
        </p:blipFill>
        <p:spPr>
          <a:xfrm>
            <a:off x="2703227" y="279346"/>
            <a:ext cx="7333401" cy="5966397"/>
          </a:xfrm>
          <a:prstGeom prst="rect">
            <a:avLst/>
          </a:prstGeom>
        </p:spPr>
      </p:pic>
    </p:spTree>
    <p:extLst>
      <p:ext uri="{BB962C8B-B14F-4D97-AF65-F5344CB8AC3E}">
        <p14:creationId xmlns:p14="http://schemas.microsoft.com/office/powerpoint/2010/main" val="384246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9">
            <a:extLst>
              <a:ext uri="{FF2B5EF4-FFF2-40B4-BE49-F238E27FC236}">
                <a16:creationId xmlns:a16="http://schemas.microsoft.com/office/drawing/2014/main" xmlns="" id="{564E924A-D125-460F-F353-D3FC03EAC7E6}"/>
              </a:ext>
            </a:extLst>
          </p:cNvPr>
          <p:cNvSpPr txBox="1"/>
          <p:nvPr/>
        </p:nvSpPr>
        <p:spPr>
          <a:xfrm>
            <a:off x="3404377" y="390732"/>
            <a:ext cx="5550238"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400" b="1" i="0" u="none" strike="noStrike" cap="none" normalizeH="0" baseline="0" dirty="0">
                <a:ln>
                  <a:noFill/>
                </a:ln>
                <a:effectLst/>
                <a:latin typeface="Lazy Dog" pitchFamily="2" charset="0"/>
                <a:ea typeface="Calibri" panose="020F0502020204030204" pitchFamily="34" charset="0"/>
                <a:cs typeface="Cambria" panose="02040503050406030204" pitchFamily="18" charset="0"/>
              </a:rPr>
              <a:t>INGRESOS  DE EMPRENDIMIENTO</a:t>
            </a:r>
            <a:endParaRPr kumimoji="0" lang="es-BO" altLang="es-BO" sz="2400" b="1" i="0" u="none" strike="noStrike" cap="none" normalizeH="0" baseline="0" dirty="0">
              <a:ln>
                <a:noFill/>
              </a:ln>
              <a:effectLst/>
              <a:latin typeface="Lazy Dog" pitchFamily="2" charset="0"/>
            </a:endParaRPr>
          </a:p>
        </p:txBody>
      </p:sp>
      <p:pic>
        <p:nvPicPr>
          <p:cNvPr id="4" name="Imagen 3">
            <a:extLst>
              <a:ext uri="{FF2B5EF4-FFF2-40B4-BE49-F238E27FC236}">
                <a16:creationId xmlns:a16="http://schemas.microsoft.com/office/drawing/2014/main" xmlns="" id="{836F89E7-6B70-F2C7-93FA-01E2B1A4A4E6}"/>
              </a:ext>
            </a:extLst>
          </p:cNvPr>
          <p:cNvPicPr>
            <a:picLocks noChangeAspect="1"/>
          </p:cNvPicPr>
          <p:nvPr/>
        </p:nvPicPr>
        <p:blipFill>
          <a:blip r:embed="rId2"/>
          <a:stretch>
            <a:fillRect/>
          </a:stretch>
        </p:blipFill>
        <p:spPr>
          <a:xfrm>
            <a:off x="3404377" y="1221729"/>
            <a:ext cx="6479852" cy="5632386"/>
          </a:xfrm>
          <a:prstGeom prst="rect">
            <a:avLst/>
          </a:prstGeom>
        </p:spPr>
      </p:pic>
    </p:spTree>
    <p:extLst>
      <p:ext uri="{BB962C8B-B14F-4D97-AF65-F5344CB8AC3E}">
        <p14:creationId xmlns:p14="http://schemas.microsoft.com/office/powerpoint/2010/main" val="4063407578"/>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536</TotalTime>
  <Words>534</Words>
  <Application>Microsoft Office PowerPoint</Application>
  <PresentationFormat>Panorámica</PresentationFormat>
  <Paragraphs>48</Paragraphs>
  <Slides>18</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Calibri Light</vt:lpstr>
      <vt:lpstr>Cambria</vt:lpstr>
      <vt:lpstr>Century Gothic</vt:lpstr>
      <vt:lpstr>Lazy Dog</vt:lpstr>
      <vt:lpstr>Times New Roman</vt:lpstr>
      <vt:lpstr>Wingdings 3</vt:lpstr>
      <vt:lpstr>Espiral</vt:lpstr>
      <vt:lpstr>EDUCACION FINANCIERA</vt:lpstr>
      <vt:lpstr>PARTE 2</vt:lpstr>
      <vt:lpstr>PRESUPUESTO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SEGUIMIENTO AL PRESUPUESTO </vt:lpstr>
      <vt:lpstr>HOJA DE SEGUIMIENTO DE INGRESOS </vt:lpstr>
      <vt:lpstr>HOJA DE SEGUIMIENTO DE EGRESOS </vt:lpstr>
      <vt:lpstr>Presentación de PowerPoint</vt:lpstr>
      <vt:lpstr>Presentación de PowerPoint</vt:lpstr>
      <vt:lpstr>BIBLIOGRAFÍA</vt:lpstr>
      <vt:lpstr>Presentación de PowerPoint</vt:lpstr>
    </vt:vector>
  </TitlesOfParts>
  <Company>InKulpado666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EDUCACION FINANCIERA</dc:title>
  <dc:creator>WIN10</dc:creator>
  <cp:lastModifiedBy>EIFODEC PC</cp:lastModifiedBy>
  <cp:revision>37</cp:revision>
  <dcterms:created xsi:type="dcterms:W3CDTF">2024-01-15T16:42:17Z</dcterms:created>
  <dcterms:modified xsi:type="dcterms:W3CDTF">2024-02-14T18:40:10Z</dcterms:modified>
</cp:coreProperties>
</file>