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82" r:id="rId14"/>
    <p:sldId id="276" r:id="rId15"/>
    <p:sldId id="277" r:id="rId16"/>
    <p:sldId id="278" r:id="rId17"/>
    <p:sldId id="269" r:id="rId18"/>
    <p:sldId id="270" r:id="rId19"/>
    <p:sldId id="271" r:id="rId20"/>
    <p:sldId id="272" r:id="rId21"/>
    <p:sldId id="273" r:id="rId22"/>
    <p:sldId id="274" r:id="rId23"/>
    <p:sldId id="279" r:id="rId2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F6B80-CDD1-4DDC-B4DB-00C7BFC4158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6AB83C0A-9662-4495-A832-7D565C3BB3F2}">
      <dgm:prSet phldrT="[Texto]" custT="1"/>
      <dgm:spPr/>
      <dgm:t>
        <a:bodyPr/>
        <a:lstStyle/>
        <a:p>
          <a:r>
            <a:rPr lang="es-ES_tradnl" sz="1800" b="1" dirty="0" smtClean="0">
              <a:solidFill>
                <a:srgbClr val="FF0000"/>
              </a:solidFill>
              <a:latin typeface="Arial Rounded MT Bold" pitchFamily="34" charset="0"/>
            </a:rPr>
            <a:t>PERSONALIDAD</a:t>
          </a:r>
          <a:endParaRPr lang="es-ES_tradnl" sz="1800" b="1" dirty="0">
            <a:solidFill>
              <a:srgbClr val="FF0000"/>
            </a:solidFill>
            <a:latin typeface="Arial Rounded MT Bold" pitchFamily="34" charset="0"/>
          </a:endParaRPr>
        </a:p>
      </dgm:t>
    </dgm:pt>
    <dgm:pt modelId="{4EDEF5BB-FBFC-4718-9731-38FF636BE602}" type="parTrans" cxnId="{86510D05-AFB4-412D-BA1C-52E1B9B706D1}">
      <dgm:prSet/>
      <dgm:spPr/>
      <dgm:t>
        <a:bodyPr/>
        <a:lstStyle/>
        <a:p>
          <a:endParaRPr lang="es-ES_tradnl"/>
        </a:p>
      </dgm:t>
    </dgm:pt>
    <dgm:pt modelId="{93A2A544-62F8-4CF4-A340-333F2DDFC3C2}" type="sibTrans" cxnId="{86510D05-AFB4-412D-BA1C-52E1B9B706D1}">
      <dgm:prSet/>
      <dgm:spPr/>
      <dgm:t>
        <a:bodyPr/>
        <a:lstStyle/>
        <a:p>
          <a:endParaRPr lang="es-ES_tradnl"/>
        </a:p>
      </dgm:t>
    </dgm:pt>
    <dgm:pt modelId="{8D5CD971-D63E-4C06-A2F6-2BA0123F79EE}">
      <dgm:prSet phldrT="[Texto]" custT="1"/>
      <dgm:spPr/>
      <dgm:t>
        <a:bodyPr/>
        <a:lstStyle/>
        <a:p>
          <a:r>
            <a:rPr lang="es-ES_tradnl" sz="1600" b="1" dirty="0" smtClean="0">
              <a:solidFill>
                <a:srgbClr val="FF0000"/>
              </a:solidFill>
              <a:latin typeface="Arial Rounded MT Bold" pitchFamily="34" charset="0"/>
            </a:rPr>
            <a:t>CARÁCTER</a:t>
          </a:r>
          <a:endParaRPr lang="es-ES_tradnl" sz="1600" b="1" dirty="0">
            <a:solidFill>
              <a:srgbClr val="FF0000"/>
            </a:solidFill>
            <a:latin typeface="Arial Rounded MT Bold" pitchFamily="34" charset="0"/>
          </a:endParaRPr>
        </a:p>
      </dgm:t>
    </dgm:pt>
    <dgm:pt modelId="{11E23F85-9610-4991-81AA-2185B0AC55C9}" type="parTrans" cxnId="{BCC9B1EC-A0BC-4CEC-8D79-A56562B74FC3}">
      <dgm:prSet/>
      <dgm:spPr/>
      <dgm:t>
        <a:bodyPr/>
        <a:lstStyle/>
        <a:p>
          <a:endParaRPr lang="es-ES_tradnl"/>
        </a:p>
      </dgm:t>
    </dgm:pt>
    <dgm:pt modelId="{305FF160-2D65-4F56-8256-A3E3D444BFD7}" type="sibTrans" cxnId="{BCC9B1EC-A0BC-4CEC-8D79-A56562B74FC3}">
      <dgm:prSet/>
      <dgm:spPr/>
      <dgm:t>
        <a:bodyPr/>
        <a:lstStyle/>
        <a:p>
          <a:endParaRPr lang="es-ES_tradnl"/>
        </a:p>
      </dgm:t>
    </dgm:pt>
    <dgm:pt modelId="{1A7B15DD-774B-4297-BE6E-A56DF460CFA2}">
      <dgm:prSet phldrT="[Texto]" custT="1"/>
      <dgm:spPr/>
      <dgm:t>
        <a:bodyPr/>
        <a:lstStyle/>
        <a:p>
          <a:r>
            <a:rPr lang="es-ES_tradnl" sz="1800" b="1" dirty="0" smtClean="0">
              <a:solidFill>
                <a:srgbClr val="FF0000"/>
              </a:solidFill>
              <a:latin typeface="Arial Rounded MT Bold" pitchFamily="34" charset="0"/>
            </a:rPr>
            <a:t>TEMPERAMENTO</a:t>
          </a:r>
          <a:endParaRPr lang="es-ES_tradnl" sz="1800" b="1" dirty="0">
            <a:solidFill>
              <a:srgbClr val="FF0000"/>
            </a:solidFill>
            <a:latin typeface="Arial Rounded MT Bold" pitchFamily="34" charset="0"/>
          </a:endParaRPr>
        </a:p>
      </dgm:t>
    </dgm:pt>
    <dgm:pt modelId="{8FEDAFA0-52CE-4BCB-8AF3-A955D24070D5}" type="parTrans" cxnId="{CB63AC9B-9E85-4627-870D-62865EE03595}">
      <dgm:prSet/>
      <dgm:spPr/>
      <dgm:t>
        <a:bodyPr/>
        <a:lstStyle/>
        <a:p>
          <a:endParaRPr lang="es-ES_tradnl"/>
        </a:p>
      </dgm:t>
    </dgm:pt>
    <dgm:pt modelId="{122194F4-77CE-4AAD-B3C1-49EE921EDB38}" type="sibTrans" cxnId="{CB63AC9B-9E85-4627-870D-62865EE03595}">
      <dgm:prSet/>
      <dgm:spPr/>
      <dgm:t>
        <a:bodyPr/>
        <a:lstStyle/>
        <a:p>
          <a:endParaRPr lang="es-ES_tradnl"/>
        </a:p>
      </dgm:t>
    </dgm:pt>
    <dgm:pt modelId="{BA06503C-E563-48EC-8034-5F11B69A5213}" type="pres">
      <dgm:prSet presAssocID="{A22F6B80-CDD1-4DDC-B4DB-00C7BFC415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79331795-40A8-4172-883F-A7B008EF89A3}" type="pres">
      <dgm:prSet presAssocID="{6AB83C0A-9662-4495-A832-7D565C3BB3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5195D99-A9E3-4C47-9785-00197DFE659E}" type="pres">
      <dgm:prSet presAssocID="{93A2A544-62F8-4CF4-A340-333F2DDFC3C2}" presName="sibTrans" presStyleLbl="sibTrans2D1" presStyleIdx="0" presStyleCnt="3"/>
      <dgm:spPr/>
      <dgm:t>
        <a:bodyPr/>
        <a:lstStyle/>
        <a:p>
          <a:endParaRPr lang="es-ES_tradnl"/>
        </a:p>
      </dgm:t>
    </dgm:pt>
    <dgm:pt modelId="{13E450C8-294C-4F63-BD51-95B14EEEB560}" type="pres">
      <dgm:prSet presAssocID="{93A2A544-62F8-4CF4-A340-333F2DDFC3C2}" presName="connectorText" presStyleLbl="sibTrans2D1" presStyleIdx="0" presStyleCnt="3"/>
      <dgm:spPr/>
      <dgm:t>
        <a:bodyPr/>
        <a:lstStyle/>
        <a:p>
          <a:endParaRPr lang="es-ES_tradnl"/>
        </a:p>
      </dgm:t>
    </dgm:pt>
    <dgm:pt modelId="{573D86D6-E7A1-4223-B653-86C499621FDA}" type="pres">
      <dgm:prSet presAssocID="{8D5CD971-D63E-4C06-A2F6-2BA0123F79EE}" presName="node" presStyleLbl="node1" presStyleIdx="1" presStyleCnt="3" custScaleX="10065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D3ACB37-C46B-4875-8CF2-04337F2C72F8}" type="pres">
      <dgm:prSet presAssocID="{305FF160-2D65-4F56-8256-A3E3D444BFD7}" presName="sibTrans" presStyleLbl="sibTrans2D1" presStyleIdx="1" presStyleCnt="3"/>
      <dgm:spPr/>
      <dgm:t>
        <a:bodyPr/>
        <a:lstStyle/>
        <a:p>
          <a:endParaRPr lang="es-ES_tradnl"/>
        </a:p>
      </dgm:t>
    </dgm:pt>
    <dgm:pt modelId="{31707876-4BA5-48F3-A32D-F11AD4611B6F}" type="pres">
      <dgm:prSet presAssocID="{305FF160-2D65-4F56-8256-A3E3D444BFD7}" presName="connectorText" presStyleLbl="sibTrans2D1" presStyleIdx="1" presStyleCnt="3"/>
      <dgm:spPr/>
      <dgm:t>
        <a:bodyPr/>
        <a:lstStyle/>
        <a:p>
          <a:endParaRPr lang="es-ES_tradnl"/>
        </a:p>
      </dgm:t>
    </dgm:pt>
    <dgm:pt modelId="{A08807FE-491F-407F-A368-74E6E0D482A8}" type="pres">
      <dgm:prSet presAssocID="{1A7B15DD-774B-4297-BE6E-A56DF460CFA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9CF4667-0E44-466E-8768-F978509BE81B}" type="pres">
      <dgm:prSet presAssocID="{122194F4-77CE-4AAD-B3C1-49EE921EDB38}" presName="sibTrans" presStyleLbl="sibTrans2D1" presStyleIdx="2" presStyleCnt="3"/>
      <dgm:spPr/>
      <dgm:t>
        <a:bodyPr/>
        <a:lstStyle/>
        <a:p>
          <a:endParaRPr lang="es-ES_tradnl"/>
        </a:p>
      </dgm:t>
    </dgm:pt>
    <dgm:pt modelId="{B5DE5AC6-7A1B-4EF4-A24D-BC9CC76EA91F}" type="pres">
      <dgm:prSet presAssocID="{122194F4-77CE-4AAD-B3C1-49EE921EDB38}" presName="connectorText" presStyleLbl="sibTrans2D1" presStyleIdx="2" presStyleCnt="3"/>
      <dgm:spPr/>
      <dgm:t>
        <a:bodyPr/>
        <a:lstStyle/>
        <a:p>
          <a:endParaRPr lang="es-ES_tradnl"/>
        </a:p>
      </dgm:t>
    </dgm:pt>
  </dgm:ptLst>
  <dgm:cxnLst>
    <dgm:cxn modelId="{CB63AC9B-9E85-4627-870D-62865EE03595}" srcId="{A22F6B80-CDD1-4DDC-B4DB-00C7BFC41583}" destId="{1A7B15DD-774B-4297-BE6E-A56DF460CFA2}" srcOrd="2" destOrd="0" parTransId="{8FEDAFA0-52CE-4BCB-8AF3-A955D24070D5}" sibTransId="{122194F4-77CE-4AAD-B3C1-49EE921EDB38}"/>
    <dgm:cxn modelId="{86510D05-AFB4-412D-BA1C-52E1B9B706D1}" srcId="{A22F6B80-CDD1-4DDC-B4DB-00C7BFC41583}" destId="{6AB83C0A-9662-4495-A832-7D565C3BB3F2}" srcOrd="0" destOrd="0" parTransId="{4EDEF5BB-FBFC-4718-9731-38FF636BE602}" sibTransId="{93A2A544-62F8-4CF4-A340-333F2DDFC3C2}"/>
    <dgm:cxn modelId="{46D05348-3C7A-4CF2-8F03-57A3035217D6}" type="presOf" srcId="{122194F4-77CE-4AAD-B3C1-49EE921EDB38}" destId="{69CF4667-0E44-466E-8768-F978509BE81B}" srcOrd="0" destOrd="0" presId="urn:microsoft.com/office/officeart/2005/8/layout/cycle2"/>
    <dgm:cxn modelId="{23A1541A-96A5-4241-8248-C0BC5A9D2463}" type="presOf" srcId="{1A7B15DD-774B-4297-BE6E-A56DF460CFA2}" destId="{A08807FE-491F-407F-A368-74E6E0D482A8}" srcOrd="0" destOrd="0" presId="urn:microsoft.com/office/officeart/2005/8/layout/cycle2"/>
    <dgm:cxn modelId="{1C004F88-B6C9-4925-8EE6-9DB724C269E4}" type="presOf" srcId="{122194F4-77CE-4AAD-B3C1-49EE921EDB38}" destId="{B5DE5AC6-7A1B-4EF4-A24D-BC9CC76EA91F}" srcOrd="1" destOrd="0" presId="urn:microsoft.com/office/officeart/2005/8/layout/cycle2"/>
    <dgm:cxn modelId="{C922FF96-E1D9-4874-B7DA-783CC1AAB25B}" type="presOf" srcId="{6AB83C0A-9662-4495-A832-7D565C3BB3F2}" destId="{79331795-40A8-4172-883F-A7B008EF89A3}" srcOrd="0" destOrd="0" presId="urn:microsoft.com/office/officeart/2005/8/layout/cycle2"/>
    <dgm:cxn modelId="{67C6AE35-F2F9-417F-927E-20C6DC3DF858}" type="presOf" srcId="{A22F6B80-CDD1-4DDC-B4DB-00C7BFC41583}" destId="{BA06503C-E563-48EC-8034-5F11B69A5213}" srcOrd="0" destOrd="0" presId="urn:microsoft.com/office/officeart/2005/8/layout/cycle2"/>
    <dgm:cxn modelId="{9C942F2A-0D9D-45B2-9F03-AB38718F486F}" type="presOf" srcId="{305FF160-2D65-4F56-8256-A3E3D444BFD7}" destId="{2D3ACB37-C46B-4875-8CF2-04337F2C72F8}" srcOrd="0" destOrd="0" presId="urn:microsoft.com/office/officeart/2005/8/layout/cycle2"/>
    <dgm:cxn modelId="{149DBBE6-77EA-409F-A501-2AC298EBC826}" type="presOf" srcId="{93A2A544-62F8-4CF4-A340-333F2DDFC3C2}" destId="{13E450C8-294C-4F63-BD51-95B14EEEB560}" srcOrd="1" destOrd="0" presId="urn:microsoft.com/office/officeart/2005/8/layout/cycle2"/>
    <dgm:cxn modelId="{820A3ECA-20CB-4EF2-BD44-685EFBB07D62}" type="presOf" srcId="{93A2A544-62F8-4CF4-A340-333F2DDFC3C2}" destId="{E5195D99-A9E3-4C47-9785-00197DFE659E}" srcOrd="0" destOrd="0" presId="urn:microsoft.com/office/officeart/2005/8/layout/cycle2"/>
    <dgm:cxn modelId="{99E57101-B37D-43D9-9F20-0CB7B36603C6}" type="presOf" srcId="{8D5CD971-D63E-4C06-A2F6-2BA0123F79EE}" destId="{573D86D6-E7A1-4223-B653-86C499621FDA}" srcOrd="0" destOrd="0" presId="urn:microsoft.com/office/officeart/2005/8/layout/cycle2"/>
    <dgm:cxn modelId="{2C271A6F-A8B8-4010-B3D2-53E68CDE8D47}" type="presOf" srcId="{305FF160-2D65-4F56-8256-A3E3D444BFD7}" destId="{31707876-4BA5-48F3-A32D-F11AD4611B6F}" srcOrd="1" destOrd="0" presId="urn:microsoft.com/office/officeart/2005/8/layout/cycle2"/>
    <dgm:cxn modelId="{BCC9B1EC-A0BC-4CEC-8D79-A56562B74FC3}" srcId="{A22F6B80-CDD1-4DDC-B4DB-00C7BFC41583}" destId="{8D5CD971-D63E-4C06-A2F6-2BA0123F79EE}" srcOrd="1" destOrd="0" parTransId="{11E23F85-9610-4991-81AA-2185B0AC55C9}" sibTransId="{305FF160-2D65-4F56-8256-A3E3D444BFD7}"/>
    <dgm:cxn modelId="{1090DBB7-D1B6-490D-8270-4C96C32C4210}" type="presParOf" srcId="{BA06503C-E563-48EC-8034-5F11B69A5213}" destId="{79331795-40A8-4172-883F-A7B008EF89A3}" srcOrd="0" destOrd="0" presId="urn:microsoft.com/office/officeart/2005/8/layout/cycle2"/>
    <dgm:cxn modelId="{ADA3C101-AD69-4FEE-95A1-E57D24F1E44D}" type="presParOf" srcId="{BA06503C-E563-48EC-8034-5F11B69A5213}" destId="{E5195D99-A9E3-4C47-9785-00197DFE659E}" srcOrd="1" destOrd="0" presId="urn:microsoft.com/office/officeart/2005/8/layout/cycle2"/>
    <dgm:cxn modelId="{E1133388-C007-47AD-B34E-0BFC69805D78}" type="presParOf" srcId="{E5195D99-A9E3-4C47-9785-00197DFE659E}" destId="{13E450C8-294C-4F63-BD51-95B14EEEB560}" srcOrd="0" destOrd="0" presId="urn:microsoft.com/office/officeart/2005/8/layout/cycle2"/>
    <dgm:cxn modelId="{9864248D-5265-4CB5-BAD9-37A960061A31}" type="presParOf" srcId="{BA06503C-E563-48EC-8034-5F11B69A5213}" destId="{573D86D6-E7A1-4223-B653-86C499621FDA}" srcOrd="2" destOrd="0" presId="urn:microsoft.com/office/officeart/2005/8/layout/cycle2"/>
    <dgm:cxn modelId="{87B2B177-8360-45F0-911D-10DDE9189CDC}" type="presParOf" srcId="{BA06503C-E563-48EC-8034-5F11B69A5213}" destId="{2D3ACB37-C46B-4875-8CF2-04337F2C72F8}" srcOrd="3" destOrd="0" presId="urn:microsoft.com/office/officeart/2005/8/layout/cycle2"/>
    <dgm:cxn modelId="{58E97BBD-D330-4970-9973-BDF95FA91166}" type="presParOf" srcId="{2D3ACB37-C46B-4875-8CF2-04337F2C72F8}" destId="{31707876-4BA5-48F3-A32D-F11AD4611B6F}" srcOrd="0" destOrd="0" presId="urn:microsoft.com/office/officeart/2005/8/layout/cycle2"/>
    <dgm:cxn modelId="{1109E630-DB43-46F7-BA91-F16CBFB5792F}" type="presParOf" srcId="{BA06503C-E563-48EC-8034-5F11B69A5213}" destId="{A08807FE-491F-407F-A368-74E6E0D482A8}" srcOrd="4" destOrd="0" presId="urn:microsoft.com/office/officeart/2005/8/layout/cycle2"/>
    <dgm:cxn modelId="{EF4CBB19-5435-47EC-8CEB-803E8576D3AF}" type="presParOf" srcId="{BA06503C-E563-48EC-8034-5F11B69A5213}" destId="{69CF4667-0E44-466E-8768-F978509BE81B}" srcOrd="5" destOrd="0" presId="urn:microsoft.com/office/officeart/2005/8/layout/cycle2"/>
    <dgm:cxn modelId="{26CE7C18-DCF4-49AC-84BA-8953DA599023}" type="presParOf" srcId="{69CF4667-0E44-466E-8768-F978509BE81B}" destId="{B5DE5AC6-7A1B-4EF4-A24D-BC9CC76EA91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31795-40A8-4172-883F-A7B008EF89A3}">
      <dsp:nvSpPr>
        <dsp:cNvPr id="0" name=""/>
        <dsp:cNvSpPr/>
      </dsp:nvSpPr>
      <dsp:spPr>
        <a:xfrm>
          <a:off x="2592347" y="78"/>
          <a:ext cx="1739138" cy="1739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rgbClr val="FF0000"/>
              </a:solidFill>
              <a:latin typeface="Arial Rounded MT Bold" pitchFamily="34" charset="0"/>
            </a:rPr>
            <a:t>PERSONALIDAD</a:t>
          </a:r>
          <a:endParaRPr lang="es-ES_tradnl" sz="1800" b="1" kern="1200" dirty="0">
            <a:solidFill>
              <a:srgbClr val="FF0000"/>
            </a:solidFill>
            <a:latin typeface="Arial Rounded MT Bold" pitchFamily="34" charset="0"/>
          </a:endParaRPr>
        </a:p>
      </dsp:txBody>
      <dsp:txXfrm>
        <a:off x="2847038" y="254769"/>
        <a:ext cx="1229756" cy="1229756"/>
      </dsp:txXfrm>
    </dsp:sp>
    <dsp:sp modelId="{E5195D99-A9E3-4C47-9785-00197DFE659E}">
      <dsp:nvSpPr>
        <dsp:cNvPr id="0" name=""/>
        <dsp:cNvSpPr/>
      </dsp:nvSpPr>
      <dsp:spPr>
        <a:xfrm rot="3600000">
          <a:off x="3877115" y="1694868"/>
          <a:ext cx="461368" cy="586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500" kern="1200"/>
        </a:p>
      </dsp:txBody>
      <dsp:txXfrm>
        <a:off x="3911718" y="1752327"/>
        <a:ext cx="322958" cy="352175"/>
      </dsp:txXfrm>
    </dsp:sp>
    <dsp:sp modelId="{573D86D6-E7A1-4223-B653-86C499621FDA}">
      <dsp:nvSpPr>
        <dsp:cNvPr id="0" name=""/>
        <dsp:cNvSpPr/>
      </dsp:nvSpPr>
      <dsp:spPr>
        <a:xfrm>
          <a:off x="3892219" y="2261311"/>
          <a:ext cx="1750442" cy="1739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FF0000"/>
              </a:solidFill>
              <a:latin typeface="Arial Rounded MT Bold" pitchFamily="34" charset="0"/>
            </a:rPr>
            <a:t>CARÁCTER</a:t>
          </a:r>
          <a:endParaRPr lang="es-ES_tradnl" sz="1600" b="1" kern="1200" dirty="0">
            <a:solidFill>
              <a:srgbClr val="FF0000"/>
            </a:solidFill>
            <a:latin typeface="Arial Rounded MT Bold" pitchFamily="34" charset="0"/>
          </a:endParaRPr>
        </a:p>
      </dsp:txBody>
      <dsp:txXfrm>
        <a:off x="4148565" y="2516002"/>
        <a:ext cx="1237750" cy="1229756"/>
      </dsp:txXfrm>
    </dsp:sp>
    <dsp:sp modelId="{2D3ACB37-C46B-4875-8CF2-04337F2C72F8}">
      <dsp:nvSpPr>
        <dsp:cNvPr id="0" name=""/>
        <dsp:cNvSpPr/>
      </dsp:nvSpPr>
      <dsp:spPr>
        <a:xfrm rot="10800000">
          <a:off x="3242526" y="2837401"/>
          <a:ext cx="459115" cy="586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500" kern="1200"/>
        </a:p>
      </dsp:txBody>
      <dsp:txXfrm rot="10800000">
        <a:off x="3380260" y="2954793"/>
        <a:ext cx="321381" cy="352175"/>
      </dsp:txXfrm>
    </dsp:sp>
    <dsp:sp modelId="{A08807FE-491F-407F-A368-74E6E0D482A8}">
      <dsp:nvSpPr>
        <dsp:cNvPr id="0" name=""/>
        <dsp:cNvSpPr/>
      </dsp:nvSpPr>
      <dsp:spPr>
        <a:xfrm>
          <a:off x="1286823" y="2261311"/>
          <a:ext cx="1739138" cy="1739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rgbClr val="FF0000"/>
              </a:solidFill>
              <a:latin typeface="Arial Rounded MT Bold" pitchFamily="34" charset="0"/>
            </a:rPr>
            <a:t>TEMPERAMENTO</a:t>
          </a:r>
          <a:endParaRPr lang="es-ES_tradnl" sz="1800" b="1" kern="1200" dirty="0">
            <a:solidFill>
              <a:srgbClr val="FF0000"/>
            </a:solidFill>
            <a:latin typeface="Arial Rounded MT Bold" pitchFamily="34" charset="0"/>
          </a:endParaRPr>
        </a:p>
      </dsp:txBody>
      <dsp:txXfrm>
        <a:off x="1541514" y="2516002"/>
        <a:ext cx="1229756" cy="1229756"/>
      </dsp:txXfrm>
    </dsp:sp>
    <dsp:sp modelId="{69CF4667-0E44-466E-8768-F978509BE81B}">
      <dsp:nvSpPr>
        <dsp:cNvPr id="0" name=""/>
        <dsp:cNvSpPr/>
      </dsp:nvSpPr>
      <dsp:spPr>
        <a:xfrm rot="18000000">
          <a:off x="2571559" y="1718110"/>
          <a:ext cx="462111" cy="586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500" kern="1200"/>
        </a:p>
      </dsp:txBody>
      <dsp:txXfrm>
        <a:off x="2606217" y="1895532"/>
        <a:ext cx="323478" cy="352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38A3-B747-43AF-86A1-FEC1459641DE}" type="datetimeFigureOut">
              <a:rPr lang="es-ES_tradnl" smtClean="0"/>
              <a:pPr/>
              <a:t>14/07/2011</a:t>
            </a:fld>
            <a:endParaRPr lang="es-ES_tradn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141EE-D7B0-4528-848C-5BA371A02F6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38A3-B747-43AF-86A1-FEC1459641DE}" type="datetimeFigureOut">
              <a:rPr lang="es-ES_tradnl" smtClean="0"/>
              <a:pPr/>
              <a:t>14/07/2011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1EE-D7B0-4528-848C-5BA371A02F6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38A3-B747-43AF-86A1-FEC1459641DE}" type="datetimeFigureOut">
              <a:rPr lang="es-ES_tradnl" smtClean="0"/>
              <a:pPr/>
              <a:t>14/07/2011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1EE-D7B0-4528-848C-5BA371A02F6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4338A3-B747-43AF-86A1-FEC1459641DE}" type="datetimeFigureOut">
              <a:rPr lang="es-ES_tradnl" smtClean="0"/>
              <a:pPr/>
              <a:t>14/07/2011</a:t>
            </a:fld>
            <a:endParaRPr lang="es-ES_tradnl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6B141EE-D7B0-4528-848C-5BA371A02F6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38A3-B747-43AF-86A1-FEC1459641DE}" type="datetimeFigureOut">
              <a:rPr lang="es-ES_tradnl" smtClean="0"/>
              <a:pPr/>
              <a:t>14/07/2011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1EE-D7B0-4528-848C-5BA371A02F6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38A3-B747-43AF-86A1-FEC1459641DE}" type="datetimeFigureOut">
              <a:rPr lang="es-ES_tradnl" smtClean="0"/>
              <a:pPr/>
              <a:t>14/07/2011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1EE-D7B0-4528-848C-5BA371A02F6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1EE-D7B0-4528-848C-5BA371A02F6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38A3-B747-43AF-86A1-FEC1459641DE}" type="datetimeFigureOut">
              <a:rPr lang="es-ES_tradnl" smtClean="0"/>
              <a:pPr/>
              <a:t>14/07/2011</a:t>
            </a:fld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38A3-B747-43AF-86A1-FEC1459641DE}" type="datetimeFigureOut">
              <a:rPr lang="es-ES_tradnl" smtClean="0"/>
              <a:pPr/>
              <a:t>14/07/2011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1EE-D7B0-4528-848C-5BA371A02F6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38A3-B747-43AF-86A1-FEC1459641DE}" type="datetimeFigureOut">
              <a:rPr lang="es-ES_tradnl" smtClean="0"/>
              <a:pPr/>
              <a:t>14/07/2011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1EE-D7B0-4528-848C-5BA371A02F6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4338A3-B747-43AF-86A1-FEC1459641DE}" type="datetimeFigureOut">
              <a:rPr lang="es-ES_tradnl" smtClean="0"/>
              <a:pPr/>
              <a:t>14/07/2011</a:t>
            </a:fld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B141EE-D7B0-4528-848C-5BA371A02F6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38A3-B747-43AF-86A1-FEC1459641DE}" type="datetimeFigureOut">
              <a:rPr lang="es-ES_tradnl" smtClean="0"/>
              <a:pPr/>
              <a:t>14/07/2011</a:t>
            </a:fld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141EE-D7B0-4528-848C-5BA371A02F6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4338A3-B747-43AF-86A1-FEC1459641DE}" type="datetimeFigureOut">
              <a:rPr lang="es-ES_tradnl" smtClean="0"/>
              <a:pPr/>
              <a:t>14/07/2011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6B141EE-D7B0-4528-848C-5BA371A02F6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28860" y="5500702"/>
            <a:ext cx="8305800" cy="1143000"/>
          </a:xfrm>
        </p:spPr>
        <p:txBody>
          <a:bodyPr/>
          <a:lstStyle/>
          <a:p>
            <a:r>
              <a:rPr lang="es-ES_tradnl" sz="3600" dirty="0" smtClean="0">
                <a:solidFill>
                  <a:srgbClr val="FF0000"/>
                </a:solidFill>
                <a:latin typeface="Arial Rounded MT Bold" pitchFamily="34" charset="0"/>
              </a:rPr>
              <a:t>Sandra Vargas</a:t>
            </a:r>
            <a:endParaRPr lang="es-ES_tradnl" sz="3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305800" cy="1981200"/>
          </a:xfrm>
        </p:spPr>
        <p:txBody>
          <a:bodyPr>
            <a:no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Desarrollo de la personalidad en el joven con discapacidad intelectual</a:t>
            </a:r>
            <a:endParaRPr lang="es-ES_tradnl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rcRect l="4328" t="55935" r="52620" b="22602"/>
          <a:stretch>
            <a:fillRect/>
          </a:stretch>
        </p:blipFill>
        <p:spPr bwMode="auto">
          <a:xfrm>
            <a:off x="1357290" y="2571744"/>
            <a:ext cx="621510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72000"/>
          </a:xfrm>
        </p:spPr>
        <p:txBody>
          <a:bodyPr/>
          <a:lstStyle/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Al nacer un niño con discapacidad, también está expuesto a los mismos factores culturales  y herencias biológicas familiares que los demás miembros de su familia.</a:t>
            </a:r>
          </a:p>
          <a:p>
            <a:pPr algn="just">
              <a:buNone/>
            </a:pPr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Sin embargo, la forma en que la familia  enfrenta y se adapta a esa situación y condición de discapacidad, determinará en gran medida la personalidad que desarrollará ese niño.</a:t>
            </a:r>
            <a:endParaRPr lang="es-ES_tradnl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219200"/>
          </a:xfrm>
        </p:spPr>
        <p:txBody>
          <a:bodyPr>
            <a:noAutofit/>
          </a:bodyPr>
          <a:lstStyle/>
          <a:p>
            <a:r>
              <a:rPr lang="es-ES_tradnl" sz="4000" dirty="0" smtClean="0">
                <a:solidFill>
                  <a:srgbClr val="C00000"/>
                </a:solidFill>
                <a:latin typeface="Arial Rounded MT Bold" pitchFamily="34" charset="0"/>
              </a:rPr>
              <a:t>El joven con discapacidad intelectual</a:t>
            </a:r>
            <a:endParaRPr lang="es-ES_tradnl" sz="40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Las primeras etapas de la vida de un niño se caracteriza por la dependencia hacía el adulto.</a:t>
            </a:r>
          </a:p>
          <a:p>
            <a:pPr algn="just"/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El adecuado manejo de la crisis 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    de por el adulto, sentará las bases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    para un eficaz desarrollo de su 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    personalidad futura.</a:t>
            </a:r>
          </a:p>
          <a:p>
            <a:pPr algn="just"/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Sin embargo, generalmente a un niño con discapacidad intelectual no se le facilita su independización, por el contrario se refuerza la dependencia hacía el adulto, no permitiéndolo alcanzar mayor autonomía. </a:t>
            </a:r>
          </a:p>
          <a:p>
            <a:pPr algn="just"/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endParaRPr lang="es-ES_tradnl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500174"/>
            <a:ext cx="1209675" cy="190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Dificultando la accesibilidad a otros entornos fuera de la familia, generando crisis de adaptación.</a:t>
            </a:r>
          </a:p>
          <a:p>
            <a:pPr algn="just"/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En la adolescencia, se hace más notoria la dificultad en el desarrollo de una personalidad sana.</a:t>
            </a:r>
          </a:p>
          <a:p>
            <a:pPr algn="just"/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Manifestándose conductas 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   predominantemente infantiles 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   en personas más maduras.</a:t>
            </a:r>
          </a:p>
          <a:p>
            <a:pPr algn="just"/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>
              <a:buNone/>
            </a:pPr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357562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La adolescencia es un periodo de transición durante el cual la persona es niño en</a:t>
            </a: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algunos aspectos, joven en muchos y adulto en unos pocos. </a:t>
            </a:r>
          </a:p>
          <a:p>
            <a:pPr algn="just">
              <a:buNone/>
            </a:pPr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Esta mezcla de roles</a:t>
            </a: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es desconcertante para el individuo y para quienes le rodean y su comprensión solo es posible si se incluyen muchas perspectivas para su explicación y se ubica</a:t>
            </a: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al adolescente en el contexto particular en el cual se esta desarrollando.</a:t>
            </a:r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endParaRPr lang="es-ES_tradnl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En el caso de los adolescentes con discapacidad intelectual, el cambio biológico</a:t>
            </a: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se producirá en términos similares al adolescente sin discapacidad.</a:t>
            </a:r>
          </a:p>
          <a:p>
            <a:pPr algn="just"/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A nivel de pensamiento, existen cambios  que le  permiten al</a:t>
            </a: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individuo planear, confrontar, juzgar y tomar decisiones que le conducen a la</a:t>
            </a: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autodeterminación y por ende le llevan a consolidar su proyecto de vida en un futuro.</a:t>
            </a:r>
          </a:p>
          <a:p>
            <a:pPr algn="just"/>
            <a:endParaRPr lang="es-ES_tradnl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857760"/>
            <a:ext cx="1596779" cy="153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En los jóvenes con discapacidad intelectual este cambio</a:t>
            </a: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se produce más lentamente.</a:t>
            </a:r>
          </a:p>
          <a:p>
            <a:pPr algn="just"/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Debido a las características propias de pensamiento, pero sobretodo por las restricciones  en inclusión y participación en actividades propias para su edad constituyendo una marcada influencia en la pobreza de habilidades alcanzadas.</a:t>
            </a:r>
          </a:p>
          <a:p>
            <a:pPr algn="just"/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>
              <a:buNone/>
            </a:pPr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429132"/>
            <a:ext cx="1466850" cy="186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En esta etapa  encontramos temáticas como la búsqueda de identidad, sexualidad, autorrealización, autonomía…</a:t>
            </a:r>
          </a:p>
          <a:p>
            <a:pPr algn="just"/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Sin embargo, la propia persona con discapacidad puede resistirse a abandonar pautas de conductas infantiles por ser estas estrategias más efectivas y cómodas para conseguir determinados privilegios.</a:t>
            </a:r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s-E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643446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Asimismo, debido a sus propias limitaciones en el pensamiento conceptual y en la capacidad de comunicación, pueden interferir a la hora de desarrollar estrategias de afrontamiento, en la toma de decisiones, resolución de problemas cotidianos entre otras, pudiendo desarrollar problemas conductuales. 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>
              <a:buNone/>
            </a:pPr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Finalmente, asumir responsabilidades “de mayores” no siempre compensa y requiere de un gran esfuerzo y compromiso personal.</a:t>
            </a:r>
            <a:endParaRPr lang="es-ES_tradnl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3 Imagen" descr="E:\INFORMACIÓN EIFODEC\visitas ul\fotos visita san 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928934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Por otro lado, el contexto familiar y social no siempre apoya el asumir un rol maduro por parte de la persona con discapacidad</a:t>
            </a:r>
          </a:p>
          <a:p>
            <a:pPr algn="just">
              <a:buNone/>
            </a:pPr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Fomentando la permanencia en una infancia interminable y aplazando sistemáticamente la respuesta ante la demanda de una mayor autonomía e independencia.</a:t>
            </a:r>
            <a:endParaRPr lang="es-ES_tradnl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071942"/>
            <a:ext cx="267026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60722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Las actitudes sobre protectoras de la familia, 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el miedo a un entorno no siempre amable, 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el deseo de evitar el sufrimiento, el rechazo y el fracaso, 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el miedo a la pérdida de un “eterno niño”</a:t>
            </a:r>
          </a:p>
          <a:p>
            <a:pPr algn="just">
              <a:buNone/>
            </a:pPr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Pueden llevar al núcleo familiar a manifestar</a:t>
            </a:r>
          </a:p>
          <a:p>
            <a:pPr algn="just">
              <a:buNone/>
            </a:pP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sentimientos ambivalentes y contradictorios ante el</a:t>
            </a:r>
          </a:p>
          <a:p>
            <a:pPr algn="just">
              <a:buNone/>
            </a:pP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crecimiento psicológico, emocional y social del joven</a:t>
            </a:r>
          </a:p>
          <a:p>
            <a:pPr algn="just">
              <a:buNone/>
            </a:pP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con discapacidad intelectual dificultando el desarrollo</a:t>
            </a:r>
          </a:p>
          <a:p>
            <a:pPr algn="just">
              <a:buNone/>
            </a:pP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de una personalidad sana.</a:t>
            </a:r>
            <a:endParaRPr lang="es-ES_tradnl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Todo ser humano, independientemente de su condición, raza o sexo, se desarrolla en un ambiente sociocultural.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En una familia y sociedad cargada de herencias genéticas y culturales que influyen en el desarrollo  y adquisición de patrones comportamentales.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Por ende, influyen en el desarrollo de la personalidad del niño.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La formación y el desarrollo de la personalidad ocurre durante toda la vida humana.</a:t>
            </a:r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s-ES_tradn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solidFill>
                  <a:srgbClr val="FF0000"/>
                </a:solidFill>
                <a:latin typeface="Arial Rounded MT Bold" pitchFamily="34" charset="0"/>
              </a:rPr>
              <a:t>INTRODUCCIÓN</a:t>
            </a:r>
            <a:endParaRPr lang="es-ES_tradnl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Todas esas situaciones  acaban generando un joven con discapacidad intelectual con una personalidad caracterizada por: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Conductas desadaptadas en cuanto a intolerancia frente a los cambios</a:t>
            </a: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Dificultad en el control de impulsos</a:t>
            </a: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Dificultades en la comunicación</a:t>
            </a: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Dificultades para construir un proyecto de vida</a:t>
            </a: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Baja autoestima</a:t>
            </a: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Rechazo social y estigmatización</a:t>
            </a: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Baja tolerancia a la frustración</a:t>
            </a: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Falta de autonomía</a:t>
            </a:r>
          </a:p>
          <a:p>
            <a:endParaRPr lang="es-ES_tradnl" dirty="0" smtClean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357694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857784"/>
          </a:xfrm>
        </p:spPr>
        <p:txBody>
          <a:bodyPr>
            <a:normAutofit lnSpcReduction="10000"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Es fácil comprender que entrar en el mundo de los adultos no es tarea fácil para nadie. </a:t>
            </a:r>
          </a:p>
          <a:p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Pero esta tarea puede adquirir </a:t>
            </a:r>
          </a:p>
          <a:p>
            <a:pPr>
              <a:buNone/>
            </a:pP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dimensiones enormes para un joven </a:t>
            </a:r>
          </a:p>
          <a:p>
            <a:pPr>
              <a:buNone/>
            </a:pP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con discapacidad intelectual. </a:t>
            </a:r>
          </a:p>
          <a:p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Debemos reflexionar si les permitimos de verdad asomarse a ese mundo de adultos respetando sus limitaciones y propiciando ambientes saludables para el desarrollo de una personalidad equilibrada. </a:t>
            </a:r>
            <a:endParaRPr lang="es-ES_tradnl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solidFill>
                  <a:srgbClr val="C00000"/>
                </a:solidFill>
                <a:latin typeface="Arial Rounded MT Bold" pitchFamily="34" charset="0"/>
              </a:rPr>
              <a:t>CONCLUSIONES</a:t>
            </a:r>
            <a:endParaRPr lang="es-ES_tradnl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6" name="5 Imagen" descr="E:\INFORMACIÓN EIFODEC\Laboral 2010\PICT00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285992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Ofrecer oportunidades al joven con discapacidad  intelectual se convierte en un reto</a:t>
            </a: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importante que de lograrse permitirá que estos jóvenes tengan mayores</a:t>
            </a: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posibilidades de descubrir y potenciar sus fortalezas como cualquier otro individuo . </a:t>
            </a:r>
          </a:p>
          <a:p>
            <a:pPr algn="just"/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Mayor posibilidad de establecer su identidad</a:t>
            </a:r>
          </a:p>
          <a:p>
            <a:pPr algn="just"/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Establecer mayores relaciones interpersonales, desarrollando sentimientos de afecto y</a:t>
            </a: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pertenencia </a:t>
            </a:r>
          </a:p>
          <a:p>
            <a:pPr algn="just"/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endParaRPr lang="es-ES_tradnl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5310206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Alcanzando la sensación de seguridad que proviene de la</a:t>
            </a: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autodeterminación y del control de su entorno personal.</a:t>
            </a:r>
          </a:p>
          <a:p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Y, finalmente, incrementar sus posibilidades de elegir de acuerdo a sus competencias.</a:t>
            </a:r>
          </a:p>
          <a:p>
            <a:endParaRPr lang="es-E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Todo eso favorecerá al desarrollo de una personalidad sana y equilibrada, que le permitirá adquirir conductas más adaptativas.</a:t>
            </a:r>
          </a:p>
          <a:p>
            <a:endParaRPr lang="es-ES" dirty="0" smtClean="0"/>
          </a:p>
          <a:p>
            <a:pPr>
              <a:buNone/>
            </a:pPr>
            <a:endParaRPr lang="es-ES_tradnl" dirty="0" smtClean="0"/>
          </a:p>
          <a:p>
            <a:pPr algn="ctr">
              <a:buNone/>
            </a:pPr>
            <a:endParaRPr lang="es-ES_tradnl" dirty="0"/>
          </a:p>
        </p:txBody>
      </p:sp>
      <p:pic>
        <p:nvPicPr>
          <p:cNvPr id="6" name="5 Imagen" descr="E:\INFORMACIÓN EIFODEC\Eifodec Sandra 2009\PICT03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786322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Sin embargo, una persona con discapacidad intelectual, durante toda su vida, generalmente se ve relegada de los diferentes contextos sociales.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En los cuales no se les permite participar plenamente.</a:t>
            </a:r>
          </a:p>
          <a:p>
            <a:pPr algn="just">
              <a:buNone/>
            </a:pPr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Situaciones negativas que jugarán un papel primordial en el  desarrollo de su personalidad.</a:t>
            </a:r>
          </a:p>
          <a:p>
            <a:pPr algn="just">
              <a:buNone/>
            </a:pPr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Pautas de pensamiento, percepción y comportamiento relativamente fijas y estables, profundamente enraizadas en cada sujeto. </a:t>
            </a:r>
          </a:p>
          <a:p>
            <a:pPr algn="just">
              <a:buNone/>
            </a:pPr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Es lo único,  lo singular que tiene un individuo, las características que lo distinguen de los demás.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Actúa como principal filtro que media la relación de los sujetos con su entorno.</a:t>
            </a:r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solidFill>
                  <a:srgbClr val="FF0000"/>
                </a:solidFill>
                <a:latin typeface="Arial Rounded MT Bold" pitchFamily="34" charset="0"/>
              </a:rPr>
              <a:t>PERSONALIDAD</a:t>
            </a:r>
            <a:endParaRPr lang="es-ES_tradnl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642910" y="285728"/>
          <a:ext cx="692948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59543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_tradnl" sz="2800" dirty="0" smtClean="0">
                <a:solidFill>
                  <a:schemeClr val="bg1"/>
                </a:solidFill>
                <a:latin typeface="Arial Rounded MT Bold" pitchFamily="34" charset="0"/>
              </a:rPr>
              <a:t>El carácter, el temperamento y las aptitudes</a:t>
            </a:r>
          </a:p>
          <a:p>
            <a:pPr algn="just">
              <a:buNone/>
            </a:pPr>
            <a:r>
              <a:rPr lang="es-ES_tradnl" sz="2800" dirty="0" smtClean="0">
                <a:solidFill>
                  <a:schemeClr val="bg1"/>
                </a:solidFill>
                <a:latin typeface="Arial Rounded MT Bold" pitchFamily="34" charset="0"/>
              </a:rPr>
              <a:t>configuran la personalidad de un individuo. </a:t>
            </a:r>
          </a:p>
        </p:txBody>
      </p:sp>
      <p:pic>
        <p:nvPicPr>
          <p:cNvPr id="4" name="3 Imagen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714356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 algn="just"/>
            <a:r>
              <a:rPr lang="es-ES_tradnl" b="1" dirty="0" smtClean="0">
                <a:solidFill>
                  <a:schemeClr val="bg1"/>
                </a:solidFill>
                <a:latin typeface="Arial Rounded MT Bold" pitchFamily="34" charset="0"/>
              </a:rPr>
              <a:t>Carácter </a:t>
            </a: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conjunto de reacciones y hábitos de comportamiento que se han adquirido durante la vida.</a:t>
            </a:r>
          </a:p>
          <a:p>
            <a:pPr algn="just">
              <a:buNone/>
            </a:pPr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Actitudes que resultan de una progresiva adaptación o regulación del temperamento a las condiciones del ambiente social. 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lvl="2" algn="just"/>
            <a:r>
              <a:rPr lang="es-ES_tradnl" sz="2400" dirty="0" smtClean="0">
                <a:solidFill>
                  <a:schemeClr val="bg1"/>
                </a:solidFill>
                <a:latin typeface="Arial Rounded MT Bold" pitchFamily="34" charset="0"/>
              </a:rPr>
              <a:t>Depende de la relación social que mantiene el individuo con su comunidad que refleja las condiciones personales y la manera de vivir.</a:t>
            </a:r>
          </a:p>
          <a:p>
            <a:endParaRPr lang="es-ES_tradnl" dirty="0"/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14752"/>
            <a:ext cx="85725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dirty="0" smtClean="0">
                <a:solidFill>
                  <a:srgbClr val="C00000"/>
                </a:solidFill>
                <a:latin typeface="Arial Rounded MT Bold" pitchFamily="34" charset="0"/>
              </a:rPr>
              <a:t>Temperamento</a:t>
            </a:r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 peculiaridad e intensidad individual de los afectos psíquicos y de la estructura dominante de humor y motivación.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En el temperamento intervienen factores hereditarios, congénitos y exógenos, estos últimos tienen que ver con la alimentación, el clima y el ambiente.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No puede ser modificado, pero si regulado por el carácter. 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Se nace con un temperamento, pero no se nace con un carácter.</a:t>
            </a:r>
            <a:endParaRPr lang="es-ES_tradnl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La formación del carácter se determina por el efecto de las experiencias vitales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 El ambiente jamás es el mismo para dos individuos, la diferencia en su constitución física y temperamental los hace experimentar el mismo ambiente de manera diferente.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Para desarrollar la personalidad el individuo pasa por ciertas fases las cuales son: la infancia, adolescencia, adultez y vejez la primera es en donde se destaca los cimientos para el desarrollo de la misma. </a:t>
            </a:r>
            <a:endParaRPr lang="es-ES_tradnl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En la formación de la personalidad los niños aprenden a evitar conflictos y a manejarlos cuando inevitablemente ocurren. 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Los padres excesivamente estrictos o permisivos limitan las posibilidades de los niños al evitar o controlar  conflictos.</a:t>
            </a: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endParaRPr lang="es-ES_tradnl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s-ES_tradnl" dirty="0" smtClean="0">
                <a:solidFill>
                  <a:schemeClr val="bg1"/>
                </a:solidFill>
                <a:latin typeface="Arial Rounded MT Bold" pitchFamily="34" charset="0"/>
              </a:rPr>
              <a:t>Un niño con una personalidad equilibrada, integrada, se siente aceptado y querido, lo que le permite aprender una serie de mecanismos apropiados para manejarse en situaciones conflictivas.</a:t>
            </a:r>
          </a:p>
          <a:p>
            <a:pPr algn="just"/>
            <a:endParaRPr lang="es-ES_tradnl" dirty="0" smtClean="0">
              <a:latin typeface="Arial Rounded MT Bold" pitchFamily="34" charset="0"/>
            </a:endParaRPr>
          </a:p>
          <a:p>
            <a:pPr algn="just"/>
            <a:endParaRPr lang="es-ES_tradnl" dirty="0">
              <a:latin typeface="Arial Rounded MT Bold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928934"/>
            <a:ext cx="2224928" cy="113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272</TotalTime>
  <Words>1251</Words>
  <Application>Microsoft Office PowerPoint</Application>
  <PresentationFormat>Presentación en pantalla (4:3)</PresentationFormat>
  <Paragraphs>134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Papel</vt:lpstr>
      <vt:lpstr>Desarrollo de la personalidad en el joven con discapacidad intelectual</vt:lpstr>
      <vt:lpstr>INTRODUCCIÓN</vt:lpstr>
      <vt:lpstr>Presentación de PowerPoint</vt:lpstr>
      <vt:lpstr>PERSONALIDAD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joven con discapacidad intelectual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la personalidad en el joven con discapacidad intelectual</dc:title>
  <dc:creator>WinuE</dc:creator>
  <cp:lastModifiedBy>Usuario</cp:lastModifiedBy>
  <cp:revision>31</cp:revision>
  <dcterms:created xsi:type="dcterms:W3CDTF">2011-07-13T16:03:01Z</dcterms:created>
  <dcterms:modified xsi:type="dcterms:W3CDTF">2011-07-14T17:40:08Z</dcterms:modified>
</cp:coreProperties>
</file>