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6" r:id="rId3"/>
    <p:sldId id="269" r:id="rId4"/>
    <p:sldId id="271" r:id="rId5"/>
    <p:sldId id="272" r:id="rId6"/>
    <p:sldId id="259" r:id="rId7"/>
    <p:sldId id="263" r:id="rId8"/>
    <p:sldId id="274" r:id="rId9"/>
    <p:sldId id="278" r:id="rId10"/>
    <p:sldId id="281" r:id="rId11"/>
    <p:sldId id="279" r:id="rId12"/>
    <p:sldId id="276" r:id="rId13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9900"/>
    <a:srgbClr val="FF0066"/>
    <a:srgbClr val="00CC99"/>
    <a:srgbClr val="CCFF99"/>
    <a:srgbClr val="AFE9EF"/>
    <a:srgbClr val="3A9496"/>
    <a:srgbClr val="4789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65" autoAdjust="0"/>
    <p:restoredTop sz="94624" autoAdjust="0"/>
  </p:normalViewPr>
  <p:slideViewPr>
    <p:cSldViewPr>
      <p:cViewPr>
        <p:scale>
          <a:sx n="66" d="100"/>
          <a:sy n="66" d="100"/>
        </p:scale>
        <p:origin x="-76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80822-97D7-4799-9032-4D28535DC15A}" type="datetimeFigureOut">
              <a:rPr lang="es-BO" smtClean="0"/>
              <a:pPr/>
              <a:t>03/07/2012</a:t>
            </a:fld>
            <a:endParaRPr lang="es-B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smtClean="0"/>
              <a:t> </a:t>
            </a:r>
            <a:endParaRPr lang="es-B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6521-606F-4062-9B1C-8A5D861F7854}" type="slidenum">
              <a:rPr lang="es-BO" smtClean="0"/>
              <a:pPr/>
              <a:t>‹Nº›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6521-606F-4062-9B1C-8A5D861F7854}" type="slidenum">
              <a:rPr lang="es-BO" smtClean="0"/>
              <a:pPr/>
              <a:t>6</a:t>
            </a:fld>
            <a:endParaRPr lang="es-B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6521-606F-4062-9B1C-8A5D861F7854}" type="slidenum">
              <a:rPr lang="es-BO" smtClean="0"/>
              <a:pPr/>
              <a:t>9</a:t>
            </a:fld>
            <a:endParaRPr lang="es-B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50000">
              <a:srgbClr val="AEE3EA"/>
            </a:gs>
            <a:gs pos="100000">
              <a:srgbClr val="008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74DB-D5F5-4D79-8EDA-DEB6D9CF1D0C}" type="datetimeFigureOut">
              <a:rPr lang="es-BO" smtClean="0"/>
              <a:pPr/>
              <a:t>03/07/2012</a:t>
            </a:fld>
            <a:endParaRPr lang="es-B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79DE-33A7-42F7-B221-DF196AFD58D9}" type="slidenum">
              <a:rPr lang="es-BO" smtClean="0"/>
              <a:pPr/>
              <a:t>‹Nº›</a:t>
            </a:fld>
            <a:endParaRPr lang="es-B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hyperlink" Target="http://frasesparamsn.blogspo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asesparamsn.blogspot.com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frasesparamsn.blogspot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975" y="5572140"/>
            <a:ext cx="8605867" cy="1096948"/>
            <a:chOff x="204" y="2659"/>
            <a:chExt cx="5556" cy="1516"/>
          </a:xfrm>
        </p:grpSpPr>
        <p:pic>
          <p:nvPicPr>
            <p:cNvPr id="2054" name="Picture 3" descr="x_caratransp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5" y="2659"/>
              <a:ext cx="1905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3113"/>
              <a:ext cx="3649" cy="635"/>
              <a:chOff x="249" y="3113"/>
              <a:chExt cx="3649" cy="635"/>
            </a:xfrm>
          </p:grpSpPr>
          <p:pic>
            <p:nvPicPr>
              <p:cNvPr id="2056" name="Picture 5" descr="x_liniafn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1" y="3113"/>
                <a:ext cx="3377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7" name="Rectangle 6"/>
              <p:cNvSpPr>
                <a:spLocks noChangeArrowheads="1"/>
              </p:cNvSpPr>
              <p:nvPr/>
            </p:nvSpPr>
            <p:spPr bwMode="auto">
              <a:xfrm>
                <a:off x="249" y="3113"/>
                <a:ext cx="3175" cy="635"/>
              </a:xfrm>
              <a:prstGeom prst="rect">
                <a:avLst/>
              </a:prstGeom>
              <a:gradFill rotWithShape="1">
                <a:gsLst>
                  <a:gs pos="0">
                    <a:srgbClr val="E1F1AD"/>
                  </a:gs>
                  <a:gs pos="100000">
                    <a:srgbClr val="669961"/>
                  </a:gs>
                </a:gsLst>
                <a:path path="shape">
                  <a:fillToRect l="50000" t="50000" r="50000" b="50000"/>
                </a:path>
              </a:gradFill>
              <a:ln w="9525">
                <a:miter lim="800000"/>
                <a:headEnd/>
                <a:tailEnd/>
              </a:ln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es-AR" sz="2000" b="1" dirty="0">
                    <a:latin typeface="Comic Sans MS" pitchFamily="66" charset="0"/>
                  </a:rPr>
                  <a:t>EXPOSITOR: PROF HERNÁN ZUAZO F.</a:t>
                </a:r>
                <a:endParaRPr lang="es-ES" sz="2000" b="1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971550" y="549275"/>
            <a:ext cx="73453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AR" sz="3200" b="1">
              <a:latin typeface="Comic Sans MS" pitchFamily="66" charset="0"/>
            </a:endParaRPr>
          </a:p>
          <a:p>
            <a:pPr algn="ctr"/>
            <a:endParaRPr lang="es-AR" sz="3200" b="1">
              <a:latin typeface="Comic Sans MS" pitchFamily="66" charset="0"/>
            </a:endParaRPr>
          </a:p>
          <a:p>
            <a:pPr algn="ctr"/>
            <a:endParaRPr lang="es-ES" sz="3600" b="1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s-ES" sz="3200">
              <a:latin typeface="Arial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00034" y="-357214"/>
            <a:ext cx="8064500" cy="2665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s-ES" sz="4800" b="1" i="1" dirty="0">
                <a:latin typeface="Lucida Sans Typewriter" pitchFamily="49" charset="0"/>
              </a:rPr>
              <a:t>  </a:t>
            </a:r>
            <a:r>
              <a:rPr lang="es-ES" sz="4800" b="1" i="1" dirty="0" smtClean="0">
                <a:latin typeface="Tempus Sans ITC" pitchFamily="82" charset="0"/>
              </a:rPr>
              <a:t>CAPACIDADES </a:t>
            </a:r>
          </a:p>
          <a:p>
            <a:pPr algn="ctr"/>
            <a:r>
              <a:rPr lang="es-ES" sz="4800" b="1" i="1" dirty="0" smtClean="0">
                <a:latin typeface="Tempus Sans ITC" pitchFamily="82" charset="0"/>
              </a:rPr>
              <a:t>COORDINATIVAS!!!</a:t>
            </a:r>
            <a:endParaRPr lang="es-ES" sz="4800" b="1" i="1" dirty="0">
              <a:latin typeface="Tempus Sans ITC" pitchFamily="82" charset="0"/>
            </a:endParaRPr>
          </a:p>
        </p:txBody>
      </p:sp>
      <p:pic>
        <p:nvPicPr>
          <p:cNvPr id="2050" name="Picture 2" descr="C:\Users\Edson\Desktop\pres\NUEVAS FOTOS\IMG_4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857364"/>
            <a:ext cx="5529956" cy="3571900"/>
          </a:xfrm>
          <a:prstGeom prst="rect">
            <a:avLst/>
          </a:prstGeom>
          <a:noFill/>
          <a:ln w="57150">
            <a:solidFill>
              <a:schemeClr val="tx1"/>
            </a:solidFill>
            <a:beve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5" y="428604"/>
            <a:ext cx="3623285" cy="64294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s-B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CONCLUSIÓN</a:t>
            </a:r>
            <a:endParaRPr lang="es-BO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785926"/>
            <a:ext cx="8286776" cy="45720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BO" sz="3200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El determinar que las que las CAPACIDADES </a:t>
            </a:r>
          </a:p>
          <a:p>
            <a:r>
              <a:rPr lang="es-BO" sz="3200" b="1" i="1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COORDINATIVAS, como el elemento  básico que inicia el largo proceso de enseñanza aprendizaje adaptación  y mejoramiento técnico, nos lleva progresivamente a un entrenamiento técnico global, para luego realizar un entrenamiento específico hasta transformarse en hábito motor dependiendo del grado de dificultad y discapacidad del deportista, así mismo de la disponibilidad y al gusto por lo que realiza</a:t>
            </a:r>
          </a:p>
        </p:txBody>
      </p:sp>
      <p:pic>
        <p:nvPicPr>
          <p:cNvPr id="4" name="Picture 4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500198" cy="182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928794" y="1477988"/>
            <a:ext cx="5329237" cy="5165722"/>
            <a:chOff x="385771" y="785794"/>
            <a:chExt cx="5329237" cy="5522912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85771" y="785794"/>
              <a:ext cx="5329237" cy="552291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r>
                <a:rPr lang="es-ES" dirty="0" smtClean="0"/>
                <a:t>ZZ</a:t>
              </a:r>
              <a:endParaRPr lang="es-ES" dirty="0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839757" y="1979594"/>
              <a:ext cx="4289425" cy="40576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446307" y="3087669"/>
              <a:ext cx="2859088" cy="286226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249582" y="4008419"/>
              <a:ext cx="1879600" cy="1797050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r"/>
              <a:r>
                <a:rPr lang="es-ES" sz="2400" b="1" dirty="0">
                  <a:solidFill>
                    <a:srgbClr val="000000"/>
                  </a:solidFill>
                </a:rPr>
                <a:t>       </a:t>
              </a:r>
              <a:r>
                <a:rPr lang="es-ES" sz="2400" b="1" dirty="0" smtClean="0">
                  <a:solidFill>
                    <a:srgbClr val="000000"/>
                  </a:solidFill>
                </a:rPr>
                <a:t>HÁBITO</a:t>
              </a:r>
            </a:p>
            <a:p>
              <a:pPr algn="r"/>
              <a:r>
                <a:rPr lang="es-ES" sz="2400" b="1" dirty="0" smtClean="0">
                  <a:solidFill>
                    <a:srgbClr val="000000"/>
                  </a:solidFill>
                </a:rPr>
                <a:t>MOTOR </a:t>
              </a:r>
              <a:endParaRPr lang="es-E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20857098">
              <a:off x="1100107" y="1074719"/>
              <a:ext cx="2470150" cy="8461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s-ES" sz="2000" b="1" dirty="0" smtClean="0"/>
                <a:t>CAPACIDADES </a:t>
              </a:r>
            </a:p>
            <a:p>
              <a:pPr algn="ctr"/>
              <a:r>
                <a:rPr lang="es-ES" sz="2000" b="1" dirty="0" smtClean="0"/>
                <a:t>MOTORAS</a:t>
              </a:r>
              <a:endParaRPr lang="es-ES" sz="2000" b="1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20837301">
              <a:off x="1643083" y="2265347"/>
              <a:ext cx="2144713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s-ES" sz="2000" b="1" dirty="0" smtClean="0"/>
                <a:t>ACCIÓN</a:t>
              </a:r>
            </a:p>
            <a:p>
              <a:pPr algn="ctr"/>
              <a:r>
                <a:rPr lang="es-ES" sz="2000" b="1" dirty="0" smtClean="0"/>
                <a:t>MOTORA</a:t>
              </a:r>
              <a:endParaRPr lang="es-ES" sz="2000" b="1" dirty="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20949236">
              <a:off x="2645642" y="3502445"/>
              <a:ext cx="2012950" cy="6000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s-ES" sz="2000" b="1" dirty="0" smtClean="0"/>
                <a:t>HABILIDAD</a:t>
              </a:r>
            </a:p>
            <a:p>
              <a:pPr algn="ctr"/>
              <a:r>
                <a:rPr lang="es-ES" sz="2000" b="1" dirty="0" smtClean="0"/>
                <a:t>MOTORA</a:t>
              </a:r>
              <a:endParaRPr lang="es-ES" sz="2000" b="1" dirty="0"/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1785918" y="214290"/>
            <a:ext cx="542928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FASES DE DESARROLLO</a:t>
            </a:r>
            <a:endParaRPr lang="es-BO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43042" y="3357562"/>
            <a:ext cx="6072230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4800" dirty="0" smtClean="0">
                <a:solidFill>
                  <a:schemeClr val="tx1"/>
                </a:solidFill>
                <a:latin typeface="Tekton Pro" pitchFamily="34" charset="0"/>
              </a:rPr>
              <a:t>Gracias por su atención!!!</a:t>
            </a:r>
            <a:endParaRPr lang="es-BO" sz="4800" dirty="0">
              <a:solidFill>
                <a:schemeClr val="tx1"/>
              </a:solidFill>
              <a:latin typeface="Tekton Pro" pitchFamily="34" charset="0"/>
            </a:endParaRPr>
          </a:p>
        </p:txBody>
      </p:sp>
      <p:pic>
        <p:nvPicPr>
          <p:cNvPr id="6" name="Picture 18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2000264" cy="21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100pies.net/Gifs/Nombres-Animados/H/Hernan/Hernan-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1325" y="6072206"/>
            <a:ext cx="2352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00042"/>
            <a:ext cx="3638550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28662" y="142852"/>
            <a:ext cx="728667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7114" y="1280160"/>
            <a:ext cx="8282604" cy="529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BO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Desde el punto de vista PRÁCTICO-DEPORTIVO, el logro de un buen DOMINIO TÉCNICO de una habilidad deportiva, estará condicionado por la formación y desarrollo adecuado de los PRESUPUESTOS-BÁSICOS en que se apoya dicho dominio: LAS CAPACIDADES-COORDINATIVAS y CAPACIDADES-CONDICIONALES.</a:t>
            </a:r>
          </a:p>
          <a:p>
            <a:endParaRPr lang="es-BO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BO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71604" y="500042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i="1" dirty="0" smtClean="0">
                <a:latin typeface="Lucida Sans Typewriter" pitchFamily="49" charset="0"/>
              </a:rPr>
              <a:t>CAPACIDADES COORDINATIVAS</a:t>
            </a:r>
            <a:endParaRPr lang="es-BO" sz="3200" i="1" dirty="0"/>
          </a:p>
        </p:txBody>
      </p:sp>
      <p:pic>
        <p:nvPicPr>
          <p:cNvPr id="6" name="Picture 20" descr="Gifs animados de Deportes - Imagenes animadas de Deporte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00372"/>
            <a:ext cx="2214578" cy="3392545"/>
          </a:xfrm>
          <a:prstGeom prst="rect">
            <a:avLst/>
          </a:prstGeom>
          <a:noFill/>
        </p:spPr>
      </p:pic>
      <p:pic>
        <p:nvPicPr>
          <p:cNvPr id="1029" name="Picture 5" descr="C:\Users\Edson\Desktop\IMG_4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41578"/>
            <a:ext cx="6000760" cy="4016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a la derecha con bandas"/>
          <p:cNvSpPr/>
          <p:nvPr/>
        </p:nvSpPr>
        <p:spPr>
          <a:xfrm>
            <a:off x="285720" y="1714488"/>
            <a:ext cx="857256" cy="571504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13 Rectángulo"/>
          <p:cNvSpPr/>
          <p:nvPr/>
        </p:nvSpPr>
        <p:spPr>
          <a:xfrm>
            <a:off x="1214414" y="1214422"/>
            <a:ext cx="7500990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BO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Capacidad de ejecutar movimientos a diferentes grados de dificultad con RAPIDEZ, EFICACIA Y PRECISIÓN.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642910" y="357166"/>
            <a:ext cx="3143272" cy="644530"/>
            <a:chOff x="642910" y="357166"/>
            <a:chExt cx="3143272" cy="644530"/>
          </a:xfrm>
        </p:grpSpPr>
        <p:sp>
          <p:nvSpPr>
            <p:cNvPr id="7" name="6 Rectángulo"/>
            <p:cNvSpPr/>
            <p:nvPr/>
          </p:nvSpPr>
          <p:spPr>
            <a:xfrm>
              <a:off x="642910" y="357166"/>
              <a:ext cx="3143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BO" sz="3200" b="1" i="1" dirty="0" smtClean="0">
                  <a:latin typeface="Times New Roman" pitchFamily="18" charset="0"/>
                  <a:cs typeface="Times New Roman" pitchFamily="18" charset="0"/>
                </a:rPr>
                <a:t>DEFINICIÓN</a:t>
              </a:r>
            </a:p>
          </p:txBody>
        </p:sp>
        <p:cxnSp>
          <p:nvCxnSpPr>
            <p:cNvPr id="9" name="8 Conector recto"/>
            <p:cNvCxnSpPr/>
            <p:nvPr/>
          </p:nvCxnSpPr>
          <p:spPr>
            <a:xfrm>
              <a:off x="642910" y="1000108"/>
              <a:ext cx="2714644" cy="1588"/>
            </a:xfrm>
            <a:prstGeom prst="line">
              <a:avLst/>
            </a:prstGeom>
            <a:ln w="38100" cmpd="thickThin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642910" y="928670"/>
              <a:ext cx="271464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Edson\Desktop\DSC03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47181"/>
            <a:ext cx="6643734" cy="4010819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1214414" y="1162026"/>
            <a:ext cx="7500990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BO" sz="2400" b="1" i="1" dirty="0" smtClean="0">
                <a:latin typeface="Times New Roman" pitchFamily="18" charset="0"/>
                <a:cs typeface="Times New Roman" pitchFamily="18" charset="0"/>
              </a:rPr>
              <a:t>Capacidad de ORGANIZAR, REGULAR y CONTROLAR el movimiento, su actividad se basa en procesos NEUROMUSCULARES –  de CONDUCCIÓN Y REGULACIÓN de actividades motrices.</a:t>
            </a:r>
          </a:p>
        </p:txBody>
      </p:sp>
      <p:pic>
        <p:nvPicPr>
          <p:cNvPr id="2" name="Picture 3" descr="C:\Users\Edson\Desktop\PC0206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43200"/>
            <a:ext cx="6643734" cy="411480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214414" y="1123012"/>
            <a:ext cx="7500990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2400" b="1" i="1" dirty="0" smtClean="0">
                <a:latin typeface="Times New Roman" pitchFamily="18" charset="0"/>
                <a:cs typeface="Times New Roman" pitchFamily="18" charset="0"/>
              </a:rPr>
              <a:t>La REGULACIÓN de la actividad motriz implica diferenciación y reacción a estímulos, que son identificados por los ANALIZADORES</a:t>
            </a:r>
          </a:p>
        </p:txBody>
      </p:sp>
      <p:pic>
        <p:nvPicPr>
          <p:cNvPr id="13" name="Picture 9" descr="Gifs animados de Deportes - Imagenes animadas de Deportes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1857388" cy="3318505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1214414" y="1140922"/>
            <a:ext cx="7500990" cy="15001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BO" sz="2400" b="1" i="1" dirty="0" smtClean="0">
                <a:latin typeface="Times New Roman" pitchFamily="18" charset="0"/>
                <a:cs typeface="Times New Roman" pitchFamily="18" charset="0"/>
              </a:rPr>
              <a:t>Significa estímulo y respuesta, en el área deportiva será  la REPETICIÓN de un elemento técnico, el proceso nervioso excitación e inhibición se coordina  estabiliza y se hace eficiente.</a:t>
            </a:r>
          </a:p>
        </p:txBody>
      </p:sp>
      <p:pic>
        <p:nvPicPr>
          <p:cNvPr id="1026" name="Picture 2" descr="C:\Users\Edson\Desktop\pres\NUEVAS FOTOS\IMG_4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714620"/>
            <a:ext cx="6715172" cy="41589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0" grpId="0" animBg="1"/>
      <p:bldP spid="12" grpId="1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285728"/>
            <a:ext cx="8501122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BO" sz="2800" b="1" i="1" dirty="0" smtClean="0">
                <a:solidFill>
                  <a:schemeClr val="tx1"/>
                </a:solidFill>
                <a:latin typeface="Lucida Sans Typewriter" pitchFamily="49" charset="0"/>
                <a:cs typeface="Times New Roman" pitchFamily="18" charset="0"/>
              </a:rPr>
              <a:t>ANALIZADOR</a:t>
            </a:r>
            <a:r>
              <a:rPr lang="es-BO" sz="2800" b="1" i="1" dirty="0" smtClean="0">
                <a:solidFill>
                  <a:schemeClr val="tx1"/>
                </a:solidFill>
                <a:latin typeface="Lucida Console" pitchFamily="49" charset="0"/>
                <a:cs typeface="Times New Roman" pitchFamily="18" charset="0"/>
              </a:rPr>
              <a:t> </a:t>
            </a:r>
          </a:p>
          <a:p>
            <a:r>
              <a:rPr lang="es-B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Órgano que recibe, decodifica e identifica la información, LOS ANALIZADORES que le interesan al movimiento en el deporte son: CINESTÉSICO, TACTIL,ESTÁTICO - DINÁMICO – ÓPTICO y ACÚSTICO</a:t>
            </a:r>
            <a:endParaRPr lang="es-BO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28596" y="2643182"/>
            <a:ext cx="8358246" cy="1500198"/>
            <a:chOff x="357158" y="1785926"/>
            <a:chExt cx="8358246" cy="1500198"/>
          </a:xfrm>
          <a:solidFill>
            <a:srgbClr val="00CC99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8" name="7 Llamada de flecha a la derecha"/>
            <p:cNvSpPr/>
            <p:nvPr/>
          </p:nvSpPr>
          <p:spPr>
            <a:xfrm>
              <a:off x="357158" y="2000240"/>
              <a:ext cx="2286016" cy="1000132"/>
            </a:xfrm>
            <a:prstGeom prst="rightArrowCallout">
              <a:avLst>
                <a:gd name="adj1" fmla="val 16560"/>
                <a:gd name="adj2" fmla="val 23593"/>
                <a:gd name="adj3" fmla="val 25000"/>
                <a:gd name="adj4" fmla="val 83438"/>
              </a:avLst>
            </a:prstGeom>
            <a:grpFill/>
            <a:ln>
              <a:noFill/>
            </a:ln>
            <a:effectLst/>
            <a:sp3d prstMaterial="clear">
              <a:bevelT h="635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2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ACÚSTICO</a:t>
              </a: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3000364" y="1785926"/>
              <a:ext cx="5715040" cy="1500198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BO" sz="32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Nos informa  sobre los componentes  rítmicos.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85720" y="4786322"/>
            <a:ext cx="8429684" cy="1500198"/>
            <a:chOff x="357158" y="1785926"/>
            <a:chExt cx="8429684" cy="1500198"/>
          </a:xfrm>
          <a:solidFill>
            <a:srgbClr val="92D05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2" name="11 Llamada de flecha a la derecha"/>
            <p:cNvSpPr/>
            <p:nvPr/>
          </p:nvSpPr>
          <p:spPr>
            <a:xfrm>
              <a:off x="357158" y="2000240"/>
              <a:ext cx="2286016" cy="1000132"/>
            </a:xfrm>
            <a:prstGeom prst="rightArrowCallout">
              <a:avLst>
                <a:gd name="adj1" fmla="val 16560"/>
                <a:gd name="adj2" fmla="val 23593"/>
                <a:gd name="adj3" fmla="val 25000"/>
                <a:gd name="adj4" fmla="val 83438"/>
              </a:avLst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2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VISUAL</a:t>
              </a:r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3071802" y="1785926"/>
              <a:ext cx="5715040" cy="1500198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BO" sz="32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Nos informa  sobre el medio circundante</a:t>
              </a:r>
            </a:p>
          </p:txBody>
        </p:sp>
      </p:grpSp>
      <p:pic>
        <p:nvPicPr>
          <p:cNvPr id="15" name="Picture 42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286496"/>
            <a:ext cx="142876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1071570" cy="13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357158" y="428604"/>
            <a:ext cx="8358246" cy="1500198"/>
            <a:chOff x="357158" y="1785926"/>
            <a:chExt cx="8358246" cy="1500198"/>
          </a:xfrm>
          <a:solidFill>
            <a:srgbClr val="CCFF99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3" name="2 Llamada de flecha a la derecha"/>
            <p:cNvSpPr/>
            <p:nvPr/>
          </p:nvSpPr>
          <p:spPr>
            <a:xfrm>
              <a:off x="357158" y="2000240"/>
              <a:ext cx="2286016" cy="1000132"/>
            </a:xfrm>
            <a:prstGeom prst="rightArrowCallout">
              <a:avLst>
                <a:gd name="adj1" fmla="val 16560"/>
                <a:gd name="adj2" fmla="val 23593"/>
                <a:gd name="adj3" fmla="val 25000"/>
                <a:gd name="adj4" fmla="val 83438"/>
              </a:avLst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ESTÁTICO DINÁMICO</a:t>
              </a:r>
              <a:endParaRPr lang="es-B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3 Rectángulo redondeado"/>
            <p:cNvSpPr/>
            <p:nvPr/>
          </p:nvSpPr>
          <p:spPr>
            <a:xfrm>
              <a:off x="3000364" y="1785926"/>
              <a:ext cx="5715040" cy="1500198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BO" sz="32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Nos informa  sobre aceleraciones del movimiento</a:t>
              </a: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57158" y="2571744"/>
            <a:ext cx="8358246" cy="1500198"/>
            <a:chOff x="357158" y="1785926"/>
            <a:chExt cx="8358246" cy="1500198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5 Llamada de flecha a la derecha"/>
            <p:cNvSpPr/>
            <p:nvPr/>
          </p:nvSpPr>
          <p:spPr>
            <a:xfrm>
              <a:off x="357158" y="2000240"/>
              <a:ext cx="2286016" cy="1000132"/>
            </a:xfrm>
            <a:prstGeom prst="rightArrowCallout">
              <a:avLst>
                <a:gd name="adj1" fmla="val 16560"/>
                <a:gd name="adj2" fmla="val 23593"/>
                <a:gd name="adj3" fmla="val 25000"/>
                <a:gd name="adj4" fmla="val 83438"/>
              </a:avLst>
            </a:prstGeom>
            <a:ln>
              <a:noFill/>
            </a:ln>
            <a:effectLst/>
            <a:sp3d prstMaterial="clear">
              <a:bevelT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TACTIL</a:t>
              </a:r>
              <a:endParaRPr lang="es-BO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3000364" y="1785926"/>
              <a:ext cx="5715040" cy="1500198"/>
            </a:xfrm>
            <a:prstGeom prst="roundRect">
              <a:avLst/>
            </a:prstGeom>
            <a:ln>
              <a:noFill/>
            </a:ln>
            <a:effectLst/>
            <a:sp3d prstMaterial="clear">
              <a:bevelT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Nos informa sobre presiones en diferentes partes del cuerpo</a:t>
              </a:r>
              <a:endParaRPr lang="es-BO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57158" y="4643446"/>
            <a:ext cx="8358246" cy="1500198"/>
            <a:chOff x="357158" y="1785926"/>
            <a:chExt cx="8358246" cy="1500198"/>
          </a:xfr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9" name="8 Llamada de flecha a la derecha"/>
            <p:cNvSpPr/>
            <p:nvPr/>
          </p:nvSpPr>
          <p:spPr>
            <a:xfrm>
              <a:off x="357158" y="2000240"/>
              <a:ext cx="2286016" cy="1000132"/>
            </a:xfrm>
            <a:prstGeom prst="rightArrowCallout">
              <a:avLst>
                <a:gd name="adj1" fmla="val 16560"/>
                <a:gd name="adj2" fmla="val 23593"/>
                <a:gd name="adj3" fmla="val 25000"/>
                <a:gd name="adj4" fmla="val 83438"/>
              </a:avLst>
            </a:prstGeom>
            <a:grpFill/>
            <a:ln>
              <a:noFill/>
            </a:ln>
            <a:effectLst/>
            <a:sp3d prstMaterial="clear">
              <a:bevelT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CINESTÉSICO</a:t>
              </a:r>
              <a:endParaRPr lang="es-BO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3000364" y="1785926"/>
              <a:ext cx="5715040" cy="1500198"/>
            </a:xfrm>
            <a:prstGeom prst="roundRect">
              <a:avLst/>
            </a:prstGeom>
            <a:grpFill/>
            <a:ln>
              <a:noFill/>
            </a:ln>
            <a:effectLst/>
            <a:sp3d prstMaterial="clear">
              <a:bevelT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BO" sz="32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Nos informa  sobre tensiones producidas en los músculos</a:t>
              </a:r>
            </a:p>
          </p:txBody>
        </p:sp>
      </p:grpSp>
      <p:pic>
        <p:nvPicPr>
          <p:cNvPr id="15" name="Picture 15" descr="ostrich_lia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6" name="Picture 62" descr="Gifs animados de Deportes - Imagenes animadas de Deportes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157163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2" descr="emoticons_deporte_msnanimal_com-90[1]"/>
          <p:cNvPicPr>
            <a:picLocks noChangeAspect="1" noChangeArrowheads="1" noCrop="1"/>
          </p:cNvPicPr>
          <p:nvPr/>
        </p:nvPicPr>
        <p:blipFill>
          <a:blip r:embed="rId5">
            <a:lum bright="-12000" contrast="18000"/>
          </a:blip>
          <a:srcRect/>
          <a:stretch>
            <a:fillRect/>
          </a:stretch>
        </p:blipFill>
        <p:spPr bwMode="auto">
          <a:xfrm>
            <a:off x="428596" y="6000768"/>
            <a:ext cx="1714512" cy="59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dson\Desktop\pres\fotos EIFODEC\hernan efodec 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4422"/>
            <a:ext cx="4382020" cy="5143536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928926" y="285728"/>
            <a:ext cx="392909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BO" sz="3600" b="1" i="1" dirty="0" smtClean="0">
                <a:solidFill>
                  <a:schemeClr val="tx1"/>
                </a:solidFill>
                <a:latin typeface="Lucida Sans Typewriter" pitchFamily="49" charset="0"/>
              </a:rPr>
              <a:t>CLASIFICACIÓN    </a:t>
            </a:r>
            <a:endParaRPr lang="es-BO" sz="3600" b="1" i="1" dirty="0">
              <a:solidFill>
                <a:schemeClr val="tx1"/>
              </a:solidFill>
              <a:latin typeface="Lucida Sans Typewriter" pitchFamily="49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00034" y="1214422"/>
            <a:ext cx="3857652" cy="5143536"/>
            <a:chOff x="428596" y="1428736"/>
            <a:chExt cx="3857652" cy="4786346"/>
          </a:xfrm>
          <a:solidFill>
            <a:srgbClr val="FFFF0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5" name="4 Rectángulo redondeado"/>
            <p:cNvSpPr/>
            <p:nvPr/>
          </p:nvSpPr>
          <p:spPr>
            <a:xfrm>
              <a:off x="500034" y="2285992"/>
              <a:ext cx="3714776" cy="3929090"/>
            </a:xfrm>
            <a:prstGeom prst="roundRect">
              <a:avLst/>
            </a:prstGeom>
            <a:grpFill/>
            <a:ln w="76200">
              <a:solidFill>
                <a:schemeClr val="tx1"/>
              </a:solidFill>
            </a:ln>
            <a:effectLst/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de realizar un movimiento luego de una señal, en el menor tiempo posible.</a:t>
              </a:r>
            </a:p>
            <a:p>
              <a:endParaRPr lang="es-BO" sz="20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Ejem. Realizar movimientos de velocidad de reacción desde diferentes posiciones a diferentes puntos de llegada.</a:t>
              </a:r>
              <a:endParaRPr lang="es-BO" sz="20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28596" y="1428736"/>
              <a:ext cx="3857652" cy="70485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  <a:sp3d prstMaterial="clear">
              <a:bevelT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BO" b="1" i="1" dirty="0" smtClean="0">
                  <a:solidFill>
                    <a:schemeClr val="tx1"/>
                  </a:solidFill>
                  <a:latin typeface="Lucida Bright" pitchFamily="18" charset="0"/>
                </a:rPr>
                <a:t>1.-  CAPACIDAD DE REACCIÓN</a:t>
              </a:r>
              <a:endParaRPr lang="es-BO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  <p:pic>
        <p:nvPicPr>
          <p:cNvPr id="2050" name="Picture 2" descr="C:\Users\Edson\Desktop\pres\fotos EIFODEC\fotos para tono\PC020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4429156" cy="5143536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2" name="11 Grupo"/>
          <p:cNvGrpSpPr/>
          <p:nvPr/>
        </p:nvGrpSpPr>
        <p:grpSpPr>
          <a:xfrm>
            <a:off x="500034" y="1214422"/>
            <a:ext cx="3857652" cy="5143536"/>
            <a:chOff x="4857752" y="1714488"/>
            <a:chExt cx="3857652" cy="5000660"/>
          </a:xfrm>
          <a:solidFill>
            <a:srgbClr val="92D050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3" name="12 Rectángulo redondeado"/>
            <p:cNvSpPr/>
            <p:nvPr/>
          </p:nvSpPr>
          <p:spPr>
            <a:xfrm>
              <a:off x="4929190" y="2500306"/>
              <a:ext cx="3714776" cy="421484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de mantener o recuperar el estado de equilibrio.</a:t>
              </a:r>
            </a:p>
            <a:p>
              <a:endParaRPr lang="es-BO" sz="20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endParaRPr lang="es-BO" sz="20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Ejem. Realizar  desplazamientos sobre líneas, ligas, tablas, llantas, etc.</a:t>
              </a:r>
            </a:p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 </a:t>
              </a:r>
              <a:endParaRPr lang="es-BO" sz="20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14" name="13 Rectángulo redondeado"/>
            <p:cNvSpPr/>
            <p:nvPr/>
          </p:nvSpPr>
          <p:spPr>
            <a:xfrm>
              <a:off x="4857752" y="1714488"/>
              <a:ext cx="3857652" cy="70485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BO" b="1" i="1" dirty="0" smtClean="0">
                  <a:solidFill>
                    <a:schemeClr val="tx1"/>
                  </a:solidFill>
                  <a:latin typeface="Lucida Bright" pitchFamily="18" charset="0"/>
                </a:rPr>
                <a:t>2.- CAPACIDAD DE EQUILIBRIO</a:t>
              </a:r>
              <a:endParaRPr lang="es-BO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00034" y="1142984"/>
            <a:ext cx="3857652" cy="5143536"/>
            <a:chOff x="285720" y="1652574"/>
            <a:chExt cx="3857652" cy="4786346"/>
          </a:xfrm>
          <a:solidFill>
            <a:srgbClr val="00CC99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6" name="15 Rectángulo redondeado"/>
            <p:cNvSpPr/>
            <p:nvPr/>
          </p:nvSpPr>
          <p:spPr>
            <a:xfrm>
              <a:off x="357158" y="2450298"/>
              <a:ext cx="3714776" cy="398862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de coordinar espacio y tiempo.</a:t>
              </a:r>
            </a:p>
            <a:p>
              <a:endParaRPr lang="es-BO" sz="20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Ejem. </a:t>
              </a:r>
            </a:p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Espacio: Lanzamientos de puntería</a:t>
              </a:r>
            </a:p>
            <a:p>
              <a:endParaRPr lang="es-BO" sz="20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000" b="1" i="1" dirty="0" smtClean="0">
                  <a:solidFill>
                    <a:schemeClr val="tx1"/>
                  </a:solidFill>
                  <a:latin typeface="Lucida Bright" pitchFamily="18" charset="0"/>
                </a:rPr>
                <a:t>Tiempo: Traslado de objetos en el menor tiempo.</a:t>
              </a:r>
              <a:endParaRPr lang="es-BO" sz="20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285720" y="1652574"/>
              <a:ext cx="3857652" cy="70485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BO" b="1" i="1" dirty="0" smtClean="0">
                  <a:solidFill>
                    <a:schemeClr val="tx1"/>
                  </a:solidFill>
                  <a:latin typeface="Lucida Bright" pitchFamily="18" charset="0"/>
                </a:rPr>
                <a:t>3.- CAPACIDAD DE ORIENTACIÓN</a:t>
              </a:r>
              <a:endParaRPr lang="es-BO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  <p:pic>
        <p:nvPicPr>
          <p:cNvPr id="19" name="Picture 2" descr="C:\Users\Edson\Desktop\pres\NUEVAS FOTOS\IMG_4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14422"/>
            <a:ext cx="4429156" cy="52149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2" name="Picture 4" descr="C:\Users\Edson\Desktop\pres\NUEVAS FOTOS\IMG_41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5218" y="1214422"/>
            <a:ext cx="4445938" cy="5143536"/>
          </a:xfrm>
          <a:prstGeom prst="rect">
            <a:avLst/>
          </a:prstGeom>
          <a:noFill/>
        </p:spPr>
      </p:pic>
      <p:grpSp>
        <p:nvGrpSpPr>
          <p:cNvPr id="20" name="19 Grupo"/>
          <p:cNvGrpSpPr/>
          <p:nvPr/>
        </p:nvGrpSpPr>
        <p:grpSpPr>
          <a:xfrm>
            <a:off x="357158" y="1142984"/>
            <a:ext cx="4000528" cy="5214974"/>
            <a:chOff x="4640887" y="1643048"/>
            <a:chExt cx="3857652" cy="4786347"/>
          </a:xfrm>
        </p:grpSpPr>
        <p:sp>
          <p:nvSpPr>
            <p:cNvPr id="21" name="20 Rectángulo redondeado"/>
            <p:cNvSpPr/>
            <p:nvPr/>
          </p:nvSpPr>
          <p:spPr>
            <a:xfrm>
              <a:off x="4709774" y="2429845"/>
              <a:ext cx="3714776" cy="399955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BO" sz="28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que permite controlar, diferenciar, regular los movimientos con precisión </a:t>
              </a:r>
              <a:endParaRPr lang="es-BO" sz="28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22" name="21 Rectángulo redondeado"/>
            <p:cNvSpPr/>
            <p:nvPr/>
          </p:nvSpPr>
          <p:spPr>
            <a:xfrm>
              <a:off x="4640887" y="1643048"/>
              <a:ext cx="3857652" cy="704856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BO" b="1" i="1" dirty="0" smtClean="0">
                  <a:solidFill>
                    <a:schemeClr val="tx1"/>
                  </a:solidFill>
                  <a:latin typeface="Lucida Bright" pitchFamily="18" charset="0"/>
                </a:rPr>
                <a:t>4.- CAPACIDAD DE DIFERENCIAR</a:t>
              </a:r>
              <a:endParaRPr lang="es-BO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  <p:pic>
        <p:nvPicPr>
          <p:cNvPr id="2054" name="Picture 6" descr="C:\Users\Edson\Desktop\pres\fotos EIFODEC\fotos para tono\PC0207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142984"/>
            <a:ext cx="4399530" cy="5214974"/>
          </a:xfrm>
          <a:prstGeom prst="rect">
            <a:avLst/>
          </a:prstGeom>
          <a:noFill/>
        </p:spPr>
      </p:pic>
      <p:pic>
        <p:nvPicPr>
          <p:cNvPr id="2055" name="Picture 7" descr="C:\Users\Edson\Desktop\pres\fotos EIFODEC\fotos para tono\PC02068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142984"/>
            <a:ext cx="4500594" cy="5286412"/>
          </a:xfrm>
          <a:prstGeom prst="rect">
            <a:avLst/>
          </a:prstGeom>
          <a:noFill/>
        </p:spPr>
      </p:pic>
      <p:grpSp>
        <p:nvGrpSpPr>
          <p:cNvPr id="26" name="25 Grupo"/>
          <p:cNvGrpSpPr/>
          <p:nvPr/>
        </p:nvGrpSpPr>
        <p:grpSpPr>
          <a:xfrm>
            <a:off x="357158" y="1142984"/>
            <a:ext cx="4071966" cy="5203067"/>
            <a:chOff x="154154" y="1225985"/>
            <a:chExt cx="3857652" cy="4704143"/>
          </a:xfrm>
        </p:grpSpPr>
        <p:sp>
          <p:nvSpPr>
            <p:cNvPr id="27" name="26 Rectángulo redondeado"/>
            <p:cNvSpPr/>
            <p:nvPr/>
          </p:nvSpPr>
          <p:spPr>
            <a:xfrm>
              <a:off x="154154" y="2001038"/>
              <a:ext cx="3714775" cy="392909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es-BO" sz="24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que permite ADAPTAR el movimiento a un ritmo exterior, o el ritmo propio.</a:t>
              </a:r>
            </a:p>
            <a:p>
              <a:endParaRPr lang="es-BO" sz="24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4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Ejem. Juegos de persecución </a:t>
              </a:r>
              <a:endParaRPr lang="es-BO" sz="24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154154" y="1225985"/>
              <a:ext cx="3857652" cy="70485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/>
              <a:r>
                <a:rPr lang="es-BO" b="1" i="1" dirty="0" smtClean="0">
                  <a:solidFill>
                    <a:schemeClr val="tx1"/>
                  </a:solidFill>
                  <a:latin typeface="Lucida Bright" pitchFamily="18" charset="0"/>
                </a:rPr>
                <a:t>5.- CAPACIDAD DE RITMO</a:t>
              </a:r>
              <a:endParaRPr lang="es-BO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  <p:pic>
        <p:nvPicPr>
          <p:cNvPr id="2057" name="Picture 9" descr="C:\Users\Edson\Desktop\pres\NUEVAS FOTOS\IMG_42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142985"/>
            <a:ext cx="4500594" cy="5286412"/>
          </a:xfrm>
          <a:prstGeom prst="rect">
            <a:avLst/>
          </a:prstGeom>
          <a:noFill/>
        </p:spPr>
      </p:pic>
      <p:grpSp>
        <p:nvGrpSpPr>
          <p:cNvPr id="31" name="30 Grupo"/>
          <p:cNvGrpSpPr/>
          <p:nvPr/>
        </p:nvGrpSpPr>
        <p:grpSpPr>
          <a:xfrm>
            <a:off x="357158" y="1071546"/>
            <a:ext cx="4071966" cy="5357852"/>
            <a:chOff x="-2983187" y="308235"/>
            <a:chExt cx="3791142" cy="4917482"/>
          </a:xfrm>
        </p:grpSpPr>
        <p:sp>
          <p:nvSpPr>
            <p:cNvPr id="32" name="31 Rectángulo redondeado"/>
            <p:cNvSpPr/>
            <p:nvPr/>
          </p:nvSpPr>
          <p:spPr>
            <a:xfrm>
              <a:off x="-2983187" y="1160598"/>
              <a:ext cx="3714776" cy="4065119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BO" sz="28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de unir movimientos.</a:t>
              </a:r>
            </a:p>
            <a:p>
              <a:r>
                <a:rPr lang="es-BO" sz="28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Ejem. </a:t>
              </a:r>
            </a:p>
            <a:p>
              <a:r>
                <a:rPr lang="es-BO" sz="28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Carreras y saltos </a:t>
              </a:r>
            </a:p>
            <a:p>
              <a:endParaRPr lang="es-BO" sz="28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8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Carreras y lanzamientos</a:t>
              </a:r>
              <a:endParaRPr lang="es-BO" sz="28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-2983187" y="308235"/>
              <a:ext cx="3791142" cy="78679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BO" b="1" i="1" dirty="0" smtClean="0">
                  <a:solidFill>
                    <a:schemeClr val="tx1"/>
                  </a:solidFill>
                  <a:latin typeface="Lucida Bright" pitchFamily="18" charset="0"/>
                </a:rPr>
                <a:t>6.- CAPACIDAD DE COMBINAR</a:t>
              </a:r>
              <a:endParaRPr lang="es-BO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  <p:pic>
        <p:nvPicPr>
          <p:cNvPr id="30" name="Picture 4" descr="C:\Users\Edson\Desktop\pres\NUEVAS FOTOS\IMG_421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1142984"/>
            <a:ext cx="4500594" cy="5357850"/>
          </a:xfrm>
          <a:prstGeom prst="rect">
            <a:avLst/>
          </a:prstGeom>
          <a:noFill/>
        </p:spPr>
      </p:pic>
      <p:pic>
        <p:nvPicPr>
          <p:cNvPr id="34" name="Picture 3" descr="C:\Users\Edson\Desktop\pres\NUEVAS FOTOS\IMG_419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142984"/>
            <a:ext cx="4492169" cy="5357850"/>
          </a:xfrm>
          <a:prstGeom prst="rect">
            <a:avLst/>
          </a:prstGeom>
          <a:noFill/>
        </p:spPr>
      </p:pic>
      <p:pic>
        <p:nvPicPr>
          <p:cNvPr id="39" name="Picture 5" descr="C:\Users\Edson\Desktop\pres\NUEVAS FOTOS\IMG_420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1000108"/>
            <a:ext cx="4572000" cy="5500726"/>
          </a:xfrm>
          <a:prstGeom prst="rect">
            <a:avLst/>
          </a:prstGeom>
          <a:noFill/>
        </p:spPr>
      </p:pic>
      <p:pic>
        <p:nvPicPr>
          <p:cNvPr id="40" name="Picture 6" descr="C:\Users\Edson\Desktop\pres\fotos EIFODEC\fotos para tono\PC02071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1000108"/>
            <a:ext cx="4500594" cy="5572164"/>
          </a:xfrm>
          <a:prstGeom prst="rect">
            <a:avLst/>
          </a:prstGeom>
          <a:noFill/>
        </p:spPr>
      </p:pic>
      <p:grpSp>
        <p:nvGrpSpPr>
          <p:cNvPr id="36" name="35 Grupo"/>
          <p:cNvGrpSpPr/>
          <p:nvPr/>
        </p:nvGrpSpPr>
        <p:grpSpPr>
          <a:xfrm>
            <a:off x="285720" y="1071546"/>
            <a:ext cx="4138209" cy="5429288"/>
            <a:chOff x="290563" y="1220293"/>
            <a:chExt cx="3857652" cy="4851912"/>
          </a:xfrm>
        </p:grpSpPr>
        <p:sp>
          <p:nvSpPr>
            <p:cNvPr id="37" name="36 Rectángulo redondeado"/>
            <p:cNvSpPr/>
            <p:nvPr/>
          </p:nvSpPr>
          <p:spPr>
            <a:xfrm>
              <a:off x="357158" y="2072655"/>
              <a:ext cx="3714776" cy="399955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BO" sz="2400" b="1" i="1" dirty="0" smtClean="0">
                  <a:solidFill>
                    <a:schemeClr val="tx1"/>
                  </a:solidFill>
                  <a:latin typeface="Lucida Bright" pitchFamily="18" charset="0"/>
                </a:rPr>
                <a:t>Capacidad que posibilita realizar adaptaciones y correcciones en los movimientos ya establecidos.</a:t>
              </a:r>
            </a:p>
            <a:p>
              <a:endParaRPr lang="es-BO" sz="2400" b="1" i="1" dirty="0" smtClean="0">
                <a:solidFill>
                  <a:schemeClr val="tx1"/>
                </a:solidFill>
                <a:latin typeface="Lucida Bright" pitchFamily="18" charset="0"/>
              </a:endParaRPr>
            </a:p>
            <a:p>
              <a:r>
                <a:rPr lang="es-BO" sz="2400" b="1" i="1" dirty="0" smtClean="0">
                  <a:solidFill>
                    <a:schemeClr val="tx1"/>
                  </a:solidFill>
                  <a:latin typeface="Lucida Bright" pitchFamily="18" charset="0"/>
                </a:rPr>
                <a:t>Ejem. Gestos técnicos</a:t>
              </a:r>
            </a:p>
            <a:p>
              <a:r>
                <a:rPr lang="es-BO" sz="2400" b="1" i="1" dirty="0" smtClean="0">
                  <a:solidFill>
                    <a:schemeClr val="tx1"/>
                  </a:solidFill>
                  <a:latin typeface="Lucida Bright" pitchFamily="18" charset="0"/>
                </a:rPr>
                <a:t>          Juegos imitativos </a:t>
              </a:r>
              <a:endParaRPr lang="es-BO" sz="24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  <p:sp>
          <p:nvSpPr>
            <p:cNvPr id="38" name="37 Rectángulo redondeado"/>
            <p:cNvSpPr/>
            <p:nvPr/>
          </p:nvSpPr>
          <p:spPr>
            <a:xfrm>
              <a:off x="290563" y="1220293"/>
              <a:ext cx="3857652" cy="786797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s-BO" sz="2400" b="1" i="1" dirty="0" smtClean="0">
                  <a:solidFill>
                    <a:schemeClr val="tx1"/>
                  </a:solidFill>
                  <a:latin typeface="Lucida Bright" pitchFamily="18" charset="0"/>
                </a:rPr>
                <a:t>7.- CAPACIDAD DE ADAPTACIÓN</a:t>
              </a:r>
              <a:endParaRPr lang="es-BO" sz="2400" b="1" i="1" dirty="0">
                <a:solidFill>
                  <a:schemeClr val="tx1"/>
                </a:solidFill>
                <a:latin typeface="Lucida Bright" pitchFamily="18" charset="0"/>
              </a:endParaRPr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264297"/>
            <a:ext cx="2857520" cy="1021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BASES METODOLOGÍA</a:t>
            </a:r>
            <a:endParaRPr lang="es-BO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571612"/>
            <a:ext cx="2857520" cy="628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2000" b="1" i="1" dirty="0" smtClean="0">
                <a:latin typeface="Times New Roman" pitchFamily="18" charset="0"/>
                <a:cs typeface="Times New Roman" pitchFamily="18" charset="0"/>
              </a:rPr>
              <a:t>GENERALES</a:t>
            </a:r>
            <a:endParaRPr lang="es-B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00034" y="3429000"/>
            <a:ext cx="2857520" cy="628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2000" b="1" i="1" dirty="0" smtClean="0">
                <a:latin typeface="Times New Roman" pitchFamily="18" charset="0"/>
                <a:cs typeface="Times New Roman" pitchFamily="18" charset="0"/>
              </a:rPr>
              <a:t>ESPECÍFICOS</a:t>
            </a:r>
            <a:endParaRPr lang="es-B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5357826"/>
            <a:ext cx="2857520" cy="6286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2000" b="1" i="1" dirty="0" smtClean="0">
                <a:latin typeface="Times New Roman" pitchFamily="18" charset="0"/>
                <a:cs typeface="Times New Roman" pitchFamily="18" charset="0"/>
              </a:rPr>
              <a:t>PROGRESIVOS</a:t>
            </a:r>
            <a:endParaRPr lang="es-B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72066" y="1214422"/>
            <a:ext cx="3759895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BO" sz="2000" b="1" i="1" dirty="0" smtClean="0">
                <a:latin typeface="Times New Roman" pitchFamily="18" charset="0"/>
                <a:cs typeface="Times New Roman" pitchFamily="18" charset="0"/>
              </a:rPr>
              <a:t>Las capacidades coordinativas deben ser ejercitados de modo general y en tiempos cortos </a:t>
            </a:r>
            <a:endParaRPr lang="es-B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072066" y="3071810"/>
            <a:ext cx="3759895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BO" sz="2000" b="1" i="1" dirty="0" smtClean="0">
                <a:latin typeface="Times New Roman" pitchFamily="18" charset="0"/>
                <a:cs typeface="Times New Roman" pitchFamily="18" charset="0"/>
              </a:rPr>
              <a:t>Las capacidades coordinativas deben ser ejercitados de acuerdo a las necesidades particulares y en mayor tiempo</a:t>
            </a:r>
            <a:endParaRPr lang="es-B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72065" y="5000636"/>
            <a:ext cx="3759895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s-BO" sz="2000" b="1" i="1" dirty="0" smtClean="0">
                <a:latin typeface="Times New Roman" pitchFamily="18" charset="0"/>
                <a:cs typeface="Times New Roman" pitchFamily="18" charset="0"/>
              </a:rPr>
              <a:t>La elección de los ejercicios y su organización deben contemplar el aumento progresivo de acuerdo al desarrollo del deportista.</a:t>
            </a:r>
            <a:endParaRPr lang="es-BO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dson\Desktop\pres\fotos EIFODEC\fotos para tono\PC020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405317" cy="6572272"/>
          </a:xfrm>
          <a:prstGeom prst="rect">
            <a:avLst/>
          </a:prstGeom>
          <a:noFill/>
        </p:spPr>
      </p:pic>
      <p:pic>
        <p:nvPicPr>
          <p:cNvPr id="1027" name="Picture 3" descr="C:\Users\Edson\Desktop\pres\NUEVAS FOTOS\IMG_4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429156" cy="6572272"/>
          </a:xfrm>
          <a:prstGeom prst="rect">
            <a:avLst/>
          </a:prstGeom>
          <a:noFill/>
        </p:spPr>
      </p:pic>
      <p:pic>
        <p:nvPicPr>
          <p:cNvPr id="1028" name="Picture 4" descr="C:\Users\Edson\Desktop\pres\NUEVAS FOTOS\IMG_4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429156" cy="6572272"/>
          </a:xfrm>
          <a:prstGeom prst="rect">
            <a:avLst/>
          </a:prstGeom>
          <a:noFill/>
        </p:spPr>
      </p:pic>
      <p:pic>
        <p:nvPicPr>
          <p:cNvPr id="9" name="Picture 2" descr="D:\fotos EIFODEC\fotos para tono\PC0206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92997"/>
            <a:ext cx="4500594" cy="6665003"/>
          </a:xfrm>
          <a:prstGeom prst="rect">
            <a:avLst/>
          </a:prstGeom>
          <a:noFill/>
        </p:spPr>
      </p:pic>
      <p:pic>
        <p:nvPicPr>
          <p:cNvPr id="1030" name="Picture 6" descr="C:\Users\Edson\Desktop\pres\fotos EIFODEC\fotos para tono\S5030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4500594" cy="6572272"/>
          </a:xfrm>
          <a:prstGeom prst="rect">
            <a:avLst/>
          </a:prstGeom>
          <a:noFill/>
        </p:spPr>
      </p:pic>
      <p:pic>
        <p:nvPicPr>
          <p:cNvPr id="1033" name="Picture 9" descr="C:\Users\Edson\Desktop\pres\fotos EIFODEC\fotos para tono\PC02066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14290"/>
            <a:ext cx="4500594" cy="6637013"/>
          </a:xfrm>
          <a:prstGeom prst="rect">
            <a:avLst/>
          </a:prstGeom>
          <a:noFill/>
        </p:spPr>
      </p:pic>
      <p:pic>
        <p:nvPicPr>
          <p:cNvPr id="1034" name="Picture 10" descr="C:\Users\Edson\Desktop\pres\fotos EIFODEC\fotos para tono\PC0207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14290"/>
            <a:ext cx="4500594" cy="6572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6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142852"/>
            <a:ext cx="8143932" cy="221457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s-BO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entrenamiento de las capacidades coordinativas nos obliga a utilizar mayor número de VARIANTES.</a:t>
            </a:r>
          </a:p>
          <a:p>
            <a:endParaRPr lang="es-BO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BO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práctica de estas capacidades se debe realizar:</a:t>
            </a:r>
          </a:p>
          <a:p>
            <a:pPr>
              <a:buFont typeface="Wingdings" pitchFamily="2" charset="2"/>
              <a:buChar char="Ø"/>
            </a:pPr>
            <a:endParaRPr lang="es-BO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142844" y="2714620"/>
            <a:ext cx="4357718" cy="392909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6" name="5 Rectángulo"/>
          <p:cNvSpPr/>
          <p:nvPr/>
        </p:nvSpPr>
        <p:spPr>
          <a:xfrm>
            <a:off x="4071934" y="3786190"/>
            <a:ext cx="4929190" cy="16430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s-BO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Variando la forma de ejecución de los ejercicios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071934" y="3786190"/>
            <a:ext cx="4929190" cy="17145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BO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Manteniendo la forma de ejecución  de los ejercicios, pero variando la condición de la ejecución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4071966" y="3786190"/>
            <a:ext cx="4929190" cy="1714512"/>
          </a:xfrm>
          <a:prstGeom prst="rect">
            <a:avLst/>
          </a:prstGeom>
          <a:solidFill>
            <a:srgbClr val="CC990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s-BO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Utilizando gestos imitativos en la ejecución de los ejercicios.</a:t>
            </a:r>
          </a:p>
        </p:txBody>
      </p:sp>
      <p:pic>
        <p:nvPicPr>
          <p:cNvPr id="9" name="Picture 30" descr="Gifs animados de Personas - Imagenes animadas de de Persona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1714512" cy="206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6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214290"/>
            <a:ext cx="3000396" cy="104775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BO" sz="2000" b="1" i="1" dirty="0" smtClean="0">
                <a:solidFill>
                  <a:schemeClr val="tx1"/>
                </a:solidFill>
              </a:rPr>
              <a:t>IMPORTANCIA</a:t>
            </a:r>
            <a:endParaRPr lang="es-BO" sz="2000" b="1" i="1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1428737"/>
            <a:ext cx="4071966" cy="114300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s-BO" sz="2000" b="1" i="1" dirty="0" smtClean="0">
                <a:solidFill>
                  <a:schemeClr val="tx1"/>
                </a:solidFill>
              </a:rPr>
              <a:t> Influyen en la CALIDAD y el MANTENIMIENTO de los elementos técnicos adquiridos.</a:t>
            </a:r>
            <a:endParaRPr lang="es-BO" sz="2000" b="1" i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2786058"/>
            <a:ext cx="4071966" cy="100013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s-BO" sz="2000" b="1" i="1" dirty="0" smtClean="0">
                <a:solidFill>
                  <a:schemeClr val="tx1"/>
                </a:solidFill>
              </a:rPr>
              <a:t> Por que posibilita la ADAPTACION</a:t>
            </a:r>
            <a:r>
              <a:rPr lang="es-BO" sz="2000" b="1" i="1" u="sng" dirty="0" smtClean="0">
                <a:solidFill>
                  <a:schemeClr val="tx1"/>
                </a:solidFill>
              </a:rPr>
              <a:t> </a:t>
            </a:r>
            <a:r>
              <a:rPr lang="es-BO" sz="2000" b="1" i="1" dirty="0" smtClean="0">
                <a:solidFill>
                  <a:schemeClr val="tx1"/>
                </a:solidFill>
              </a:rPr>
              <a:t> rápida de las acciones deportivas</a:t>
            </a:r>
            <a:endParaRPr lang="es-BO" sz="2000" b="1" i="1" u="sng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5720" y="4000504"/>
            <a:ext cx="4071966" cy="11430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s-BO" sz="2000" b="1" i="1" dirty="0" smtClean="0">
                <a:solidFill>
                  <a:schemeClr val="tx1"/>
                </a:solidFill>
              </a:rPr>
              <a:t> Por que facilita  el grado de PERFECCIONAMIENTO  de las capacidades condicionales.</a:t>
            </a:r>
            <a:endParaRPr lang="es-BO" sz="2000" b="1" i="1" u="sng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20" y="5357826"/>
            <a:ext cx="4071966" cy="1143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Ø"/>
            </a:pPr>
            <a:r>
              <a:rPr lang="es-BO" sz="2000" b="1" i="1" dirty="0" smtClean="0">
                <a:solidFill>
                  <a:schemeClr val="tx1"/>
                </a:solidFill>
              </a:rPr>
              <a:t> Se considera como el primer ESLABON del proceso de formación y preparación técnica</a:t>
            </a:r>
            <a:endParaRPr lang="es-BO" sz="2000" b="1" i="1" u="sng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Edson\Desktop\pres\NUEVAS FOTOS\IMG_4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44846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665</Words>
  <Application>Microsoft Office PowerPoint</Application>
  <PresentationFormat>Presentación en pantalla (4:3)</PresentationFormat>
  <Paragraphs>97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Zuazo</dc:creator>
  <cp:lastModifiedBy>Hernan</cp:lastModifiedBy>
  <cp:revision>120</cp:revision>
  <dcterms:created xsi:type="dcterms:W3CDTF">2012-01-29T14:30:42Z</dcterms:created>
  <dcterms:modified xsi:type="dcterms:W3CDTF">2012-07-04T00:29:29Z</dcterms:modified>
</cp:coreProperties>
</file>