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8" r:id="rId3"/>
    <p:sldId id="259" r:id="rId4"/>
    <p:sldId id="260" r:id="rId5"/>
    <p:sldId id="264" r:id="rId6"/>
    <p:sldId id="261" r:id="rId7"/>
    <p:sldId id="262" r:id="rId8"/>
    <p:sldId id="263" r:id="rId9"/>
    <p:sldId id="265" r:id="rId10"/>
    <p:sldId id="267" r:id="rId11"/>
    <p:sldId id="268" r:id="rId12"/>
    <p:sldId id="269" r:id="rId13"/>
    <p:sldId id="270" r:id="rId14"/>
    <p:sldId id="271" r:id="rId15"/>
    <p:sldId id="272" r:id="rId16"/>
    <p:sldId id="273" r:id="rId17"/>
    <p:sldId id="274" r:id="rId18"/>
    <p:sldId id="275" r:id="rId19"/>
    <p:sldId id="276" r:id="rId20"/>
    <p:sldId id="278"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4BEF5B5-0E76-4177-9EA2-5EDB769B0ECC}" type="datetimeFigureOut">
              <a:rPr lang="es-MX" smtClean="0"/>
              <a:pPr/>
              <a:t>06/07/2012</a:t>
            </a:fld>
            <a:endParaRPr lang="es-MX"/>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MX"/>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59C008D-1CD0-427F-875D-A01B2F080DEA}" type="slidenum">
              <a:rPr lang="es-MX" smtClean="0"/>
              <a:pPr/>
              <a:t>‹Nº›</a:t>
            </a:fld>
            <a:endParaRPr lang="es-MX"/>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9C008D-1CD0-427F-875D-A01B2F080DEA}" type="slidenum">
              <a:rPr lang="es-MX" smtClean="0"/>
              <a:pPr/>
              <a:t>‹Nº›</a:t>
            </a:fld>
            <a:endParaRPr lang="es-MX"/>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9C008D-1CD0-427F-875D-A01B2F080DEA}" type="slidenum">
              <a:rPr lang="es-MX" smtClean="0"/>
              <a:pPr/>
              <a:t>‹Nº›</a:t>
            </a:fld>
            <a:endParaRPr lang="es-MX"/>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9C008D-1CD0-427F-875D-A01B2F080DEA}" type="slidenum">
              <a:rPr lang="es-MX" smtClean="0"/>
              <a:pPr/>
              <a:t>‹Nº›</a:t>
            </a:fld>
            <a:endParaRPr lang="es-MX"/>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9C008D-1CD0-427F-875D-A01B2F080DEA}"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59C008D-1CD0-427F-875D-A01B2F080DEA}" type="slidenum">
              <a:rPr lang="es-MX" smtClean="0"/>
              <a:pPr/>
              <a:t>‹Nº›</a:t>
            </a:fld>
            <a:endParaRPr lang="es-MX"/>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59C008D-1CD0-427F-875D-A01B2F080DEA}" type="slidenum">
              <a:rPr lang="es-MX" smtClean="0"/>
              <a:pPr/>
              <a:t>‹Nº›</a:t>
            </a:fld>
            <a:endParaRPr lang="es-MX"/>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59C008D-1CD0-427F-875D-A01B2F080DEA}" type="slidenum">
              <a:rPr lang="es-MX" smtClean="0"/>
              <a:pPr/>
              <a:t>‹Nº›</a:t>
            </a:fld>
            <a:endParaRPr lang="es-MX"/>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59C008D-1CD0-427F-875D-A01B2F080DE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59C008D-1CD0-427F-875D-A01B2F080DEA}"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4BEF5B5-0E76-4177-9EA2-5EDB769B0ECC}" type="datetimeFigureOut">
              <a:rPr lang="es-MX" smtClean="0"/>
              <a:pPr/>
              <a:t>06/07/2012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59C008D-1CD0-427F-875D-A01B2F080DEA}"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4BEF5B5-0E76-4177-9EA2-5EDB769B0ECC}" type="datetimeFigureOut">
              <a:rPr lang="es-MX" smtClean="0"/>
              <a:pPr/>
              <a:t>06/07/2012</a:t>
            </a:fld>
            <a:endParaRPr lang="es-MX"/>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MX"/>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359C008D-1CD0-427F-875D-A01B2F080DEA}"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bo/imgres?q=dibujos+de+discapacidad&amp;hl=es-419&amp;sa=X&amp;biw=1024&amp;bih=544&amp;tbm=isch&amp;prmd=imvns&amp;tbnid=bkBydLLR9ZVacM:&amp;imgrefurl=http://sinomeconoces.blogspot.com/2012_03_01_archive.html&amp;docid=_pa1ckJ_N6M_OM&amp;imgurl=http://4.bp.blogspot.com/-kVaJHpD4AzQ/T2coMT53IyI/AAAAAAAAACo/L0DIwjgchms/s1600/discapacidad-colorines.jpg&amp;w=400&amp;h=276&amp;ei=IjL2T-76AYy20QGQv-T5Bg&amp;zoom=1&amp;iact=hc&amp;vpx=117&amp;vpy=168&amp;dur=922&amp;hovh=186&amp;hovw=270&amp;tx=199&amp;ty=75&amp;sig=108437031618430064218&amp;page=4&amp;tbnh=153&amp;tbnw=227&amp;start=38&amp;ndsp=14&amp;ved=1t:429,r:5,s:38,i:225" TargetMode="External"/><Relationship Id="rId1" Type="http://schemas.openxmlformats.org/officeDocument/2006/relationships/slideLayout" Target="../slideLayouts/slideLayout1.xml"/><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bo/imgres?q=dibujos+de+discapacidad&amp;hl=es-419&amp;sa=X&amp;biw=1024&amp;bih=544&amp;tbm=isch&amp;prmd=imvns&amp;tbnid=VBZvfv3Xsl114M:&amp;imgrefurl=http://arauca-arauca.gov.co/sitio.shtml?apc=I1----&amp;x=2822178&amp;s=C&amp;m=n&amp;docid=bIg7JOJ6CSW98M&amp;imgurl=http://www.arauca-arauca.gov.co/apc-aa-files/66663934353562333530643639393633/Dibujo.jpg&amp;w=388&amp;h=251&amp;ei=IjL2T-76AYy20QGQv-T5Bg&amp;zoom=1&amp;iact=hc&amp;vpx=698&amp;vpy=151&amp;dur=4390&amp;hovh=180&amp;hovw=279&amp;tx=188&amp;ty=96&amp;sig=108437031618430064218&amp;page=5&amp;tbnh=129&amp;tbnw=199&amp;start=52&amp;ndsp=15&amp;ved=1t:429,r:9,s:52,i:28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bo/imgres?q=dibujos+de+LA+PROMOCION+DE+LA+SALUD&amp;hl=es-419&amp;biw=1024&amp;bih=544&amp;tbm=isch&amp;tbnid=wrMQryRnhmVxHM:&amp;imgrefurl=http://ciclobasico.com/medicina-preventiva-niveles-de-prevencion/&amp;docid=WWFEkjmYtfWQnM&amp;imgurl=http://i730.photobucket.com/albums/ww302/andrea7074/grafico_prevencion.gif&amp;w=280&amp;h=244&amp;ei=DEz2T5XkLKu40AGv-NTMBg&amp;zoom=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google.com.bo/imgres?q=dibujos+de+ATENCION+MEDICA&amp;hl=es-419&amp;biw=1024&amp;bih=544&amp;tbm=isch&amp;tbnid=ZnKosmbF4xFKFM:&amp;imgrefurl=http://elconocimientosecomparte.blogspot.com/2011/12/proyecto-escolar-mi-salud-es-importante.html&amp;docid=ocM2gufTEpNjAM&amp;imgurl=http://2.bp.blogspot.com/-aR13IQLot74/TvTrZFIOr5I/AAAAAAAAB2Q/3L1byBRT3Ck/s1600/Salud-en-el-ni%25C3%25B1o.jpg&amp;w=640&amp;h=640&amp;ei=fkr2T9bQLefV0QGioMDZBg&amp;zoom=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google.com.bo/imgres?q=tecnicas+de+rehabilitacion&amp;hl=es-419&amp;biw=1024&amp;bih=544&amp;tbm=isch&amp;tbnid=hXn-nTBXJxJtoM:&amp;imgrefurl=http://www.fisiomarvinaros.com/tecnicas/&amp;docid=RFiZ17KUwO6u9M&amp;imgurl=http://www.fisiomarvinaros.com/tecnicas/images/7526_FISIOMARVINAROS.jpg&amp;w=800&amp;h=522&amp;ei=QUX2T6XXD--u0AGm8O3rBg&amp;zoom=1&amp;iact=hc&amp;vpx=517&amp;vpy=227&amp;dur=5390&amp;hovh=181&amp;hovw=278&amp;tx=163&amp;ty=140&amp;sig=108437031618430064218&amp;page=2&amp;tbnh=155&amp;tbnw=207&amp;start=10&amp;ndsp=12&amp;ved=1t:429,r:2,s:10,i:106"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google.com.bo/imgres?q=dibujos+de+discapacidad&amp;start=191&amp;hl=es-419&amp;sa=X&amp;biw=1024&amp;bih=544&amp;addh=36&amp;tbm=isch&amp;prmd=imvns&amp;tbnid=eJ6uytvz7mPixM:&amp;imgrefurl=http://albertdiscapacidad.blogspot.com/2011/07/igualdad-de-derechos-para-las-mujeres.html&amp;docid=J2jv3SVVKirGyM&amp;imgurl=http://2.bp.blogspot.com/-Gi-_9Qc2IrA/TnkAiATxWLI/AAAAAAAAAUc/KHCOfNZ3K34/s1600/Dibujo.bmp&amp;w=571&amp;h=380&amp;ei=UDP2T-6VN6Lx0gHOgoDJBg&amp;zoom=1&amp;iact=hc&amp;vpx=586&amp;vpy=162&amp;dur=360&amp;hovh=183&amp;hovw=275&amp;tx=161&amp;ty=126&amp;sig=108437031618430064218&amp;page=15&amp;tbnh=140&amp;tbnw=210&amp;ndsp=14&amp;ved=1t:429,r:3,s:191,i:1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canstockphoto.es/enfermeras-supervisado-viejo-mujer-872919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canstockphoto.es/negro-africano-norteamericano-enfermera-9025406.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smtClean="0"/>
              <a:t>COMPONENTE SALUD- </a:t>
            </a:r>
            <a:r>
              <a:rPr lang="es-MX" dirty="0" smtClean="0"/>
              <a:t>RBC</a:t>
            </a:r>
            <a:endParaRPr lang="es-MX" dirty="0"/>
          </a:p>
        </p:txBody>
      </p:sp>
      <p:sp>
        <p:nvSpPr>
          <p:cNvPr id="3" name="2 Subtítulo"/>
          <p:cNvSpPr>
            <a:spLocks noGrp="1"/>
          </p:cNvSpPr>
          <p:nvPr>
            <p:ph type="subTitle" idx="1"/>
          </p:nvPr>
        </p:nvSpPr>
        <p:spPr>
          <a:xfrm>
            <a:off x="1285852" y="3786190"/>
            <a:ext cx="6400800" cy="1752600"/>
          </a:xfrm>
        </p:spPr>
        <p:txBody>
          <a:bodyPr/>
          <a:lstStyle/>
          <a:p>
            <a:pPr algn="l"/>
            <a:r>
              <a:rPr lang="es-MX" dirty="0" smtClean="0"/>
              <a:t>Lic. María Luz Laime</a:t>
            </a:r>
            <a:endParaRPr lang="es-MX" dirty="0"/>
          </a:p>
        </p:txBody>
      </p:sp>
      <p:sp>
        <p:nvSpPr>
          <p:cNvPr id="21506" name="AutoShape 2" descr="data:image/jpeg;base64,/9j/4AAQSkZJRgABAQAAAQABAAD/2wBDAAkGBwgHBgkIBwgKCgkLDRYPDQwMDRsUFRAWIB0iIiAdHx8kKDQsJCYxJx8fLT0tMTU3Ojo6Iys/RD84QzQ5Ojf/2wBDAQoKCg0MDRoPDxo3JR8lNzc3Nzc3Nzc3Nzc3Nzc3Nzc3Nzc3Nzc3Nzc3Nzc3Nzc3Nzc3Nzc3Nzc3Nzc3Nzc3Nzf/wAARCABYAG4DASIAAhEBAxEB/8QAHAAAAgIDAQEAAAAAAAAAAAAAAAcFBgEDBAII/8QAQRAAAQMDAgMFBQYCBwkAAAAAAQIDBAAFEQYhEhMxBxQiQVEjYXGBkRUyQoKhsVJiCBY1U1SywWNyorPCw9Hw8f/EABkBAAMBAQEAAAAAAAAAAAAAAAACBAMBBf/EACYRAQACAgEEAQMFAAAAAAAAAAEAAgMRIQQSMUFRYXHwBRMiQsH/2gAMAwEAAhEDEQA/AHjRRRRCFFFFEIVg1mvK1BIJUcAdSfKiEUYucy79tLSGXVGPCcWyEoUeFKEoPHn4q/YelN0UtbRpd6xXf+sSX+9uzLqUkRQVp7s8sjJ+ClIUT5BPxplCglfV3pZqU8BqZooookkKKKKIQoooohCiiiiEKxkUGqFD1FNPaC9BedUYi1qYS0eiSE5CvjkH61llzVx67vbqPWjbevUvtUbtfvC7XpVTDKlJdnOBjKTghGMqP0GPnV4zST7aJT8y8NcPCYcEcjizvzlgLUPkkN/WtJT0GIydRUfBLb2KPuPaTeacPgjzFttj0BCVfuo0wapPZUy3Fs0yKynCWpCN8/eKmGlk/VRq7V2Z9XYtntY9sKKKwTgZPSiTzNFcsG4Q7ixz4EpmSzxFPMZcC05HUZHnXVRCFFFFEJXb1quNaL7brXJbIEsEqe4sJa3wnPxO3uqYt8+NcoqJUF5DzC88LiDscHB/UGlp2pRVu6qshLZWiRwNAcOQohwZH0VTNaQxCihLSG2WG0nCUDhSkdelILtiVVsjN5G1Um9aO79qgTUSxHZfTxL4FlLocAwCn9D8j61K2HV0K9O8ttl9grKuSXgAHcdQkg9R6VRNZ3x1/VPPiO4EBQQyQduIbqPzO35aj6rNhcZZ5NyvDS/chxGWp77IsZdmvKe7pG4nXeEkucKdzj1OOnvpXdptseh6LtTskEyXJi3ZRzn2jiSo7+gxwj3AVY591nah1RaLZBbJsymmpktxIO58SkoKugHEhOR1OfTNZ7UIi7y7ZrEhS0ofcekuqT+FDSP/ACsCra2GvHib9NvFmov3ftzOSBdVaNtcK8Ox3H7Tc4sRTqkEcUd4NJSVEHqkpSOnmPfTGZdS82hxByhaQpJxjII2qp2aBH1D2aW+Jcmuc2/b2wQTvkJGCD6ggGumFq+1IMePNfTEWuLHdbceISh3mZACD5kEYPxFOG/Ewzas8HIss9R2ogs2C5crIcMV3hx1zwmu8HIzXiS82ww468oJbQkqWVdAAN6Dhk8TX9H2apL93gcfsS22+hP826VEfLh+gp1UotCQ9KXy4TJGlu/Wy4x5SJAW6c5aKt0JTnHLUMgg7gkHyFNtRIBIqrrrFs6hrfqdZy3O5wbVGMq5S2IkcEAuPuBCcnyya6WXUPNIdaWlba0hSVJOQoHoQa+e+1W+3e53dqFeYbMIQ0caI7bvMwV/iUrAGcAdBtvTo0Ay9H0TY2pCVIdTBa4kqGCnwjYj3Csb4u2hZ9zKuTusnxKh2i6mvFsu5Zty0Nx2Et5UW0qJdOVYyQceEAfM1L2qy3p5kQnp7bunpA5ydzzy2oZ5JP8ADv1znG1RWtbY/cbw/G+zpjqFPNvodbUhttXswjhK1ZxuPJKj7q0sO3K+ss2iNcHrU3Cjlae78eXODKSglYSriSQnfoQrptUn9ncTf8ncvL2m7U7a020RQiMlfMQEKIUhWc5Cuuf/AJSs1Y001f3oUNoNNRghhpA32Az8ySo04IUjmW1iQ4ccbKXFH0yMmlqq1Spr7GqJPD3aTPQrk4PFyysBKs/So+uxjWpU5/wnodPfSqxj2q2RLYy43EZS2HHC6vHmo9TUDJHetYXRahkW+0JQn3KeUsq/RpNWsVWm9puqnVDohCc+4M5/1NehWpU0TOlnav5zN+g0cvRVjSf8C0fqkH/WlR2mMPSLba4jaQp6FcZUBKUDoVFKmk/Eo4acunmuRYLY1jHBEaTj4IFLftQdvGlb01frJKDLE8oRJbKEqSp1APCSD6p2yMHw9elUYNljU0wq5XXmNSMC3HaQv7yUAH41V9bIcvamNLxXi13z2s5xPVqKk+L4FZwkZ8uI+VQl+vd01LYdPHTC3GZU59t2Q6ykL7qkHCic7YCvI9eE1LXVmPonS13uvMdmT3Ee1kyDlyQ4fCgHA2Tk7JAAG9dpRLD73wfWYtU8xR9mkgwe0RBg+KIHHGVnOfYqWEpPv8Rbr6AvV2hWS2P3C5PBqMynKlHck+QA8yTgAUiOyfTq7pJ1DHcLrDrVuMcA+FaFrOxwdwQW6s0jTmoG9BrmannpfTb7c++xEcSpTiX1IV4nVqUeIpClADoM+4Vd+oFb5vPJo+8TI/E1WOfp3tC7QC/Ptchp5uOFMJckAod5as+NAHXxZxxEEA/NyJGEgV8+dnVuDcORqdrmuSbTNZyy1knkEYdPCN1eFR2/k26052dXWF5ptyPc2XgsEgM5WoY65SBkdfMVFnrq2q+pjieNs1N2O33wLn3iK3NL2Qyh/wAaGmtwnhSdgSNyeu+M4AxBIgfZ01tEZsrWxMcgrfdUpS1NLYC0eeCR7NBUQSQgZNW6wf2HAHTEZsf8IqEu3eVsXx+1Nd4lx5bKkNfxLQhtXD9CKkTiOnG5x6fFzuWmJ8t6SUvSofLYgJO0XDfhB8wshQJzjqKlZpal6QZ7sOFtxtjlgfhypOB8q7dPWduzW/khZcfdWXpLx6uuq+8r6+XkKg/tBDKFxHQERUXrkpdP3QnZ3/N4axyary+zU1xj2kuIqsS1hqZqhog5MFuRnyIKHEf9v9qswO1UjUlzL9w1FDtzZfdjWRXN4N8OEqKE/HGTVMfDVsp+eSXGCMQo4/2Sf2pZ9t3ebgxBtVviuyHWkuTneWM8DaBw5I/MfpTEsU1m4WaDLjKCmnmELSfiBUe6luLrAvuDaVbFZWeiQy4M/Xn/AKU+O3bbcKPZffxNGhrbZY1rTcLFhTVwQ24twHZRSkJ6eW4OR6k1s1k0mSmzRnmuOO7dWedk7AJClpz+dKB86zoKO0xpmOuORyZTjstsAYCUOuKcSAPLCVAUa+UhrSdwlE+OIlMlnBx7RtQUgfNQA+ddqv7hEs7tzOWJARB7SJslrhCbhbULcSOvG2vhyfiFJ+hrf2jqUnQ95S2niW7HLQH++Qn/AKqxplCZN81DPfIVJ70iKB/dtJaQtKfmXFK/N7q7tWthzTlwyni5bJdCfUo8Y/y0WXvPpqLbxFp2QW242DVs+33aK7FckQ+NtKxs6G14JBGxxx/rV2laVluXe5T7ZcnrTIkuIy8wlLgdbS2kYUhYKQQrJyBneu1sx5ur2nkbuRLZxZ8uF9Yx/wAg/wDpqwDpXcmRtbumdKBXUgS3eIC3o9vjRpEdaitlx18oLXEclJAScgEkjHrjbGakrXCEGGlkuF1wkrddV1cWTlR9256eQwKKKxjhzN8gOKYcSwoIcKSEKIyAcbGo5mzNiw/ZclQeC2il1ak/fUd1Kx65JNFFK1HaxhSbbFBettpjw5EoynGk8JdUMZGdvM9BgfKufTljaskJ1hKy868+4868oeJxSlEjPwGB8qKKaoBo9QbvJ8zzpywpsXf0MSXHI8mUuQ2yoYDHFuUp92cmtEDTJZvL90m3WbOcdZcYDD5TyWm1qCiEpAGPugZzvjeiimHXiM3sqrN2mrCbAmVHZlrcgrd44kZQ2iowMoBzkjOceg2rzqmxKvyrY0qQURo01EmQyM4fSkEpSfzcJwdtqKKCyOyLvbtmI1jfi6tm3hmYBDmRkJeicH3nk7BzOf4cD34HpXJq2wXHUUyLDF0fhWQsud9RGUEuvKJTwpyQcJxxZ+nnsUV3uV3FTcjriidpG/IubGJlonqjQno4SebGI8CFIP4k5O4O+TtV6T0oooeQZw4Un//Z"/>
          <p:cNvSpPr>
            <a:spLocks noChangeAspect="1" noChangeArrowheads="1"/>
          </p:cNvSpPr>
          <p:nvPr/>
        </p:nvSpPr>
        <p:spPr bwMode="auto">
          <a:xfrm>
            <a:off x="0" y="-395288"/>
            <a:ext cx="1047750" cy="8382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21508" name="AutoShape 4" descr="data:image/jpeg;base64,/9j/4AAQSkZJRgABAQAAAQABAAD/2wBDAAkGBwgHBgkIBwgKCgkLDRYPDQwMDRsUFRAWIB0iIiAdHx8kKDQsJCYxJx8fLT0tMTU3Ojo6Iys/RD84QzQ5Ojf/2wBDAQoKCg0MDRoPDxo3JR8lNzc3Nzc3Nzc3Nzc3Nzc3Nzc3Nzc3Nzc3Nzc3Nzc3Nzc3Nzc3Nzc3Nzc3Nzc3Nzc3Nzf/wAARCABYAG4DASIAAhEBAxEB/8QAHAAAAgIDAQEAAAAAAAAAAAAAAAcFBgEDBAII/8QAQRAAAQMDAgMFBQYCBwkAAAAAAQIDBAAFEQYhEhMxBxQiQVEjYXGBkRUyQoKhsVJiCBY1U1SywWNyorPCw9Hw8f/EABkBAAMBAQEAAAAAAAAAAAAAAAACBAMBBf/EACYRAQACAgEEAQMFAAAAAAAAAAEAAgMRIQQSMUFRYXHwBRMiQsH/2gAMAwEAAhEDEQA/AHjRRRRCFFFFEIVg1mvK1BIJUcAdSfKiEUYucy79tLSGXVGPCcWyEoUeFKEoPHn4q/YelN0UtbRpd6xXf+sSX+9uzLqUkRQVp7s8sjJ+ClIUT5BPxplCglfV3pZqU8BqZooookkKKKKIQoooohCiiiiEKxkUGqFD1FNPaC9BedUYi1qYS0eiSE5CvjkH61llzVx67vbqPWjbevUvtUbtfvC7XpVTDKlJdnOBjKTghGMqP0GPnV4zST7aJT8y8NcPCYcEcjizvzlgLUPkkN/WtJT0GIydRUfBLb2KPuPaTeacPgjzFttj0BCVfuo0wapPZUy3Fs0yKynCWpCN8/eKmGlk/VRq7V2Z9XYtntY9sKKKwTgZPSiTzNFcsG4Q7ixz4EpmSzxFPMZcC05HUZHnXVRCFFFFEJXb1quNaL7brXJbIEsEqe4sJa3wnPxO3uqYt8+NcoqJUF5DzC88LiDscHB/UGlp2pRVu6qshLZWiRwNAcOQohwZH0VTNaQxCihLSG2WG0nCUDhSkdelILtiVVsjN5G1Um9aO79qgTUSxHZfTxL4FlLocAwCn9D8j61K2HV0K9O8ttl9grKuSXgAHcdQkg9R6VRNZ3x1/VPPiO4EBQQyQduIbqPzO35aj6rNhcZZ5NyvDS/chxGWp77IsZdmvKe7pG4nXeEkucKdzj1OOnvpXdptseh6LtTskEyXJi3ZRzn2jiSo7+gxwj3AVY591nah1RaLZBbJsymmpktxIO58SkoKugHEhOR1OfTNZ7UIi7y7ZrEhS0ofcekuqT+FDSP/ACsCra2GvHib9NvFmov3ftzOSBdVaNtcK8Ox3H7Tc4sRTqkEcUd4NJSVEHqkpSOnmPfTGZdS82hxByhaQpJxjII2qp2aBH1D2aW+Jcmuc2/b2wQTvkJGCD6ggGumFq+1IMePNfTEWuLHdbceISh3mZACD5kEYPxFOG/Ewzas8HIss9R2ogs2C5crIcMV3hx1zwmu8HIzXiS82ww468oJbQkqWVdAAN6Dhk8TX9H2apL93gcfsS22+hP826VEfLh+gp1UotCQ9KXy4TJGlu/Wy4x5SJAW6c5aKt0JTnHLUMgg7gkHyFNtRIBIqrrrFs6hrfqdZy3O5wbVGMq5S2IkcEAuPuBCcnyya6WXUPNIdaWlba0hSVJOQoHoQa+e+1W+3e53dqFeYbMIQ0caI7bvMwV/iUrAGcAdBtvTo0Ay9H0TY2pCVIdTBa4kqGCnwjYj3Csb4u2hZ9zKuTusnxKh2i6mvFsu5Zty0Nx2Et5UW0qJdOVYyQceEAfM1L2qy3p5kQnp7bunpA5ydzzy2oZ5JP8ADv1znG1RWtbY/cbw/G+zpjqFPNvodbUhttXswjhK1ZxuPJKj7q0sO3K+ss2iNcHrU3Cjlae78eXODKSglYSriSQnfoQrptUn9ncTf8ncvL2m7U7a020RQiMlfMQEKIUhWc5Cuuf/AJSs1Y001f3oUNoNNRghhpA32Az8ySo04IUjmW1iQ4ccbKXFH0yMmlqq1Spr7GqJPD3aTPQrk4PFyysBKs/So+uxjWpU5/wnodPfSqxj2q2RLYy43EZS2HHC6vHmo9TUDJHetYXRahkW+0JQn3KeUsq/RpNWsVWm9puqnVDohCc+4M5/1NehWpU0TOlnav5zN+g0cvRVjSf8C0fqkH/WlR2mMPSLba4jaQp6FcZUBKUDoVFKmk/Eo4acunmuRYLY1jHBEaTj4IFLftQdvGlb01frJKDLE8oRJbKEqSp1APCSD6p2yMHw9elUYNljU0wq5XXmNSMC3HaQv7yUAH41V9bIcvamNLxXi13z2s5xPVqKk+L4FZwkZ8uI+VQl+vd01LYdPHTC3GZU59t2Q6ykL7qkHCic7YCvI9eE1LXVmPonS13uvMdmT3Ee1kyDlyQ4fCgHA2Tk7JAAG9dpRLD73wfWYtU8xR9mkgwe0RBg+KIHHGVnOfYqWEpPv8Rbr6AvV2hWS2P3C5PBqMynKlHck+QA8yTgAUiOyfTq7pJ1DHcLrDrVuMcA+FaFrOxwdwQW6s0jTmoG9BrmannpfTb7c++xEcSpTiX1IV4nVqUeIpClADoM+4Vd+oFb5vPJo+8TI/E1WOfp3tC7QC/Ptchp5uOFMJckAod5as+NAHXxZxxEEA/NyJGEgV8+dnVuDcORqdrmuSbTNZyy1knkEYdPCN1eFR2/k26052dXWF5ptyPc2XgsEgM5WoY65SBkdfMVFnrq2q+pjieNs1N2O33wLn3iK3NL2Qyh/wAaGmtwnhSdgSNyeu+M4AxBIgfZ01tEZsrWxMcgrfdUpS1NLYC0eeCR7NBUQSQgZNW6wf2HAHTEZsf8IqEu3eVsXx+1Nd4lx5bKkNfxLQhtXD9CKkTiOnG5x6fFzuWmJ8t6SUvSofLYgJO0XDfhB8wshQJzjqKlZpal6QZ7sOFtxtjlgfhypOB8q7dPWduzW/khZcfdWXpLx6uuq+8r6+XkKg/tBDKFxHQERUXrkpdP3QnZ3/N4axyary+zU1xj2kuIqsS1hqZqhog5MFuRnyIKHEf9v9qswO1UjUlzL9w1FDtzZfdjWRXN4N8OEqKE/HGTVMfDVsp+eSXGCMQo4/2Sf2pZ9t3ebgxBtVviuyHWkuTneWM8DaBw5I/MfpTEsU1m4WaDLjKCmnmELSfiBUe6luLrAvuDaVbFZWeiQy4M/Xn/AKU+O3bbcKPZffxNGhrbZY1rTcLFhTVwQ24twHZRSkJ6eW4OR6k1s1k0mSmzRnmuOO7dWedk7AJClpz+dKB86zoKO0xpmOuORyZTjstsAYCUOuKcSAPLCVAUa+UhrSdwlE+OIlMlnBx7RtQUgfNQA+ddqv7hEs7tzOWJARB7SJslrhCbhbULcSOvG2vhyfiFJ+hrf2jqUnQ95S2niW7HLQH++Qn/AKqxplCZN81DPfIVJ70iKB/dtJaQtKfmXFK/N7q7tWthzTlwyni5bJdCfUo8Y/y0WXvPpqLbxFp2QW242DVs+33aK7FckQ+NtKxs6G14JBGxxx/rV2laVluXe5T7ZcnrTIkuIy8wlLgdbS2kYUhYKQQrJyBneu1sx5ur2nkbuRLZxZ8uF9Yx/wAg/wDpqwDpXcmRtbumdKBXUgS3eIC3o9vjRpEdaitlx18oLXEclJAScgEkjHrjbGakrXCEGGlkuF1wkrddV1cWTlR9256eQwKKKxjhzN8gOKYcSwoIcKSEKIyAcbGo5mzNiw/ZclQeC2il1ak/fUd1Kx65JNFFK1HaxhSbbFBettpjw5EoynGk8JdUMZGdvM9BgfKufTljaskJ1hKy868+4868oeJxSlEjPwGB8qKKaoBo9QbvJ8zzpywpsXf0MSXHI8mUuQ2yoYDHFuUp92cmtEDTJZvL90m3WbOcdZcYDD5TyWm1qCiEpAGPugZzvjeiimHXiM3sqrN2mrCbAmVHZlrcgrd44kZQ2iowMoBzkjOceg2rzqmxKvyrY0qQURo01EmQyM4fSkEpSfzcJwdtqKKCyOyLvbtmI1jfi6tm3hmYBDmRkJeicH3nk7BzOf4cD34HpXJq2wXHUUyLDF0fhWQsud9RGUEuvKJTwpyQcJxxZ+nnsUV3uV3FTcjriidpG/IubGJlonqjQno4SebGI8CFIP4k5O4O+TtV6T0oooeQZw4Un//Z"/>
          <p:cNvSpPr>
            <a:spLocks noChangeAspect="1" noChangeArrowheads="1"/>
          </p:cNvSpPr>
          <p:nvPr/>
        </p:nvSpPr>
        <p:spPr bwMode="auto">
          <a:xfrm>
            <a:off x="0" y="-395288"/>
            <a:ext cx="1047750" cy="8382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9" name="rg_hi" descr="http://t2.gstatic.com/images?q=tbn:ANd9GcQ4hq-swjsa6Isczk1s7o2hfGhmM_zNDDqCJbuHMsbSdFX_D0iS">
            <a:hlinkClick r:id="rId2"/>
          </p:cNvPr>
          <p:cNvPicPr/>
          <p:nvPr/>
        </p:nvPicPr>
        <p:blipFill>
          <a:blip r:embed="rId3" cstate="print"/>
          <a:srcRect/>
          <a:stretch>
            <a:fillRect/>
          </a:stretch>
        </p:blipFill>
        <p:spPr bwMode="auto">
          <a:xfrm>
            <a:off x="4500562" y="3643314"/>
            <a:ext cx="4286280" cy="2857520"/>
          </a:xfrm>
          <a:prstGeom prst="rect">
            <a:avLst/>
          </a:prstGeom>
          <a:noFill/>
          <a:ln w="9525">
            <a:noFill/>
            <a:miter lim="800000"/>
            <a:headEnd/>
            <a:tailEnd/>
          </a:ln>
        </p:spPr>
      </p:pic>
      <p:grpSp>
        <p:nvGrpSpPr>
          <p:cNvPr id="7" name="Group 5"/>
          <p:cNvGrpSpPr>
            <a:grpSpLocks/>
          </p:cNvGrpSpPr>
          <p:nvPr/>
        </p:nvGrpSpPr>
        <p:grpSpPr bwMode="auto">
          <a:xfrm>
            <a:off x="467544" y="332656"/>
            <a:ext cx="1728787" cy="1727200"/>
            <a:chOff x="2421" y="2858"/>
            <a:chExt cx="5487" cy="5204"/>
          </a:xfrm>
        </p:grpSpPr>
        <p:sp>
          <p:nvSpPr>
            <p:cNvPr id="8" name="Oval 6"/>
            <p:cNvSpPr>
              <a:spLocks noChangeArrowheads="1"/>
            </p:cNvSpPr>
            <p:nvPr/>
          </p:nvSpPr>
          <p:spPr bwMode="auto">
            <a:xfrm>
              <a:off x="2421" y="2858"/>
              <a:ext cx="5487" cy="5204"/>
            </a:xfrm>
            <a:prstGeom prst="ellipse">
              <a:avLst/>
            </a:prstGeom>
            <a:solidFill>
              <a:srgbClr val="CC0005"/>
            </a:solidFill>
            <a:ln w="9525" algn="in">
              <a:solidFill>
                <a:srgbClr val="000000"/>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0" name="Oval 7"/>
            <p:cNvSpPr>
              <a:spLocks noChangeArrowheads="1"/>
            </p:cNvSpPr>
            <p:nvPr/>
          </p:nvSpPr>
          <p:spPr bwMode="auto">
            <a:xfrm>
              <a:off x="2601" y="3038"/>
              <a:ext cx="5102" cy="4818"/>
            </a:xfrm>
            <a:prstGeom prst="ellipse">
              <a:avLst/>
            </a:prstGeom>
            <a:solidFill>
              <a:srgbClr val="4E4978"/>
            </a:solidFill>
            <a:ln w="9525" algn="in">
              <a:solidFill>
                <a:srgbClr val="000000"/>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1" name="Oval 8"/>
            <p:cNvSpPr>
              <a:spLocks noChangeArrowheads="1"/>
            </p:cNvSpPr>
            <p:nvPr/>
          </p:nvSpPr>
          <p:spPr bwMode="auto">
            <a:xfrm>
              <a:off x="2656" y="3092"/>
              <a:ext cx="4989" cy="4706"/>
            </a:xfrm>
            <a:prstGeom prst="ellipse">
              <a:avLst/>
            </a:prstGeom>
            <a:solidFill>
              <a:srgbClr val="FFFFFF"/>
            </a:solidFill>
            <a:ln w="9525" algn="in">
              <a:solidFill>
                <a:srgbClr val="000000"/>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2" name="WordArt 9"/>
            <p:cNvSpPr>
              <a:spLocks noChangeArrowheads="1" noChangeShapeType="1" noTextEdit="1"/>
            </p:cNvSpPr>
            <p:nvPr/>
          </p:nvSpPr>
          <p:spPr bwMode="auto">
            <a:xfrm rot="-1839346">
              <a:off x="2818" y="3213"/>
              <a:ext cx="4647" cy="4649"/>
            </a:xfrm>
            <a:prstGeom prst="rect">
              <a:avLst/>
            </a:prstGeom>
          </p:spPr>
          <p:txBody>
            <a:bodyPr wrap="none" numCol="1" fromWordArt="1">
              <a:prstTxWarp prst="textCirclePour">
                <a:avLst>
                  <a:gd name="adj1" fmla="val 10986148"/>
                  <a:gd name="adj2" fmla="val 84546"/>
                </a:avLst>
              </a:prstTxWarp>
            </a:bodyPr>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pPr algn="ctr"/>
              <a:r>
                <a:rPr lang="es-BO" sz="800" b="1" kern="10" dirty="0">
                  <a:ln w="9525">
                    <a:solidFill>
                      <a:srgbClr val="1367BF"/>
                    </a:solidFill>
                    <a:round/>
                    <a:headEnd/>
                    <a:tailEnd/>
                  </a:ln>
                  <a:solidFill>
                    <a:srgbClr val="1367BF"/>
                  </a:solidFill>
                  <a:latin typeface="Gautami"/>
                  <a:cs typeface="Gautami"/>
                </a:rPr>
                <a:t>ESCUELA  DE  INTEGRACION Y FORMACION  DEPORTIVA,  EXPRESION  ARTISTICA  Y  ENTRENAMIENTO  LABORAL                                                                                         </a:t>
              </a:r>
            </a:p>
          </p:txBody>
        </p:sp>
        <p:sp>
          <p:nvSpPr>
            <p:cNvPr id="13" name="WordArt 10"/>
            <p:cNvSpPr>
              <a:spLocks noChangeArrowheads="1" noChangeShapeType="1" noTextEdit="1"/>
            </p:cNvSpPr>
            <p:nvPr/>
          </p:nvSpPr>
          <p:spPr bwMode="auto">
            <a:xfrm>
              <a:off x="3721" y="6493"/>
              <a:ext cx="2722" cy="330"/>
            </a:xfrm>
            <a:prstGeom prst="rect">
              <a:avLst/>
            </a:prstGeom>
          </p:spPr>
          <p:txBody>
            <a:bodyPr wrap="none" numCol="1" fromWordArt="1">
              <a:prstTxWarp prst="textPlain">
                <a:avLst>
                  <a:gd name="adj" fmla="val 50000"/>
                </a:avLst>
              </a:prstTxWarp>
            </a:bodyPr>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pPr algn="ctr"/>
              <a:r>
                <a:rPr lang="es-BO" sz="1600" b="1" kern="10">
                  <a:ln w="9525">
                    <a:solidFill>
                      <a:srgbClr val="000000"/>
                    </a:solidFill>
                    <a:round/>
                    <a:headEnd/>
                    <a:tailEnd/>
                  </a:ln>
                  <a:solidFill>
                    <a:srgbClr val="1367BF"/>
                  </a:solidFill>
                  <a:latin typeface="Gautami"/>
                  <a:cs typeface="Gautami"/>
                </a:rPr>
                <a:t>EIFODEC</a:t>
              </a:r>
            </a:p>
          </p:txBody>
        </p:sp>
        <p:sp>
          <p:nvSpPr>
            <p:cNvPr id="14" name="WordArt 11"/>
            <p:cNvSpPr>
              <a:spLocks noChangeArrowheads="1" noChangeShapeType="1" noTextEdit="1"/>
            </p:cNvSpPr>
            <p:nvPr/>
          </p:nvSpPr>
          <p:spPr bwMode="auto">
            <a:xfrm>
              <a:off x="3653" y="6505"/>
              <a:ext cx="2910" cy="962"/>
            </a:xfrm>
            <a:prstGeom prst="rect">
              <a:avLst/>
            </a:prstGeom>
          </p:spPr>
          <p:txBody>
            <a:bodyPr spcFirstLastPara="1" wrap="none" numCol="1" fromWordArt="1">
              <a:prstTxWarp prst="textArchDown">
                <a:avLst>
                  <a:gd name="adj" fmla="val 0"/>
                </a:avLst>
              </a:prstTxWarp>
            </a:bodyPr>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pPr algn="ctr"/>
              <a:r>
                <a:rPr lang="es-BO" sz="1200" kern="10">
                  <a:ln w="9525">
                    <a:solidFill>
                      <a:srgbClr val="4E4978"/>
                    </a:solidFill>
                    <a:round/>
                    <a:headEnd/>
                    <a:tailEnd/>
                  </a:ln>
                  <a:solidFill>
                    <a:srgbClr val="1367BF"/>
                  </a:solidFill>
                  <a:latin typeface="Tunga"/>
                  <a:cs typeface="Tunga"/>
                </a:rPr>
                <a:t>COCHABAMBA   BOLIVIA</a:t>
              </a:r>
            </a:p>
          </p:txBody>
        </p:sp>
        <p:sp>
          <p:nvSpPr>
            <p:cNvPr id="15" name="Oval 12"/>
            <p:cNvSpPr>
              <a:spLocks noChangeArrowheads="1"/>
            </p:cNvSpPr>
            <p:nvPr/>
          </p:nvSpPr>
          <p:spPr bwMode="auto">
            <a:xfrm>
              <a:off x="4518" y="3780"/>
              <a:ext cx="1417" cy="1530"/>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6" name="Oval 13"/>
            <p:cNvSpPr>
              <a:spLocks noChangeArrowheads="1"/>
            </p:cNvSpPr>
            <p:nvPr/>
          </p:nvSpPr>
          <p:spPr bwMode="auto">
            <a:xfrm>
              <a:off x="3553" y="5083"/>
              <a:ext cx="1587" cy="1134"/>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7" name="Oval 14"/>
            <p:cNvSpPr>
              <a:spLocks noChangeArrowheads="1"/>
            </p:cNvSpPr>
            <p:nvPr/>
          </p:nvSpPr>
          <p:spPr bwMode="auto">
            <a:xfrm>
              <a:off x="5368" y="5141"/>
              <a:ext cx="1417" cy="1076"/>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8" name="Oval 15"/>
            <p:cNvSpPr>
              <a:spLocks noChangeArrowheads="1"/>
            </p:cNvSpPr>
            <p:nvPr/>
          </p:nvSpPr>
          <p:spPr bwMode="auto">
            <a:xfrm>
              <a:off x="4576" y="4008"/>
              <a:ext cx="1302" cy="1360"/>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19" name="Oval 16"/>
            <p:cNvSpPr>
              <a:spLocks noChangeArrowheads="1"/>
            </p:cNvSpPr>
            <p:nvPr/>
          </p:nvSpPr>
          <p:spPr bwMode="auto">
            <a:xfrm>
              <a:off x="4687" y="4233"/>
              <a:ext cx="1133" cy="1259"/>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0" name="Oval 17"/>
            <p:cNvSpPr>
              <a:spLocks noChangeArrowheads="1"/>
            </p:cNvSpPr>
            <p:nvPr/>
          </p:nvSpPr>
          <p:spPr bwMode="auto">
            <a:xfrm>
              <a:off x="4746" y="4460"/>
              <a:ext cx="1019" cy="1135"/>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1" name="Oval 18"/>
            <p:cNvSpPr>
              <a:spLocks noChangeArrowheads="1"/>
            </p:cNvSpPr>
            <p:nvPr/>
          </p:nvSpPr>
          <p:spPr bwMode="auto">
            <a:xfrm>
              <a:off x="4857" y="4687"/>
              <a:ext cx="794" cy="1020"/>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2" name="Oval 19"/>
            <p:cNvSpPr>
              <a:spLocks noChangeArrowheads="1"/>
            </p:cNvSpPr>
            <p:nvPr/>
          </p:nvSpPr>
          <p:spPr bwMode="auto">
            <a:xfrm>
              <a:off x="4970" y="4913"/>
              <a:ext cx="567" cy="907"/>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3" name="Oval 20"/>
            <p:cNvSpPr>
              <a:spLocks noChangeArrowheads="1"/>
            </p:cNvSpPr>
            <p:nvPr/>
          </p:nvSpPr>
          <p:spPr bwMode="auto">
            <a:xfrm>
              <a:off x="4970" y="5141"/>
              <a:ext cx="567" cy="737"/>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4" name="Oval 21"/>
            <p:cNvSpPr>
              <a:spLocks noChangeArrowheads="1"/>
            </p:cNvSpPr>
            <p:nvPr/>
          </p:nvSpPr>
          <p:spPr bwMode="auto">
            <a:xfrm>
              <a:off x="5256" y="5199"/>
              <a:ext cx="1359" cy="906"/>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5" name="Oval 22"/>
            <p:cNvSpPr>
              <a:spLocks noChangeArrowheads="1"/>
            </p:cNvSpPr>
            <p:nvPr/>
          </p:nvSpPr>
          <p:spPr bwMode="auto">
            <a:xfrm>
              <a:off x="5256" y="5253"/>
              <a:ext cx="1131" cy="737"/>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6" name="Oval 23"/>
            <p:cNvSpPr>
              <a:spLocks noChangeArrowheads="1"/>
            </p:cNvSpPr>
            <p:nvPr/>
          </p:nvSpPr>
          <p:spPr bwMode="auto">
            <a:xfrm>
              <a:off x="5140" y="5310"/>
              <a:ext cx="1021" cy="568"/>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7" name="Oval 24"/>
            <p:cNvSpPr>
              <a:spLocks noChangeArrowheads="1"/>
            </p:cNvSpPr>
            <p:nvPr/>
          </p:nvSpPr>
          <p:spPr bwMode="auto">
            <a:xfrm>
              <a:off x="5302" y="5368"/>
              <a:ext cx="624" cy="397"/>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8" name="Oval 25"/>
            <p:cNvSpPr>
              <a:spLocks noChangeArrowheads="1"/>
            </p:cNvSpPr>
            <p:nvPr/>
          </p:nvSpPr>
          <p:spPr bwMode="auto">
            <a:xfrm>
              <a:off x="3723" y="5141"/>
              <a:ext cx="1475" cy="1020"/>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29" name="Oval 26"/>
            <p:cNvSpPr>
              <a:spLocks noChangeArrowheads="1"/>
            </p:cNvSpPr>
            <p:nvPr/>
          </p:nvSpPr>
          <p:spPr bwMode="auto">
            <a:xfrm>
              <a:off x="3951" y="5253"/>
              <a:ext cx="1189" cy="794"/>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30" name="Oval 27"/>
            <p:cNvSpPr>
              <a:spLocks noChangeArrowheads="1"/>
            </p:cNvSpPr>
            <p:nvPr/>
          </p:nvSpPr>
          <p:spPr bwMode="auto">
            <a:xfrm>
              <a:off x="4178" y="5338"/>
              <a:ext cx="962" cy="622"/>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31" name="Oval 28"/>
            <p:cNvSpPr>
              <a:spLocks noChangeArrowheads="1"/>
            </p:cNvSpPr>
            <p:nvPr/>
          </p:nvSpPr>
          <p:spPr bwMode="auto">
            <a:xfrm>
              <a:off x="4403" y="5425"/>
              <a:ext cx="682" cy="453"/>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32" name="Oval 29"/>
            <p:cNvSpPr>
              <a:spLocks noChangeArrowheads="1"/>
            </p:cNvSpPr>
            <p:nvPr/>
          </p:nvSpPr>
          <p:spPr bwMode="auto">
            <a:xfrm>
              <a:off x="4631" y="5480"/>
              <a:ext cx="567" cy="340"/>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sp>
          <p:nvSpPr>
            <p:cNvPr id="33" name="Oval 30"/>
            <p:cNvSpPr>
              <a:spLocks noChangeArrowheads="1"/>
            </p:cNvSpPr>
            <p:nvPr/>
          </p:nvSpPr>
          <p:spPr bwMode="auto">
            <a:xfrm>
              <a:off x="5140" y="5425"/>
              <a:ext cx="568" cy="282"/>
            </a:xfrm>
            <a:prstGeom prst="ellipse">
              <a:avLst/>
            </a:prstGeom>
            <a:noFill/>
            <a:ln w="9525" algn="in">
              <a:solidFill>
                <a:srgbClr val="33CCCC"/>
              </a:solidFill>
              <a:round/>
              <a:headEnd/>
              <a:tailEnd/>
            </a:ln>
          </p:spPr>
          <p:txBody>
            <a:bodyPr lIns="36576" tIns="36576" rIns="36576" bIns="36576"/>
            <a:lstStyle>
              <a:defPPr>
                <a:defRPr lang="es-E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a:lstStyle>
            <a:p>
              <a:endParaRPr lang="es-BO"/>
            </a:p>
          </p:txBody>
        </p:sp>
        <p:pic>
          <p:nvPicPr>
            <p:cNvPr id="34" name="Picture 31" descr="STANDING"/>
            <p:cNvPicPr>
              <a:picLocks noChangeAspect="1" noChangeArrowheads="1"/>
            </p:cNvPicPr>
            <p:nvPr/>
          </p:nvPicPr>
          <p:blipFill>
            <a:blip r:embed="rId4" cstate="print"/>
            <a:srcRect/>
            <a:stretch>
              <a:fillRect/>
            </a:stretch>
          </p:blipFill>
          <p:spPr bwMode="auto">
            <a:xfrm>
              <a:off x="5042" y="4120"/>
              <a:ext cx="364" cy="793"/>
            </a:xfrm>
            <a:prstGeom prst="rect">
              <a:avLst/>
            </a:prstGeom>
            <a:noFill/>
            <a:ln w="9525" algn="in">
              <a:noFill/>
              <a:miter lim="800000"/>
              <a:headEnd/>
              <a:tailEnd/>
            </a:ln>
          </p:spPr>
        </p:pic>
        <p:pic>
          <p:nvPicPr>
            <p:cNvPr id="35" name="Picture 32" descr="JOGGER"/>
            <p:cNvPicPr>
              <a:picLocks noChangeAspect="1" noChangeArrowheads="1"/>
            </p:cNvPicPr>
            <p:nvPr/>
          </p:nvPicPr>
          <p:blipFill>
            <a:blip r:embed="rId5" cstate="print"/>
            <a:srcRect/>
            <a:stretch>
              <a:fillRect/>
            </a:stretch>
          </p:blipFill>
          <p:spPr bwMode="auto">
            <a:xfrm>
              <a:off x="5990" y="5310"/>
              <a:ext cx="250" cy="680"/>
            </a:xfrm>
            <a:prstGeom prst="rect">
              <a:avLst/>
            </a:prstGeom>
            <a:noFill/>
            <a:ln w="9525" algn="in">
              <a:noFill/>
              <a:miter lim="800000"/>
              <a:headEnd/>
              <a:tailEnd/>
            </a:ln>
          </p:spPr>
        </p:pic>
        <p:pic>
          <p:nvPicPr>
            <p:cNvPr id="36" name="Picture 33" descr="JOG"/>
            <p:cNvPicPr>
              <a:picLocks noChangeAspect="1" noChangeArrowheads="1"/>
            </p:cNvPicPr>
            <p:nvPr/>
          </p:nvPicPr>
          <p:blipFill>
            <a:blip r:embed="rId6" cstate="print"/>
            <a:srcRect/>
            <a:stretch>
              <a:fillRect/>
            </a:stretch>
          </p:blipFill>
          <p:spPr bwMode="auto">
            <a:xfrm>
              <a:off x="4048" y="5229"/>
              <a:ext cx="449" cy="761"/>
            </a:xfrm>
            <a:prstGeom prst="rect">
              <a:avLst/>
            </a:prstGeom>
            <a:noFill/>
            <a:ln w="9525" algn="in">
              <a:noFill/>
              <a:miter lim="800000"/>
              <a:headEnd/>
              <a:tailEnd/>
            </a:ln>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0000" lnSpcReduction="20000"/>
          </a:bodyPr>
          <a:lstStyle/>
          <a:p>
            <a:endParaRPr lang="es-MX" dirty="0" smtClean="0"/>
          </a:p>
          <a:p>
            <a:r>
              <a:rPr lang="es-ES" dirty="0" smtClean="0"/>
              <a:t>“Educación Inclusiva” ha llegado a ser un concepto ampliamente reconocido y está siendo implementado crecientemente en los sistemas de educación de todo el mundo. Se refiere a la educación que da la bienvenida a todas las personas, incluidas aquellas con discapacidad, para participar plenamente en las escuelas  o centros de aprendizaje regulares de la comunidad el concepto de salud inclusiva está siendo promovido en los programas de RBC para asegurar que los sistemas de salud reconozcan y se adecuen a las necesidades de las personas con discapacidad en sus políticas, planificación y entrega de servicios. Se basa en el concepto de Atención Primaria de Salud “Salud para todos”, que significa que la salud debe ser “…. Accesible a los individuos y sus familias en la comunidad a través de su plena participación y a un costo que la comunidad y el país puedan costear</a:t>
            </a:r>
            <a:endParaRPr lang="es-MX" dirty="0" smtClean="0"/>
          </a:p>
          <a:p>
            <a:r>
              <a:rPr lang="es-ES" dirty="0" smtClean="0"/>
              <a:t>Salud Inclusiva significa que todos los individuos </a:t>
            </a:r>
          </a:p>
          <a:p>
            <a:pPr>
              <a:buNone/>
            </a:pPr>
            <a:r>
              <a:rPr lang="es-MX" dirty="0" smtClean="0"/>
              <a:t>        pueden acceder a los servicios de salud</a:t>
            </a:r>
            <a:endParaRPr lang="es-MX" dirty="0"/>
          </a:p>
        </p:txBody>
      </p:sp>
      <p:sp>
        <p:nvSpPr>
          <p:cNvPr id="3" name="2 Título"/>
          <p:cNvSpPr>
            <a:spLocks noGrp="1"/>
          </p:cNvSpPr>
          <p:nvPr>
            <p:ph type="title"/>
          </p:nvPr>
        </p:nvSpPr>
        <p:spPr/>
        <p:txBody>
          <a:bodyPr/>
          <a:lstStyle/>
          <a:p>
            <a:r>
              <a:rPr lang="es-MX" dirty="0" smtClean="0"/>
              <a:t>SALUD INCLUSIVA</a:t>
            </a:r>
            <a:endParaRPr lang="es-MX" dirty="0"/>
          </a:p>
        </p:txBody>
      </p:sp>
      <p:pic>
        <p:nvPicPr>
          <p:cNvPr id="4" name="rg_hi" descr="http://t3.gstatic.com/images?q=tbn:ANd9GcRVznlXRjknTC3WVeT5h6J4Mkbm5jhwXZiURAsG5REaS_JSnbZm">
            <a:hlinkClick r:id="rId2"/>
          </p:cNvPr>
          <p:cNvPicPr/>
          <p:nvPr/>
        </p:nvPicPr>
        <p:blipFill>
          <a:blip r:embed="rId3" cstate="print"/>
          <a:srcRect/>
          <a:stretch>
            <a:fillRect/>
          </a:stretch>
        </p:blipFill>
        <p:spPr bwMode="auto">
          <a:xfrm>
            <a:off x="5929323" y="5143500"/>
            <a:ext cx="3214677" cy="17145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71472" y="2285992"/>
            <a:ext cx="7745505" cy="3877815"/>
          </a:xfrm>
        </p:spPr>
        <p:txBody>
          <a:bodyPr>
            <a:normAutofit/>
          </a:bodyPr>
          <a:lstStyle/>
          <a:p>
            <a:pPr>
              <a:buNone/>
            </a:pPr>
            <a:r>
              <a:rPr lang="es-ES" dirty="0" smtClean="0"/>
              <a:t/>
            </a:r>
            <a:br>
              <a:rPr lang="es-ES" dirty="0" smtClean="0"/>
            </a:br>
            <a:endParaRPr lang="es-MX" dirty="0"/>
          </a:p>
        </p:txBody>
      </p:sp>
      <p:sp>
        <p:nvSpPr>
          <p:cNvPr id="3" name="2 Título"/>
          <p:cNvSpPr>
            <a:spLocks noGrp="1"/>
          </p:cNvSpPr>
          <p:nvPr>
            <p:ph type="title"/>
          </p:nvPr>
        </p:nvSpPr>
        <p:spPr/>
        <p:txBody>
          <a:bodyPr/>
          <a:lstStyle/>
          <a:p>
            <a:r>
              <a:rPr lang="es-MX" sz="4000" dirty="0" smtClean="0"/>
              <a:t>ELEMENTOS DEL COMPONENTE SALUD</a:t>
            </a:r>
            <a:endParaRPr lang="es-MX" sz="4000" dirty="0"/>
          </a:p>
        </p:txBody>
      </p:sp>
      <p:sp>
        <p:nvSpPr>
          <p:cNvPr id="11266" name="AutoShape 2" descr="data:image/jpeg;base64,/9j/4AAQSkZJRgABAQAAAQABAAD/2wBDAAkGBwgHBgkIBwgKCgkLDRYPDQwMDRsUFRAWIB0iIiAdHx8kKDQsJCYxJx8fLT0tMTU3Ojo6Iys/RD84QzQ5Ojf/2wBDAQoKCg0MDRoPDxo3JR8lNzc3Nzc3Nzc3Nzc3Nzc3Nzc3Nzc3Nzc3Nzc3Nzc3Nzc3Nzc3Nzc3Nzc3Nzc3Nzc3Nzf/wAARCABYAG4DASIAAhEBAxEB/8QAHAAAAgIDAQEAAAAAAAAAAAAAAAcFBgEDBAII/8QAQRAAAQMDAgMFBQYCBwkAAAAAAQIDBAAFEQYhEhMxBxQiQVEjYXGBkRUyQoKhsVJiCBY1U1SywWNyorPCw9Hw8f/EABkBAAMBAQEAAAAAAAAAAAAAAAACBAMBBf/EACYRAQACAgEEAQMFAAAAAAAAAAEAAgMRIQQSMUFRYXHwBRMiQsH/2gAMAwEAAhEDEQA/AHjRRRRCFFFFEIVg1mvK1BIJUcAdSfKiEUYucy79tLSGXVGPCcWyEoUeFKEoPHn4q/YelN0UtbRpd6xXf+sSX+9uzLqUkRQVp7s8sjJ+ClIUT5BPxplCglfV3pZqU8BqZooookkKKKKIQoooohCiiiiEKxkUGqFD1FNPaC9BedUYi1qYS0eiSE5CvjkH61llzVx67vbqPWjbevUvtUbtfvC7XpVTDKlJdnOBjKTghGMqP0GPnV4zST7aJT8y8NcPCYcEcjizvzlgLUPkkN/WtJT0GIydRUfBLb2KPuPaTeacPgjzFttj0BCVfuo0wapPZUy3Fs0yKynCWpCN8/eKmGlk/VRq7V2Z9XYtntY9sKKKwTgZPSiTzNFcsG4Q7ixz4EpmSzxFPMZcC05HUZHnXVRCFFFFEJXb1quNaL7brXJbIEsEqe4sJa3wnPxO3uqYt8+NcoqJUF5DzC88LiDscHB/UGlp2pRVu6qshLZWiRwNAcOQohwZH0VTNaQxCihLSG2WG0nCUDhSkdelILtiVVsjN5G1Um9aO79qgTUSxHZfTxL4FlLocAwCn9D8j61K2HV0K9O8ttl9grKuSXgAHcdQkg9R6VRNZ3x1/VPPiO4EBQQyQduIbqPzO35aj6rNhcZZ5NyvDS/chxGWp77IsZdmvKe7pG4nXeEkucKdzj1OOnvpXdptseh6LtTskEyXJi3ZRzn2jiSo7+gxwj3AVY591nah1RaLZBbJsymmpktxIO58SkoKugHEhOR1OfTNZ7UIi7y7ZrEhS0ofcekuqT+FDSP/ACsCra2GvHib9NvFmov3ftzOSBdVaNtcK8Ox3H7Tc4sRTqkEcUd4NJSVEHqkpSOnmPfTGZdS82hxByhaQpJxjII2qp2aBH1D2aW+Jcmuc2/b2wQTvkJGCD6ggGumFq+1IMePNfTEWuLHdbceISh3mZACD5kEYPxFOG/Ewzas8HIss9R2ogs2C5crIcMV3hx1zwmu8HIzXiS82ww468oJbQkqWVdAAN6Dhk8TX9H2apL93gcfsS22+hP826VEfLh+gp1UotCQ9KXy4TJGlu/Wy4x5SJAW6c5aKt0JTnHLUMgg7gkHyFNtRIBIqrrrFs6hrfqdZy3O5wbVGMq5S2IkcEAuPuBCcnyya6WXUPNIdaWlba0hSVJOQoHoQa+e+1W+3e53dqFeYbMIQ0caI7bvMwV/iUrAGcAdBtvTo0Ay9H0TY2pCVIdTBa4kqGCnwjYj3Csb4u2hZ9zKuTusnxKh2i6mvFsu5Zty0Nx2Et5UW0qJdOVYyQceEAfM1L2qy3p5kQnp7bunpA5ydzzy2oZ5JP8ADv1znG1RWtbY/cbw/G+zpjqFPNvodbUhttXswjhK1ZxuPJKj7q0sO3K+ss2iNcHrU3Cjlae78eXODKSglYSriSQnfoQrptUn9ncTf8ncvL2m7U7a020RQiMlfMQEKIUhWc5Cuuf/AJSs1Y001f3oUNoNNRghhpA32Az8ySo04IUjmW1iQ4ccbKXFH0yMmlqq1Spr7GqJPD3aTPQrk4PFyysBKs/So+uxjWpU5/wnodPfSqxj2q2RLYy43EZS2HHC6vHmo9TUDJHetYXRahkW+0JQn3KeUsq/RpNWsVWm9puqnVDohCc+4M5/1NehWpU0TOlnav5zN+g0cvRVjSf8C0fqkH/WlR2mMPSLba4jaQp6FcZUBKUDoVFKmk/Eo4acunmuRYLY1jHBEaTj4IFLftQdvGlb01frJKDLE8oRJbKEqSp1APCSD6p2yMHw9elUYNljU0wq5XXmNSMC3HaQv7yUAH41V9bIcvamNLxXi13z2s5xPVqKk+L4FZwkZ8uI+VQl+vd01LYdPHTC3GZU59t2Q6ykL7qkHCic7YCvI9eE1LXVmPonS13uvMdmT3Ee1kyDlyQ4fCgHA2Tk7JAAG9dpRLD73wfWYtU8xR9mkgwe0RBg+KIHHGVnOfYqWEpPv8Rbr6AvV2hWS2P3C5PBqMynKlHck+QA8yTgAUiOyfTq7pJ1DHcLrDrVuMcA+FaFrOxwdwQW6s0jTmoG9BrmannpfTb7c++xEcSpTiX1IV4nVqUeIpClADoM+4Vd+oFb5vPJo+8TI/E1WOfp3tC7QC/Ptchp5uOFMJckAod5as+NAHXxZxxEEA/NyJGEgV8+dnVuDcORqdrmuSbTNZyy1knkEYdPCN1eFR2/k26052dXWF5ptyPc2XgsEgM5WoY65SBkdfMVFnrq2q+pjieNs1N2O33wLn3iK3NL2Qyh/wAaGmtwnhSdgSNyeu+M4AxBIgfZ01tEZsrWxMcgrfdUpS1NLYC0eeCR7NBUQSQgZNW6wf2HAHTEZsf8IqEu3eVsXx+1Nd4lx5bKkNfxLQhtXD9CKkTiOnG5x6fFzuWmJ8t6SUvSofLYgJO0XDfhB8wshQJzjqKlZpal6QZ7sOFtxtjlgfhypOB8q7dPWduzW/khZcfdWXpLx6uuq+8r6+XkKg/tBDKFxHQERUXrkpdP3QnZ3/N4axyary+zU1xj2kuIqsS1hqZqhog5MFuRnyIKHEf9v9qswO1UjUlzL9w1FDtzZfdjWRXN4N8OEqKE/HGTVMfDVsp+eSXGCMQo4/2Sf2pZ9t3ebgxBtVviuyHWkuTneWM8DaBw5I/MfpTEsU1m4WaDLjKCmnmELSfiBUe6luLrAvuDaVbFZWeiQy4M/Xn/AKU+O3bbcKPZffxNGhrbZY1rTcLFhTVwQ24twHZRSkJ6eW4OR6k1s1k0mSmzRnmuOO7dWedk7AJClpz+dKB86zoKO0xpmOuORyZTjstsAYCUOuKcSAPLCVAUa+UhrSdwlE+OIlMlnBx7RtQUgfNQA+ddqv7hEs7tzOWJARB7SJslrhCbhbULcSOvG2vhyfiFJ+hrf2jqUnQ95S2niW7HLQH++Qn/AKqxplCZN81DPfIVJ70iKB/dtJaQtKfmXFK/N7q7tWthzTlwyni5bJdCfUo8Y/y0WXvPpqLbxFp2QW242DVs+33aK7FckQ+NtKxs6G14JBGxxx/rV2laVluXe5T7ZcnrTIkuIy8wlLgdbS2kYUhYKQQrJyBneu1sx5ur2nkbuRLZxZ8uF9Yx/wAg/wDpqwDpXcmRtbumdKBXUgS3eIC3o9vjRpEdaitlx18oLXEclJAScgEkjHrjbGakrXCEGGlkuF1wkrddV1cWTlR9256eQwKKKxjhzN8gOKYcSwoIcKSEKIyAcbGo5mzNiw/ZclQeC2il1ak/fUd1Kx65JNFFK1HaxhSbbFBettpjw5EoynGk8JdUMZGdvM9BgfKufTljaskJ1hKy868+4868oeJxSlEjPwGB8qKKaoBo9QbvJ8zzpywpsXf0MSXHI8mUuQ2yoYDHFuUp92cmtEDTJZvL90m3WbOcdZcYDD5TyWm1qCiEpAGPugZzvjeiimHXiM3sqrN2mrCbAmVHZlrcgrd44kZQ2iowMoBzkjOceg2rzqmxKvyrY0qQURo01EmQyM4fSkEpSfzcJwdtqKKCyOyLvbtmI1jfi6tm3hmYBDmRkJeicH3nk7BzOf4cD34HpXJq2wXHUUyLDF0fhWQsud9RGUEuvKJTwpyQcJxxZ+nnsUV3uV3FTcjriidpG/IubGJlonqjQno4SebGI8CFIP4k5O4O+TtV6T0oooeQZw4Un//Z"/>
          <p:cNvSpPr>
            <a:spLocks noChangeAspect="1" noChangeArrowheads="1"/>
          </p:cNvSpPr>
          <p:nvPr/>
        </p:nvSpPr>
        <p:spPr bwMode="auto">
          <a:xfrm>
            <a:off x="0" y="-395288"/>
            <a:ext cx="1047750" cy="8382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1268" name="AutoShape 4" descr="data:image/jpeg;base64,/9j/4AAQSkZJRgABAQAAAQABAAD/2wBDAAkGBwgHBgkIBwgKCgkLDRYPDQwMDRsUFRAWIB0iIiAdHx8kKDQsJCYxJx8fLT0tMTU3Ojo6Iys/RD84QzQ5Ojf/2wBDAQoKCg0MDRoPDxo3JR8lNzc3Nzc3Nzc3Nzc3Nzc3Nzc3Nzc3Nzc3Nzc3Nzc3Nzc3Nzc3Nzc3Nzc3Nzc3Nzc3Nzf/wAARCACQALQDASIAAhEBAxEB/8QAHAAAAgIDAQEAAAAAAAAAAAAAAAYFBwEDBAII/8QARhAAAQMDAgMGAwMIBQ0BAAAAAQIDBAAFEQYhBxIxE0FRYXGBFCKRFaGxIzIzQlJiwdEWJCaCshclNDZDU1RVcnSSouGz/8QAGQEAAgMBAAAAAAAAAAAAAAAAAAMBAgQF/8QAKhEAAwACAQMDAwMFAAAAAAAAAAECAxEhBBIxEyJBBVFhMnGxI5Gh8PH/2gAMAwEAAhEDEQA/ALxooooAKKKKACiiigAooooAK8nYV6rw4sIbUpRwACTQBRPFTUT8/UrkKNIcajW/5ByLIy71UrY92wHhg1cWlJD0zTVqkyc9s9EaWvPiUjNfODv+d76sqXy/HzjleenaOdfvr6ehtIYjNMtABDSAhIHgBQdb6hE4sWOEb6zWBWaDkhRRRQAUUUUAFFFFABRRRQAUUUUAFFFFABRRRQAUUUUAFFFFABWiSjto7jWcc6CnPqK3E1WXFzVcm2CPara+pmQ8O0ecQrCkIzsB4ZP4GgbgxVlyKJ8nJY+GioNhuxupbcnOMKRHU3v2QG4UD+0TT5om5/bOlrbOV+kcZCXB4LSSlX3g1FcMr4/ftNoM1XaSY6iy6tRyV46KPmRTXEjMxGEMR2kNNI2ShCcAe1A3qcmR04yeUzcKzWKzQZQooooAKKKKACiiigAooooAKKKKACiiigAooooAK882/TFBNVnqrVdwi6jU3EfKGIigFIxss9+aTmzTiSdF4xu3pFmg7Vmua3yUTYTElo/I6gLHvXRmmp75KPgwo7dK+adZ3NV31XcpfNzIL6mmt8jkQeUY9cE+9Xzra7/YumLhNQrDqGilr/rOwr5rDagQ0gfPnkGe49Kk7X0jGt1kZcnAsH7IuZ8ZQ/wirOpD4UsNQ2r5Ca6Rrk40PQbD8KfKDn9a+7qLf5M0UUUGUKKKDQAUVjNGaAM0UUUAFFFFABRRRQAUVA6vvirBY3ZqEhb2QhtJ6FRPfXFpvWMO46e+07g+zGLSuzfJV8oV3EeRyKja3or3LehrrBryhXMAQQQRnIr1UljBql9aMKjamnJVnC1hYJHUEVdJG1KetNKLvq2JER1DUhA5F842Uj+YrF1uF5cep+B2C1Fc+DRoLUMJ6BFtJcWmW03jlUnYgeB9Kcu4UvQNK2+HJgS2wRJhtlHMNgvIIyr6mp5aglBUo4AGSad003MKbK5O117RL1gn7c1JadOpHOy2v46YO4ISflB9VfgapK8r7K+z3AB8k10gDbo6avXQyDcJFz1G4P8AT3imMT17BGyceR3V71SOr4/wWpruwoE8kxxXTqFK5vwNP+Ts/TqXdWP7IuTQPLH1Nq2Io4c+0O2CT15VJBB++nqkHVkOfZbs3q2yM/EcrHJOjA47VsdFDzH4VJaF1kzqmO6kpSxMZJ52Uq5vk7lZ8/xoOZmirXqrx8jbRXkdeteqDKFY8qzWFbDNAFQ654o3Gx6tXb7cww5FicokJcQeZxWASEnu2I+tWrb5bU+AxMjqy08hLiT5EZr5r4lJLevL0CN+3BH/AIJq6eEUsydB2/mOS1zNY8Ak4rp9X00Rgx3K/cs1xsdaKxWa5hUKK1uLShJUtQSkDJJ6CtcOZGmt9rDkMyGskc7SwtOR1GR4UchtHRRRRQAi8XR/ZprH/EIpJ0Bp2NqSVLYnuPBpgBzs0KwFKORvVla9tTt30zIYjtlx5JS4hA6qKTnA86V+F0F60tS5t1T8Il5aWWhIHZlRGTsDilUveIqf6myyWkJbQlCBhKQAkeVbM1jOQCKqu73q53fVhh2ue8y12nZs9kohIx3nHXfm9sVGXKsST1s1RPc9bLVzSPxKvLsSOxb4zim1vgrcUgkKSgdwI8T+Fdlm1J2PbW7ULqI8+L1WrZLyO5Q/lVfamnrut2euASRHdUW2VKGMpT1x491Y+r6lel7fLHYMW75H3h5e3bnAXFlrUuRGx8yuqknpnz2rg11rBj8rpq1OrXdZjiYhKAcM9pgE58QDmlbR9zFovbcp3mEdSS0+rGQkH80n3H41I6P0nKnasVqaUUiKZjz7GQeZYOQj2Gc+1W6LqHkhS/I/0sc26vxrj9yzLbDZt8BiJHSkNMtpQgJG2AMV88a6cNw1ZfJrDXPHYfCHCOmEgJ39SkivoyS6hhlx5w4Q0krUT4AZqkINuKeFV2u8lOZNweDilqG5AV/Mk+9dAt9PydlO35el/culns7ha0FSfyUhkEp8lD/7STw702NL6hvMBbwdWtpt5pYTj8mVKAHqCKaNHf6oWT/sGP8AAK4bgtbGtIqU7GZb3m0r7kqQpJH+I/SrL5RjbcuoT4GdO1ZzVSQuI0rS7KrRqePIk3KPJUlTgwOZk4KV56HqR7eNWpDfblR232SFNuJCkqHeDU1DnyUvHUcs35oPSivKjiqFCqeLGgbhebk1dbCwh59aQ2+1zBJPgrfb176xpuJfeHdxtVvlf161XR0NOFpJPwr6vDxSfTxpb4na4uMjUi4lluT0eJCVygxnOXtHB1JI6gdMdOtWfw31IdS6aZkSVJVMZPZSCB+uO/yyN66eX18fTSr5ku9pDdWt95phsrecS2kDJUs4A9TWyoLVum4mqLam3TluIZDqXVdmcE4PSuYuRbeirOMmrGbq+xZ7VNDsNtJXLLKsocUccqeYbHAySPSujgFJW3Pu0FGzK2kP8o6BWcZ9wR9Krm8w0wr1cIjTZbSxJcbCTuUgHYZ9qtfgPZ3mYlwvDyCluSUtRyRjnSndSh5ZOPY1vyTMYdGSKqshbFFFFYDYJfEfUEux2+Mm3r5JL7uxxzfKNz1+lItrn3LV0qXaLlNLvxSC7GC0jlZcScpCcDbw9qcddNCTqS2tuJ5kN2+Y9y/vBKQP8VV3oh9TGq7YpOSoPYUkdcEEfTcUim+4zZG+7Q4WubrGW2NOvxnY60Hs3bgQcpb8j0JxtkU72nTdptS23YUFtD6U8pdxlSs9ST3nzrxqLU9t080gznMur/MZb3Wr28POunT96iX63InQefs1EpIWMFKh1Bq6lfI6eH5NF803bb2425OZWXG9krbXykjwPiKrrXamGrs1b4bYbjwWg2lCemVbn+FW8elUxrVaV6nnqSoEBQBPsK5/1GZnHtLlm3pW3en8Ehw9trF0fuUWa0HWFMo5hnv5iR71akdlDDCGmkhKEJCUpHQAUi8K4xTGnSSnHO4lAPiEjP8AGn4U/oISwp68lOopu2hb4hTjb9G3Z9JAV2CkJz4q2/jSzquAm1cH0w8cpajNBWfHYmpTiyjt9NNQwogSprDJx1wpYBrZxWRz6IltgD8ottAHhlQFbfwMwvUx+WMGn2fhrDbmMY7OK0jHhhIFQevnFQV2O6J2TEuLaXSP2HAW8HyypJ9qamUBDSEDokAD0qD15azeNJ3KGn9IpkqbI7lDcH6irLyZ97vbKZ4xjGuJJ/VVHaPtg1dGhkuN6Ps4fyHBDa5s9c8oqsA1p7Xn2Xcbvd0QLi00iNNiqIBdIO2M9Mkn2OO6rmYQhplDTYSEJSAgeAAp2WvYpH571Ew/g35FK/EO+rsempDkb5psgiPEQDup1ewx44zn2rS7xAsMW43KHcJzEZcJYA51fpflB28d8jHpURp8Sta6jY1JNjLZs0AKNsZcGFPLO3akenT61GPG5fda4X+TNrRVettJnSkK0okvKcnSW1uSPmyAc9B9evfTDwKuao+opduUVBuWzzoBO3Oj+JB+6ubjlLW/q9qMo/k48VPL6qJz+ArXoh77H0w5qER+1VbrqhR5dj2akBC/uUa7NU76LV+X/qG69p9CZBqL1BqG2afh/FXOSllByEjqpR8AOpqIsmvbReLFLvCe1jRopIWJACVHAztuc5qkdZzbpeJUW9XZfKm4tqdiRx/sGAQEj3z179/KuNjwU77a4MmS+xDlZbXo7XWrZ8lLlwS66vt1RHQEoc6BRBHUZG486uGFHaiMNx47aGmWkBCEIGAkDoB5V80aKujtl1PAuA5uxS8lp4gbcq9sHw7j7V9OIVzb9xGanqJcvW+CuGlS38nuijNFZx4h67TcWLzbbhb7eZ2I78dbW+ML5euOn5tLbkW8Wi09u62bPBT8pj2toOP4/ecWdvdVPF4+OvlxXabfLVDisgGbIaGXCT0bSeiTjcnfYjbfaIu2jnLNHVcNPS5S5DKeZ6NKfLiJSB+cDnoSM7/dSnO+RNTt7RB6diRNRXIwLwuTLjoCHoch9YDxBbQtTSyPzk/Pn8MU36GjtQpGoYbDSWmGLooNpT0ALTZ/jUCwzBtMiw3ZmW+5EkEtW9jsdm0uhJ5VLz+rg42zjA3xmiXqFdlcv7VubS9dpl1KWGiObo02OYjw29zRL15Cfbof7lLRCgSJThwhltSyfQVXem9Ipv8ABkXK5uPNrkLKmezVg43JJyOhJ+6mHVb8lWix8WjspEnsW3kjogqUAofjTJBYbjxGWWgA22hKUgeQpGTGs2TVeEa5txO0K/DUratk2E6MLjS1IP3GnAClnTCS3ftRJH5vxKCPXkGaZx3U3plrGkVyc1sTuIyStuxpH/No538litnEv5tMobxkrmxkfVxIrHEgctvtbo6t3aIfTLqRW/X4BtkBJ6KusP8A/ZFPY6HxH7sZk7CsKG2KynpQaDMz5x4mae+wdTPIQkGJMy/H/dyfmT7H8asfhlqoSdGSjcXyt61ZCyo5UW8ZQT47ZHnilTjpILmpoMdJSQzD5jg7gqWf4JFSGjNBPyGNP3diQlmK60HJ7HMfy2CVNnwOxGfQVtvTxLuOjbl4V3njh1ol24X+4XXVVnUEc3aMNyCCguKUSTy9+Bjrtv5bW84W4sVThAS20gqOBsABW5IwNsYpf4hSTE0Re3kLKV/BuJSR15lDlGPPJFZ6us1JMw1fc9nzhqC5SL1dJV4eQvs5Tyi2paTjA6JB6ZAxsKuXh9p5EvhU5DXyrXcmnVgnoCc8ufTautejGP8AJYqzssoXJ+CLralIGe2xzA+pO1buC8kStBQj/u1rRv3YNdHqeqWTDqFrtf8AwHXAt6U4SsybLFc1G9NafUorfhNugIUM7JV138SkioHjW03H1VCjsjkabt6EoQnZKRzqAwPb7hV+Yqg+Nrod1u2hG5bgthR8ytZ/CsuHLWTN3UzJ1C1OyS0PYWr5wqvUZpI+NdfWQepCkBJb/nTporX9ovFvYjypSIlzabCH4r/yKCwNyM9Rn/7SXwHmOJulzgZywtlDuPBYOPwxTdxX07bbjp7ncYYalKksMoldkCtAW6lJ38wapl16jmiY/QmieY1dZ5LsluPIU78M8WXFIbKk8wAOxGx2UKKV4V11Bp1C7U9pg3AR1crcuEA0h1GBglJBwrrneil9iJ9RjZpRIVbVyzuuZIdeJ7yCohP/AKgVMlIIwdx51EaRP9nYA7w1j0wTUwaSvCGrwVuYxf0HgqPPbLqtQV+ylElRx6cpx6V6fEbT+uVT5jXxL90dQiK21uW0FICnFZ88AD1qSgRRJ0ffW2ySl+VN5CncnDihke6TXNoSEu/Pq1Td2UF5YDUNvchtCMgqHmTneqNbYprkaNR203aySoQOFLRlB/eG4++s6cmKm2WM84MOBHI4nwUnYj6ipPG1Klinpi3rUEFeAywv4hJ7kgj5h9QD7ml21GRV9+DSvdLRIadR/Xb093OTcA+iUj+dToqB0YsvWFqSojmkrW8QO7mUTj2zU93VfD+hMrXkWuIrJd0bdFo/SsMl9B8Cj5h+Fc+unkO2yzrQcpcukMpPiO1SakdbSGo2k7s4+oJQYriN+8kEAffSRqG7hOj9FvSByhcqIpav2Qggk/8ArTX4NOGHSl/l/wAFpDoKwo0JOQDQrpQZWUwdHva7u2pLu7JU0Evqjws96kDHzfujp7mmfhNeJbkaXpy6s9lOs/Ijf9Zs5Cfpy/TFSehWzCkagtikFPwtzWtH7yHUpWD9SfpWvSUdEnV+p7wkHkU81CbONj2aeZRHiCVgf3TTnba7fg0Xbc9r8DkKWuJEFdx0Rd2GuYuJY7ZAT1Km1BYHuU4pmFeHkpW2pKhkKSQQe8UuK7aTM6Iy0XKO9puLcS6hMcxEuqcJ2CQnc0vcKAFadkS22i1Flzn346CMENqWSn7iKUZEl1jh7dLDFXlCLz9l8+c8jTixgeySBVuwIjMGGzEjoCGmUBCEjuApuRdktfdks6D0qp7rpWLqriXf401TqQ3AYU04g4LaiCMjuPQ9fOrYJpTbbEPiU+tRCfj7WgI8SWlq5vucRS4bl7Qu5T4YoaT065oviUzb2pC5UabblOdopISrKSAQQO4E/f5Vac6FHuEcx5bYW2VJVjzByD9RS62ES+I7qgjJt9tSkuZ6KdWSU/8AilJ96ah1qclOnthEpLSMBAAxRXqill9C9ph3sFTrU4cPRJK1IB72lqKkEeI3Iz4g116huyLTbHH+UuPK+RhpP5zjh2Ske9aL5Y1XBxqVCmuwZzQwl9oA8yevKoHqK0W7Ta27i3cLrcpFxkN5LQd5UttEjBKUjv8AM79aryV58Hbpu2G1WSLCcUFuJSVOq/acWorWfTmUakY7DUZpLTDaW20jCUpGAK2iirEpaOafLZgxHZMlYQ02nKlHupe0rAblQ5V1koUXbplSwe5v9UfSmC5QWLlCdiSk8zLgwoZxnetrDKGGUMtJCW0JCQPAUpx3Wm/CLp6WkILM17RV7atrq1P2qRgtlQ+ZoE4PruRVgjdIIrin2mBPeZdmRm3VsnLZX3V3Y6VXDjeNtb4+CbpVorPVZk6w1knSqedm2xEh+Y4NisY2A+o+/wAKadT6Vi3vTZtHKGw0gCOR+oQPl/lUwi3xWp705tpKZLyEoccA3UlOcD2ya68CnjKzv29vGv5Efhfqdy825y3T9rhb8NOn9sDYH12wan9T6kt+mYSJdyW4EOOBttDaOZS1HOwHsa7oluhRH334sVlp145dU2gArPnWyTDjSi38Swh3slc6OdIPKrpkedSvyVyVNX3JaX2EzQt8TqS46iuEZh2KFFlpKXtlApQdyPeorQ95f0tc/wCimoWezkvvrfjyUHmS72iirB8DnP0qzUtoSSQkAnrjv9a45Vnt8u4R58mI05KjAhl1Sd284zj6VbuXId87e1wdyTtS/rnUbWltPSLm4guKBDbTY/WWrpnwHUn0pgAAFRmorJB1DbHbdcmu0YWpKjg4IUk5BFVjtVLu8CkVxGsElrg5NffCjcHs3RRKcHtArtBt6CnrROpWNUWFieweVzHK83+wsdR/GppDDYjiPyAthHJyd2MYxXBp/T9t07CVEtEcMsqWVqAOck07Jlm09rneyTpu1yiWi3vTrg8GYzKeZayM4FVvb9V/0s4j2ly0RJHwUJl5tyQ42RkLCSc9w3SkY60+arsaNRWORa3XlMJexlxHUb112q3RLVAZgQGUtR2UhKEJHh4+J86XLSXjkW02xO4c3Vq6XrVcorbD7txCQ3kBQQhAbScf3afk5zvVX8SdKsWyM9qzT3NAucRXauqZB5XE5yoqHuSe40/6cmSbhZIMydHVHkvsJW6yrqhRG4qbS0qQS3vTJOiiillz/9k="/>
          <p:cNvSpPr>
            <a:spLocks noChangeAspect="1" noChangeArrowheads="1"/>
          </p:cNvSpPr>
          <p:nvPr/>
        </p:nvSpPr>
        <p:spPr bwMode="auto">
          <a:xfrm>
            <a:off x="0" y="-623888"/>
            <a:ext cx="1647825" cy="131445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0" name="9 Llamada de flecha hacia abajo"/>
          <p:cNvSpPr/>
          <p:nvPr/>
        </p:nvSpPr>
        <p:spPr>
          <a:xfrm>
            <a:off x="2500298" y="2071678"/>
            <a:ext cx="3929090" cy="914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PROMOCION</a:t>
            </a:r>
            <a:endParaRPr lang="es-MX" dirty="0"/>
          </a:p>
        </p:txBody>
      </p:sp>
      <p:sp>
        <p:nvSpPr>
          <p:cNvPr id="11" name="10 Llamada de flecha hacia abajo"/>
          <p:cNvSpPr/>
          <p:nvPr/>
        </p:nvSpPr>
        <p:spPr>
          <a:xfrm>
            <a:off x="2500298" y="2857496"/>
            <a:ext cx="3929090" cy="914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PREVENCION</a:t>
            </a:r>
            <a:endParaRPr lang="es-MX" dirty="0"/>
          </a:p>
        </p:txBody>
      </p:sp>
      <p:sp>
        <p:nvSpPr>
          <p:cNvPr id="12" name="11 Llamada de flecha hacia abajo"/>
          <p:cNvSpPr/>
          <p:nvPr/>
        </p:nvSpPr>
        <p:spPr>
          <a:xfrm>
            <a:off x="2428860" y="3643314"/>
            <a:ext cx="3929090" cy="914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CUIDADOS DE LA SALUD</a:t>
            </a:r>
            <a:endParaRPr lang="es-MX" dirty="0"/>
          </a:p>
        </p:txBody>
      </p:sp>
      <p:sp>
        <p:nvSpPr>
          <p:cNvPr id="13" name="12 Llamada de flecha hacia abajo"/>
          <p:cNvSpPr/>
          <p:nvPr/>
        </p:nvSpPr>
        <p:spPr>
          <a:xfrm>
            <a:off x="2500298" y="4429132"/>
            <a:ext cx="3929090" cy="914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REHABILITACION</a:t>
            </a:r>
            <a:endParaRPr lang="es-MX" dirty="0"/>
          </a:p>
        </p:txBody>
      </p:sp>
      <p:sp>
        <p:nvSpPr>
          <p:cNvPr id="14" name="13 Llamada de flecha hacia abajo"/>
          <p:cNvSpPr/>
          <p:nvPr/>
        </p:nvSpPr>
        <p:spPr>
          <a:xfrm>
            <a:off x="2500298" y="5214950"/>
            <a:ext cx="3929090" cy="914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DISPOSITIVOS AUXILIARES</a:t>
            </a:r>
            <a:endParaRPr lang="es-MX"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La Carta de Ottawa para la Promoción de la Salud (1986) describe la promoción de la salud como el  proceso de capacitación de las personas para incrementar el control y mejoramiento de su salud.</a:t>
            </a:r>
            <a:endParaRPr lang="es-MX" dirty="0" smtClean="0"/>
          </a:p>
          <a:p>
            <a:r>
              <a:rPr lang="es-ES" dirty="0" smtClean="0"/>
              <a:t>La promoción de la salud se enfoca en enfrentar aquellos determinantes de salud.</a:t>
            </a:r>
            <a:endParaRPr lang="es-MX" dirty="0"/>
          </a:p>
        </p:txBody>
      </p:sp>
      <p:sp>
        <p:nvSpPr>
          <p:cNvPr id="3" name="2 Título"/>
          <p:cNvSpPr>
            <a:spLocks noGrp="1"/>
          </p:cNvSpPr>
          <p:nvPr>
            <p:ph type="title"/>
          </p:nvPr>
        </p:nvSpPr>
        <p:spPr/>
        <p:txBody>
          <a:bodyPr/>
          <a:lstStyle/>
          <a:p>
            <a:r>
              <a:rPr lang="es-MX" sz="4400" dirty="0" smtClean="0"/>
              <a:t>PROMOCION  DE LA SALUD</a:t>
            </a:r>
            <a:endParaRPr lang="es-MX" sz="4400" dirty="0"/>
          </a:p>
        </p:txBody>
      </p:sp>
      <p:pic>
        <p:nvPicPr>
          <p:cNvPr id="4" name="3 Imagen"/>
          <p:cNvPicPr/>
          <p:nvPr/>
        </p:nvPicPr>
        <p:blipFill>
          <a:blip r:embed="rId2" cstate="print"/>
          <a:srcRect/>
          <a:stretch>
            <a:fillRect/>
          </a:stretch>
        </p:blipFill>
        <p:spPr bwMode="auto">
          <a:xfrm>
            <a:off x="5643570" y="4143356"/>
            <a:ext cx="3000396" cy="242891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55000" lnSpcReduction="20000"/>
          </a:bodyPr>
          <a:lstStyle/>
          <a:p>
            <a:pPr>
              <a:buNone/>
            </a:pPr>
            <a:endParaRPr lang="es-MX" dirty="0" smtClean="0"/>
          </a:p>
          <a:p>
            <a:r>
              <a:rPr lang="es-ES" b="1" i="1" u="sng" dirty="0" smtClean="0"/>
              <a:t>5 </a:t>
            </a:r>
            <a:r>
              <a:rPr lang="es-ES" b="1" u="sng" dirty="0" smtClean="0"/>
              <a:t>AREAS DE ACCION:</a:t>
            </a:r>
            <a:endParaRPr lang="es-MX" b="1" u="sng" dirty="0" smtClean="0"/>
          </a:p>
          <a:p>
            <a:pPr lvl="0"/>
            <a:r>
              <a:rPr lang="es-ES" b="1" dirty="0" smtClean="0"/>
              <a:t>Construir una política pública saludable</a:t>
            </a:r>
            <a:endParaRPr lang="es-MX" dirty="0" smtClean="0"/>
          </a:p>
          <a:p>
            <a:pPr>
              <a:buNone/>
            </a:pPr>
            <a:r>
              <a:rPr lang="es-ES" dirty="0" smtClean="0"/>
              <a:t>         Desarrollar legislación y regulaciones a través de todos los sectores que protegen la salud de las comunidades asegurando servicios y productos seguros y saludables, servicios públicos saludables y limpios, creación de  medioambientes más agradables.</a:t>
            </a:r>
            <a:endParaRPr lang="es-MX" dirty="0" smtClean="0"/>
          </a:p>
          <a:p>
            <a:pPr lvl="0"/>
            <a:r>
              <a:rPr lang="es-ES" b="1" dirty="0" smtClean="0"/>
              <a:t>Crear un entorno más favorable para la salud</a:t>
            </a:r>
            <a:endParaRPr lang="es-MX" dirty="0" smtClean="0"/>
          </a:p>
          <a:p>
            <a:pPr>
              <a:buNone/>
            </a:pPr>
            <a:r>
              <a:rPr lang="es-ES" dirty="0" smtClean="0"/>
              <a:t>         Hacer cambios en el medioambiente físico y social para asegurar que las condiciones de vida y de trabajo sean seguras, estimulantes, satisfactorias y agradables.</a:t>
            </a:r>
            <a:endParaRPr lang="es-MX" dirty="0" smtClean="0"/>
          </a:p>
          <a:p>
            <a:pPr lvl="0"/>
            <a:r>
              <a:rPr lang="es-ES" b="1" dirty="0" smtClean="0"/>
              <a:t>Fortalecer las comunidades</a:t>
            </a:r>
            <a:endParaRPr lang="es-MX" dirty="0" smtClean="0"/>
          </a:p>
          <a:p>
            <a:pPr>
              <a:buNone/>
            </a:pPr>
            <a:r>
              <a:rPr lang="es-ES" dirty="0" smtClean="0"/>
              <a:t>         Adoptar enfoques de la comunidad para hacer frente a los problemas de salud que tienen fuertes componentes ambientales, socioeconómicos y políticos. Potenciar a las comunidades para establecer prioridades, tomar decisiones y planificar y ejecutar estrategias para lograr una mejor salud.</a:t>
            </a:r>
            <a:endParaRPr lang="es-MX" dirty="0" smtClean="0"/>
          </a:p>
          <a:p>
            <a:pPr lvl="0"/>
            <a:r>
              <a:rPr lang="es-ES" b="1" dirty="0" smtClean="0"/>
              <a:t>Desarrollar habilidades personales</a:t>
            </a:r>
            <a:endParaRPr lang="es-MX" dirty="0" smtClean="0"/>
          </a:p>
          <a:p>
            <a:pPr>
              <a:buNone/>
            </a:pPr>
            <a:r>
              <a:rPr lang="es-ES" dirty="0" smtClean="0"/>
              <a:t>         Desarrollar las capacidades de las personas proporcionándoles información y educación en salud capacitándolos para ejercer más control sobre su salud y medio ambiente y hacer mejores elecciones para mejorar su situación de salud.</a:t>
            </a:r>
            <a:endParaRPr lang="es-MX" dirty="0" smtClean="0"/>
          </a:p>
          <a:p>
            <a:pPr lvl="0"/>
            <a:r>
              <a:rPr lang="es-ES" b="1" dirty="0" smtClean="0"/>
              <a:t>Reorientación de los servicios de salud</a:t>
            </a:r>
            <a:endParaRPr lang="es-MX" dirty="0" smtClean="0"/>
          </a:p>
          <a:p>
            <a:pPr>
              <a:buNone/>
            </a:pPr>
            <a:r>
              <a:rPr lang="es-ES" dirty="0" smtClean="0"/>
              <a:t>         El sector salud debe moverse crecientemente hacia la promoción de la salud, más allá de su responsabilidad de proveer servicios clínicos y curativos. </a:t>
            </a:r>
            <a:endParaRPr lang="es-MX" dirty="0" smtClean="0"/>
          </a:p>
          <a:p>
            <a:pPr>
              <a:buNone/>
            </a:pPr>
            <a:endParaRPr lang="es-MX" dirty="0" smtClean="0"/>
          </a:p>
          <a:p>
            <a:endParaRPr lang="es-MX" dirty="0"/>
          </a:p>
        </p:txBody>
      </p:sp>
      <p:sp>
        <p:nvSpPr>
          <p:cNvPr id="3" name="2 Título"/>
          <p:cNvSpPr>
            <a:spLocks noGrp="1"/>
          </p:cNvSpPr>
          <p:nvPr>
            <p:ph type="title"/>
          </p:nvPr>
        </p:nvSpPr>
        <p:spPr/>
        <p:txBody>
          <a:bodyPr/>
          <a:lstStyle/>
          <a:p>
            <a:r>
              <a:rPr lang="es-MX" sz="4400" dirty="0" smtClean="0"/>
              <a:t>ACCION DE LA PROMOCION SALUD</a:t>
            </a:r>
            <a:endParaRPr lang="es-MX"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7500" lnSpcReduction="20000"/>
          </a:bodyPr>
          <a:lstStyle/>
          <a:p>
            <a:pPr>
              <a:buNone/>
            </a:pPr>
            <a:r>
              <a:rPr lang="es-ES" b="1" dirty="0" smtClean="0"/>
              <a:t> </a:t>
            </a:r>
            <a:endParaRPr lang="es-MX" dirty="0" smtClean="0"/>
          </a:p>
          <a:p>
            <a:r>
              <a:rPr lang="es-ES" b="1" dirty="0" smtClean="0"/>
              <a:t>La prevención </a:t>
            </a:r>
            <a:r>
              <a:rPr lang="es-ES" dirty="0" smtClean="0"/>
              <a:t>en la atención de salud es detener la ocurrencia de las condiciones previas a la pérdida de salud (prevención primaria). Sin embargo, la prevención también comprende la detección y el tratamiento tempranos para detener la progresión de las condiciones que alteran la salud (prevención secundaria) e intervenir para reducir las consecuencias existentes en alguna condición de salud (prevención terciaria). Este elemento enfoca principalmente la prevención primaria</a:t>
            </a:r>
            <a:r>
              <a:rPr lang="es-ES" b="1" i="1" dirty="0" smtClean="0"/>
              <a:t>.</a:t>
            </a:r>
            <a:r>
              <a:rPr lang="es-ES" dirty="0" smtClean="0"/>
              <a:t> </a:t>
            </a:r>
            <a:endParaRPr lang="es-MX" dirty="0" smtClean="0"/>
          </a:p>
          <a:p>
            <a:r>
              <a:rPr lang="es-ES" b="1" dirty="0" smtClean="0"/>
              <a:t>La prevención primaria </a:t>
            </a:r>
            <a:r>
              <a:rPr lang="es-ES" dirty="0" smtClean="0"/>
              <a:t>puede incluir: atención primaria de salud, control prenatal y posnatal; educación en nutrición, campañas de inmunización contra las enfermedades transmisibles</a:t>
            </a:r>
          </a:p>
          <a:p>
            <a:r>
              <a:rPr lang="es-ES" dirty="0" smtClean="0"/>
              <a:t>Lo mismo que la promoción de la salud, la prevención requiere del involucramiento de muchos diferentes sectores..</a:t>
            </a:r>
            <a:endParaRPr lang="es-MX" dirty="0" smtClean="0"/>
          </a:p>
          <a:p>
            <a:pPr>
              <a:buNone/>
            </a:pPr>
            <a:endParaRPr lang="es-MX" dirty="0"/>
          </a:p>
        </p:txBody>
      </p:sp>
      <p:sp>
        <p:nvSpPr>
          <p:cNvPr id="3" name="2 Título"/>
          <p:cNvSpPr>
            <a:spLocks noGrp="1"/>
          </p:cNvSpPr>
          <p:nvPr>
            <p:ph type="title"/>
          </p:nvPr>
        </p:nvSpPr>
        <p:spPr/>
        <p:txBody>
          <a:bodyPr/>
          <a:lstStyle/>
          <a:p>
            <a:r>
              <a:rPr lang="es-MX" dirty="0" smtClean="0"/>
              <a:t>PREVENCION</a:t>
            </a:r>
            <a:endParaRPr lang="es-MX" dirty="0"/>
          </a:p>
        </p:txBody>
      </p:sp>
      <p:pic>
        <p:nvPicPr>
          <p:cNvPr id="4" name="3 Imagen" descr="http://www.silvitablanco.com.ar/hospital/ccmhosp5a.gif"/>
          <p:cNvPicPr/>
          <p:nvPr/>
        </p:nvPicPr>
        <p:blipFill>
          <a:blip r:embed="rId2" cstate="print"/>
          <a:srcRect/>
          <a:stretch>
            <a:fillRect/>
          </a:stretch>
        </p:blipFill>
        <p:spPr bwMode="auto">
          <a:xfrm>
            <a:off x="7239000" y="5000636"/>
            <a:ext cx="1905000" cy="185736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55000" lnSpcReduction="20000"/>
          </a:bodyPr>
          <a:lstStyle/>
          <a:p>
            <a:pPr>
              <a:buNone/>
            </a:pPr>
            <a:r>
              <a:rPr lang="es-ES" dirty="0" smtClean="0"/>
              <a:t> </a:t>
            </a:r>
            <a:endParaRPr lang="es-MX" dirty="0" smtClean="0"/>
          </a:p>
          <a:p>
            <a:pPr lvl="0"/>
            <a:endParaRPr lang="es-ES" b="1" dirty="0" smtClean="0"/>
          </a:p>
          <a:p>
            <a:pPr lvl="0"/>
            <a:endParaRPr lang="es-ES" b="1" dirty="0" smtClean="0"/>
          </a:p>
          <a:p>
            <a:pPr lvl="0"/>
            <a:endParaRPr lang="es-ES" b="1" dirty="0" smtClean="0"/>
          </a:p>
          <a:p>
            <a:pPr lvl="0"/>
            <a:endParaRPr lang="es-ES" b="1" dirty="0" smtClean="0"/>
          </a:p>
          <a:p>
            <a:pPr lvl="0"/>
            <a:endParaRPr lang="es-ES" b="1" dirty="0" smtClean="0"/>
          </a:p>
          <a:p>
            <a:pPr lvl="0"/>
            <a:r>
              <a:rPr lang="es-ES" b="1" dirty="0" smtClean="0"/>
              <a:t>1. Prevención primaria</a:t>
            </a:r>
            <a:r>
              <a:rPr lang="es-ES" dirty="0" smtClean="0"/>
              <a:t> – la frase “prevenir es mejor que curar” es una con la cual muchas personas están familiarizadas y es el núcleo de la prevención primaria. La prevención primaria está dirigida a evitar y utilizar intervenciones que previenen la ocurrencia de condiciones de salud</a:t>
            </a:r>
            <a:endParaRPr lang="es-MX" dirty="0" smtClean="0"/>
          </a:p>
          <a:p>
            <a:pPr lvl="0"/>
            <a:r>
              <a:rPr lang="es-ES" b="1" dirty="0" smtClean="0"/>
              <a:t>2. Prevención secundaria </a:t>
            </a:r>
            <a:r>
              <a:rPr lang="es-ES" dirty="0" smtClean="0"/>
              <a:t>es la detección y el tratamiento tempranos de las condiciones de salud, con el objetivo de curar o disminuir su impacto. Ejemplos de detección temprana incluyen la mamografía para detectar cáncer de mama o examen oftalmológico para detectar cataratas; ejemplos de tratamientos tempranos incluyen tratamiento del tracoma con antibióticos para prevenir la ceguera, tratamiento poli medicamentoso contra la lepra para prevenir la progresión de la enfermedad.. </a:t>
            </a:r>
            <a:endParaRPr lang="es-MX" dirty="0" smtClean="0"/>
          </a:p>
          <a:p>
            <a:pPr lvl="0"/>
            <a:r>
              <a:rPr lang="es-ES" b="1" dirty="0" smtClean="0"/>
              <a:t>3. Prevención terciaria </a:t>
            </a:r>
            <a:r>
              <a:rPr lang="es-ES" dirty="0" smtClean="0"/>
              <a:t>apunta a limitar o revertir el impacto de las ya existentes condiciones de salud e impedimentos; ella incluye servicios de rehabilitación e intervenciones que tienen por objetivo prevenir la limitación de actividades y promover la independencia, participación e inclusión.</a:t>
            </a:r>
          </a:p>
          <a:p>
            <a:pPr lvl="0"/>
            <a:endParaRPr lang="es-ES" dirty="0" smtClean="0"/>
          </a:p>
          <a:p>
            <a:pPr lvl="0"/>
            <a:endParaRPr lang="es-MX" dirty="0" smtClean="0"/>
          </a:p>
          <a:p>
            <a:endParaRPr lang="es-MX" dirty="0" smtClean="0"/>
          </a:p>
          <a:p>
            <a:endParaRPr lang="es-MX" dirty="0"/>
          </a:p>
        </p:txBody>
      </p:sp>
      <p:sp>
        <p:nvSpPr>
          <p:cNvPr id="3" name="2 Título"/>
          <p:cNvSpPr>
            <a:spLocks noGrp="1"/>
          </p:cNvSpPr>
          <p:nvPr>
            <p:ph type="title"/>
          </p:nvPr>
        </p:nvSpPr>
        <p:spPr/>
        <p:txBody>
          <a:bodyPr/>
          <a:lstStyle/>
          <a:p>
            <a:r>
              <a:rPr lang="es-MX" sz="4400" dirty="0" smtClean="0"/>
              <a:t>3 NIVELES DE PREVENCION</a:t>
            </a:r>
            <a:endParaRPr lang="es-MX" sz="4400" dirty="0"/>
          </a:p>
        </p:txBody>
      </p:sp>
      <p:pic>
        <p:nvPicPr>
          <p:cNvPr id="5" name="4 Imagen" descr="http://t0.gstatic.com/images?q=tbn:ANd9GcQO9vKK6AQT0WhdA4Z4u99aGLI0CT_tO2UyaBPed3bD_lAcgJ95">
            <a:hlinkClick r:id="rId2"/>
          </p:cNvPr>
          <p:cNvPicPr/>
          <p:nvPr/>
        </p:nvPicPr>
        <p:blipFill>
          <a:blip r:embed="rId3" cstate="print"/>
          <a:srcRect/>
          <a:stretch>
            <a:fillRect/>
          </a:stretch>
        </p:blipFill>
        <p:spPr bwMode="auto">
          <a:xfrm>
            <a:off x="1857356" y="2071678"/>
            <a:ext cx="4071966" cy="1352549"/>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0000" lnSpcReduction="20000"/>
          </a:bodyPr>
          <a:lstStyle/>
          <a:p>
            <a:pPr>
              <a:buNone/>
            </a:pPr>
            <a:endParaRPr lang="es-MX" dirty="0" smtClean="0"/>
          </a:p>
          <a:p>
            <a:pPr>
              <a:buNone/>
            </a:pPr>
            <a:endParaRPr lang="es-MX" dirty="0" smtClean="0"/>
          </a:p>
          <a:p>
            <a:pPr>
              <a:buNone/>
            </a:pPr>
            <a:endParaRPr lang="es-MX" dirty="0" smtClean="0"/>
          </a:p>
          <a:p>
            <a:pPr>
              <a:buNone/>
            </a:pPr>
            <a:endParaRPr lang="es-MX" dirty="0" smtClean="0"/>
          </a:p>
          <a:p>
            <a:pPr>
              <a:buNone/>
            </a:pPr>
            <a:endParaRPr lang="es-MX" dirty="0" smtClean="0"/>
          </a:p>
          <a:p>
            <a:pPr>
              <a:buNone/>
            </a:pPr>
            <a:endParaRPr lang="es-MX" dirty="0" smtClean="0"/>
          </a:p>
          <a:p>
            <a:r>
              <a:rPr lang="es-ES" dirty="0" smtClean="0"/>
              <a:t>La atención médica puede ser definida como la identificación, evaluación y tratamiento de estados de salud y/o impedimentos consecuentes. La atención médica puede: proporcionar curación.) El acceso a la atención médica de calidad, cuando y tan frecuentemente como se necesite, es crítico para el mantenimiento y funcionamiento  de un buen estado de salud</a:t>
            </a:r>
          </a:p>
          <a:p>
            <a:pPr>
              <a:buNone/>
            </a:pPr>
            <a:r>
              <a:rPr lang="es-ES" b="1" dirty="0" smtClean="0"/>
              <a:t>      </a:t>
            </a:r>
            <a:r>
              <a:rPr lang="es-ES" b="1" u="sng" dirty="0" smtClean="0"/>
              <a:t>Objetivo</a:t>
            </a:r>
            <a:endParaRPr lang="es-MX" u="sng" dirty="0" smtClean="0"/>
          </a:p>
          <a:p>
            <a:r>
              <a:rPr lang="es-ES" dirty="0" smtClean="0"/>
              <a:t>Las personas con discapacidad acceden a la atención médica, general y especializada, basada en sus necesidades individuales</a:t>
            </a:r>
            <a:endParaRPr lang="es-MX" dirty="0" smtClean="0"/>
          </a:p>
          <a:p>
            <a:pPr>
              <a:buNone/>
            </a:pPr>
            <a:r>
              <a:rPr lang="es-MX" dirty="0" smtClean="0"/>
              <a:t>¡</a:t>
            </a:r>
          </a:p>
          <a:p>
            <a:endParaRPr lang="es-MX" dirty="0"/>
          </a:p>
        </p:txBody>
      </p:sp>
      <p:sp>
        <p:nvSpPr>
          <p:cNvPr id="3" name="2 Título"/>
          <p:cNvSpPr>
            <a:spLocks noGrp="1"/>
          </p:cNvSpPr>
          <p:nvPr>
            <p:ph type="title"/>
          </p:nvPr>
        </p:nvSpPr>
        <p:spPr/>
        <p:txBody>
          <a:bodyPr/>
          <a:lstStyle/>
          <a:p>
            <a:r>
              <a:rPr lang="es-MX" dirty="0" smtClean="0"/>
              <a:t>ATENCION MEDICA</a:t>
            </a:r>
            <a:endParaRPr lang="es-MX" dirty="0"/>
          </a:p>
        </p:txBody>
      </p:sp>
      <p:pic>
        <p:nvPicPr>
          <p:cNvPr id="4" name="3 Imagen" descr="http://t0.gstatic.com/images?q=tbn:ANd9GcR-lMnPaaX4794zBnEbbESMnanhtJo5yCW6F645UFEJUAAXDWSprg">
            <a:hlinkClick r:id="rId2"/>
          </p:cNvPr>
          <p:cNvPicPr/>
          <p:nvPr/>
        </p:nvPicPr>
        <p:blipFill>
          <a:blip r:embed="rId3" cstate="print"/>
          <a:srcRect/>
          <a:stretch>
            <a:fillRect/>
          </a:stretch>
        </p:blipFill>
        <p:spPr bwMode="auto">
          <a:xfrm>
            <a:off x="3286116" y="2143116"/>
            <a:ext cx="2500330" cy="1643074"/>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0000" lnSpcReduction="20000"/>
          </a:bodyPr>
          <a:lstStyle/>
          <a:p>
            <a:endParaRPr lang="es-ES" dirty="0" smtClean="0"/>
          </a:p>
          <a:p>
            <a:endParaRPr lang="es-ES" dirty="0" smtClean="0"/>
          </a:p>
          <a:p>
            <a:endParaRPr lang="es-ES" dirty="0" smtClean="0"/>
          </a:p>
          <a:p>
            <a:endParaRPr lang="es-ES" dirty="0" smtClean="0"/>
          </a:p>
          <a:p>
            <a:pPr>
              <a:buNone/>
            </a:pPr>
            <a:endParaRPr lang="es-ES" dirty="0" smtClean="0"/>
          </a:p>
          <a:p>
            <a:endParaRPr lang="es-ES" dirty="0" smtClean="0"/>
          </a:p>
          <a:p>
            <a:r>
              <a:rPr lang="es-ES" dirty="0" smtClean="0"/>
              <a:t>El acceso a la rehabilitación es esencial para las personas con discapacidad para lograr el máximo nivel posible de salud., incluyendo apoyo por pares, para capacitar a las personas con discapacidad para obtener y mantener la máxima y completa independencia física, mental, social, vocacional y plena inclusión y participación en todos los aspectos de la</a:t>
            </a:r>
          </a:p>
          <a:p>
            <a:r>
              <a:rPr lang="es-ES" b="1" i="1" u="sng" dirty="0" smtClean="0"/>
              <a:t>Servicios Basados en la Comunidad</a:t>
            </a:r>
            <a:r>
              <a:rPr lang="es-ES" dirty="0" smtClean="0"/>
              <a:t> </a:t>
            </a:r>
            <a:endParaRPr lang="es-MX" dirty="0" smtClean="0"/>
          </a:p>
          <a:p>
            <a:pPr>
              <a:buNone/>
            </a:pPr>
            <a:r>
              <a:rPr lang="es-ES" dirty="0" smtClean="0"/>
              <a:t>       Históricamente la RBC fue el medio de proporcionar servicios centrados en la rehabilitación a personas viviendo en los países de bajos ingresos a través de los recursos locales de la comunidad. </a:t>
            </a:r>
            <a:endParaRPr lang="es-MX" dirty="0" smtClean="0"/>
          </a:p>
          <a:p>
            <a:pPr>
              <a:buNone/>
            </a:pPr>
            <a:r>
              <a:rPr lang="es-ES" dirty="0" smtClean="0"/>
              <a:t> </a:t>
            </a:r>
            <a:endParaRPr lang="es-MX" dirty="0" smtClean="0"/>
          </a:p>
          <a:p>
            <a:endParaRPr lang="es-ES" dirty="0" smtClean="0"/>
          </a:p>
          <a:p>
            <a:endParaRPr lang="es-MX" dirty="0" smtClean="0"/>
          </a:p>
          <a:p>
            <a:endParaRPr lang="es-MX" dirty="0"/>
          </a:p>
        </p:txBody>
      </p:sp>
      <p:sp>
        <p:nvSpPr>
          <p:cNvPr id="3" name="2 Título"/>
          <p:cNvSpPr>
            <a:spLocks noGrp="1"/>
          </p:cNvSpPr>
          <p:nvPr>
            <p:ph type="title"/>
          </p:nvPr>
        </p:nvSpPr>
        <p:spPr/>
        <p:txBody>
          <a:bodyPr/>
          <a:lstStyle/>
          <a:p>
            <a:r>
              <a:rPr lang="es-MX" dirty="0" smtClean="0"/>
              <a:t>REHABILITACION</a:t>
            </a:r>
            <a:endParaRPr lang="es-MX" dirty="0"/>
          </a:p>
        </p:txBody>
      </p:sp>
      <p:pic>
        <p:nvPicPr>
          <p:cNvPr id="4" name="rg_hi" descr="http://t2.gstatic.com/images?q=tbn:ANd9GcS_sLIG0hFvPKoaUXD-OJAgzcqEwSJnnl3HJNDpkaHn2qHp_8KF">
            <a:hlinkClick r:id="rId2"/>
          </p:cNvPr>
          <p:cNvPicPr/>
          <p:nvPr/>
        </p:nvPicPr>
        <p:blipFill>
          <a:blip r:embed="rId3" cstate="print"/>
          <a:srcRect/>
          <a:stretch>
            <a:fillRect/>
          </a:stretch>
        </p:blipFill>
        <p:spPr bwMode="auto">
          <a:xfrm>
            <a:off x="2714612" y="2214555"/>
            <a:ext cx="3286148" cy="164307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Los dispositivos auxiliares son dispositivos externos que son diseñados, fabricados o adaptados para apoyar a las personas para que puedan emprender determinada tarea. Muchas personas con discapacidad dependen de los dispositivos auxiliares para ser capaces de realizar las actividades de la vida diaria y participar activa y productivamente en la vida de la comunidad.</a:t>
            </a:r>
            <a:endParaRPr lang="es-MX" dirty="0" smtClean="0"/>
          </a:p>
          <a:p>
            <a:pPr>
              <a:buNone/>
            </a:pPr>
            <a:endParaRPr lang="es-MX" dirty="0" smtClean="0"/>
          </a:p>
          <a:p>
            <a:endParaRPr lang="es-MX" dirty="0"/>
          </a:p>
        </p:txBody>
      </p:sp>
      <p:sp>
        <p:nvSpPr>
          <p:cNvPr id="3" name="2 Título"/>
          <p:cNvSpPr>
            <a:spLocks noGrp="1"/>
          </p:cNvSpPr>
          <p:nvPr>
            <p:ph type="title"/>
          </p:nvPr>
        </p:nvSpPr>
        <p:spPr>
          <a:xfrm>
            <a:off x="611560" y="548680"/>
            <a:ext cx="7756263" cy="1054250"/>
          </a:xfrm>
        </p:spPr>
        <p:txBody>
          <a:bodyPr/>
          <a:lstStyle/>
          <a:p>
            <a:r>
              <a:rPr lang="es-MX" sz="4400" dirty="0" smtClean="0"/>
              <a:t>DISPOSITIVOS AUXILIARES</a:t>
            </a:r>
            <a:endParaRPr lang="es-MX" sz="4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62500" lnSpcReduction="20000"/>
          </a:bodyPr>
          <a:lstStyle/>
          <a:p>
            <a:pPr>
              <a:buNone/>
            </a:pPr>
            <a:r>
              <a:rPr lang="es-ES" b="1" i="1" dirty="0" smtClean="0"/>
              <a:t> </a:t>
            </a:r>
            <a:endParaRPr lang="es-ES" dirty="0" smtClean="0"/>
          </a:p>
          <a:p>
            <a:endParaRPr lang="es-ES" dirty="0" smtClean="0"/>
          </a:p>
          <a:p>
            <a:endParaRPr lang="es-ES" dirty="0" smtClean="0"/>
          </a:p>
          <a:p>
            <a:endParaRPr lang="es-ES" dirty="0" smtClean="0"/>
          </a:p>
          <a:p>
            <a:endParaRPr lang="es-ES" dirty="0" smtClean="0"/>
          </a:p>
          <a:p>
            <a:endParaRPr lang="es-MX" dirty="0" smtClean="0"/>
          </a:p>
          <a:p>
            <a:pPr lvl="0">
              <a:buFont typeface="Wingdings" pitchFamily="2" charset="2"/>
              <a:buChar char="Ø"/>
            </a:pPr>
            <a:r>
              <a:rPr lang="es-ES" dirty="0" smtClean="0"/>
              <a:t>Cuñas</a:t>
            </a:r>
            <a:endParaRPr lang="es-MX" dirty="0" smtClean="0"/>
          </a:p>
          <a:p>
            <a:pPr lvl="0">
              <a:buFont typeface="Wingdings" pitchFamily="2" charset="2"/>
              <a:buChar char="Ø"/>
            </a:pPr>
            <a:r>
              <a:rPr lang="es-ES" dirty="0" smtClean="0"/>
              <a:t> Sillas, ej. Sillas de esquinas, asientos especiales</a:t>
            </a:r>
            <a:endParaRPr lang="es-MX" dirty="0" smtClean="0"/>
          </a:p>
          <a:p>
            <a:pPr lvl="0">
              <a:buFont typeface="Wingdings" pitchFamily="2" charset="2"/>
              <a:buChar char="Ø"/>
            </a:pPr>
            <a:r>
              <a:rPr lang="es-ES" dirty="0" smtClean="0"/>
              <a:t>Marcos para pararse</a:t>
            </a:r>
            <a:endParaRPr lang="es-MX" dirty="0" smtClean="0"/>
          </a:p>
          <a:p>
            <a:pPr>
              <a:buFont typeface="Wingdings" pitchFamily="2" charset="2"/>
              <a:buChar char="Ø"/>
            </a:pPr>
            <a:r>
              <a:rPr lang="es-ES" b="1" i="1" dirty="0" smtClean="0"/>
              <a:t>Prótesis, </a:t>
            </a:r>
            <a:r>
              <a:rPr lang="es-ES" b="1" i="1" dirty="0" err="1" smtClean="0"/>
              <a:t>órtesis</a:t>
            </a:r>
            <a:r>
              <a:rPr lang="es-ES" b="1" i="1" dirty="0" smtClean="0"/>
              <a:t> y zapatos ortopédicos </a:t>
            </a:r>
          </a:p>
          <a:p>
            <a:pPr>
              <a:buNone/>
            </a:pPr>
            <a:endParaRPr lang="es-MX" dirty="0" smtClean="0"/>
          </a:p>
          <a:p>
            <a:pPr>
              <a:buNone/>
            </a:pPr>
            <a:r>
              <a:rPr lang="es-ES" dirty="0" smtClean="0"/>
              <a:t>Estos suelen ser dispositivos hechos a medida que sustituyen, apoyan o corrigen posiciones de partes del cuerpo. Han sido diseñados, fabricados y armados en talleres o  centros especializados por personal </a:t>
            </a:r>
            <a:r>
              <a:rPr lang="es-ES" dirty="0" err="1" smtClean="0"/>
              <a:t>protesista</a:t>
            </a:r>
            <a:r>
              <a:rPr lang="es-ES" dirty="0" smtClean="0"/>
              <a:t>/</a:t>
            </a:r>
            <a:r>
              <a:rPr lang="es-ES" dirty="0" err="1" smtClean="0"/>
              <a:t>ortesista</a:t>
            </a:r>
            <a:r>
              <a:rPr lang="es-ES" dirty="0" smtClean="0"/>
              <a:t>, e incluyen:  </a:t>
            </a:r>
            <a:endParaRPr lang="es-MX" dirty="0" smtClean="0"/>
          </a:p>
          <a:p>
            <a:pPr>
              <a:buFont typeface="Wingdings" pitchFamily="2" charset="2"/>
              <a:buChar char="q"/>
            </a:pPr>
            <a:r>
              <a:rPr lang="es-ES" dirty="0" smtClean="0"/>
              <a:t>Prótesis, por ejemplo piernas o manos artificiales</a:t>
            </a:r>
            <a:endParaRPr lang="es-MX" dirty="0" smtClean="0"/>
          </a:p>
          <a:p>
            <a:pPr lvl="0">
              <a:buFont typeface="Wingdings" pitchFamily="2" charset="2"/>
              <a:buChar char="q"/>
            </a:pPr>
            <a:r>
              <a:rPr lang="es-ES" dirty="0" err="1" smtClean="0"/>
              <a:t>Órtesis</a:t>
            </a:r>
            <a:r>
              <a:rPr lang="es-ES" dirty="0" smtClean="0"/>
              <a:t>, por ejemplo corsés espinales, férulas para pies y manos o calibradores</a:t>
            </a:r>
            <a:endParaRPr lang="es-MX" dirty="0" smtClean="0"/>
          </a:p>
          <a:p>
            <a:pPr lvl="0">
              <a:buFont typeface="Wingdings" pitchFamily="2" charset="2"/>
              <a:buChar char="q"/>
            </a:pPr>
            <a:r>
              <a:rPr lang="es-ES" dirty="0" smtClean="0"/>
              <a:t>Zapatos ortopédicos</a:t>
            </a:r>
            <a:endParaRPr lang="es-MX" dirty="0" smtClean="0"/>
          </a:p>
          <a:p>
            <a:endParaRPr lang="es-MX" dirty="0"/>
          </a:p>
        </p:txBody>
      </p:sp>
      <p:sp>
        <p:nvSpPr>
          <p:cNvPr id="3" name="2 Título"/>
          <p:cNvSpPr>
            <a:spLocks noGrp="1"/>
          </p:cNvSpPr>
          <p:nvPr>
            <p:ph type="title"/>
          </p:nvPr>
        </p:nvSpPr>
        <p:spPr/>
        <p:txBody>
          <a:bodyPr/>
          <a:lstStyle/>
          <a:p>
            <a:r>
              <a:rPr lang="es-MX" dirty="0" smtClean="0"/>
              <a:t>DISPOSITIVOS</a:t>
            </a:r>
            <a:endParaRPr lang="es-MX" dirty="0"/>
          </a:p>
        </p:txBody>
      </p:sp>
      <p:pic>
        <p:nvPicPr>
          <p:cNvPr id="4" name="rg_hi" descr="http://t2.gstatic.com/images?q=tbn:ANd9GcTog7XiGJkASDJwQ09LpV6lH2yPpC708L-HlcK_V72Q9P9ap8h_wA">
            <a:hlinkClick r:id="rId2"/>
          </p:cNvPr>
          <p:cNvPicPr/>
          <p:nvPr/>
        </p:nvPicPr>
        <p:blipFill>
          <a:blip r:embed="rId3" cstate="print"/>
          <a:srcRect/>
          <a:stretch>
            <a:fillRect/>
          </a:stretch>
        </p:blipFill>
        <p:spPr bwMode="auto">
          <a:xfrm>
            <a:off x="2857488" y="2143116"/>
            <a:ext cx="3143272" cy="17145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MX" dirty="0" smtClean="0"/>
              <a:t>El derecho a la salud sin ninguna discriminación esta establecido en varios instrumentos institucionales “</a:t>
            </a:r>
            <a:r>
              <a:rPr lang="es-MX" b="1" dirty="0" smtClean="0"/>
              <a:t>el gozo del  mas elevado nivel de salud alcanzable es uno de los derechos fundamentales</a:t>
            </a:r>
            <a:r>
              <a:rPr lang="es-MX" dirty="0" smtClean="0"/>
              <a:t> de todos los seres humanos, sin distinción de raza, religión, creencia  política, condición económica o social.</a:t>
            </a:r>
            <a:endParaRPr lang="es-MX" dirty="0"/>
          </a:p>
        </p:txBody>
      </p:sp>
      <p:sp>
        <p:nvSpPr>
          <p:cNvPr id="2" name="1 Título"/>
          <p:cNvSpPr>
            <a:spLocks noGrp="1"/>
          </p:cNvSpPr>
          <p:nvPr>
            <p:ph type="title"/>
          </p:nvPr>
        </p:nvSpPr>
        <p:spPr/>
        <p:txBody>
          <a:bodyPr/>
          <a:lstStyle/>
          <a:p>
            <a:r>
              <a:rPr lang="es-MX" dirty="0" smtClean="0"/>
              <a:t>DERECHO SALUD</a:t>
            </a:r>
            <a:endParaRPr lang="es-MX"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2852936"/>
            <a:ext cx="7756263" cy="1054250"/>
          </a:xfrm>
        </p:spPr>
        <p:txBody>
          <a:bodyPr/>
          <a:lstStyle/>
          <a:p>
            <a:r>
              <a:rPr lang="es-MX" dirty="0" smtClean="0"/>
              <a:t>GRACIAS¡¡¡¡¡¡</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25000" lnSpcReduction="20000"/>
          </a:bodyPr>
          <a:lstStyle/>
          <a:p>
            <a:r>
              <a:rPr lang="es-ES" sz="6600" dirty="0" smtClean="0"/>
              <a:t>Los derechos relacionados con la salud incluyen el derecho a la protección en un sistema de salud; el derecho a la prevención, al tratamiento y control de las enfermedades; acceso a los medicamentos esenciales; y participación en la toma de decisiones relacionadas con la salud . </a:t>
            </a:r>
            <a:endParaRPr lang="es-MX" sz="6600" dirty="0" smtClean="0"/>
          </a:p>
          <a:p>
            <a:pPr>
              <a:buNone/>
            </a:pPr>
            <a:endParaRPr lang="es-MX" sz="6600" dirty="0" smtClean="0"/>
          </a:p>
          <a:p>
            <a:r>
              <a:rPr lang="es-ES" sz="6600" dirty="0" smtClean="0"/>
              <a:t>Los programas fundamentados en la rehabilitación basada en la comunidad apoyan a las personas con discapacidad para que consigan el más alto nivel de salud posible, trabajando en cinco áreas: salud, promoción, prevención, cuidado médico, rehabilitación y dispositivos auxiliares. La RBC facilita la salud inclusiva trabajando con el sector salud para asegurar el acceso para todas las personas con discapacidad, abogando</a:t>
            </a:r>
          </a:p>
          <a:p>
            <a:pPr>
              <a:buNone/>
            </a:pPr>
            <a:endParaRPr lang="es-ES" sz="6600" dirty="0" smtClean="0"/>
          </a:p>
          <a:p>
            <a:r>
              <a:rPr lang="es-ES" sz="6600" dirty="0" smtClean="0"/>
              <a:t>Que las personas  con discapacidad logren el mas alto nivel de salud</a:t>
            </a:r>
          </a:p>
          <a:p>
            <a:pPr>
              <a:buNone/>
            </a:pPr>
            <a:r>
              <a:rPr lang="es-MX" sz="800" dirty="0" smtClean="0"/>
              <a:t> </a:t>
            </a:r>
            <a:r>
              <a:rPr lang="es-ES" sz="800" dirty="0" smtClean="0"/>
              <a:t> </a:t>
            </a:r>
            <a:endParaRPr lang="es-MX" sz="800" dirty="0" smtClean="0"/>
          </a:p>
          <a:p>
            <a:endParaRPr lang="es-ES" sz="6600" dirty="0" smtClean="0"/>
          </a:p>
          <a:p>
            <a:pPr>
              <a:buNone/>
            </a:pPr>
            <a:endParaRPr lang="es-MX" sz="800" dirty="0" smtClean="0"/>
          </a:p>
          <a:p>
            <a:r>
              <a:rPr lang="es-ES" sz="800" dirty="0" smtClean="0"/>
              <a:t> </a:t>
            </a:r>
            <a:endParaRPr lang="es-MX" sz="800" dirty="0" smtClean="0"/>
          </a:p>
          <a:p>
            <a:endParaRPr lang="es-MX" sz="6400" dirty="0" smtClean="0"/>
          </a:p>
        </p:txBody>
      </p:sp>
      <p:sp>
        <p:nvSpPr>
          <p:cNvPr id="2" name="1 Título"/>
          <p:cNvSpPr>
            <a:spLocks noGrp="1"/>
          </p:cNvSpPr>
          <p:nvPr>
            <p:ph type="title"/>
          </p:nvPr>
        </p:nvSpPr>
        <p:spPr/>
        <p:txBody>
          <a:bodyPr/>
          <a:lstStyle/>
          <a:p>
            <a:r>
              <a:rPr lang="es-MX" dirty="0" smtClean="0"/>
              <a:t>OBJETIVO DE LA RBC</a:t>
            </a:r>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55000" lnSpcReduction="20000"/>
          </a:bodyPr>
          <a:lstStyle/>
          <a:p>
            <a:r>
              <a:rPr lang="es-ES" b="1" dirty="0" smtClean="0"/>
              <a:t>El rol de RBC</a:t>
            </a:r>
            <a:endParaRPr lang="es-MX" dirty="0" smtClean="0"/>
          </a:p>
          <a:p>
            <a:r>
              <a:rPr lang="es-ES" dirty="0" smtClean="0"/>
              <a:t>El rol de la RBC es trabajar estrechamente con el sector salud para asegurar que las necesidades de las personas con discapacidad y los miembros de sus familias están dirigidos hacia las áreas de salud, promoción, prevención, cuidado médico, rehabilitación y  aparatos auxiliares. La RBC también necesita trabajar con individuos y sus familias para facilitar su acceso a los servicios de salud y trabajar con otros sectores para asegurar que todos los aspectos de la salud sean considerados.</a:t>
            </a:r>
            <a:endParaRPr lang="es-MX" dirty="0" smtClean="0"/>
          </a:p>
          <a:p>
            <a:pPr>
              <a:buNone/>
            </a:pPr>
            <a:r>
              <a:rPr lang="es-ES" dirty="0" smtClean="0"/>
              <a:t> </a:t>
            </a:r>
            <a:endParaRPr lang="es-MX" dirty="0" smtClean="0"/>
          </a:p>
          <a:p>
            <a:r>
              <a:rPr lang="es-ES" b="1" dirty="0" smtClean="0"/>
              <a:t>Resultados esperados </a:t>
            </a:r>
            <a:endParaRPr lang="es-MX" dirty="0" smtClean="0"/>
          </a:p>
          <a:p>
            <a:pPr lvl="0"/>
            <a:r>
              <a:rPr lang="es-ES" dirty="0" smtClean="0"/>
              <a:t>Las personas con discapacidad y los miembros de su familia han mejorado el conocimiento acerca de su salud</a:t>
            </a:r>
            <a:endParaRPr lang="es-MX" dirty="0" smtClean="0"/>
          </a:p>
          <a:p>
            <a:pPr lvl="0"/>
            <a:r>
              <a:rPr lang="es-ES" dirty="0" smtClean="0"/>
              <a:t>El sector salud está consciente de que las personas con discapacidad pueden lograr buena salud y no deben ser discriminados en función de la discapacidad u otros factores como género.</a:t>
            </a:r>
            <a:endParaRPr lang="es-MX" dirty="0" smtClean="0"/>
          </a:p>
          <a:p>
            <a:pPr lvl="0"/>
            <a:r>
              <a:rPr lang="es-ES" dirty="0" smtClean="0"/>
              <a:t>Las personas con discapacidad y los miembros de sus familias tienen acceso a los servicios de cuidado de la salud, </a:t>
            </a:r>
            <a:endParaRPr lang="es-MX" dirty="0" smtClean="0"/>
          </a:p>
          <a:p>
            <a:pPr lvl="0"/>
            <a:r>
              <a:rPr lang="es-ES" dirty="0" smtClean="0"/>
              <a:t>Las intervenciones de salud y rehabilitación capacitan a las personas con discapacidad para ser activos participantes en la vida de la familia y la comunidad.</a:t>
            </a:r>
            <a:endParaRPr lang="es-MX" dirty="0" smtClean="0"/>
          </a:p>
          <a:p>
            <a:pPr lvl="0"/>
            <a:r>
              <a:rPr lang="es-ES" dirty="0" smtClean="0"/>
              <a:t>Se ha mejorado la colaboración entre todos los sectores del desarrollo, incluyendo la educación, sustento y los sectores sociales</a:t>
            </a:r>
            <a:endParaRPr lang="es-MX" dirty="0"/>
          </a:p>
        </p:txBody>
      </p:sp>
      <p:sp>
        <p:nvSpPr>
          <p:cNvPr id="2" name="1 Título"/>
          <p:cNvSpPr>
            <a:spLocks noGrp="1"/>
          </p:cNvSpPr>
          <p:nvPr>
            <p:ph type="title"/>
          </p:nvPr>
        </p:nvSpPr>
        <p:spPr/>
        <p:txBody>
          <a:bodyPr/>
          <a:lstStyle/>
          <a:p>
            <a:r>
              <a:rPr lang="es-MX" dirty="0" smtClean="0"/>
              <a:t>ROL DE LA RBC Y RESULTADOS </a:t>
            </a:r>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Autofit/>
          </a:bodyPr>
          <a:lstStyle/>
          <a:p>
            <a:r>
              <a:rPr lang="es-ES" sz="1600" b="1" i="1" u="sng" dirty="0" smtClean="0"/>
              <a:t>Qué es la salud?</a:t>
            </a:r>
            <a:endParaRPr lang="es-MX" sz="1600" u="sng" dirty="0" smtClean="0"/>
          </a:p>
          <a:p>
            <a:endParaRPr lang="es-MX" sz="1600" dirty="0" smtClean="0"/>
          </a:p>
          <a:p>
            <a:r>
              <a:rPr lang="es-ES" sz="1600" dirty="0" smtClean="0"/>
              <a:t>La salud ha sido definida tradicionalmente como la ausencia de enfermedad y malestar.</a:t>
            </a:r>
            <a:r>
              <a:rPr lang="es-ES" sz="1600" b="1" i="1" dirty="0" smtClean="0"/>
              <a:t> </a:t>
            </a:r>
            <a:r>
              <a:rPr lang="es-ES" sz="1600" dirty="0" smtClean="0"/>
              <a:t>Sin embargo,</a:t>
            </a:r>
            <a:r>
              <a:rPr lang="es-ES" sz="1600" b="1" i="1" dirty="0" smtClean="0"/>
              <a:t> </a:t>
            </a:r>
            <a:r>
              <a:rPr lang="es-ES" sz="1600" dirty="0" smtClean="0"/>
              <a:t>la definición de la OMS amplia mucho el concepto- es “un estado de completo bienestar físico, mental y social, y no solamente la ausencia de malestar o enfermedad” .  La salud es un valioso recurso que permite a las personas conducir individual, social y económicamente vidas productivas, proporcionándoles libertad para trabajar, aprender y comprometerse activamente con la vida familiar y comunitaria</a:t>
            </a:r>
            <a:endParaRPr lang="es-MX" sz="1600" dirty="0" smtClean="0"/>
          </a:p>
        </p:txBody>
      </p:sp>
      <p:sp>
        <p:nvSpPr>
          <p:cNvPr id="2" name="1 Título"/>
          <p:cNvSpPr>
            <a:spLocks noGrp="1"/>
          </p:cNvSpPr>
          <p:nvPr>
            <p:ph type="title"/>
          </p:nvPr>
        </p:nvSpPr>
        <p:spPr/>
        <p:txBody>
          <a:bodyPr>
            <a:normAutofit/>
          </a:bodyPr>
          <a:lstStyle/>
          <a:p>
            <a:r>
              <a:rPr lang="es-MX" dirty="0" smtClean="0"/>
              <a:t>CONCEPTOS CLAVES</a:t>
            </a:r>
            <a:endParaRPr lang="es-MX" dirty="0"/>
          </a:p>
        </p:txBody>
      </p:sp>
      <p:pic>
        <p:nvPicPr>
          <p:cNvPr id="4" name="3 Imagen" descr="enfermeras, supervisado, viejo, mujer, enfermería, hogar">
            <a:hlinkClick r:id="rId2"/>
          </p:cNvPr>
          <p:cNvPicPr/>
          <p:nvPr/>
        </p:nvPicPr>
        <p:blipFill>
          <a:blip r:embed="rId3" cstate="print"/>
          <a:srcRect/>
          <a:stretch>
            <a:fillRect/>
          </a:stretch>
        </p:blipFill>
        <p:spPr bwMode="auto">
          <a:xfrm>
            <a:off x="7215206" y="4143380"/>
            <a:ext cx="1285884" cy="20717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55000" lnSpcReduction="20000"/>
          </a:bodyPr>
          <a:lstStyle/>
          <a:p>
            <a:pPr>
              <a:buNone/>
            </a:pPr>
            <a:endParaRPr lang="es-MX" dirty="0" smtClean="0"/>
          </a:p>
          <a:p>
            <a:pPr>
              <a:buNone/>
            </a:pPr>
            <a:endParaRPr lang="es-MX" dirty="0" smtClean="0"/>
          </a:p>
          <a:p>
            <a:pPr lvl="0"/>
            <a:r>
              <a:rPr lang="es-ES" b="1" dirty="0" smtClean="0"/>
              <a:t>Genéticos </a:t>
            </a:r>
            <a:r>
              <a:rPr lang="es-ES" b="1" i="1" dirty="0" smtClean="0"/>
              <a:t>– </a:t>
            </a:r>
            <a:r>
              <a:rPr lang="es-ES" dirty="0" smtClean="0"/>
              <a:t>la herencia juega un rol en la determinación del término de vida, grado de salud y probabilidad de desarrollar ciertas enfermedades.</a:t>
            </a:r>
            <a:r>
              <a:rPr lang="es-ES" b="1" i="1" dirty="0" smtClean="0"/>
              <a:t>  </a:t>
            </a:r>
            <a:endParaRPr lang="es-MX" dirty="0" smtClean="0"/>
          </a:p>
          <a:p>
            <a:pPr lvl="0"/>
            <a:r>
              <a:rPr lang="es-ES" b="1" dirty="0" smtClean="0"/>
              <a:t>Comportamientos individuales y estilos de vida</a:t>
            </a:r>
            <a:r>
              <a:rPr lang="es-ES" b="1" i="1" dirty="0" smtClean="0"/>
              <a:t> – </a:t>
            </a:r>
            <a:r>
              <a:rPr lang="es-ES" dirty="0" smtClean="0"/>
              <a:t>dieta, actividad, fumar, beber, cómo lidiamos con las ansiedades de la vida diaria, todos ellos afectan a la salud.</a:t>
            </a:r>
            <a:endParaRPr lang="es-MX" dirty="0" smtClean="0"/>
          </a:p>
          <a:p>
            <a:pPr lvl="0"/>
            <a:r>
              <a:rPr lang="es-ES" b="1" dirty="0" smtClean="0"/>
              <a:t>Ingreso y posición social –</a:t>
            </a:r>
            <a:r>
              <a:rPr lang="es-ES" dirty="0" smtClean="0"/>
              <a:t> Cuánto más grande sea la brecha entre la gente rica y la gente pobre más grandes serán las diferencias en la salud.</a:t>
            </a:r>
            <a:endParaRPr lang="es-MX" dirty="0" smtClean="0"/>
          </a:p>
          <a:p>
            <a:pPr lvl="0"/>
            <a:r>
              <a:rPr lang="es-ES" b="1" dirty="0" smtClean="0"/>
              <a:t>Empleo y condiciones de trabajo –</a:t>
            </a:r>
            <a:r>
              <a:rPr lang="es-ES" dirty="0" smtClean="0"/>
              <a:t> las personas que trabajan son más saludables, sobre todo aquellas que tienen control sobre sus condiciones de trabajo.</a:t>
            </a:r>
            <a:endParaRPr lang="es-MX" dirty="0" smtClean="0"/>
          </a:p>
          <a:p>
            <a:pPr lvl="0"/>
            <a:r>
              <a:rPr lang="es-ES" b="1" dirty="0" smtClean="0"/>
              <a:t>Educación –</a:t>
            </a:r>
            <a:r>
              <a:rPr lang="es-ES" dirty="0" smtClean="0"/>
              <a:t> bajos niveles de educación están ligados a salud pobre, mas ansiedad y baja autoestima.</a:t>
            </a:r>
            <a:endParaRPr lang="es-MX" dirty="0" smtClean="0"/>
          </a:p>
          <a:p>
            <a:pPr lvl="0"/>
            <a:r>
              <a:rPr lang="es-ES" b="1" dirty="0" smtClean="0"/>
              <a:t>Redes de apoyo social –</a:t>
            </a:r>
            <a:r>
              <a:rPr lang="es-ES" dirty="0" smtClean="0"/>
              <a:t> el mayor apoyo de la familia, los amigos y la comunidad está ligado a mejor estado de salud.</a:t>
            </a:r>
            <a:endParaRPr lang="es-MX" dirty="0" smtClean="0"/>
          </a:p>
          <a:p>
            <a:pPr lvl="0"/>
            <a:r>
              <a:rPr lang="es-ES" b="1" dirty="0" smtClean="0"/>
              <a:t>Cultura –</a:t>
            </a:r>
            <a:r>
              <a:rPr lang="es-ES" dirty="0" smtClean="0"/>
              <a:t> las costumbres, tradiciones y creencias de la familia y la comunidad afectan la salud.</a:t>
            </a:r>
            <a:endParaRPr lang="es-MX" dirty="0" smtClean="0"/>
          </a:p>
          <a:p>
            <a:pPr lvl="0"/>
            <a:r>
              <a:rPr lang="es-ES" b="1" dirty="0" smtClean="0"/>
              <a:t>Género –</a:t>
            </a:r>
            <a:r>
              <a:rPr lang="es-ES" dirty="0" smtClean="0"/>
              <a:t> hombres y mujeres padecen tipos diferentes de enfermedades a diferentes edades.</a:t>
            </a:r>
            <a:endParaRPr lang="es-MX" dirty="0" smtClean="0"/>
          </a:p>
          <a:p>
            <a:pPr lvl="0"/>
            <a:r>
              <a:rPr lang="es-ES" b="1" dirty="0" smtClean="0"/>
              <a:t>Medioambiente físico –</a:t>
            </a:r>
            <a:r>
              <a:rPr lang="es-ES" dirty="0" smtClean="0"/>
              <a:t> agua segura y aire limpio, lugares de trabajo saludables, casas, comunidades y caminos seguros, todo ello contribuye a la buena salud.</a:t>
            </a:r>
            <a:endParaRPr lang="es-MX" dirty="0" smtClean="0"/>
          </a:p>
          <a:p>
            <a:pPr>
              <a:buNone/>
            </a:pPr>
            <a:endParaRPr lang="es-MX" dirty="0" smtClean="0"/>
          </a:p>
        </p:txBody>
      </p:sp>
      <p:sp>
        <p:nvSpPr>
          <p:cNvPr id="2" name="1 Título"/>
          <p:cNvSpPr>
            <a:spLocks noGrp="1"/>
          </p:cNvSpPr>
          <p:nvPr>
            <p:ph type="title"/>
          </p:nvPr>
        </p:nvSpPr>
        <p:spPr/>
        <p:txBody>
          <a:bodyPr>
            <a:normAutofit fontScale="90000"/>
          </a:bodyPr>
          <a:lstStyle/>
          <a:p>
            <a:r>
              <a:rPr lang="es-MX" dirty="0" smtClean="0"/>
              <a:t>DETERMINANTES DE LA SALUD</a:t>
            </a:r>
            <a:endParaRPr lang="es-MX"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Autofit/>
          </a:bodyPr>
          <a:lstStyle/>
          <a:p>
            <a:pPr>
              <a:buNone/>
            </a:pPr>
            <a:r>
              <a:rPr lang="es-ES" sz="1600" b="1" dirty="0" smtClean="0"/>
              <a:t> </a:t>
            </a:r>
            <a:endParaRPr lang="es-MX" sz="1600" dirty="0" smtClean="0"/>
          </a:p>
          <a:p>
            <a:r>
              <a:rPr lang="es-ES" sz="1600" dirty="0" smtClean="0"/>
              <a:t>Salud para todos fue un objetivo global establecido por la OMS las comunidades no han logrado este objetivo y muchos grupos de población, incluyendo las personas con discapacidad, </a:t>
            </a:r>
            <a:endParaRPr lang="es-MX" sz="1600" dirty="0" smtClean="0"/>
          </a:p>
          <a:p>
            <a:r>
              <a:rPr lang="es-ES" sz="1600" dirty="0" smtClean="0"/>
              <a:t>Para asegurar que las personas con discapacidad logren buenos niveles de salud es importante recordar que: </a:t>
            </a:r>
            <a:endParaRPr lang="es-MX" sz="1600" dirty="0" smtClean="0"/>
          </a:p>
          <a:p>
            <a:pPr lvl="0"/>
            <a:r>
              <a:rPr lang="es-ES" sz="1600" dirty="0" smtClean="0"/>
              <a:t>Las personas con discapacidad necesitan servicios para el cuidado integral   de la salud (ej. Servicios de promoción y prevención de la salud y cuidado médico) como el resto de la población, incluyendo diferentes necesidades en diferentes fases de la vida</a:t>
            </a:r>
            <a:endParaRPr lang="es-MX" sz="1600" dirty="0" smtClean="0"/>
          </a:p>
          <a:p>
            <a:pPr lvl="0"/>
            <a:r>
              <a:rPr lang="es-ES" sz="1600" dirty="0" smtClean="0"/>
              <a:t>Mientras que no todas las personas con discapacidad tienen problemas de salud relacionados con sus impedimentos, muchos requieren servicios específicos para el cuidado de la salud, incluyendo los de rehabilitación</a:t>
            </a:r>
            <a:endParaRPr lang="es-MX" sz="1600" dirty="0" smtClean="0"/>
          </a:p>
          <a:p>
            <a:pPr>
              <a:buNone/>
            </a:pPr>
            <a:endParaRPr lang="es-MX" sz="1600" dirty="0" smtClean="0"/>
          </a:p>
        </p:txBody>
      </p:sp>
      <p:sp>
        <p:nvSpPr>
          <p:cNvPr id="2" name="1 Título"/>
          <p:cNvSpPr>
            <a:spLocks noGrp="1"/>
          </p:cNvSpPr>
          <p:nvPr>
            <p:ph type="title"/>
          </p:nvPr>
        </p:nvSpPr>
        <p:spPr/>
        <p:txBody>
          <a:bodyPr/>
          <a:lstStyle/>
          <a:p>
            <a:r>
              <a:rPr lang="es-MX" dirty="0" smtClean="0"/>
              <a:t>DISCAPACIDA Y SALUD</a:t>
            </a:r>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Autofit/>
          </a:bodyPr>
          <a:lstStyle/>
          <a:p>
            <a:pPr>
              <a:buNone/>
            </a:pPr>
            <a:r>
              <a:rPr lang="es-ES" sz="1600" dirty="0" smtClean="0"/>
              <a:t>  </a:t>
            </a:r>
            <a:endParaRPr lang="es-MX" sz="1600" dirty="0" smtClean="0"/>
          </a:p>
          <a:p>
            <a:r>
              <a:rPr lang="es-ES" sz="1600" dirty="0" smtClean="0"/>
              <a:t>El cuidado de salud en cada país es provisto a través del sistema de salud que comprende a todas aquellas organizaciones, instituciones recursos y personas cuyo propósito primario es promover, restaurar o mantener la salud. Mientras la última responsabilidad por el sistema de salud le corresponde al gobierno, la mayor parte de los servicios de salud es previsto por una combinación de los sectores público, privado, tradicional e informal .</a:t>
            </a:r>
            <a:endParaRPr lang="es-MX" sz="1600" dirty="0" smtClean="0"/>
          </a:p>
          <a:p>
            <a:endParaRPr lang="es-MX" sz="1600" dirty="0"/>
          </a:p>
        </p:txBody>
      </p:sp>
      <p:sp>
        <p:nvSpPr>
          <p:cNvPr id="2" name="1 Título"/>
          <p:cNvSpPr>
            <a:spLocks noGrp="1"/>
          </p:cNvSpPr>
          <p:nvPr>
            <p:ph type="title"/>
          </p:nvPr>
        </p:nvSpPr>
        <p:spPr/>
        <p:txBody>
          <a:bodyPr>
            <a:normAutofit fontScale="90000"/>
          </a:bodyPr>
          <a:lstStyle/>
          <a:p>
            <a:r>
              <a:rPr lang="es-MX" dirty="0" smtClean="0"/>
              <a:t>CUIDADO DE LA SALUD</a:t>
            </a:r>
            <a:endParaRPr lang="es-MX" dirty="0"/>
          </a:p>
        </p:txBody>
      </p:sp>
      <p:pic>
        <p:nvPicPr>
          <p:cNvPr id="4" name="3 Imagen" descr="negro, africano, norteamericano, Enfermera, niño, aislado">
            <a:hlinkClick r:id="rId2"/>
          </p:cNvPr>
          <p:cNvPicPr/>
          <p:nvPr/>
        </p:nvPicPr>
        <p:blipFill>
          <a:blip r:embed="rId3" cstate="print"/>
          <a:srcRect/>
          <a:stretch>
            <a:fillRect/>
          </a:stretch>
        </p:blipFill>
        <p:spPr bwMode="auto">
          <a:xfrm>
            <a:off x="6286512" y="4143380"/>
            <a:ext cx="2000264" cy="171451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55000" lnSpcReduction="20000"/>
          </a:bodyPr>
          <a:lstStyle/>
          <a:p>
            <a:pPr>
              <a:buNone/>
            </a:pPr>
            <a:r>
              <a:rPr lang="es-ES" b="1" i="1" dirty="0" smtClean="0"/>
              <a:t> </a:t>
            </a:r>
            <a:endParaRPr lang="es-MX" dirty="0" smtClean="0"/>
          </a:p>
          <a:p>
            <a:pPr>
              <a:buNone/>
            </a:pPr>
            <a:r>
              <a:rPr lang="es-ES" dirty="0" smtClean="0"/>
              <a:t> </a:t>
            </a:r>
            <a:endParaRPr lang="es-MX" dirty="0" smtClean="0"/>
          </a:p>
          <a:p>
            <a:pPr lvl="0"/>
            <a:r>
              <a:rPr lang="es-ES" b="1" dirty="0" smtClean="0"/>
              <a:t>ausencia o inapropiadas políticas y legislación</a:t>
            </a:r>
            <a:r>
              <a:rPr lang="es-ES" dirty="0" smtClean="0"/>
              <a:t> - donde existen políticas y legislación, puede ser que ellas no sean implementadas o no sean cumplidas  y pueden ser discriminatorias u obstructivas considerando la provisión de servicios de salud a las personas con discapacidad;</a:t>
            </a:r>
            <a:endParaRPr lang="es-MX" dirty="0" smtClean="0"/>
          </a:p>
          <a:p>
            <a:pPr lvl="0"/>
            <a:r>
              <a:rPr lang="es-ES" b="1" dirty="0" smtClean="0"/>
              <a:t>barreras económicas</a:t>
            </a:r>
            <a:r>
              <a:rPr lang="es-ES" dirty="0" smtClean="0"/>
              <a:t> – intervenciones de salud tales como la evaluación, los tratamientos y medicaciones a menudo requieren ser pagadas del propio bolsillo, </a:t>
            </a:r>
            <a:endParaRPr lang="es-MX" dirty="0" smtClean="0"/>
          </a:p>
          <a:p>
            <a:pPr lvl="0"/>
            <a:r>
              <a:rPr lang="es-ES" b="1" dirty="0" smtClean="0"/>
              <a:t>barreras físicas y geográficas</a:t>
            </a:r>
            <a:r>
              <a:rPr lang="es-ES" dirty="0" smtClean="0"/>
              <a:t> – carencia de transporte accesible, edificios y equipamiento médico inaccesibles son ejemplos de barreras comunes como también de recursos limitados para el cuidado de la salud en áreas rural</a:t>
            </a:r>
            <a:endParaRPr lang="es-MX" dirty="0" smtClean="0"/>
          </a:p>
          <a:p>
            <a:pPr lvl="0"/>
            <a:r>
              <a:rPr lang="es-ES" b="1" dirty="0" smtClean="0"/>
              <a:t>barreras de información y comunicación </a:t>
            </a:r>
            <a:r>
              <a:rPr lang="es-ES" dirty="0" smtClean="0"/>
              <a:t>– la comunicación con los trabajadores de salud puede resultar muy difícil, ej. una persona sorda puede encontrar dificultad para comunicar sus síntomas a un médico y la información en salud a menudo no está disponible y no es accesible en formatos tales como cuadros para personas con discapacidad intelectual;</a:t>
            </a:r>
            <a:endParaRPr lang="es-MX" dirty="0" smtClean="0"/>
          </a:p>
          <a:p>
            <a:pPr lvl="0"/>
            <a:r>
              <a:rPr lang="es-ES" b="1" dirty="0" smtClean="0"/>
              <a:t>actitudes y conocimientos pobres de los trabajadores de salud acerca de las personas con discapacidad </a:t>
            </a:r>
            <a:r>
              <a:rPr lang="es-ES" dirty="0" smtClean="0"/>
              <a:t>– el personal de salud puede tener actitudes inapropiadas, ser </a:t>
            </a:r>
            <a:r>
              <a:rPr lang="es-ES" dirty="0" err="1" smtClean="0"/>
              <a:t>prejuicioso</a:t>
            </a:r>
            <a:r>
              <a:rPr lang="es-ES" dirty="0" smtClean="0"/>
              <a:t> o insensible, carecer de conciencia y a menudo carecer de los conocimientos.</a:t>
            </a:r>
            <a:endParaRPr lang="es-MX" dirty="0" smtClean="0"/>
          </a:p>
          <a:p>
            <a:pPr lvl="0"/>
            <a:r>
              <a:rPr lang="es-ES" b="1" dirty="0" smtClean="0"/>
              <a:t>pobres conocimientos y actitudes de las personas con discapacidad acerca del cuidado general y de los servicios de salud </a:t>
            </a:r>
            <a:r>
              <a:rPr lang="es-ES" dirty="0" smtClean="0"/>
              <a:t>– las personas con discapacidad pueden ser reacias a utilizar los servicios de salud; y muchos de ellos tienen limitados conocimientos acerca de sus derechos de salud</a:t>
            </a:r>
            <a:endParaRPr lang="es-MX" dirty="0"/>
          </a:p>
        </p:txBody>
      </p:sp>
      <p:sp>
        <p:nvSpPr>
          <p:cNvPr id="2" name="1 Título"/>
          <p:cNvSpPr>
            <a:spLocks noGrp="1"/>
          </p:cNvSpPr>
          <p:nvPr>
            <p:ph type="title"/>
          </p:nvPr>
        </p:nvSpPr>
        <p:spPr/>
        <p:txBody>
          <a:bodyPr/>
          <a:lstStyle/>
          <a:p>
            <a:r>
              <a:rPr lang="es-MX" dirty="0" smtClean="0"/>
              <a:t>BARRERAS EN LOS SERVICIOS DE SALUD</a:t>
            </a:r>
            <a:endParaRPr lang="es-MX"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453</TotalTime>
  <Words>1291</Words>
  <Application>Microsoft Office PowerPoint</Application>
  <PresentationFormat>Presentación en pantalla (4:3)</PresentationFormat>
  <Paragraphs>148</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Cartoné</vt:lpstr>
      <vt:lpstr>COMPONENTE SALUD- RBC</vt:lpstr>
      <vt:lpstr>DERECHO SALUD</vt:lpstr>
      <vt:lpstr>OBJETIVO DE LA RBC</vt:lpstr>
      <vt:lpstr>ROL DE LA RBC Y RESULTADOS </vt:lpstr>
      <vt:lpstr>CONCEPTOS CLAVES</vt:lpstr>
      <vt:lpstr>DETERMINANTES DE LA SALUD</vt:lpstr>
      <vt:lpstr>DISCAPACIDA Y SALUD</vt:lpstr>
      <vt:lpstr>CUIDADO DE LA SALUD</vt:lpstr>
      <vt:lpstr>BARRERAS EN LOS SERVICIOS DE SALUD</vt:lpstr>
      <vt:lpstr>SALUD INCLUSIVA</vt:lpstr>
      <vt:lpstr>ELEMENTOS DEL COMPONENTE SALUD</vt:lpstr>
      <vt:lpstr>PROMOCION  DE LA SALUD</vt:lpstr>
      <vt:lpstr>ACCION DE LA PROMOCION SALUD</vt:lpstr>
      <vt:lpstr>PREVENCION</vt:lpstr>
      <vt:lpstr>3 NIVELES DE PREVENCION</vt:lpstr>
      <vt:lpstr>ATENCION MEDICA</vt:lpstr>
      <vt:lpstr>REHABILITACION</vt:lpstr>
      <vt:lpstr>DISPOSITIVOS AUXILIARES</vt:lpstr>
      <vt:lpstr>DISPOSITIVOS</vt:lpstr>
      <vt:lpstr>GRACIAS¡¡¡¡¡¡</vt:lpstr>
    </vt:vector>
  </TitlesOfParts>
  <Company>SoftPack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CUIDADOS DEL NIÑO</dc:title>
  <dc:creator>Doble V Especial</dc:creator>
  <cp:lastModifiedBy>ILDA</cp:lastModifiedBy>
  <cp:revision>58</cp:revision>
  <dcterms:created xsi:type="dcterms:W3CDTF">2012-05-10T15:24:06Z</dcterms:created>
  <dcterms:modified xsi:type="dcterms:W3CDTF">2012-07-06T21:31:08Z</dcterms:modified>
</cp:coreProperties>
</file>