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56" r:id="rId2"/>
    <p:sldId id="257" r:id="rId3"/>
    <p:sldId id="269" r:id="rId4"/>
    <p:sldId id="270" r:id="rId5"/>
    <p:sldId id="271" r:id="rId6"/>
    <p:sldId id="273" r:id="rId7"/>
    <p:sldId id="264" r:id="rId8"/>
    <p:sldId id="274" r:id="rId9"/>
    <p:sldId id="275" r:id="rId10"/>
    <p:sldId id="276" r:id="rId11"/>
    <p:sldId id="277" r:id="rId12"/>
    <p:sldId id="278" r:id="rId13"/>
    <p:sldId id="279" r:id="rId14"/>
    <p:sldId id="280"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D31CB0FE-62F4-4E3F-91F4-BF307C86422A}">
          <p14:sldIdLst>
            <p14:sldId id="256"/>
            <p14:sldId id="257"/>
            <p14:sldId id="269"/>
            <p14:sldId id="270"/>
            <p14:sldId id="271"/>
            <p14:sldId id="273"/>
            <p14:sldId id="264"/>
            <p14:sldId id="274"/>
            <p14:sldId id="275"/>
            <p14:sldId id="276"/>
            <p14:sldId id="277"/>
            <p14:sldId id="278"/>
            <p14:sldId id="279"/>
            <p14:sldId id="280"/>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035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080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162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988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035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917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491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377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5934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543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0122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149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8610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584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088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3714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12/18/2017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791524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just"/>
            <a:r>
              <a:rPr lang="es-ES" b="1" dirty="0"/>
              <a:t>ESTRATEGIAS PARA INICIAR LA ELABORACIÓN DE MAPAS CONCEPTUALES EN EL AULA</a:t>
            </a:r>
          </a:p>
        </p:txBody>
      </p:sp>
      <p:sp>
        <p:nvSpPr>
          <p:cNvPr id="3" name="CuadroTexto 2"/>
          <p:cNvSpPr txBox="1"/>
          <p:nvPr/>
        </p:nvSpPr>
        <p:spPr>
          <a:xfrm>
            <a:off x="5295900" y="5613400"/>
            <a:ext cx="5689600" cy="369332"/>
          </a:xfrm>
          <a:prstGeom prst="rect">
            <a:avLst/>
          </a:prstGeom>
          <a:noFill/>
          <a:ln>
            <a:noFill/>
          </a:ln>
        </p:spPr>
        <p:txBody>
          <a:bodyPr wrap="square" rtlCol="0">
            <a:spAutoFit/>
          </a:bodyPr>
          <a:lstStyle/>
          <a:p>
            <a:r>
              <a:rPr lang="es-ES" b="1" dirty="0" smtClean="0"/>
              <a:t>Expositor: </a:t>
            </a:r>
            <a:r>
              <a:rPr lang="es-ES" dirty="0" smtClean="0"/>
              <a:t>Lic. Vanessa Valverde </a:t>
            </a:r>
            <a:r>
              <a:rPr lang="es-ES" dirty="0" err="1" smtClean="0"/>
              <a:t>Bazoalto</a:t>
            </a:r>
            <a:r>
              <a:rPr lang="es-ES" dirty="0" smtClean="0"/>
              <a:t> </a:t>
            </a:r>
            <a:endParaRPr lang="es-ES" b="1" dirty="0"/>
          </a:p>
        </p:txBody>
      </p:sp>
    </p:spTree>
    <p:extLst>
      <p:ext uri="{BB962C8B-B14F-4D97-AF65-F5344CB8AC3E}">
        <p14:creationId xmlns:p14="http://schemas.microsoft.com/office/powerpoint/2010/main" val="192544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Otras técnicas de </a:t>
            </a:r>
            <a:r>
              <a:rPr lang="es-ES" dirty="0"/>
              <a:t>R</a:t>
            </a:r>
            <a:r>
              <a:rPr lang="es-ES" dirty="0" smtClean="0"/>
              <a:t>epresentación </a:t>
            </a:r>
            <a:r>
              <a:rPr lang="es-ES" dirty="0"/>
              <a:t>V</a:t>
            </a:r>
            <a:r>
              <a:rPr lang="es-ES" dirty="0" smtClean="0"/>
              <a:t>isual </a:t>
            </a:r>
            <a:br>
              <a:rPr lang="es-ES" dirty="0" smtClean="0"/>
            </a:br>
            <a:r>
              <a:rPr lang="es-ES" dirty="0" smtClean="0"/>
              <a:t>MAPAS MENTALES</a:t>
            </a:r>
            <a:endParaRPr lang="es-ES" dirty="0"/>
          </a:p>
        </p:txBody>
      </p:sp>
      <p:sp>
        <p:nvSpPr>
          <p:cNvPr id="3" name="Marcador de contenido 2"/>
          <p:cNvSpPr>
            <a:spLocks noGrp="1"/>
          </p:cNvSpPr>
          <p:nvPr>
            <p:ph idx="1"/>
          </p:nvPr>
        </p:nvSpPr>
        <p:spPr>
          <a:xfrm>
            <a:off x="2589212" y="2133600"/>
            <a:ext cx="8915400" cy="4152900"/>
          </a:xfrm>
        </p:spPr>
        <p:txBody>
          <a:bodyPr>
            <a:normAutofit/>
          </a:bodyPr>
          <a:lstStyle/>
          <a:p>
            <a:pPr marL="0" indent="0" algn="just">
              <a:buNone/>
            </a:pPr>
            <a:r>
              <a:rPr lang="es-ES" sz="2000" dirty="0" smtClean="0"/>
              <a:t>Tony Buzan ideo el método de la cartografía mental o como el lo bautizo los mapas mentales o esquema mental</a:t>
            </a:r>
          </a:p>
          <a:p>
            <a:pPr algn="just"/>
            <a:r>
              <a:rPr lang="es-ES" sz="2000" dirty="0" smtClean="0"/>
              <a:t>Los define como “….una </a:t>
            </a:r>
            <a:r>
              <a:rPr lang="es-ES" sz="2000" dirty="0"/>
              <a:t>poderosa técnica gráfica que nos ofrece una llave maestra para acceder al potencial del cerebro y que se puede aplicar a todos los aspectos de la vida, de tal manera que una mejoría en el aprendizaje y una mayor claridad de </a:t>
            </a:r>
            <a:r>
              <a:rPr lang="es-ES" sz="2000" dirty="0" smtClean="0"/>
              <a:t>pensamiento </a:t>
            </a:r>
            <a:r>
              <a:rPr lang="es-ES" sz="2000" dirty="0"/>
              <a:t>puedan reforzar el trabajo de los seres humanos.</a:t>
            </a:r>
            <a:r>
              <a:rPr lang="es-ES" sz="2000" dirty="0" smtClean="0"/>
              <a:t> </a:t>
            </a:r>
          </a:p>
          <a:p>
            <a:pPr algn="just"/>
            <a:r>
              <a:rPr lang="es-ES" sz="2000" dirty="0" smtClean="0"/>
              <a:t>Un Mapa </a:t>
            </a:r>
            <a:r>
              <a:rPr lang="es-ES" sz="2000" dirty="0"/>
              <a:t>M</a:t>
            </a:r>
            <a:r>
              <a:rPr lang="es-ES" sz="2000" dirty="0" smtClean="0"/>
              <a:t>ental es una manera de generar, registrar, organizar y asociar ideas tal y como las procesa el cerebro. Básicamente se usan palabras clave e imágenes que ponen en acción al hemisferio izquierdo y derecho respectivamente, para dar una gran libertad y creatividad al pensamiento.</a:t>
            </a:r>
          </a:p>
          <a:p>
            <a:pPr marL="0" indent="0" algn="just">
              <a:buNone/>
            </a:pPr>
            <a:endParaRPr lang="es-ES" sz="2000" dirty="0"/>
          </a:p>
        </p:txBody>
      </p:sp>
    </p:spTree>
    <p:extLst>
      <p:ext uri="{BB962C8B-B14F-4D97-AF65-F5344CB8AC3E}">
        <p14:creationId xmlns:p14="http://schemas.microsoft.com/office/powerpoint/2010/main" val="228415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Aspectos a considerar en la elaboración de los Mapas </a:t>
            </a:r>
            <a:r>
              <a:rPr lang="es-ES" dirty="0"/>
              <a:t>M</a:t>
            </a:r>
            <a:r>
              <a:rPr lang="es-ES" dirty="0" smtClean="0"/>
              <a:t>entales </a:t>
            </a:r>
            <a:endParaRPr lang="es-ES" dirty="0"/>
          </a:p>
        </p:txBody>
      </p:sp>
      <p:sp>
        <p:nvSpPr>
          <p:cNvPr id="3" name="Marcador de contenido 2"/>
          <p:cNvSpPr>
            <a:spLocks noGrp="1"/>
          </p:cNvSpPr>
          <p:nvPr>
            <p:ph idx="1"/>
          </p:nvPr>
        </p:nvSpPr>
        <p:spPr>
          <a:xfrm>
            <a:off x="2589212" y="2324100"/>
            <a:ext cx="8915400" cy="3777622"/>
          </a:xfrm>
        </p:spPr>
        <p:txBody>
          <a:bodyPr>
            <a:normAutofit/>
          </a:bodyPr>
          <a:lstStyle/>
          <a:p>
            <a:pPr algn="just"/>
            <a:r>
              <a:rPr lang="es-ES" sz="2000" dirty="0" smtClean="0"/>
              <a:t> Colocar la idea principal en el centro, preferentemente una imagen .</a:t>
            </a:r>
          </a:p>
          <a:p>
            <a:pPr algn="just"/>
            <a:r>
              <a:rPr lang="es-ES" sz="2000" dirty="0" smtClean="0"/>
              <a:t>Utilizar las proporciones de espacio, permitiendo que se pueda agregar cosas mas adelante.</a:t>
            </a:r>
          </a:p>
          <a:p>
            <a:pPr algn="just"/>
            <a:r>
              <a:rPr lang="es-ES" sz="2000" dirty="0" smtClean="0"/>
              <a:t>Utilice colores, mayúsculas cuando sea necesario. Personalizar el mapa es un plus.</a:t>
            </a:r>
          </a:p>
          <a:p>
            <a:pPr algn="just"/>
            <a:r>
              <a:rPr lang="es-ES" sz="2000" dirty="0"/>
              <a:t> B</a:t>
            </a:r>
            <a:r>
              <a:rPr lang="es-ES" sz="2000" dirty="0" smtClean="0"/>
              <a:t>usque las relaciones.</a:t>
            </a:r>
          </a:p>
          <a:p>
            <a:pPr algn="just"/>
            <a:r>
              <a:rPr lang="es-ES" sz="2000" dirty="0"/>
              <a:t> C</a:t>
            </a:r>
            <a:r>
              <a:rPr lang="es-ES" sz="2000" dirty="0" smtClean="0"/>
              <a:t>ree los centros secundarios para temas secundarios.</a:t>
            </a:r>
            <a:endParaRPr lang="es-ES" sz="2000" dirty="0"/>
          </a:p>
        </p:txBody>
      </p:sp>
    </p:spTree>
    <p:extLst>
      <p:ext uri="{BB962C8B-B14F-4D97-AF65-F5344CB8AC3E}">
        <p14:creationId xmlns:p14="http://schemas.microsoft.com/office/powerpoint/2010/main" val="20303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Diferencias entre Mapas Conceptuales y </a:t>
            </a:r>
            <a:r>
              <a:rPr lang="es-ES" dirty="0"/>
              <a:t>M</a:t>
            </a:r>
            <a:r>
              <a:rPr lang="es-ES" dirty="0" smtClean="0"/>
              <a:t>apas Mentales.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88579048"/>
              </p:ext>
            </p:extLst>
          </p:nvPr>
        </p:nvGraphicFramePr>
        <p:xfrm>
          <a:off x="2589212" y="2044700"/>
          <a:ext cx="8915400" cy="4577080"/>
        </p:xfrm>
        <a:graphic>
          <a:graphicData uri="http://schemas.openxmlformats.org/drawingml/2006/table">
            <a:tbl>
              <a:tblPr firstRow="1" bandRow="1">
                <a:tableStyleId>{5C22544A-7EE6-4342-B048-85BDC9FD1C3A}</a:tableStyleId>
              </a:tblPr>
              <a:tblGrid>
                <a:gridCol w="4457700"/>
                <a:gridCol w="4457700"/>
              </a:tblGrid>
              <a:tr h="370840">
                <a:tc>
                  <a:txBody>
                    <a:bodyPr/>
                    <a:lstStyle/>
                    <a:p>
                      <a:pPr algn="ctr"/>
                      <a:r>
                        <a:rPr lang="es-ES" dirty="0" smtClean="0"/>
                        <a:t>Mapas Conceptuales </a:t>
                      </a:r>
                      <a:endParaRPr lang="es-ES" dirty="0"/>
                    </a:p>
                  </a:txBody>
                  <a:tcPr/>
                </a:tc>
                <a:tc>
                  <a:txBody>
                    <a:bodyPr/>
                    <a:lstStyle/>
                    <a:p>
                      <a:pPr algn="ctr"/>
                      <a:r>
                        <a:rPr lang="es-ES" dirty="0" smtClean="0"/>
                        <a:t>Mapas Mentales </a:t>
                      </a:r>
                      <a:endParaRPr lang="es-ES" dirty="0"/>
                    </a:p>
                  </a:txBody>
                  <a:tcPr/>
                </a:tc>
              </a:tr>
              <a:tr h="370840">
                <a:tc>
                  <a:txBody>
                    <a:bodyPr/>
                    <a:lstStyle/>
                    <a:p>
                      <a:pPr marL="285750" indent="-285750" algn="just">
                        <a:buFont typeface="Arial" panose="020B0604020202020204" pitchFamily="34" charset="0"/>
                        <a:buChar char="•"/>
                      </a:pPr>
                      <a:r>
                        <a:rPr lang="es-ES" sz="1600" dirty="0" smtClean="0"/>
                        <a:t>Representación grafica,</a:t>
                      </a:r>
                      <a:r>
                        <a:rPr lang="es-ES" sz="1600" baseline="0" dirty="0" smtClean="0"/>
                        <a:t> estructurada por un conjunto de conceptos significativos, relacionados por medio de proposiciones.</a:t>
                      </a:r>
                    </a:p>
                    <a:p>
                      <a:pPr marL="0" indent="0" algn="just">
                        <a:buFont typeface="Arial" panose="020B0604020202020204" pitchFamily="34" charset="0"/>
                        <a:buNone/>
                      </a:pPr>
                      <a:endParaRPr lang="es-ES" sz="1600" baseline="0" dirty="0" smtClean="0"/>
                    </a:p>
                    <a:p>
                      <a:pPr marL="285750" indent="-285750" algn="just">
                        <a:buFont typeface="Arial" panose="020B0604020202020204" pitchFamily="34" charset="0"/>
                        <a:buChar char="•"/>
                      </a:pPr>
                      <a:r>
                        <a:rPr lang="es-ES" sz="1600" baseline="0" dirty="0" smtClean="0"/>
                        <a:t>Se centra exclusivamente en lo verbal.</a:t>
                      </a:r>
                    </a:p>
                    <a:p>
                      <a:pPr marL="285750" indent="-285750" algn="just">
                        <a:buFont typeface="Arial" panose="020B0604020202020204" pitchFamily="34" charset="0"/>
                        <a:buChar char="•"/>
                      </a:pPr>
                      <a:endParaRPr lang="es-ES" sz="1600" baseline="0" dirty="0" smtClean="0"/>
                    </a:p>
                    <a:p>
                      <a:pPr marL="285750" indent="-285750" algn="just">
                        <a:buFont typeface="Arial" panose="020B0604020202020204" pitchFamily="34" charset="0"/>
                        <a:buChar char="•"/>
                      </a:pPr>
                      <a:r>
                        <a:rPr lang="es-ES" sz="1600" baseline="0" dirty="0" smtClean="0"/>
                        <a:t>Adopta diversas formas.</a:t>
                      </a:r>
                    </a:p>
                    <a:p>
                      <a:pPr marL="285750" indent="-285750" algn="just">
                        <a:buFont typeface="Arial" panose="020B0604020202020204" pitchFamily="34" charset="0"/>
                        <a:buChar char="•"/>
                      </a:pPr>
                      <a:endParaRPr lang="es-ES" sz="1600" baseline="0" dirty="0" smtClean="0"/>
                    </a:p>
                    <a:p>
                      <a:pPr marL="285750" indent="-285750" algn="just">
                        <a:buFont typeface="Arial" panose="020B0604020202020204" pitchFamily="34" charset="0"/>
                        <a:buChar char="•"/>
                      </a:pPr>
                      <a:r>
                        <a:rPr lang="es-ES" sz="1600" baseline="0" dirty="0" smtClean="0"/>
                        <a:t>Esta conformada por: conceptos, palabras de enlace, proposiciones y líneas o flechas de enlaces.</a:t>
                      </a:r>
                    </a:p>
                    <a:p>
                      <a:pPr marL="285750" indent="-285750" algn="just">
                        <a:buFont typeface="Arial" panose="020B0604020202020204" pitchFamily="34" charset="0"/>
                        <a:buChar char="•"/>
                      </a:pPr>
                      <a:endParaRPr lang="es-ES" sz="1600" baseline="0" dirty="0" smtClean="0"/>
                    </a:p>
                    <a:p>
                      <a:pPr marL="285750" indent="-285750" algn="just">
                        <a:buFont typeface="Arial" panose="020B0604020202020204" pitchFamily="34" charset="0"/>
                        <a:buChar char="•"/>
                      </a:pPr>
                      <a:r>
                        <a:rPr lang="es-ES" sz="1600" baseline="0" dirty="0" smtClean="0"/>
                        <a:t>Promueve el pensamiento critico, creativo, de resolución de problemas y analítico.</a:t>
                      </a:r>
                      <a:endParaRPr lang="es-ES" sz="1600" dirty="0"/>
                    </a:p>
                  </a:txBody>
                  <a:tcPr/>
                </a:tc>
                <a:tc>
                  <a:txBody>
                    <a:bodyPr/>
                    <a:lstStyle/>
                    <a:p>
                      <a:pPr marL="285750" indent="-285750" algn="just">
                        <a:buFont typeface="Arial" panose="020B0604020202020204" pitchFamily="34" charset="0"/>
                        <a:buChar char="•"/>
                      </a:pPr>
                      <a:r>
                        <a:rPr lang="es-ES" dirty="0" smtClean="0"/>
                        <a:t>Representación grafica usado para representar conceptos o ideas alrededor de una idea central.</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Se apoya mas en recursos gráficos (imágenes, colores, símbolos, etc.)</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Esta compuesto por imágenes representativas de conceptos, palabras</a:t>
                      </a:r>
                      <a:r>
                        <a:rPr lang="es-ES" baseline="0" dirty="0" smtClean="0"/>
                        <a:t> entrelazadas, colores.</a:t>
                      </a:r>
                    </a:p>
                    <a:p>
                      <a:pPr marL="285750" indent="-285750" algn="just">
                        <a:buFont typeface="Arial" panose="020B0604020202020204" pitchFamily="34" charset="0"/>
                        <a:buChar char="•"/>
                      </a:pPr>
                      <a:endParaRPr lang="es-ES" baseline="0" dirty="0" smtClean="0"/>
                    </a:p>
                    <a:p>
                      <a:pPr marL="285750" indent="-285750" algn="just">
                        <a:buFont typeface="Arial" panose="020B0604020202020204" pitchFamily="34" charset="0"/>
                        <a:buChar char="•"/>
                      </a:pPr>
                      <a:r>
                        <a:rPr lang="es-ES" baseline="0" dirty="0" smtClean="0"/>
                        <a:t>Promueve la creatividad debido a que no poseen una estructura lineal las ideas fluyen mas rápido </a:t>
                      </a:r>
                    </a:p>
                    <a:p>
                      <a:pPr marL="0" indent="0" algn="just">
                        <a:buFont typeface="Arial" panose="020B0604020202020204" pitchFamily="34" charset="0"/>
                        <a:buNone/>
                      </a:pPr>
                      <a:r>
                        <a:rPr lang="es-ES" dirty="0" smtClean="0"/>
                        <a:t> </a:t>
                      </a:r>
                      <a:endParaRPr lang="es-ES" dirty="0"/>
                    </a:p>
                  </a:txBody>
                  <a:tcPr/>
                </a:tc>
              </a:tr>
            </a:tbl>
          </a:graphicData>
        </a:graphic>
      </p:graphicFrame>
    </p:spTree>
    <p:extLst>
      <p:ext uri="{BB962C8B-B14F-4D97-AF65-F5344CB8AC3E}">
        <p14:creationId xmlns:p14="http://schemas.microsoft.com/office/powerpoint/2010/main" val="417411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 y="0"/>
            <a:ext cx="11988800" cy="6858000"/>
          </a:xfrm>
        </p:spPr>
      </p:pic>
    </p:spTree>
    <p:extLst>
      <p:ext uri="{BB962C8B-B14F-4D97-AF65-F5344CB8AC3E}">
        <p14:creationId xmlns:p14="http://schemas.microsoft.com/office/powerpoint/2010/main" val="310598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Organigrama </a:t>
            </a:r>
            <a:endParaRPr lang="es-ES" dirty="0"/>
          </a:p>
        </p:txBody>
      </p:sp>
      <p:sp>
        <p:nvSpPr>
          <p:cNvPr id="3" name="Marcador de contenido 2"/>
          <p:cNvSpPr>
            <a:spLocks noGrp="1"/>
          </p:cNvSpPr>
          <p:nvPr>
            <p:ph idx="1"/>
          </p:nvPr>
        </p:nvSpPr>
        <p:spPr>
          <a:xfrm>
            <a:off x="2589212" y="1680029"/>
            <a:ext cx="8915400" cy="4978400"/>
          </a:xfrm>
        </p:spPr>
        <p:txBody>
          <a:bodyPr>
            <a:normAutofit/>
          </a:bodyPr>
          <a:lstStyle/>
          <a:p>
            <a:pPr algn="just"/>
            <a:r>
              <a:rPr lang="es-ES" sz="2000" dirty="0" smtClean="0"/>
              <a:t>Es </a:t>
            </a:r>
            <a:r>
              <a:rPr lang="es-ES" sz="2000" dirty="0"/>
              <a:t>la representación gráfica de la estructura orgánica y funcional </a:t>
            </a:r>
            <a:r>
              <a:rPr lang="es-ES" sz="2000" dirty="0" smtClean="0"/>
              <a:t>de todas </a:t>
            </a:r>
            <a:r>
              <a:rPr lang="es-ES" sz="2000" dirty="0"/>
              <a:t>las unidades que integran la organización </a:t>
            </a:r>
            <a:r>
              <a:rPr lang="es-ES" sz="2000" dirty="0" smtClean="0"/>
              <a:t>indicando sus aspectos </a:t>
            </a:r>
            <a:r>
              <a:rPr lang="es-ES" sz="2000" dirty="0"/>
              <a:t>más importantes como son las relaciones jerárquicas, de comunicación </a:t>
            </a:r>
            <a:r>
              <a:rPr lang="es-ES" sz="2000" dirty="0" smtClean="0"/>
              <a:t>y de </a:t>
            </a:r>
            <a:r>
              <a:rPr lang="es-ES" sz="2000" dirty="0"/>
              <a:t>coordinación</a:t>
            </a:r>
            <a:r>
              <a:rPr lang="es-ES" sz="2000" dirty="0" smtClean="0"/>
              <a:t>.</a:t>
            </a:r>
          </a:p>
          <a:p>
            <a:pPr algn="just"/>
            <a:r>
              <a:rPr lang="es-ES" sz="2000" dirty="0" smtClean="0"/>
              <a:t>También </a:t>
            </a:r>
            <a:r>
              <a:rPr lang="es-ES" sz="2000" dirty="0"/>
              <a:t>indican sus funciones, las relaciones entre las unidades</a:t>
            </a:r>
            <a:r>
              <a:rPr lang="es-ES" sz="2000" dirty="0" smtClean="0"/>
              <a:t>, los </a:t>
            </a:r>
            <a:r>
              <a:rPr lang="es-ES" sz="2000" dirty="0"/>
              <a:t>puestos, desde el mayor hasta el menor</a:t>
            </a:r>
            <a:r>
              <a:rPr lang="es-ES" sz="2000" dirty="0" smtClean="0"/>
              <a:t>.</a:t>
            </a:r>
          </a:p>
          <a:p>
            <a:pPr algn="just"/>
            <a:r>
              <a:rPr lang="es-ES" sz="2000" dirty="0" smtClean="0"/>
              <a:t>Los </a:t>
            </a:r>
            <a:r>
              <a:rPr lang="es-ES" sz="2000" dirty="0"/>
              <a:t>organigramas </a:t>
            </a:r>
            <a:r>
              <a:rPr lang="es-ES" sz="2000" dirty="0" smtClean="0"/>
              <a:t>pueden proporcionar una </a:t>
            </a:r>
            <a:r>
              <a:rPr lang="es-ES" sz="2000" dirty="0"/>
              <a:t>imagen gráfica del aspecto integro de actividades y servicios </a:t>
            </a:r>
            <a:r>
              <a:rPr lang="es-ES" sz="2000" dirty="0" smtClean="0"/>
              <a:t>de una organización </a:t>
            </a:r>
            <a:r>
              <a:rPr lang="es-ES" sz="2000" dirty="0"/>
              <a:t>y de las actividades y personal vital para lo mismo</a:t>
            </a:r>
            <a:r>
              <a:rPr lang="es-ES" sz="2000" dirty="0" smtClean="0"/>
              <a:t>. </a:t>
            </a:r>
          </a:p>
          <a:p>
            <a:pPr algn="just"/>
            <a:r>
              <a:rPr lang="es-ES" sz="2000" dirty="0" smtClean="0"/>
              <a:t>No </a:t>
            </a:r>
            <a:r>
              <a:rPr lang="es-ES" sz="2000" dirty="0"/>
              <a:t>es una representación exacta de la realidad de la empresa</a:t>
            </a:r>
            <a:r>
              <a:rPr lang="es-ES" sz="2000" dirty="0" smtClean="0"/>
              <a:t>. Sólo </a:t>
            </a:r>
            <a:r>
              <a:rPr lang="es-ES" sz="2000" dirty="0"/>
              <a:t>muestra unas cuantas de las relaciones de la organización </a:t>
            </a:r>
            <a:r>
              <a:rPr lang="es-ES" sz="2000" dirty="0" smtClean="0"/>
              <a:t>formal.</a:t>
            </a:r>
          </a:p>
          <a:p>
            <a:pPr marL="0" indent="0" algn="just">
              <a:buNone/>
            </a:pPr>
            <a:endParaRPr lang="es-ES" dirty="0"/>
          </a:p>
        </p:txBody>
      </p:sp>
    </p:spTree>
    <p:extLst>
      <p:ext uri="{BB962C8B-B14F-4D97-AF65-F5344CB8AC3E}">
        <p14:creationId xmlns:p14="http://schemas.microsoft.com/office/powerpoint/2010/main" val="207443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Actividad :</a:t>
            </a:r>
          </a:p>
        </p:txBody>
      </p:sp>
      <p:sp>
        <p:nvSpPr>
          <p:cNvPr id="3" name="Marcador de contenido 2"/>
          <p:cNvSpPr>
            <a:spLocks noGrp="1"/>
          </p:cNvSpPr>
          <p:nvPr>
            <p:ph idx="1"/>
          </p:nvPr>
        </p:nvSpPr>
        <p:spPr/>
        <p:txBody>
          <a:bodyPr/>
          <a:lstStyle/>
          <a:p>
            <a:pPr marL="0" indent="0">
              <a:buNone/>
            </a:pPr>
            <a:r>
              <a:rPr lang="es-ES" dirty="0"/>
              <a:t/>
            </a:r>
            <a:br>
              <a:rPr lang="es-ES" dirty="0"/>
            </a:br>
            <a:r>
              <a:rPr lang="es-ES" dirty="0"/>
              <a:t/>
            </a:r>
            <a:br>
              <a:rPr lang="es-ES" dirty="0"/>
            </a:br>
            <a:r>
              <a:rPr lang="es-ES" dirty="0" smtClean="0"/>
              <a:t>Utiliza la técnica asignada </a:t>
            </a:r>
            <a:r>
              <a:rPr lang="es-ES" dirty="0" smtClean="0"/>
              <a:t>para conceptualizar y/o caracterizar </a:t>
            </a:r>
            <a:r>
              <a:rPr lang="es-ES" dirty="0"/>
              <a:t>tu área de trabajo dentro de la institución</a:t>
            </a:r>
            <a:r>
              <a:rPr lang="es-ES" dirty="0" smtClean="0"/>
              <a:t>.</a:t>
            </a:r>
          </a:p>
          <a:p>
            <a:pPr lvl="1">
              <a:buFont typeface="Wingdings" panose="05000000000000000000" pitchFamily="2" charset="2"/>
              <a:buChar char="Ø"/>
            </a:pPr>
            <a:r>
              <a:rPr lang="es-ES" dirty="0" smtClean="0"/>
              <a:t>Área Laboral  	</a:t>
            </a:r>
          </a:p>
          <a:p>
            <a:pPr lvl="1">
              <a:buFont typeface="Wingdings" panose="05000000000000000000" pitchFamily="2" charset="2"/>
              <a:buChar char="Ø"/>
            </a:pPr>
            <a:r>
              <a:rPr lang="es-ES" dirty="0"/>
              <a:t>Área </a:t>
            </a:r>
            <a:r>
              <a:rPr lang="es-ES" dirty="0" smtClean="0"/>
              <a:t>de expresiones artísticas </a:t>
            </a:r>
          </a:p>
          <a:p>
            <a:pPr lvl="1">
              <a:buFont typeface="Wingdings" panose="05000000000000000000" pitchFamily="2" charset="2"/>
              <a:buChar char="Ø"/>
            </a:pPr>
            <a:r>
              <a:rPr lang="es-ES" dirty="0" smtClean="0"/>
              <a:t>Área de deportes 	</a:t>
            </a:r>
          </a:p>
          <a:p>
            <a:pPr lvl="1">
              <a:buFont typeface="Wingdings" panose="05000000000000000000" pitchFamily="2" charset="2"/>
              <a:buChar char="Ø"/>
            </a:pPr>
            <a:r>
              <a:rPr lang="es-ES" dirty="0" smtClean="0"/>
              <a:t>RBC </a:t>
            </a:r>
            <a:endParaRPr lang="es-ES" dirty="0"/>
          </a:p>
        </p:txBody>
      </p:sp>
    </p:spTree>
    <p:extLst>
      <p:ext uri="{BB962C8B-B14F-4D97-AF65-F5344CB8AC3E}">
        <p14:creationId xmlns:p14="http://schemas.microsoft.com/office/powerpoint/2010/main" val="2296676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6525" y="2224310"/>
            <a:ext cx="8911687" cy="1280890"/>
          </a:xfrm>
        </p:spPr>
        <p:txBody>
          <a:bodyPr>
            <a:normAutofit/>
          </a:bodyPr>
          <a:lstStyle/>
          <a:p>
            <a:r>
              <a:rPr lang="es-ES" sz="6600" dirty="0" smtClean="0"/>
              <a:t>GRACIAS…</a:t>
            </a:r>
            <a:endParaRPr lang="es-ES" sz="6600" dirty="0"/>
          </a:p>
        </p:txBody>
      </p:sp>
    </p:spTree>
    <p:extLst>
      <p:ext uri="{BB962C8B-B14F-4D97-AF65-F5344CB8AC3E}">
        <p14:creationId xmlns:p14="http://schemas.microsoft.com/office/powerpoint/2010/main" val="225144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MAPA CONCEPTUAL </a:t>
            </a:r>
            <a:endParaRPr lang="es-ES" dirty="0"/>
          </a:p>
        </p:txBody>
      </p:sp>
      <p:sp>
        <p:nvSpPr>
          <p:cNvPr id="3" name="Marcador de contenido 2"/>
          <p:cNvSpPr>
            <a:spLocks noGrp="1"/>
          </p:cNvSpPr>
          <p:nvPr>
            <p:ph idx="1"/>
          </p:nvPr>
        </p:nvSpPr>
        <p:spPr>
          <a:xfrm>
            <a:off x="2589212" y="2133600"/>
            <a:ext cx="8915400" cy="4318000"/>
          </a:xfrm>
        </p:spPr>
        <p:txBody>
          <a:bodyPr>
            <a:normAutofit/>
          </a:bodyPr>
          <a:lstStyle/>
          <a:p>
            <a:pPr algn="just"/>
            <a:r>
              <a:rPr lang="es-ES" sz="2000" dirty="0"/>
              <a:t>Los Mapas Conceptuales fueron desarrollados por el Profesor Joseph D. Novak </a:t>
            </a:r>
            <a:r>
              <a:rPr lang="es-ES" sz="2000" dirty="0" smtClean="0"/>
              <a:t>en </a:t>
            </a:r>
            <a:r>
              <a:rPr lang="es-ES" sz="2000" dirty="0"/>
              <a:t>los años 1960</a:t>
            </a:r>
            <a:r>
              <a:rPr lang="es-ES" sz="2000" dirty="0" smtClean="0"/>
              <a:t> </a:t>
            </a:r>
            <a:r>
              <a:rPr lang="es-ES" sz="2000" dirty="0"/>
              <a:t>basándose en las teorías de David Ausubel del aprendizaje significativo. Según Ausubel "el factor más importante en el aprendizaje es lo que el sujeto ya conoce". Por lo tanto, el aprendizaje significativo ocurre cuando una persona </a:t>
            </a:r>
            <a:r>
              <a:rPr lang="es-ES" sz="2000" dirty="0" smtClean="0"/>
              <a:t>consciente, explícitamente </a:t>
            </a:r>
            <a:r>
              <a:rPr lang="es-ES" sz="2000" dirty="0"/>
              <a:t>vincula esos nuevos conceptos a otros que ya posee. </a:t>
            </a:r>
            <a:endParaRPr lang="es-ES" sz="2000" dirty="0"/>
          </a:p>
          <a:p>
            <a:pPr algn="just"/>
            <a:r>
              <a:rPr lang="es-ES" sz="2000" dirty="0"/>
              <a:t>Los mapas conceptuales son una técnica que cada día se utiliza más en los diferentes niveles educativos y demás esferas de la Ciencia y Técnica, involucrando la asimilación de conceptos y proposiciones </a:t>
            </a:r>
            <a:r>
              <a:rPr lang="es-ES" sz="2000" dirty="0" smtClean="0"/>
              <a:t>nuevas</a:t>
            </a:r>
          </a:p>
        </p:txBody>
      </p:sp>
    </p:spTree>
    <p:extLst>
      <p:ext uri="{BB962C8B-B14F-4D97-AF65-F5344CB8AC3E}">
        <p14:creationId xmlns:p14="http://schemas.microsoft.com/office/powerpoint/2010/main" val="372172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62212" y="1066800"/>
            <a:ext cx="8915400" cy="4635500"/>
          </a:xfrm>
        </p:spPr>
        <p:txBody>
          <a:bodyPr>
            <a:normAutofit/>
          </a:bodyPr>
          <a:lstStyle/>
          <a:p>
            <a:pPr marL="0" indent="0" algn="just">
              <a:buNone/>
            </a:pPr>
            <a:endParaRPr lang="es-ES" dirty="0" smtClean="0"/>
          </a:p>
          <a:p>
            <a:pPr algn="just"/>
            <a:r>
              <a:rPr lang="es-ES" sz="2000" dirty="0" smtClean="0"/>
              <a:t>Novak busco una estrategia para enseñar la: </a:t>
            </a:r>
          </a:p>
          <a:p>
            <a:pPr lvl="1" algn="just">
              <a:buFont typeface="Arial" panose="020B0604020202020204" pitchFamily="34" charset="0"/>
              <a:buChar char="•"/>
            </a:pPr>
            <a:r>
              <a:rPr lang="es-ES" sz="2000" dirty="0" smtClean="0"/>
              <a:t> </a:t>
            </a:r>
            <a:r>
              <a:rPr lang="es-ES" sz="2000" dirty="0"/>
              <a:t>Habilidad para resolver problemas</a:t>
            </a:r>
          </a:p>
          <a:p>
            <a:pPr lvl="1" algn="just">
              <a:buFont typeface="Arial" panose="020B0604020202020204" pitchFamily="34" charset="0"/>
              <a:buChar char="•"/>
            </a:pPr>
            <a:r>
              <a:rPr lang="es-ES" sz="2000" dirty="0"/>
              <a:t> Habilidad analítica </a:t>
            </a:r>
          </a:p>
          <a:p>
            <a:pPr marL="457200" lvl="1" indent="0" algn="just">
              <a:buNone/>
            </a:pPr>
            <a:r>
              <a:rPr lang="es-ES" sz="2000" dirty="0" smtClean="0"/>
              <a:t>Desarrolló </a:t>
            </a:r>
            <a:r>
              <a:rPr lang="es-ES" sz="2000" dirty="0"/>
              <a:t>el mapa conceptual como herramienta que permita facilitar el aprendizaje significativo</a:t>
            </a:r>
            <a:endParaRPr lang="es-ES" sz="2000" dirty="0" smtClean="0"/>
          </a:p>
          <a:p>
            <a:pPr algn="just"/>
            <a:r>
              <a:rPr lang="es-ES" sz="2000" dirty="0" smtClean="0"/>
              <a:t>Entonces: los </a:t>
            </a:r>
            <a:r>
              <a:rPr lang="es-ES" sz="2000" dirty="0"/>
              <a:t>mapas </a:t>
            </a:r>
            <a:r>
              <a:rPr lang="es-ES" sz="2000" dirty="0" smtClean="0"/>
              <a:t>conceptuales </a:t>
            </a:r>
            <a:r>
              <a:rPr lang="es-ES" sz="2000" dirty="0"/>
              <a:t>presentan de forma gráfica y significativa los conocimientos que posee o adquiere una persona sobre un tema en concreto</a:t>
            </a:r>
            <a:r>
              <a:rPr lang="es-ES" sz="2000" dirty="0" smtClean="0"/>
              <a:t>.</a:t>
            </a:r>
          </a:p>
          <a:p>
            <a:pPr algn="just"/>
            <a:r>
              <a:rPr lang="es-ES" sz="2000" dirty="0"/>
              <a:t>S</a:t>
            </a:r>
            <a:r>
              <a:rPr lang="es-ES" sz="2000" dirty="0" smtClean="0"/>
              <a:t>on </a:t>
            </a:r>
            <a:r>
              <a:rPr lang="es-ES" sz="2000" dirty="0"/>
              <a:t>una representación que muestra relaciones explícitas entre </a:t>
            </a:r>
            <a:r>
              <a:rPr lang="es-ES" sz="2000" dirty="0" smtClean="0"/>
              <a:t>conceptos (red de conceptos) </a:t>
            </a:r>
            <a:r>
              <a:rPr lang="es-ES" sz="2000" dirty="0"/>
              <a:t>usando palabras de enlace entre estos y organizando las ideas expresadas en forma jerárquica</a:t>
            </a:r>
          </a:p>
          <a:p>
            <a:pPr marL="0" indent="0" algn="just">
              <a:buNone/>
            </a:pPr>
            <a:endParaRPr lang="es-ES" sz="2000" dirty="0"/>
          </a:p>
          <a:p>
            <a:pPr marL="0" indent="0">
              <a:buNone/>
            </a:pPr>
            <a:endParaRPr lang="es-ES" dirty="0" smtClean="0"/>
          </a:p>
        </p:txBody>
      </p:sp>
    </p:spTree>
    <p:extLst>
      <p:ext uri="{BB962C8B-B14F-4D97-AF65-F5344CB8AC3E}">
        <p14:creationId xmlns:p14="http://schemas.microsoft.com/office/powerpoint/2010/main" val="2222373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Elementos generales y componentes de los Mapas Conceptuales</a:t>
            </a:r>
          </a:p>
        </p:txBody>
      </p:sp>
      <p:sp>
        <p:nvSpPr>
          <p:cNvPr id="3" name="Marcador de contenido 2"/>
          <p:cNvSpPr>
            <a:spLocks noGrp="1"/>
          </p:cNvSpPr>
          <p:nvPr>
            <p:ph idx="1"/>
          </p:nvPr>
        </p:nvSpPr>
        <p:spPr>
          <a:xfrm>
            <a:off x="2589212" y="2133600"/>
            <a:ext cx="8915400" cy="4508500"/>
          </a:xfrm>
        </p:spPr>
        <p:txBody>
          <a:bodyPr>
            <a:normAutofit lnSpcReduction="10000"/>
          </a:bodyPr>
          <a:lstStyle/>
          <a:p>
            <a:pPr marL="0" indent="0" algn="just">
              <a:buNone/>
            </a:pPr>
            <a:r>
              <a:rPr lang="es-ES" dirty="0" smtClean="0"/>
              <a:t>Se puede citar innumerables </a:t>
            </a:r>
            <a:r>
              <a:rPr lang="es-ES" dirty="0"/>
              <a:t>conceptos de los Mapas Conceptuales, </a:t>
            </a:r>
            <a:r>
              <a:rPr lang="es-ES" dirty="0" smtClean="0"/>
              <a:t>o sus definiciones, pero </a:t>
            </a:r>
            <a:r>
              <a:rPr lang="es-ES" dirty="0"/>
              <a:t>lo que </a:t>
            </a:r>
            <a:r>
              <a:rPr lang="es-ES" dirty="0" smtClean="0"/>
              <a:t>no </a:t>
            </a:r>
            <a:r>
              <a:rPr lang="es-ES" dirty="0"/>
              <a:t>se debe obviar a la hora de confeccionar los mismos son los elementos que los </a:t>
            </a:r>
            <a:r>
              <a:rPr lang="es-ES" dirty="0" smtClean="0"/>
              <a:t>componen, en los cuales muchos de los autores coinciden:</a:t>
            </a:r>
          </a:p>
          <a:p>
            <a:pPr lvl="1" algn="just">
              <a:buFont typeface="Wingdings" panose="05000000000000000000" pitchFamily="2" charset="2"/>
              <a:buChar char="Ø"/>
            </a:pPr>
            <a:r>
              <a:rPr lang="es-ES" sz="1800" b="1" dirty="0" smtClean="0"/>
              <a:t>Concepto</a:t>
            </a:r>
            <a:r>
              <a:rPr lang="es-ES" sz="1800" b="1" dirty="0"/>
              <a:t>: </a:t>
            </a:r>
            <a:r>
              <a:rPr lang="es-ES" sz="1800" dirty="0" smtClean="0"/>
              <a:t>Es </a:t>
            </a:r>
            <a:r>
              <a:rPr lang="es-ES" sz="1800" dirty="0"/>
              <a:t>un </a:t>
            </a:r>
            <a:r>
              <a:rPr lang="es-ES" sz="1800" dirty="0" smtClean="0"/>
              <a:t>evento/acontecimiento </a:t>
            </a:r>
            <a:r>
              <a:rPr lang="es-ES" sz="1800" dirty="0"/>
              <a:t>o un objeto que con regularidad se denomina con un nombre o etiqueta Por ejemplo, agua, casa silla, lluvia. El concepto, puede ser considerado como aquella palabra que se emplea para designar cierta imagen de un objeto o de un acontecimiento que se produce en la mente del individuo. Existen conceptos que nos definen elementos concretos (casa, escritorio) y otros que definen nociones abstractas, que no podemos tocar pero que existen en la </a:t>
            </a:r>
            <a:r>
              <a:rPr lang="es-ES" sz="1800" dirty="0" smtClean="0"/>
              <a:t>realidad, </a:t>
            </a:r>
            <a:r>
              <a:rPr lang="es-ES" sz="1800" dirty="0"/>
              <a:t>o sea, que se refiere a hechos, objetos, cualidades, animales, etc.; gramaticalmente los conceptos se identifican como nombres, adjetivos y </a:t>
            </a:r>
            <a:r>
              <a:rPr lang="es-ES" sz="1800" dirty="0" smtClean="0"/>
              <a:t>pronombres. Es decir, las </a:t>
            </a:r>
            <a:r>
              <a:rPr lang="es-ES" sz="1800" dirty="0"/>
              <a:t>imágenes mentales que obtenemos de los </a:t>
            </a:r>
            <a:r>
              <a:rPr lang="es-ES" sz="1800" dirty="0" smtClean="0"/>
              <a:t>objetos o eventos vienen a ser también </a:t>
            </a:r>
            <a:r>
              <a:rPr lang="es-ES" sz="1800" dirty="0"/>
              <a:t>nuestros </a:t>
            </a:r>
            <a:r>
              <a:rPr lang="es-ES" sz="1800" dirty="0" smtClean="0"/>
              <a:t>conceptos, esto </a:t>
            </a:r>
            <a:r>
              <a:rPr lang="es-ES" sz="1800" dirty="0"/>
              <a:t>dependerá de la construcción de cada persona.</a:t>
            </a:r>
          </a:p>
          <a:p>
            <a:pPr marL="457200" lvl="1" indent="0" algn="just">
              <a:buNone/>
            </a:pPr>
            <a:endParaRPr lang="es-ES" dirty="0" smtClean="0"/>
          </a:p>
        </p:txBody>
      </p:sp>
    </p:spTree>
    <p:extLst>
      <p:ext uri="{BB962C8B-B14F-4D97-AF65-F5344CB8AC3E}">
        <p14:creationId xmlns:p14="http://schemas.microsoft.com/office/powerpoint/2010/main" val="358619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1412" y="1295400"/>
            <a:ext cx="8915400" cy="4699000"/>
          </a:xfrm>
        </p:spPr>
        <p:txBody>
          <a:bodyPr>
            <a:noAutofit/>
          </a:bodyPr>
          <a:lstStyle/>
          <a:p>
            <a:pPr lvl="1" algn="just">
              <a:buFont typeface="Wingdings" panose="05000000000000000000" pitchFamily="2" charset="2"/>
              <a:buChar char="Ø"/>
            </a:pPr>
            <a:r>
              <a:rPr lang="es-ES" sz="2000" b="1" dirty="0"/>
              <a:t>Palabra de enlace: </a:t>
            </a:r>
            <a:r>
              <a:rPr lang="es-ES" sz="2000" dirty="0" smtClean="0"/>
              <a:t>Son </a:t>
            </a:r>
            <a:r>
              <a:rPr lang="es-ES" sz="2000" dirty="0"/>
              <a:t>las preposiciones, las conjunciones, el adverbio y en general todas las palabras que no sean concepto y que se utilizan para relacionar estos y así armar una "proposición" Ej. : para, por, donde, como, entre otras. Las palabras enlace permiten, junto con los conceptos, construir frases u oraciones con significado lógico y hallar la conexión entre </a:t>
            </a:r>
            <a:r>
              <a:rPr lang="es-ES" sz="2000" dirty="0" smtClean="0"/>
              <a:t>conceptos, </a:t>
            </a:r>
            <a:r>
              <a:rPr lang="es-ES" sz="2000" dirty="0"/>
              <a:t>en otras palabras: </a:t>
            </a:r>
            <a:r>
              <a:rPr lang="es-ES" sz="2000" dirty="0" smtClean="0"/>
              <a:t>son las </a:t>
            </a:r>
            <a:r>
              <a:rPr lang="es-ES" sz="2000" dirty="0"/>
              <a:t>preposiciones, las conjunciones, el adverbio y en general todas las palabras que no sean concepto</a:t>
            </a:r>
            <a:r>
              <a:rPr lang="es-ES" sz="2000" dirty="0" smtClean="0"/>
              <a:t>.</a:t>
            </a:r>
          </a:p>
          <a:p>
            <a:pPr lvl="1" algn="just">
              <a:buFont typeface="Wingdings" panose="05000000000000000000" pitchFamily="2" charset="2"/>
              <a:buChar char="Ø"/>
            </a:pPr>
            <a:r>
              <a:rPr lang="es-ES" sz="2000" b="1" dirty="0" smtClean="0"/>
              <a:t>Proposición</a:t>
            </a:r>
            <a:r>
              <a:rPr lang="es-ES" sz="2000" b="1" dirty="0"/>
              <a:t>: </a:t>
            </a:r>
            <a:r>
              <a:rPr lang="es-ES" sz="2000" dirty="0"/>
              <a:t>Una proposición es dos o más conceptos ligados por palabras enlace en una unidad semántica, o lo que es lo mismo, es la frase con un significado determinado que se forma por 2 o mas conceptos unidos por palabras enlace. </a:t>
            </a:r>
          </a:p>
        </p:txBody>
      </p:sp>
    </p:spTree>
    <p:extLst>
      <p:ext uri="{BB962C8B-B14F-4D97-AF65-F5344CB8AC3E}">
        <p14:creationId xmlns:p14="http://schemas.microsoft.com/office/powerpoint/2010/main" val="176392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3012" y="1816100"/>
            <a:ext cx="8915400" cy="3777622"/>
          </a:xfrm>
        </p:spPr>
        <p:txBody>
          <a:bodyPr/>
          <a:lstStyle/>
          <a:p>
            <a:pPr marL="685800" lvl="2" algn="just">
              <a:buFont typeface="Wingdings" panose="05000000000000000000" pitchFamily="2" charset="2"/>
              <a:buChar char="Ø"/>
            </a:pPr>
            <a:r>
              <a:rPr lang="es-ES" sz="2000" b="1" dirty="0"/>
              <a:t>Líneas o flechas: </a:t>
            </a:r>
            <a:r>
              <a:rPr lang="es-ES" sz="2000" dirty="0"/>
              <a:t>en los mapas conceptuales convencionalmente, no se utilizan las flechas porque la relación entre conceptos esta especificada por las palabras de enlace, se utilizan las líneas para unir los conceptos. Novak </a:t>
            </a:r>
            <a:r>
              <a:rPr lang="es-ES" sz="2000" dirty="0" smtClean="0"/>
              <a:t>reserva </a:t>
            </a:r>
            <a:r>
              <a:rPr lang="es-ES" sz="2000" dirty="0"/>
              <a:t>el uso de flechas "... solo en el caso de que la relación de que se trate no sea de subordinación entre conceptos", por lo tanto, se pueden </a:t>
            </a:r>
            <a:r>
              <a:rPr lang="es-ES" sz="2000" dirty="0" smtClean="0"/>
              <a:t>utilizar </a:t>
            </a:r>
            <a:r>
              <a:rPr lang="es-ES" sz="2000" dirty="0"/>
              <a:t>para representar una relación cruzada, entre los conceptos de una sección del mapa y los de otra parte del "árbol" conceptual. La flecha nos indica que no existe una relación de </a:t>
            </a:r>
            <a:r>
              <a:rPr lang="es-ES" sz="2000" dirty="0" smtClean="0"/>
              <a:t>subordinación.</a:t>
            </a:r>
            <a:endParaRPr lang="es-ES" sz="2000" dirty="0"/>
          </a:p>
          <a:p>
            <a:pPr marL="0" indent="0">
              <a:buNone/>
            </a:pPr>
            <a:endParaRPr lang="es-ES" dirty="0"/>
          </a:p>
        </p:txBody>
      </p:sp>
    </p:spTree>
    <p:extLst>
      <p:ext uri="{BB962C8B-B14F-4D97-AF65-F5344CB8AC3E}">
        <p14:creationId xmlns:p14="http://schemas.microsoft.com/office/powerpoint/2010/main" val="4184616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CARACTERÍSTICAS PRINCIPALES</a:t>
            </a:r>
            <a:endParaRPr lang="es-ES" dirty="0"/>
          </a:p>
        </p:txBody>
      </p:sp>
      <p:sp>
        <p:nvSpPr>
          <p:cNvPr id="3" name="Marcador de contenido 2"/>
          <p:cNvSpPr>
            <a:spLocks noGrp="1"/>
          </p:cNvSpPr>
          <p:nvPr>
            <p:ph idx="1"/>
          </p:nvPr>
        </p:nvSpPr>
        <p:spPr>
          <a:xfrm>
            <a:off x="2589212" y="2133600"/>
            <a:ext cx="8915400" cy="4279900"/>
          </a:xfrm>
        </p:spPr>
        <p:txBody>
          <a:bodyPr>
            <a:normAutofit/>
          </a:bodyPr>
          <a:lstStyle/>
          <a:p>
            <a:pPr lvl="0" algn="just"/>
            <a:r>
              <a:rPr lang="es-ES" sz="2000" dirty="0"/>
              <a:t>Hay tres características que diferencian los mapas conceptuales de otros recursos gráficos</a:t>
            </a:r>
            <a:r>
              <a:rPr lang="es-ES" sz="2000" dirty="0" smtClean="0"/>
              <a:t>:</a:t>
            </a:r>
            <a:endParaRPr lang="es-ES" sz="2000" dirty="0"/>
          </a:p>
          <a:p>
            <a:pPr lvl="1" algn="just">
              <a:buFont typeface="Wingdings" panose="05000000000000000000" pitchFamily="2" charset="2"/>
              <a:buChar char="Ø"/>
            </a:pPr>
            <a:r>
              <a:rPr lang="es-ES" sz="1800" b="1" dirty="0" smtClean="0"/>
              <a:t>Jerarquización</a:t>
            </a:r>
            <a:r>
              <a:rPr lang="es-ES" sz="1800" b="1" dirty="0"/>
              <a:t>: </a:t>
            </a:r>
            <a:r>
              <a:rPr lang="es-ES" sz="1800" dirty="0"/>
              <a:t>Los conceptos están dispuestos por orden de importancia o de "</a:t>
            </a:r>
            <a:r>
              <a:rPr lang="es-ES" sz="1800" dirty="0" err="1"/>
              <a:t>inclusividad</a:t>
            </a:r>
            <a:r>
              <a:rPr lang="es-ES" sz="1800" dirty="0"/>
              <a:t>". Solo aparece una vez un mismo concepto. Las líneas de enlace pueden terminar en una flecha para indicar el concepto derivado. </a:t>
            </a:r>
            <a:endParaRPr lang="es-ES" sz="1800" dirty="0" smtClean="0"/>
          </a:p>
          <a:p>
            <a:pPr lvl="1" algn="just">
              <a:buFont typeface="Wingdings" panose="05000000000000000000" pitchFamily="2" charset="2"/>
              <a:buChar char="Ø"/>
            </a:pPr>
            <a:r>
              <a:rPr lang="es-ES" sz="1800" b="1" dirty="0" smtClean="0"/>
              <a:t>Selección</a:t>
            </a:r>
            <a:r>
              <a:rPr lang="es-ES" sz="1800" b="1" dirty="0"/>
              <a:t>: </a:t>
            </a:r>
            <a:r>
              <a:rPr lang="es-ES" sz="1800" dirty="0"/>
              <a:t>Son una síntesis o resumen que contienen lo más significativo de un tema. Se pueden elaborar sub-mapas, que vayan ampliando diferentes partes o subtemas del tema </a:t>
            </a:r>
            <a:r>
              <a:rPr lang="es-ES" sz="1800" dirty="0" smtClean="0"/>
              <a:t>principal.</a:t>
            </a:r>
          </a:p>
          <a:p>
            <a:pPr lvl="1" algn="just">
              <a:buFont typeface="Wingdings" panose="05000000000000000000" pitchFamily="2" charset="2"/>
              <a:buChar char="Ø"/>
            </a:pPr>
            <a:r>
              <a:rPr lang="es-ES" sz="1800" b="1" dirty="0" smtClean="0"/>
              <a:t>Impacto </a:t>
            </a:r>
            <a:r>
              <a:rPr lang="es-ES" sz="1800" b="1" dirty="0"/>
              <a:t>visual:</a:t>
            </a:r>
            <a:r>
              <a:rPr lang="es-ES" sz="1800" dirty="0"/>
              <a:t> "Un buen mapa conceptual es conciso y muestra las relaciones entre las ideas principales de un modo simple y vistoso, aprovechando la notable capacidad humana para la representación visual. </a:t>
            </a:r>
            <a:endParaRPr lang="es-ES" sz="1800" dirty="0"/>
          </a:p>
        </p:txBody>
      </p:sp>
    </p:spTree>
    <p:extLst>
      <p:ext uri="{BB962C8B-B14F-4D97-AF65-F5344CB8AC3E}">
        <p14:creationId xmlns:p14="http://schemas.microsoft.com/office/powerpoint/2010/main" val="2630842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a:t>Aspectos a tener en cuenta en la confección de un Mapa Conceptual.</a:t>
            </a:r>
          </a:p>
        </p:txBody>
      </p:sp>
      <p:sp>
        <p:nvSpPr>
          <p:cNvPr id="3" name="Marcador de contenido 2"/>
          <p:cNvSpPr>
            <a:spLocks noGrp="1"/>
          </p:cNvSpPr>
          <p:nvPr>
            <p:ph idx="1"/>
          </p:nvPr>
        </p:nvSpPr>
        <p:spPr>
          <a:xfrm>
            <a:off x="2589212" y="2133600"/>
            <a:ext cx="8915400" cy="4356100"/>
          </a:xfrm>
        </p:spPr>
        <p:txBody>
          <a:bodyPr>
            <a:normAutofit/>
          </a:bodyPr>
          <a:lstStyle/>
          <a:p>
            <a:pPr marL="0" indent="0" algn="just">
              <a:buNone/>
            </a:pPr>
            <a:r>
              <a:rPr lang="es-ES" sz="2000" dirty="0" smtClean="0"/>
              <a:t>Para </a:t>
            </a:r>
            <a:r>
              <a:rPr lang="es-ES" sz="2000" dirty="0"/>
              <a:t>la confección de un Mapa Conceptual existen diversos pasos a </a:t>
            </a:r>
            <a:r>
              <a:rPr lang="es-ES" sz="2000" dirty="0" smtClean="0"/>
              <a:t>seguir:</a:t>
            </a:r>
          </a:p>
          <a:p>
            <a:pPr lvl="1" algn="just">
              <a:buFont typeface="Wingdings" panose="05000000000000000000" pitchFamily="2" charset="2"/>
              <a:buChar char="Ø"/>
            </a:pPr>
            <a:r>
              <a:rPr lang="es-ES" sz="2000" b="1" dirty="0" smtClean="0"/>
              <a:t>Seleccionar</a:t>
            </a:r>
            <a:r>
              <a:rPr lang="es-ES" sz="2000" b="1" dirty="0"/>
              <a:t>: </a:t>
            </a:r>
            <a:r>
              <a:rPr lang="es-ES" sz="2000" dirty="0"/>
              <a:t>Después de leer un texto, o seleccionando un tema concreto, seleccionar los conceptos con los que se va a trabajar y hacer una lista con ellos. Nunca se pueden repetir conceptos más de una vez en una misma representación</a:t>
            </a:r>
            <a:r>
              <a:rPr lang="es-ES" sz="2000" dirty="0" smtClean="0"/>
              <a:t>.</a:t>
            </a:r>
          </a:p>
          <a:p>
            <a:pPr lvl="1" algn="just">
              <a:buFont typeface="Wingdings" panose="05000000000000000000" pitchFamily="2" charset="2"/>
              <a:buChar char="Ø"/>
            </a:pPr>
            <a:r>
              <a:rPr lang="es-ES" sz="2000" b="1" dirty="0"/>
              <a:t>Agrupar: </a:t>
            </a:r>
            <a:r>
              <a:rPr lang="es-ES" sz="2000" dirty="0"/>
              <a:t>Agrupar los conceptos cuya relación sea próxima</a:t>
            </a:r>
            <a:r>
              <a:rPr lang="es-ES" sz="2000" dirty="0" smtClean="0"/>
              <a:t>.</a:t>
            </a:r>
          </a:p>
          <a:p>
            <a:pPr lvl="1" algn="just">
              <a:buFont typeface="Wingdings" panose="05000000000000000000" pitchFamily="2" charset="2"/>
              <a:buChar char="Ø"/>
            </a:pPr>
            <a:r>
              <a:rPr lang="es-ES" sz="2000" b="1" dirty="0" smtClean="0"/>
              <a:t>Ordenar: </a:t>
            </a:r>
            <a:r>
              <a:rPr lang="es-ES" sz="2000" dirty="0"/>
              <a:t>O</a:t>
            </a:r>
            <a:r>
              <a:rPr lang="es-ES" sz="2000" dirty="0" smtClean="0"/>
              <a:t>rdenar </a:t>
            </a:r>
            <a:r>
              <a:rPr lang="es-ES" sz="2000" dirty="0"/>
              <a:t>los conceptos del más abstracto y general, al </a:t>
            </a:r>
            <a:r>
              <a:rPr lang="es-ES" sz="2000" dirty="0" smtClean="0"/>
              <a:t>más </a:t>
            </a:r>
            <a:r>
              <a:rPr lang="es-ES" sz="2000" dirty="0"/>
              <a:t>concreto y específico. </a:t>
            </a:r>
          </a:p>
          <a:p>
            <a:pPr lvl="1" algn="just">
              <a:buFont typeface="Wingdings" panose="05000000000000000000" pitchFamily="2" charset="2"/>
              <a:buChar char="Ø"/>
            </a:pPr>
            <a:r>
              <a:rPr lang="es-ES" sz="2000" b="1" dirty="0" smtClean="0"/>
              <a:t>Representar</a:t>
            </a:r>
            <a:r>
              <a:rPr lang="es-ES" sz="2000" b="1" dirty="0"/>
              <a:t>:</a:t>
            </a:r>
            <a:r>
              <a:rPr lang="es-ES" sz="2000" dirty="0"/>
              <a:t> Representar y situar los conceptos en el diagrama, así como las posibles correcciones.</a:t>
            </a:r>
          </a:p>
        </p:txBody>
      </p:sp>
    </p:spTree>
    <p:extLst>
      <p:ext uri="{BB962C8B-B14F-4D97-AF65-F5344CB8AC3E}">
        <p14:creationId xmlns:p14="http://schemas.microsoft.com/office/powerpoint/2010/main" val="134272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25712" y="1917700"/>
            <a:ext cx="8915400" cy="3777622"/>
          </a:xfrm>
        </p:spPr>
        <p:txBody>
          <a:bodyPr>
            <a:normAutofit/>
          </a:bodyPr>
          <a:lstStyle/>
          <a:p>
            <a:pPr lvl="1" algn="just">
              <a:buFont typeface="Wingdings" panose="05000000000000000000" pitchFamily="2" charset="2"/>
              <a:buChar char="Ø"/>
            </a:pPr>
            <a:r>
              <a:rPr lang="es-ES" sz="2000" b="1" dirty="0" smtClean="0"/>
              <a:t>Conectar</a:t>
            </a:r>
            <a:r>
              <a:rPr lang="es-ES" sz="2000" b="1" dirty="0"/>
              <a:t>: </a:t>
            </a:r>
            <a:r>
              <a:rPr lang="es-ES" sz="2000" dirty="0"/>
              <a:t>Comprobar el </a:t>
            </a:r>
            <a:r>
              <a:rPr lang="es-ES" sz="2000" dirty="0" smtClean="0"/>
              <a:t>mapa; </a:t>
            </a:r>
            <a:r>
              <a:rPr lang="es-ES" sz="2000" dirty="0"/>
              <a:t>ver si es correcto o incorrecto. En caso de que sea incorrecto corregirlo añadiendo, quitando, cambiando de posición los </a:t>
            </a:r>
            <a:r>
              <a:rPr lang="es-ES" sz="2000" dirty="0" smtClean="0"/>
              <a:t>conceptos.</a:t>
            </a:r>
          </a:p>
          <a:p>
            <a:pPr lvl="1" algn="just">
              <a:buFont typeface="Wingdings" panose="05000000000000000000" pitchFamily="2" charset="2"/>
              <a:buChar char="Ø"/>
            </a:pPr>
            <a:r>
              <a:rPr lang="es-ES" sz="2000" b="1" dirty="0" smtClean="0"/>
              <a:t>Reflexionar</a:t>
            </a:r>
            <a:r>
              <a:rPr lang="es-ES" sz="2000" b="1" dirty="0"/>
              <a:t>: </a:t>
            </a:r>
            <a:r>
              <a:rPr lang="es-ES" sz="2000" dirty="0"/>
              <a:t>Reflexionar sobre el mapa, y ver si se pueden unir distintas secciones. Es ahora cuando se pueden ver relaciones antes no vistas, y aportar nuevo conocimiento sobre la materia estudiada</a:t>
            </a:r>
            <a:r>
              <a:rPr lang="es-ES" sz="2000" dirty="0" smtClean="0"/>
              <a:t>.</a:t>
            </a:r>
          </a:p>
        </p:txBody>
      </p:sp>
    </p:spTree>
    <p:extLst>
      <p:ext uri="{BB962C8B-B14F-4D97-AF65-F5344CB8AC3E}">
        <p14:creationId xmlns:p14="http://schemas.microsoft.com/office/powerpoint/2010/main" val="3570871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575</TotalTime>
  <Words>1400</Words>
  <Application>Microsoft Office PowerPoint</Application>
  <PresentationFormat>Panorámica</PresentationFormat>
  <Paragraphs>73</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Century Gothic</vt:lpstr>
      <vt:lpstr>Wingdings</vt:lpstr>
      <vt:lpstr>Wingdings 3</vt:lpstr>
      <vt:lpstr>Espiral</vt:lpstr>
      <vt:lpstr>ESTRATEGIAS PARA INICIAR LA ELABORACIÓN DE MAPAS CONCEPTUALES EN EL AULA</vt:lpstr>
      <vt:lpstr>MAPA CONCEPTUAL </vt:lpstr>
      <vt:lpstr>Presentación de PowerPoint</vt:lpstr>
      <vt:lpstr>Elementos generales y componentes de los Mapas Conceptuales</vt:lpstr>
      <vt:lpstr>Presentación de PowerPoint</vt:lpstr>
      <vt:lpstr>Presentación de PowerPoint</vt:lpstr>
      <vt:lpstr>CARACTERÍSTICAS PRINCIPALES</vt:lpstr>
      <vt:lpstr>Aspectos a tener en cuenta en la confección de un Mapa Conceptual.</vt:lpstr>
      <vt:lpstr>Presentación de PowerPoint</vt:lpstr>
      <vt:lpstr>Otras técnicas de Representación Visual  MAPAS MENTALES</vt:lpstr>
      <vt:lpstr>Aspectos a considerar en la elaboración de los Mapas Mentales </vt:lpstr>
      <vt:lpstr>Diferencias entre Mapas Conceptuales y Mapas Mentales.</vt:lpstr>
      <vt:lpstr>Presentación de PowerPoint</vt:lpstr>
      <vt:lpstr>Organigrama </vt:lpstr>
      <vt:lpstr>Actividad :</vt:lpstr>
      <vt:lpstr>GRACIAS…</vt:lpstr>
    </vt:vector>
  </TitlesOfParts>
  <Company>eXit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PARA INICIAR LA ELABORACIÓN DE MAPAS CONCEPTUALES EN EL AULA</dc:title>
  <dc:creator>Vanessa</dc:creator>
  <cp:lastModifiedBy>Vanessa</cp:lastModifiedBy>
  <cp:revision>39</cp:revision>
  <dcterms:created xsi:type="dcterms:W3CDTF">2017-12-18T01:18:35Z</dcterms:created>
  <dcterms:modified xsi:type="dcterms:W3CDTF">2017-12-19T05:45:41Z</dcterms:modified>
</cp:coreProperties>
</file>