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6" r:id="rId9"/>
    <p:sldId id="268" r:id="rId10"/>
    <p:sldId id="267" r:id="rId11"/>
    <p:sldId id="261" r:id="rId12"/>
    <p:sldId id="272" r:id="rId13"/>
    <p:sldId id="262" r:id="rId14"/>
    <p:sldId id="271" r:id="rId15"/>
    <p:sldId id="269" r:id="rId16"/>
    <p:sldId id="264" r:id="rId17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110"/>
    <a:srgbClr val="00B08E"/>
    <a:srgbClr val="9900FF"/>
    <a:srgbClr val="5A2781"/>
    <a:srgbClr val="009900"/>
    <a:srgbClr val="CA7F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49" d="100"/>
          <a:sy n="49" d="100"/>
        </p:scale>
        <p:origin x="-51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8CB45-F1FB-4A05-BE54-ADC481EB91B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D95A4DB0-BF44-42CC-A909-ED4D8A9D1253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s-BO" sz="22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Personales:</a:t>
          </a:r>
          <a:r>
            <a:rPr lang="es-BO" sz="20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</a:t>
          </a:r>
          <a:r>
            <a:rPr lang="es-BO" sz="18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 Las propias de su discapacidad </a:t>
          </a:r>
        </a:p>
        <a:p>
          <a:pPr algn="l"/>
          <a:r>
            <a:rPr lang="es-BO" sz="18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 Falta de experiencia</a:t>
          </a:r>
        </a:p>
        <a:p>
          <a:pPr algn="l"/>
          <a:r>
            <a:rPr lang="es-BO" sz="18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 Escaso poder adquisitivo</a:t>
          </a:r>
          <a:endParaRPr lang="es-BO" sz="18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B8730605-67A7-4032-873E-7082E8F586B6}" type="parTrans" cxnId="{05F36B85-BF28-452B-8ADC-78CC952E4BC4}">
      <dgm:prSet/>
      <dgm:spPr/>
      <dgm:t>
        <a:bodyPr/>
        <a:lstStyle/>
        <a:p>
          <a:endParaRPr lang="es-BO" sz="2000"/>
        </a:p>
      </dgm:t>
    </dgm:pt>
    <dgm:pt modelId="{FDB56E7B-24D4-4657-938F-6FACF37CF50C}" type="sibTrans" cxnId="{05F36B85-BF28-452B-8ADC-78CC952E4BC4}">
      <dgm:prSet/>
      <dgm:spPr/>
      <dgm:t>
        <a:bodyPr/>
        <a:lstStyle/>
        <a:p>
          <a:endParaRPr lang="es-BO" sz="2000"/>
        </a:p>
      </dgm:t>
    </dgm:pt>
    <dgm:pt modelId="{B38CF9DB-1F8E-4E67-80A6-69756749D65D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s-BO" sz="22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Comunica-cionales: </a:t>
          </a:r>
        </a:p>
        <a:p>
          <a:pPr algn="l"/>
          <a:r>
            <a:rPr lang="es-BO" sz="20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 </a:t>
          </a:r>
          <a:r>
            <a:rPr lang="es-BO" sz="18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Señalización </a:t>
          </a:r>
        </a:p>
        <a:p>
          <a:pPr algn="l"/>
          <a:r>
            <a:rPr lang="es-BO" sz="18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 Soportes de información complejos</a:t>
          </a:r>
          <a:endParaRPr lang="es-BO" sz="18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5470153C-FA6D-443D-BAAE-47E399B509CA}" type="parTrans" cxnId="{7C6526B7-34A2-4FF0-B7F5-315ECF3477A3}">
      <dgm:prSet/>
      <dgm:spPr/>
      <dgm:t>
        <a:bodyPr/>
        <a:lstStyle/>
        <a:p>
          <a:endParaRPr lang="es-BO" sz="2000"/>
        </a:p>
      </dgm:t>
    </dgm:pt>
    <dgm:pt modelId="{CE9F633A-32FC-46AF-B028-D6EE5D3B0522}" type="sibTrans" cxnId="{7C6526B7-34A2-4FF0-B7F5-315ECF3477A3}">
      <dgm:prSet/>
      <dgm:spPr/>
      <dgm:t>
        <a:bodyPr/>
        <a:lstStyle/>
        <a:p>
          <a:endParaRPr lang="es-BO" sz="2000"/>
        </a:p>
      </dgm:t>
    </dgm:pt>
    <dgm:pt modelId="{B6C0A0B7-35CA-4B19-B2FC-06D456E3F89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</dgm:spPr>
      <dgm:t>
        <a:bodyPr/>
        <a:lstStyle/>
        <a:p>
          <a:pPr algn="l"/>
          <a:r>
            <a:rPr lang="es-BO" sz="22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Físicas: </a:t>
          </a:r>
        </a:p>
        <a:p>
          <a:pPr algn="l"/>
          <a:r>
            <a:rPr lang="es-BO" sz="1800" b="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 </a:t>
          </a:r>
          <a:r>
            <a:rPr lang="es-BO" sz="18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Arquitectó-nicas</a:t>
          </a:r>
        </a:p>
        <a:p>
          <a:pPr algn="l"/>
          <a:r>
            <a:rPr lang="es-BO" sz="18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 Accesos a equipamien-tos comunitarios</a:t>
          </a:r>
          <a:endParaRPr lang="es-BO" sz="18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D63B3F1C-528F-4928-B4B1-41DAC999BB00}" type="parTrans" cxnId="{5A7430A3-5FC0-4EE0-B6D4-0C87D44ADFAB}">
      <dgm:prSet/>
      <dgm:spPr/>
      <dgm:t>
        <a:bodyPr/>
        <a:lstStyle/>
        <a:p>
          <a:endParaRPr lang="es-BO" sz="2000"/>
        </a:p>
      </dgm:t>
    </dgm:pt>
    <dgm:pt modelId="{0B15D36D-6076-4DBE-9A93-3FCC09423721}" type="sibTrans" cxnId="{5A7430A3-5FC0-4EE0-B6D4-0C87D44ADFAB}">
      <dgm:prSet/>
      <dgm:spPr/>
      <dgm:t>
        <a:bodyPr/>
        <a:lstStyle/>
        <a:p>
          <a:endParaRPr lang="es-BO" sz="2000"/>
        </a:p>
      </dgm:t>
    </dgm:pt>
    <dgm:pt modelId="{F8E523E8-6E8E-455E-AD0A-46AB8454BBBB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s-BO" sz="22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Sociales: </a:t>
          </a:r>
        </a:p>
        <a:p>
          <a:pPr algn="l"/>
          <a:r>
            <a:rPr lang="es-BO" sz="18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 Prejuicios frente a la discapacidad</a:t>
          </a:r>
        </a:p>
        <a:p>
          <a:pPr algn="l"/>
          <a:r>
            <a:rPr lang="es-BO" sz="18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 Falta de interrelación con otras personas</a:t>
          </a:r>
          <a:endParaRPr lang="es-BO" sz="20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37D65144-3473-4F0F-94B1-881C45C9204C}" type="parTrans" cxnId="{BC1CCEB2-2E09-4665-A08D-DFD67B8E6C6C}">
      <dgm:prSet/>
      <dgm:spPr/>
      <dgm:t>
        <a:bodyPr/>
        <a:lstStyle/>
        <a:p>
          <a:endParaRPr lang="es-BO" sz="2000"/>
        </a:p>
      </dgm:t>
    </dgm:pt>
    <dgm:pt modelId="{44BABFC3-0B80-412C-9B64-6D1D72384ED0}" type="sibTrans" cxnId="{BC1CCEB2-2E09-4665-A08D-DFD67B8E6C6C}">
      <dgm:prSet/>
      <dgm:spPr/>
      <dgm:t>
        <a:bodyPr/>
        <a:lstStyle/>
        <a:p>
          <a:endParaRPr lang="es-BO" sz="2000"/>
        </a:p>
      </dgm:t>
    </dgm:pt>
    <dgm:pt modelId="{ED9F3FD5-88A6-4DEF-ADE1-DC4053507B3F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B08E"/>
        </a:solidFill>
      </dgm:spPr>
      <dgm:t>
        <a:bodyPr/>
        <a:lstStyle/>
        <a:p>
          <a:r>
            <a:rPr lang="es-BO" sz="22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Familiares:</a:t>
          </a:r>
          <a:r>
            <a:rPr lang="es-BO" sz="2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</a:t>
          </a:r>
        </a:p>
        <a:p>
          <a:r>
            <a:rPr lang="es-BO" sz="2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 V</a:t>
          </a:r>
          <a:r>
            <a:rPr lang="es-BO" sz="20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ergüenza</a:t>
          </a:r>
        </a:p>
        <a:p>
          <a:r>
            <a:rPr lang="es-BO" sz="20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 Negación </a:t>
          </a:r>
        </a:p>
        <a:p>
          <a:r>
            <a:rPr lang="es-BO" sz="20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- </a:t>
          </a:r>
          <a:r>
            <a:rPr lang="es-BO" sz="2000" u="sng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Sobre-protección</a:t>
          </a:r>
          <a:endParaRPr lang="es-BO" sz="20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06DC8581-9C7E-4819-9003-FAC7B265D0E1}" type="parTrans" cxnId="{9533BD83-7DE2-4269-9114-D8E664C74D90}">
      <dgm:prSet/>
      <dgm:spPr/>
      <dgm:t>
        <a:bodyPr/>
        <a:lstStyle/>
        <a:p>
          <a:endParaRPr lang="es-BO" sz="2000"/>
        </a:p>
      </dgm:t>
    </dgm:pt>
    <dgm:pt modelId="{203D13B8-0681-4278-A404-296C9836E1E0}" type="sibTrans" cxnId="{9533BD83-7DE2-4269-9114-D8E664C74D90}">
      <dgm:prSet/>
      <dgm:spPr/>
      <dgm:t>
        <a:bodyPr/>
        <a:lstStyle/>
        <a:p>
          <a:endParaRPr lang="es-BO" sz="2000"/>
        </a:p>
      </dgm:t>
    </dgm:pt>
    <dgm:pt modelId="{D02F7808-5600-4F6C-A8F8-402E2F011790}" type="pres">
      <dgm:prSet presAssocID="{1298CB45-F1FB-4A05-BE54-ADC481EB91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6A981330-D2BF-44B9-A92B-01C43482BAF9}" type="pres">
      <dgm:prSet presAssocID="{D95A4DB0-BF44-42CC-A909-ED4D8A9D1253}" presName="node" presStyleLbl="node1" presStyleIdx="0" presStyleCnt="5" custLinFactNeighborX="-514" custLinFactNeighborY="5814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BE3A6A4-1AC1-4052-8FDC-3BCA586ED57A}" type="pres">
      <dgm:prSet presAssocID="{FDB56E7B-24D4-4657-938F-6FACF37CF50C}" presName="sibTrans" presStyleCnt="0"/>
      <dgm:spPr/>
    </dgm:pt>
    <dgm:pt modelId="{A634189C-4662-44D4-A017-30E642F62521}" type="pres">
      <dgm:prSet presAssocID="{B38CF9DB-1F8E-4E67-80A6-69756749D6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5C0B7ED6-F938-480D-A960-049EF38FFC42}" type="pres">
      <dgm:prSet presAssocID="{CE9F633A-32FC-46AF-B028-D6EE5D3B0522}" presName="sibTrans" presStyleCnt="0"/>
      <dgm:spPr/>
    </dgm:pt>
    <dgm:pt modelId="{84715DEC-1A1F-46AE-A7EC-812D9D3A3B50}" type="pres">
      <dgm:prSet presAssocID="{B6C0A0B7-35CA-4B19-B2FC-06D456E3F8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7D249A3-29CC-44D6-A0F9-ACF5D6407A0A}" type="pres">
      <dgm:prSet presAssocID="{0B15D36D-6076-4DBE-9A93-3FCC09423721}" presName="sibTrans" presStyleCnt="0"/>
      <dgm:spPr/>
    </dgm:pt>
    <dgm:pt modelId="{1A9627AD-E50E-4A67-933E-72C5EC35CB89}" type="pres">
      <dgm:prSet presAssocID="{F8E523E8-6E8E-455E-AD0A-46AB8454BBB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268461E-16AA-4B6D-A8DC-5B41F6D28384}" type="pres">
      <dgm:prSet presAssocID="{44BABFC3-0B80-412C-9B64-6D1D72384ED0}" presName="sibTrans" presStyleCnt="0"/>
      <dgm:spPr/>
    </dgm:pt>
    <dgm:pt modelId="{6A4DACF1-3FE2-4854-BD33-239DE590C700}" type="pres">
      <dgm:prSet presAssocID="{ED9F3FD5-88A6-4DEF-ADE1-DC4053507B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7C6526B7-34A2-4FF0-B7F5-315ECF3477A3}" srcId="{1298CB45-F1FB-4A05-BE54-ADC481EB91BF}" destId="{B38CF9DB-1F8E-4E67-80A6-69756749D65D}" srcOrd="1" destOrd="0" parTransId="{5470153C-FA6D-443D-BAAE-47E399B509CA}" sibTransId="{CE9F633A-32FC-46AF-B028-D6EE5D3B0522}"/>
    <dgm:cxn modelId="{7782EE68-EA1F-4374-9C71-CDBF2D79AA3C}" type="presOf" srcId="{D95A4DB0-BF44-42CC-A909-ED4D8A9D1253}" destId="{6A981330-D2BF-44B9-A92B-01C43482BAF9}" srcOrd="0" destOrd="0" presId="urn:microsoft.com/office/officeart/2005/8/layout/hList6"/>
    <dgm:cxn modelId="{9533BD83-7DE2-4269-9114-D8E664C74D90}" srcId="{1298CB45-F1FB-4A05-BE54-ADC481EB91BF}" destId="{ED9F3FD5-88A6-4DEF-ADE1-DC4053507B3F}" srcOrd="4" destOrd="0" parTransId="{06DC8581-9C7E-4819-9003-FAC7B265D0E1}" sibTransId="{203D13B8-0681-4278-A404-296C9836E1E0}"/>
    <dgm:cxn modelId="{BC1CCEB2-2E09-4665-A08D-DFD67B8E6C6C}" srcId="{1298CB45-F1FB-4A05-BE54-ADC481EB91BF}" destId="{F8E523E8-6E8E-455E-AD0A-46AB8454BBBB}" srcOrd="3" destOrd="0" parTransId="{37D65144-3473-4F0F-94B1-881C45C9204C}" sibTransId="{44BABFC3-0B80-412C-9B64-6D1D72384ED0}"/>
    <dgm:cxn modelId="{AF3F2DEF-EBEC-47DB-968E-C4188C6ACF0B}" type="presOf" srcId="{1298CB45-F1FB-4A05-BE54-ADC481EB91BF}" destId="{D02F7808-5600-4F6C-A8F8-402E2F011790}" srcOrd="0" destOrd="0" presId="urn:microsoft.com/office/officeart/2005/8/layout/hList6"/>
    <dgm:cxn modelId="{5A7430A3-5FC0-4EE0-B6D4-0C87D44ADFAB}" srcId="{1298CB45-F1FB-4A05-BE54-ADC481EB91BF}" destId="{B6C0A0B7-35CA-4B19-B2FC-06D456E3F892}" srcOrd="2" destOrd="0" parTransId="{D63B3F1C-528F-4928-B4B1-41DAC999BB00}" sibTransId="{0B15D36D-6076-4DBE-9A93-3FCC09423721}"/>
    <dgm:cxn modelId="{0C788D01-841E-43B8-ADC9-BDAC2CE1F525}" type="presOf" srcId="{F8E523E8-6E8E-455E-AD0A-46AB8454BBBB}" destId="{1A9627AD-E50E-4A67-933E-72C5EC35CB89}" srcOrd="0" destOrd="0" presId="urn:microsoft.com/office/officeart/2005/8/layout/hList6"/>
    <dgm:cxn modelId="{05F36B85-BF28-452B-8ADC-78CC952E4BC4}" srcId="{1298CB45-F1FB-4A05-BE54-ADC481EB91BF}" destId="{D95A4DB0-BF44-42CC-A909-ED4D8A9D1253}" srcOrd="0" destOrd="0" parTransId="{B8730605-67A7-4032-873E-7082E8F586B6}" sibTransId="{FDB56E7B-24D4-4657-938F-6FACF37CF50C}"/>
    <dgm:cxn modelId="{A78E7233-2A61-4582-812E-7D85E946F2C6}" type="presOf" srcId="{B38CF9DB-1F8E-4E67-80A6-69756749D65D}" destId="{A634189C-4662-44D4-A017-30E642F62521}" srcOrd="0" destOrd="0" presId="urn:microsoft.com/office/officeart/2005/8/layout/hList6"/>
    <dgm:cxn modelId="{D7A56BB4-6EEE-44BC-A62D-7EA97428E839}" type="presOf" srcId="{B6C0A0B7-35CA-4B19-B2FC-06D456E3F892}" destId="{84715DEC-1A1F-46AE-A7EC-812D9D3A3B50}" srcOrd="0" destOrd="0" presId="urn:microsoft.com/office/officeart/2005/8/layout/hList6"/>
    <dgm:cxn modelId="{4A9E6BD4-0A8F-469F-B0BD-A89C0A611515}" type="presOf" srcId="{ED9F3FD5-88A6-4DEF-ADE1-DC4053507B3F}" destId="{6A4DACF1-3FE2-4854-BD33-239DE590C700}" srcOrd="0" destOrd="0" presId="urn:microsoft.com/office/officeart/2005/8/layout/hList6"/>
    <dgm:cxn modelId="{0B1519ED-DD23-431E-9B79-8C7E21B5B9F2}" type="presParOf" srcId="{D02F7808-5600-4F6C-A8F8-402E2F011790}" destId="{6A981330-D2BF-44B9-A92B-01C43482BAF9}" srcOrd="0" destOrd="0" presId="urn:microsoft.com/office/officeart/2005/8/layout/hList6"/>
    <dgm:cxn modelId="{50983D66-5ECB-4B57-890A-38A71D0DF470}" type="presParOf" srcId="{D02F7808-5600-4F6C-A8F8-402E2F011790}" destId="{2BE3A6A4-1AC1-4052-8FDC-3BCA586ED57A}" srcOrd="1" destOrd="0" presId="urn:microsoft.com/office/officeart/2005/8/layout/hList6"/>
    <dgm:cxn modelId="{CC72D651-3A82-435E-AAD8-6D505BB66455}" type="presParOf" srcId="{D02F7808-5600-4F6C-A8F8-402E2F011790}" destId="{A634189C-4662-44D4-A017-30E642F62521}" srcOrd="2" destOrd="0" presId="urn:microsoft.com/office/officeart/2005/8/layout/hList6"/>
    <dgm:cxn modelId="{88C06524-06DD-4FD1-80B1-32BE59AC0CEF}" type="presParOf" srcId="{D02F7808-5600-4F6C-A8F8-402E2F011790}" destId="{5C0B7ED6-F938-480D-A960-049EF38FFC42}" srcOrd="3" destOrd="0" presId="urn:microsoft.com/office/officeart/2005/8/layout/hList6"/>
    <dgm:cxn modelId="{F629BE18-7D88-480C-AC84-431F0E6A79CC}" type="presParOf" srcId="{D02F7808-5600-4F6C-A8F8-402E2F011790}" destId="{84715DEC-1A1F-46AE-A7EC-812D9D3A3B50}" srcOrd="4" destOrd="0" presId="urn:microsoft.com/office/officeart/2005/8/layout/hList6"/>
    <dgm:cxn modelId="{74C8713A-4E46-42D5-92EC-A7613D28DFEB}" type="presParOf" srcId="{D02F7808-5600-4F6C-A8F8-402E2F011790}" destId="{77D249A3-29CC-44D6-A0F9-ACF5D6407A0A}" srcOrd="5" destOrd="0" presId="urn:microsoft.com/office/officeart/2005/8/layout/hList6"/>
    <dgm:cxn modelId="{ADE06966-4D15-4CD7-A6CD-334F10A5666F}" type="presParOf" srcId="{D02F7808-5600-4F6C-A8F8-402E2F011790}" destId="{1A9627AD-E50E-4A67-933E-72C5EC35CB89}" srcOrd="6" destOrd="0" presId="urn:microsoft.com/office/officeart/2005/8/layout/hList6"/>
    <dgm:cxn modelId="{5C258950-D5B8-4C81-85A4-E44E6C029956}" type="presParOf" srcId="{D02F7808-5600-4F6C-A8F8-402E2F011790}" destId="{A268461E-16AA-4B6D-A8DC-5B41F6D28384}" srcOrd="7" destOrd="0" presId="urn:microsoft.com/office/officeart/2005/8/layout/hList6"/>
    <dgm:cxn modelId="{EABACFAA-5024-415F-823E-F25FBC04528F}" type="presParOf" srcId="{D02F7808-5600-4F6C-A8F8-402E2F011790}" destId="{6A4DACF1-3FE2-4854-BD33-239DE590C700}" srcOrd="8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737114-3EF9-4460-BD69-29EA7F95A5E3}" type="doc">
      <dgm:prSet loTypeId="urn:microsoft.com/office/officeart/2005/8/layout/venn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BO"/>
        </a:p>
      </dgm:t>
    </dgm:pt>
    <dgm:pt modelId="{28A47379-5AAF-4178-9C46-40FD641784A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BO" sz="1800" dirty="0" smtClean="0"/>
            <a:t>Derechos Humanos</a:t>
          </a:r>
          <a:endParaRPr lang="es-BO" sz="1800" dirty="0"/>
        </a:p>
      </dgm:t>
    </dgm:pt>
    <dgm:pt modelId="{E2EEC65A-E3B8-4D7C-A98D-49378028058E}" type="parTrans" cxnId="{F76F1928-73E8-48B6-A2CA-375B32019C1F}">
      <dgm:prSet/>
      <dgm:spPr/>
      <dgm:t>
        <a:bodyPr/>
        <a:lstStyle/>
        <a:p>
          <a:endParaRPr lang="es-BO" sz="1800"/>
        </a:p>
      </dgm:t>
    </dgm:pt>
    <dgm:pt modelId="{72BAC5C4-2E48-434E-9055-E30C398A2EF1}" type="sibTrans" cxnId="{F76F1928-73E8-48B6-A2CA-375B32019C1F}">
      <dgm:prSet/>
      <dgm:spPr/>
      <dgm:t>
        <a:bodyPr/>
        <a:lstStyle/>
        <a:p>
          <a:endParaRPr lang="es-BO" sz="1800"/>
        </a:p>
      </dgm:t>
    </dgm:pt>
    <dgm:pt modelId="{A5150373-E87D-4E29-9FA6-3D1D242EB366}">
      <dgm:prSet phldrT="[Texto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es-BO" sz="1800" dirty="0" smtClean="0"/>
            <a:t>Convención Internacional de Derechos Humanos de las PCD</a:t>
          </a:r>
          <a:endParaRPr lang="es-BO" sz="1800" dirty="0"/>
        </a:p>
      </dgm:t>
    </dgm:pt>
    <dgm:pt modelId="{7F662E8B-C575-40C1-AAA4-36AF19BF58FB}" type="parTrans" cxnId="{9CA2AFC9-5A2D-41F3-82A4-781B636E41B8}">
      <dgm:prSet/>
      <dgm:spPr/>
      <dgm:t>
        <a:bodyPr/>
        <a:lstStyle/>
        <a:p>
          <a:endParaRPr lang="es-BO" sz="1800"/>
        </a:p>
      </dgm:t>
    </dgm:pt>
    <dgm:pt modelId="{CF4AABA2-966F-4446-A67B-A19CD558DDE2}" type="sibTrans" cxnId="{9CA2AFC9-5A2D-41F3-82A4-781B636E41B8}">
      <dgm:prSet/>
      <dgm:spPr/>
      <dgm:t>
        <a:bodyPr/>
        <a:lstStyle/>
        <a:p>
          <a:endParaRPr lang="es-BO" sz="1800"/>
        </a:p>
      </dgm:t>
    </dgm:pt>
    <dgm:pt modelId="{F38226F5-8975-44FE-AE15-BD1AB4919B45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es-BO" sz="1800" dirty="0" smtClean="0"/>
            <a:t>Decreto Supremo 28671 del Estado Plurinacional de Bolivia</a:t>
          </a:r>
          <a:endParaRPr lang="es-BO" sz="1800" dirty="0"/>
        </a:p>
      </dgm:t>
    </dgm:pt>
    <dgm:pt modelId="{B508FD0D-1AF9-4DB4-B9C0-1AE6DA40B960}" type="parTrans" cxnId="{91CB5E21-E389-486D-B49E-569FD90B5616}">
      <dgm:prSet/>
      <dgm:spPr/>
      <dgm:t>
        <a:bodyPr/>
        <a:lstStyle/>
        <a:p>
          <a:endParaRPr lang="es-BO" sz="1800"/>
        </a:p>
      </dgm:t>
    </dgm:pt>
    <dgm:pt modelId="{3679316B-D4E3-4CED-923B-2653ABE4D56F}" type="sibTrans" cxnId="{91CB5E21-E389-486D-B49E-569FD90B5616}">
      <dgm:prSet/>
      <dgm:spPr/>
      <dgm:t>
        <a:bodyPr/>
        <a:lstStyle/>
        <a:p>
          <a:endParaRPr lang="es-BO" sz="1800"/>
        </a:p>
      </dgm:t>
    </dgm:pt>
    <dgm:pt modelId="{AD4E5E72-0B71-4C77-9BDF-5A8EC411127D}">
      <dgm:prSet phldrT="[Texto]" custT="1"/>
      <dgm:spPr/>
      <dgm:t>
        <a:bodyPr/>
        <a:lstStyle/>
        <a:p>
          <a:r>
            <a:rPr lang="es-BO" sz="1800" dirty="0" smtClean="0"/>
            <a:t>La ley 223 del Estado Plurinacional de Bolivia</a:t>
          </a:r>
          <a:endParaRPr lang="es-BO" sz="1800" dirty="0"/>
        </a:p>
      </dgm:t>
    </dgm:pt>
    <dgm:pt modelId="{08843CB8-CFDF-41C2-8F67-EADBBBB5FF79}" type="parTrans" cxnId="{CFE8BD76-3E4F-4FC0-B7C7-05595BB116F5}">
      <dgm:prSet/>
      <dgm:spPr/>
      <dgm:t>
        <a:bodyPr/>
        <a:lstStyle/>
        <a:p>
          <a:endParaRPr lang="es-BO" sz="1800"/>
        </a:p>
      </dgm:t>
    </dgm:pt>
    <dgm:pt modelId="{D8F70DB7-C01C-433C-9A6D-E0D8DAFE056F}" type="sibTrans" cxnId="{CFE8BD76-3E4F-4FC0-B7C7-05595BB116F5}">
      <dgm:prSet/>
      <dgm:spPr/>
      <dgm:t>
        <a:bodyPr/>
        <a:lstStyle/>
        <a:p>
          <a:endParaRPr lang="es-BO" sz="1800"/>
        </a:p>
      </dgm:t>
    </dgm:pt>
    <dgm:pt modelId="{5A19F808-B6A8-4CF3-BDD2-517B85169407}" type="pres">
      <dgm:prSet presAssocID="{03737114-3EF9-4460-BD69-29EA7F95A5E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BF8E79D7-73CE-4396-A57D-D2953DE60ED6}" type="pres">
      <dgm:prSet presAssocID="{03737114-3EF9-4460-BD69-29EA7F95A5E3}" presName="comp1" presStyleCnt="0"/>
      <dgm:spPr/>
    </dgm:pt>
    <dgm:pt modelId="{EBE5B5CF-130B-4B93-8E50-779E2D9D89C5}" type="pres">
      <dgm:prSet presAssocID="{03737114-3EF9-4460-BD69-29EA7F95A5E3}" presName="circle1" presStyleLbl="node1" presStyleIdx="0" presStyleCnt="4" custScaleX="147368" custScaleY="86842" custLinFactNeighborX="-1317" custLinFactNeighborY="-3881"/>
      <dgm:spPr/>
      <dgm:t>
        <a:bodyPr/>
        <a:lstStyle/>
        <a:p>
          <a:endParaRPr lang="es-BO"/>
        </a:p>
      </dgm:t>
    </dgm:pt>
    <dgm:pt modelId="{26C1D7DA-6870-4E30-B441-5220189F7B3B}" type="pres">
      <dgm:prSet presAssocID="{03737114-3EF9-4460-BD69-29EA7F95A5E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31E8635-5F34-4B7E-82DD-6882642FB47C}" type="pres">
      <dgm:prSet presAssocID="{03737114-3EF9-4460-BD69-29EA7F95A5E3}" presName="comp2" presStyleCnt="0"/>
      <dgm:spPr/>
    </dgm:pt>
    <dgm:pt modelId="{11B52C3F-4ED6-47A0-B8CC-AA8BE269531D}" type="pres">
      <dgm:prSet presAssocID="{03737114-3EF9-4460-BD69-29EA7F95A5E3}" presName="circle2" presStyleLbl="node1" presStyleIdx="1" presStyleCnt="4" custScaleX="159403" custScaleY="90132" custLinFactNeighborX="7332" custLinFactNeighborY="-4029"/>
      <dgm:spPr/>
      <dgm:t>
        <a:bodyPr/>
        <a:lstStyle/>
        <a:p>
          <a:endParaRPr lang="es-BO"/>
        </a:p>
      </dgm:t>
    </dgm:pt>
    <dgm:pt modelId="{9DE116F5-F005-4C2D-B4B1-F6C5E7DBCD71}" type="pres">
      <dgm:prSet presAssocID="{03737114-3EF9-4460-BD69-29EA7F95A5E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2D25632-2500-4D0A-911D-1681B03653C3}" type="pres">
      <dgm:prSet presAssocID="{03737114-3EF9-4460-BD69-29EA7F95A5E3}" presName="comp3" presStyleCnt="0"/>
      <dgm:spPr/>
    </dgm:pt>
    <dgm:pt modelId="{DAAAD8E0-1C79-4322-BBAF-F8C9D82B3B68}" type="pres">
      <dgm:prSet presAssocID="{03737114-3EF9-4460-BD69-29EA7F95A5E3}" presName="circle3" presStyleLbl="node1" presStyleIdx="2" presStyleCnt="4" custScaleX="159403" custScaleY="83902" custLinFactNeighborX="24876" custLinFactNeighborY="-2895"/>
      <dgm:spPr/>
      <dgm:t>
        <a:bodyPr/>
        <a:lstStyle/>
        <a:p>
          <a:endParaRPr lang="es-BO"/>
        </a:p>
      </dgm:t>
    </dgm:pt>
    <dgm:pt modelId="{6E9512C3-ADF6-462B-8204-2FD945B3D6D7}" type="pres">
      <dgm:prSet presAssocID="{03737114-3EF9-4460-BD69-29EA7F95A5E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FFCDD7B0-8F77-41F0-BD8A-23D606E467DF}" type="pres">
      <dgm:prSet presAssocID="{03737114-3EF9-4460-BD69-29EA7F95A5E3}" presName="comp4" presStyleCnt="0"/>
      <dgm:spPr/>
    </dgm:pt>
    <dgm:pt modelId="{A2748643-0C41-4CF7-BBD3-67EC8CECE960}" type="pres">
      <dgm:prSet presAssocID="{03737114-3EF9-4460-BD69-29EA7F95A5E3}" presName="circle4" presStyleLbl="node1" presStyleIdx="3" presStyleCnt="4" custScaleX="159403" custScaleY="80924" custLinFactNeighborX="56674" custLinFactNeighborY="-6908"/>
      <dgm:spPr/>
      <dgm:t>
        <a:bodyPr/>
        <a:lstStyle/>
        <a:p>
          <a:endParaRPr lang="es-BO"/>
        </a:p>
      </dgm:t>
    </dgm:pt>
    <dgm:pt modelId="{82D24289-5341-48E6-B795-BC8A9AEE5A37}" type="pres">
      <dgm:prSet presAssocID="{03737114-3EF9-4460-BD69-29EA7F95A5E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F76F1928-73E8-48B6-A2CA-375B32019C1F}" srcId="{03737114-3EF9-4460-BD69-29EA7F95A5E3}" destId="{28A47379-5AAF-4178-9C46-40FD641784A9}" srcOrd="0" destOrd="0" parTransId="{E2EEC65A-E3B8-4D7C-A98D-49378028058E}" sibTransId="{72BAC5C4-2E48-434E-9055-E30C398A2EF1}"/>
    <dgm:cxn modelId="{301C61E8-B0CA-445F-95E5-CF03EC54C6FD}" type="presOf" srcId="{28A47379-5AAF-4178-9C46-40FD641784A9}" destId="{26C1D7DA-6870-4E30-B441-5220189F7B3B}" srcOrd="1" destOrd="0" presId="urn:microsoft.com/office/officeart/2005/8/layout/venn2"/>
    <dgm:cxn modelId="{91CB5E21-E389-486D-B49E-569FD90B5616}" srcId="{03737114-3EF9-4460-BD69-29EA7F95A5E3}" destId="{F38226F5-8975-44FE-AE15-BD1AB4919B45}" srcOrd="2" destOrd="0" parTransId="{B508FD0D-1AF9-4DB4-B9C0-1AE6DA40B960}" sibTransId="{3679316B-D4E3-4CED-923B-2653ABE4D56F}"/>
    <dgm:cxn modelId="{BD413F23-B9A8-4335-9216-220B423418A2}" type="presOf" srcId="{A5150373-E87D-4E29-9FA6-3D1D242EB366}" destId="{11B52C3F-4ED6-47A0-B8CC-AA8BE269531D}" srcOrd="0" destOrd="0" presId="urn:microsoft.com/office/officeart/2005/8/layout/venn2"/>
    <dgm:cxn modelId="{D204937A-5FD2-4AC0-89EB-96FCC2D7D998}" type="presOf" srcId="{28A47379-5AAF-4178-9C46-40FD641784A9}" destId="{EBE5B5CF-130B-4B93-8E50-779E2D9D89C5}" srcOrd="0" destOrd="0" presId="urn:microsoft.com/office/officeart/2005/8/layout/venn2"/>
    <dgm:cxn modelId="{9CA2AFC9-5A2D-41F3-82A4-781B636E41B8}" srcId="{03737114-3EF9-4460-BD69-29EA7F95A5E3}" destId="{A5150373-E87D-4E29-9FA6-3D1D242EB366}" srcOrd="1" destOrd="0" parTransId="{7F662E8B-C575-40C1-AAA4-36AF19BF58FB}" sibTransId="{CF4AABA2-966F-4446-A67B-A19CD558DDE2}"/>
    <dgm:cxn modelId="{3E33C550-8318-4217-BFF9-8687D29BA072}" type="presOf" srcId="{F38226F5-8975-44FE-AE15-BD1AB4919B45}" destId="{6E9512C3-ADF6-462B-8204-2FD945B3D6D7}" srcOrd="1" destOrd="0" presId="urn:microsoft.com/office/officeart/2005/8/layout/venn2"/>
    <dgm:cxn modelId="{C083828D-2DD9-4941-8CCE-709808A7DAA2}" type="presOf" srcId="{F38226F5-8975-44FE-AE15-BD1AB4919B45}" destId="{DAAAD8E0-1C79-4322-BBAF-F8C9D82B3B68}" srcOrd="0" destOrd="0" presId="urn:microsoft.com/office/officeart/2005/8/layout/venn2"/>
    <dgm:cxn modelId="{CFE8BD76-3E4F-4FC0-B7C7-05595BB116F5}" srcId="{03737114-3EF9-4460-BD69-29EA7F95A5E3}" destId="{AD4E5E72-0B71-4C77-9BDF-5A8EC411127D}" srcOrd="3" destOrd="0" parTransId="{08843CB8-CFDF-41C2-8F67-EADBBBB5FF79}" sibTransId="{D8F70DB7-C01C-433C-9A6D-E0D8DAFE056F}"/>
    <dgm:cxn modelId="{B0740923-D06C-4FD7-8AF0-BB437D23E612}" type="presOf" srcId="{AD4E5E72-0B71-4C77-9BDF-5A8EC411127D}" destId="{A2748643-0C41-4CF7-BBD3-67EC8CECE960}" srcOrd="0" destOrd="0" presId="urn:microsoft.com/office/officeart/2005/8/layout/venn2"/>
    <dgm:cxn modelId="{62E066D7-A388-4AA3-9C07-F33E6ABAD74C}" type="presOf" srcId="{03737114-3EF9-4460-BD69-29EA7F95A5E3}" destId="{5A19F808-B6A8-4CF3-BDD2-517B85169407}" srcOrd="0" destOrd="0" presId="urn:microsoft.com/office/officeart/2005/8/layout/venn2"/>
    <dgm:cxn modelId="{5D75E0B9-EB1A-4904-846A-D364331FEBC4}" type="presOf" srcId="{AD4E5E72-0B71-4C77-9BDF-5A8EC411127D}" destId="{82D24289-5341-48E6-B795-BC8A9AEE5A37}" srcOrd="1" destOrd="0" presId="urn:microsoft.com/office/officeart/2005/8/layout/venn2"/>
    <dgm:cxn modelId="{64EFD94F-9226-4853-B635-97FDE4931770}" type="presOf" srcId="{A5150373-E87D-4E29-9FA6-3D1D242EB366}" destId="{9DE116F5-F005-4C2D-B4B1-F6C5E7DBCD71}" srcOrd="1" destOrd="0" presId="urn:microsoft.com/office/officeart/2005/8/layout/venn2"/>
    <dgm:cxn modelId="{48B9144E-3A0F-42FF-8010-B5A154AFA024}" type="presParOf" srcId="{5A19F808-B6A8-4CF3-BDD2-517B85169407}" destId="{BF8E79D7-73CE-4396-A57D-D2953DE60ED6}" srcOrd="0" destOrd="0" presId="urn:microsoft.com/office/officeart/2005/8/layout/venn2"/>
    <dgm:cxn modelId="{DECD02EE-B228-490F-9323-2BB6D021C4A0}" type="presParOf" srcId="{BF8E79D7-73CE-4396-A57D-D2953DE60ED6}" destId="{EBE5B5CF-130B-4B93-8E50-779E2D9D89C5}" srcOrd="0" destOrd="0" presId="urn:microsoft.com/office/officeart/2005/8/layout/venn2"/>
    <dgm:cxn modelId="{2B01602A-378A-4AFD-9394-CED8637950EC}" type="presParOf" srcId="{BF8E79D7-73CE-4396-A57D-D2953DE60ED6}" destId="{26C1D7DA-6870-4E30-B441-5220189F7B3B}" srcOrd="1" destOrd="0" presId="urn:microsoft.com/office/officeart/2005/8/layout/venn2"/>
    <dgm:cxn modelId="{3CF3BFA7-CB6D-4196-8743-827819437237}" type="presParOf" srcId="{5A19F808-B6A8-4CF3-BDD2-517B85169407}" destId="{B31E8635-5F34-4B7E-82DD-6882642FB47C}" srcOrd="1" destOrd="0" presId="urn:microsoft.com/office/officeart/2005/8/layout/venn2"/>
    <dgm:cxn modelId="{0FF0EA5A-F8FD-417B-BF4F-CD9716E315BC}" type="presParOf" srcId="{B31E8635-5F34-4B7E-82DD-6882642FB47C}" destId="{11B52C3F-4ED6-47A0-B8CC-AA8BE269531D}" srcOrd="0" destOrd="0" presId="urn:microsoft.com/office/officeart/2005/8/layout/venn2"/>
    <dgm:cxn modelId="{13B35140-0429-4F03-BF13-F27977F54B47}" type="presParOf" srcId="{B31E8635-5F34-4B7E-82DD-6882642FB47C}" destId="{9DE116F5-F005-4C2D-B4B1-F6C5E7DBCD71}" srcOrd="1" destOrd="0" presId="urn:microsoft.com/office/officeart/2005/8/layout/venn2"/>
    <dgm:cxn modelId="{5EC96342-43FF-4C34-8935-220A59FB60C1}" type="presParOf" srcId="{5A19F808-B6A8-4CF3-BDD2-517B85169407}" destId="{22D25632-2500-4D0A-911D-1681B03653C3}" srcOrd="2" destOrd="0" presId="urn:microsoft.com/office/officeart/2005/8/layout/venn2"/>
    <dgm:cxn modelId="{A863A9C8-CCA0-4D4A-B103-2B19FAAE4AE2}" type="presParOf" srcId="{22D25632-2500-4D0A-911D-1681B03653C3}" destId="{DAAAD8E0-1C79-4322-BBAF-F8C9D82B3B68}" srcOrd="0" destOrd="0" presId="urn:microsoft.com/office/officeart/2005/8/layout/venn2"/>
    <dgm:cxn modelId="{80B3E183-B50B-4CDA-9950-0A6F5D2A257E}" type="presParOf" srcId="{22D25632-2500-4D0A-911D-1681B03653C3}" destId="{6E9512C3-ADF6-462B-8204-2FD945B3D6D7}" srcOrd="1" destOrd="0" presId="urn:microsoft.com/office/officeart/2005/8/layout/venn2"/>
    <dgm:cxn modelId="{5BA01A34-6624-4FAA-BCAB-176AFE9FD46C}" type="presParOf" srcId="{5A19F808-B6A8-4CF3-BDD2-517B85169407}" destId="{FFCDD7B0-8F77-41F0-BD8A-23D606E467DF}" srcOrd="3" destOrd="0" presId="urn:microsoft.com/office/officeart/2005/8/layout/venn2"/>
    <dgm:cxn modelId="{CCE84B0E-CA8E-4A8A-9F4E-1852F8F2293B}" type="presParOf" srcId="{FFCDD7B0-8F77-41F0-BD8A-23D606E467DF}" destId="{A2748643-0C41-4CF7-BBD3-67EC8CECE960}" srcOrd="0" destOrd="0" presId="urn:microsoft.com/office/officeart/2005/8/layout/venn2"/>
    <dgm:cxn modelId="{62773091-5541-40F1-BE46-A27944EBE1C7}" type="presParOf" srcId="{FFCDD7B0-8F77-41F0-BD8A-23D606E467DF}" destId="{82D24289-5341-48E6-B795-BC8A9AEE5A37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36E01-549B-40A0-B72C-FA235FD53212}" type="datetimeFigureOut">
              <a:rPr lang="es-BO" smtClean="0"/>
              <a:pPr/>
              <a:t>04/07/2015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569E1-3108-462E-8BC5-F0E036D0690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569E1-3108-462E-8BC5-F0E036D06904}" type="slidenum">
              <a:rPr lang="es-BO" smtClean="0"/>
              <a:pPr/>
              <a:t>13</a:t>
            </a:fld>
            <a:endParaRPr lang="es-B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569E1-3108-462E-8BC5-F0E036D06904}" type="slidenum">
              <a:rPr lang="es-BO" smtClean="0"/>
              <a:pPr/>
              <a:t>14</a:t>
            </a:fld>
            <a:endParaRPr lang="es-B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err="1" smtClean="0"/>
              <a:t>Basico</a:t>
            </a:r>
            <a:r>
              <a:rPr lang="es-ES" dirty="0" smtClean="0"/>
              <a:t>-conceptos</a:t>
            </a:r>
            <a:endParaRPr lang="es-B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BO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BO" sz="1800" dirty="0" smtClean="0"/>
              <a:t>permite lograr y alcanzar el desarrollo personal. Un ocio maduro</a:t>
            </a:r>
            <a:endParaRPr lang="es-BO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C475FF-40B2-49A5-8E93-23C52138E36D}" type="datetimeFigureOut">
              <a:rPr lang="es-BO" smtClean="0"/>
              <a:pPr/>
              <a:t>04/07/2015</a:t>
            </a:fld>
            <a:endParaRPr lang="es-BO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B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548D61-7F92-46EA-9CAD-97344C861085}" type="slidenum">
              <a:rPr lang="es-BO" smtClean="0"/>
              <a:pPr/>
              <a:t>‹Nº›</a:t>
            </a:fld>
            <a:endParaRPr lang="es-BO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3571876"/>
            <a:ext cx="8458200" cy="1789530"/>
          </a:xfrm>
        </p:spPr>
        <p:txBody>
          <a:bodyPr>
            <a:normAutofit/>
          </a:bodyPr>
          <a:lstStyle/>
          <a:p>
            <a:r>
              <a:rPr lang="es-BO" b="1" dirty="0" smtClean="0"/>
              <a:t>CALIDAD DE VIDA Y tiempo de ocio EN PERSONAS EN SITUACIÓN DE DISCAPACIDAD INTELECTUAL</a:t>
            </a:r>
            <a:endParaRPr lang="es-BO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85720" y="5357826"/>
            <a:ext cx="8286808" cy="914400"/>
          </a:xfrm>
        </p:spPr>
        <p:txBody>
          <a:bodyPr/>
          <a:lstStyle/>
          <a:p>
            <a:pPr algn="r"/>
            <a:r>
              <a:rPr lang="es-BO" i="1" dirty="0" smtClean="0">
                <a:solidFill>
                  <a:srgbClr val="D63110"/>
                </a:solidFill>
              </a:rPr>
              <a:t>Por:  Prof. Nadya K. Zegarra Vargas</a:t>
            </a:r>
            <a:endParaRPr lang="es-BO" i="1" dirty="0">
              <a:solidFill>
                <a:srgbClr val="D63110"/>
              </a:solidFill>
            </a:endParaRPr>
          </a:p>
        </p:txBody>
      </p:sp>
      <p:pic>
        <p:nvPicPr>
          <p:cNvPr id="6" name="5 Imagen" descr="ocio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500042"/>
            <a:ext cx="3071834" cy="30718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EL OCIO en pcdi</a:t>
            </a:r>
            <a:endParaRPr lang="es-BO" b="1" dirty="0"/>
          </a:p>
        </p:txBody>
      </p:sp>
      <p:sp>
        <p:nvSpPr>
          <p:cNvPr id="4" name="3 Rectángulo"/>
          <p:cNvSpPr/>
          <p:nvPr/>
        </p:nvSpPr>
        <p:spPr>
          <a:xfrm>
            <a:off x="928662" y="1285860"/>
            <a:ext cx="7215238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BO" sz="2400" b="1" dirty="0" smtClean="0">
                <a:solidFill>
                  <a:srgbClr val="D63110"/>
                </a:solidFill>
              </a:rPr>
              <a:t>¿CÓMO LO FOMENTO?</a:t>
            </a:r>
          </a:p>
        </p:txBody>
      </p:sp>
      <p:pic>
        <p:nvPicPr>
          <p:cNvPr id="51" name="50 Imagen" descr="Chico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2547">
            <a:off x="3781958" y="1034183"/>
            <a:ext cx="4800000" cy="2700000"/>
          </a:xfrm>
          <a:prstGeom prst="rect">
            <a:avLst/>
          </a:prstGeom>
        </p:spPr>
      </p:pic>
      <p:pic>
        <p:nvPicPr>
          <p:cNvPr id="56" name="55 Imagen" descr="teatro3.jpg"/>
          <p:cNvPicPr>
            <a:picLocks noChangeAspect="1"/>
          </p:cNvPicPr>
          <p:nvPr/>
        </p:nvPicPr>
        <p:blipFill>
          <a:blip r:embed="rId3"/>
          <a:srcRect t="4886"/>
          <a:stretch>
            <a:fillRect/>
          </a:stretch>
        </p:blipFill>
        <p:spPr>
          <a:xfrm>
            <a:off x="857224" y="3286124"/>
            <a:ext cx="5109644" cy="3240000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500034" y="242886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000" b="1" dirty="0" smtClean="0">
                <a:solidFill>
                  <a:schemeClr val="accent4">
                    <a:lumMod val="75000"/>
                  </a:schemeClr>
                </a:solidFill>
              </a:rPr>
              <a:t>Paseando y compartiendo con amigos</a:t>
            </a:r>
            <a:endParaRPr lang="es-BO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EL OCIO en pcdi</a:t>
            </a:r>
            <a:endParaRPr lang="es-BO" b="1" dirty="0"/>
          </a:p>
        </p:txBody>
      </p:sp>
      <p:sp>
        <p:nvSpPr>
          <p:cNvPr id="7" name="6 Rectángulo"/>
          <p:cNvSpPr/>
          <p:nvPr/>
        </p:nvSpPr>
        <p:spPr>
          <a:xfrm>
            <a:off x="2071670" y="1428736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400" dirty="0" smtClean="0">
                <a:solidFill>
                  <a:schemeClr val="accent1">
                    <a:lumMod val="75000"/>
                  </a:schemeClr>
                </a:solidFill>
              </a:rPr>
              <a:t>De manera integrada</a:t>
            </a:r>
            <a:endParaRPr lang="es-BO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85786" y="1928802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BO" sz="2400" dirty="0" smtClean="0">
                <a:solidFill>
                  <a:schemeClr val="accent2">
                    <a:lumMod val="75000"/>
                  </a:schemeClr>
                </a:solidFill>
              </a:rPr>
              <a:t>Con la familia y/o instituciones que coadyuven a su bienestar</a:t>
            </a:r>
            <a:endParaRPr lang="es-BO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8 Imagen" descr="inclu1.jpeg"/>
          <p:cNvPicPr>
            <a:picLocks noChangeAspect="1"/>
          </p:cNvPicPr>
          <p:nvPr/>
        </p:nvPicPr>
        <p:blipFill>
          <a:blip r:embed="rId2"/>
          <a:srcRect l="9756" r="7317"/>
          <a:stretch>
            <a:fillRect/>
          </a:stretch>
        </p:blipFill>
        <p:spPr>
          <a:xfrm>
            <a:off x="5072066" y="1071546"/>
            <a:ext cx="3214710" cy="3127092"/>
          </a:xfrm>
          <a:prstGeom prst="rect">
            <a:avLst/>
          </a:prstGeom>
        </p:spPr>
      </p:pic>
      <p:pic>
        <p:nvPicPr>
          <p:cNvPr id="18" name="17 Imagen" descr="juga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143248"/>
            <a:ext cx="4214842" cy="291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EL OCIO en pcdi</a:t>
            </a:r>
            <a:endParaRPr lang="es-BO" b="1" dirty="0"/>
          </a:p>
        </p:txBody>
      </p:sp>
      <p:sp>
        <p:nvSpPr>
          <p:cNvPr id="4" name="3 Rectángulo"/>
          <p:cNvSpPr/>
          <p:nvPr/>
        </p:nvSpPr>
        <p:spPr>
          <a:xfrm>
            <a:off x="928662" y="1285860"/>
            <a:ext cx="7215238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BO" sz="2400" b="1" dirty="0" smtClean="0">
                <a:solidFill>
                  <a:srgbClr val="D63110"/>
                </a:solidFill>
              </a:rPr>
              <a:t>¿CÓMO LO FOMENTO?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428728" y="3786190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000" b="1" dirty="0" smtClean="0">
                <a:solidFill>
                  <a:schemeClr val="accent1">
                    <a:lumMod val="75000"/>
                  </a:schemeClr>
                </a:solidFill>
              </a:rPr>
              <a:t>Usando la creatividad dentro de casa y fuera de ella</a:t>
            </a:r>
            <a:endParaRPr lang="es-BO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8 Imagen" descr="ocio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71612"/>
            <a:ext cx="3093334" cy="2160000"/>
          </a:xfrm>
          <a:prstGeom prst="rect">
            <a:avLst/>
          </a:prstGeom>
        </p:spPr>
      </p:pic>
      <p:pic>
        <p:nvPicPr>
          <p:cNvPr id="10" name="9 Imagen" descr="contenidos_0000000652_icon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10" y="4286256"/>
            <a:ext cx="28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EL OCIO en pcdi</a:t>
            </a:r>
            <a:endParaRPr lang="es-BO" b="1" dirty="0"/>
          </a:p>
        </p:txBody>
      </p:sp>
      <p:sp>
        <p:nvSpPr>
          <p:cNvPr id="4" name="3 Rectángulo"/>
          <p:cNvSpPr/>
          <p:nvPr/>
        </p:nvSpPr>
        <p:spPr>
          <a:xfrm>
            <a:off x="785786" y="1125416"/>
            <a:ext cx="721523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2400" b="1" dirty="0" smtClean="0">
                <a:solidFill>
                  <a:srgbClr val="D63110"/>
                </a:solidFill>
              </a:rPr>
              <a:t>¿QUIÉN NOS AMPARA?</a:t>
            </a:r>
          </a:p>
        </p:txBody>
      </p:sp>
      <p:pic>
        <p:nvPicPr>
          <p:cNvPr id="6" name="5 Imagen" descr="ocio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85728"/>
            <a:ext cx="1714512" cy="17145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7" name="6 Diagrama"/>
          <p:cNvGraphicFramePr/>
          <p:nvPr/>
        </p:nvGraphicFramePr>
        <p:xfrm>
          <a:off x="0" y="1643050"/>
          <a:ext cx="8715404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parque maripos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571744"/>
            <a:ext cx="3143272" cy="314327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EL OCIO en pcdi</a:t>
            </a:r>
            <a:endParaRPr lang="es-BO" b="1" dirty="0"/>
          </a:p>
        </p:txBody>
      </p:sp>
      <p:sp>
        <p:nvSpPr>
          <p:cNvPr id="4" name="3 Rectángulo"/>
          <p:cNvSpPr/>
          <p:nvPr/>
        </p:nvSpPr>
        <p:spPr>
          <a:xfrm>
            <a:off x="928662" y="1714488"/>
            <a:ext cx="721523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2400" b="1" dirty="0" smtClean="0">
                <a:solidFill>
                  <a:srgbClr val="D63110"/>
                </a:solidFill>
              </a:rPr>
              <a:t>LA REALIDAD:</a:t>
            </a:r>
          </a:p>
        </p:txBody>
      </p:sp>
      <p:pic>
        <p:nvPicPr>
          <p:cNvPr id="6" name="5 Imagen" descr="ocio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85728"/>
            <a:ext cx="1714512" cy="17145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7 Rectángulo"/>
          <p:cNvSpPr/>
          <p:nvPr/>
        </p:nvSpPr>
        <p:spPr>
          <a:xfrm>
            <a:off x="4286248" y="3357562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BO" sz="2400" dirty="0" smtClean="0">
                <a:solidFill>
                  <a:schemeClr val="accent2">
                    <a:lumMod val="75000"/>
                  </a:schemeClr>
                </a:solidFill>
              </a:rPr>
              <a:t>En Cochabamba, se realizó el proyecto del </a:t>
            </a:r>
            <a:r>
              <a:rPr lang="es-BO" sz="2400" b="1" i="1" dirty="0" smtClean="0">
                <a:solidFill>
                  <a:schemeClr val="accent2">
                    <a:lumMod val="75000"/>
                  </a:schemeClr>
                </a:solidFill>
              </a:rPr>
              <a:t>Parque Mariposa</a:t>
            </a:r>
            <a:r>
              <a:rPr lang="es-BO" sz="2400" dirty="0" smtClean="0">
                <a:solidFill>
                  <a:schemeClr val="accent2">
                    <a:lumMod val="75000"/>
                  </a:schemeClr>
                </a:solidFill>
              </a:rPr>
              <a:t> con características integrales adaptadas, sin embargo, nunca se concluyó…</a:t>
            </a:r>
            <a:endParaRPr lang="es-BO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EL OCIO en pcdi</a:t>
            </a:r>
            <a:endParaRPr lang="es-BO" b="1" dirty="0"/>
          </a:p>
        </p:txBody>
      </p:sp>
      <p:sp>
        <p:nvSpPr>
          <p:cNvPr id="10" name="9 Rectángulo"/>
          <p:cNvSpPr/>
          <p:nvPr/>
        </p:nvSpPr>
        <p:spPr>
          <a:xfrm>
            <a:off x="857224" y="1285860"/>
            <a:ext cx="721523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2400" b="1" dirty="0" smtClean="0">
                <a:solidFill>
                  <a:srgbClr val="D63110"/>
                </a:solidFill>
              </a:rPr>
              <a:t>NUESTRAS ACTIVIDADES: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500562" y="1928802"/>
            <a:ext cx="41434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863" indent="-457200" algn="just">
              <a:lnSpc>
                <a:spcPct val="150000"/>
              </a:lnSpc>
              <a:buFont typeface="Wingdings" pitchFamily="2" charset="2"/>
              <a:buChar char="§"/>
              <a:tabLst>
                <a:tab pos="263525" algn="l"/>
              </a:tabLst>
            </a:pPr>
            <a:r>
              <a:rPr lang="es-BO" sz="2400" dirty="0" smtClean="0">
                <a:solidFill>
                  <a:schemeClr val="accent1">
                    <a:lumMod val="75000"/>
                  </a:schemeClr>
                </a:solidFill>
              </a:rPr>
              <a:t>Orientar a las familias de los participantes de la EIFODEC</a:t>
            </a:r>
          </a:p>
          <a:p>
            <a:pPr marL="550863" indent="-457200" algn="just">
              <a:lnSpc>
                <a:spcPct val="150000"/>
              </a:lnSpc>
              <a:buFont typeface="Wingdings" pitchFamily="2" charset="2"/>
              <a:buChar char="§"/>
              <a:tabLst>
                <a:tab pos="263525" algn="l"/>
              </a:tabLst>
            </a:pPr>
            <a:r>
              <a:rPr lang="es-BO" sz="2400" dirty="0" smtClean="0">
                <a:solidFill>
                  <a:schemeClr val="accent2">
                    <a:lumMod val="50000"/>
                  </a:schemeClr>
                </a:solidFill>
              </a:rPr>
              <a:t>Realizar actividades de concientización.</a:t>
            </a:r>
          </a:p>
          <a:p>
            <a:pPr marL="550863" indent="-457200" algn="just">
              <a:lnSpc>
                <a:spcPct val="150000"/>
              </a:lnSpc>
              <a:buFont typeface="Wingdings" pitchFamily="2" charset="2"/>
              <a:buChar char="§"/>
              <a:tabLst>
                <a:tab pos="263525" algn="l"/>
              </a:tabLst>
            </a:pPr>
            <a:r>
              <a:rPr lang="es-BO" sz="2400" dirty="0" smtClean="0">
                <a:solidFill>
                  <a:schemeClr val="accent3">
                    <a:lumMod val="50000"/>
                  </a:schemeClr>
                </a:solidFill>
              </a:rPr>
              <a:t>Promover la libertad de acción. </a:t>
            </a:r>
          </a:p>
          <a:p>
            <a:pPr marL="457200" indent="-457200">
              <a:buFont typeface="Wingdings" pitchFamily="2" charset="2"/>
              <a:buChar char="§"/>
            </a:pPr>
            <a:endParaRPr lang="es-BO" sz="2400" dirty="0"/>
          </a:p>
        </p:txBody>
      </p:sp>
      <p:pic>
        <p:nvPicPr>
          <p:cNvPr id="13" name="12 Imagen" descr="logoSUBE.jpg"/>
          <p:cNvPicPr>
            <a:picLocks noChangeAspect="1"/>
          </p:cNvPicPr>
          <p:nvPr/>
        </p:nvPicPr>
        <p:blipFill>
          <a:blip r:embed="rId2" cstate="print"/>
          <a:srcRect l="23487" r="13469"/>
          <a:stretch>
            <a:fillRect/>
          </a:stretch>
        </p:blipFill>
        <p:spPr>
          <a:xfrm>
            <a:off x="642910" y="2285992"/>
            <a:ext cx="3643338" cy="308457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 rot="20179231">
            <a:off x="1373412" y="3856157"/>
            <a:ext cx="439715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2400" b="1" dirty="0" smtClean="0">
                <a:solidFill>
                  <a:srgbClr val="9900FF"/>
                </a:solidFill>
              </a:rPr>
              <a:t>¡Vamos por </a:t>
            </a:r>
            <a:r>
              <a:rPr lang="es-BO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buen cami</a:t>
            </a:r>
            <a:r>
              <a:rPr lang="es-BO" sz="2400" b="1" dirty="0" smtClean="0">
                <a:solidFill>
                  <a:srgbClr val="9900FF"/>
                </a:solidFill>
              </a:rPr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85852" y="1071546"/>
            <a:ext cx="6643734" cy="19389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BO" sz="2400" b="1" i="1" dirty="0" smtClean="0">
                <a:solidFill>
                  <a:schemeClr val="accent1">
                    <a:lumMod val="75000"/>
                  </a:schemeClr>
                </a:solidFill>
              </a:rPr>
              <a:t>“El ocio para todas las personas, también para las personas con discapacidad, es una experiencia humana integral (vivencia, satisfacción, libertad y creatividad) y un derecho humano fundamental.</a:t>
            </a:r>
            <a:endParaRPr lang="es-BO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6 Imagen" descr="ocio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643182"/>
            <a:ext cx="3071834" cy="30718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7 Rectángulo"/>
          <p:cNvSpPr/>
          <p:nvPr/>
        </p:nvSpPr>
        <p:spPr>
          <a:xfrm rot="19111332">
            <a:off x="5329717" y="4151126"/>
            <a:ext cx="22561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¡</a:t>
            </a:r>
            <a:r>
              <a:rPr lang="es-ES" sz="44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Gracias!</a:t>
            </a:r>
            <a:endParaRPr lang="es-ES" sz="44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QUE ES EL OCIO</a:t>
            </a:r>
            <a:endParaRPr lang="es-BO" b="1" dirty="0"/>
          </a:p>
        </p:txBody>
      </p:sp>
      <p:sp>
        <p:nvSpPr>
          <p:cNvPr id="3" name="2 Rectángulo"/>
          <p:cNvSpPr/>
          <p:nvPr/>
        </p:nvSpPr>
        <p:spPr>
          <a:xfrm>
            <a:off x="928662" y="2571744"/>
            <a:ext cx="71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s-BO" sz="2400" dirty="0">
                <a:solidFill>
                  <a:srgbClr val="D63110"/>
                </a:solidFill>
              </a:rPr>
              <a:t>“El ocio, independientemente de la actividad concreta de que se trate</a:t>
            </a:r>
            <a:r>
              <a:rPr lang="es-BO" sz="2400" dirty="0" smtClean="0">
                <a:solidFill>
                  <a:srgbClr val="D63110"/>
                </a:solidFill>
              </a:rPr>
              <a:t>, consiste </a:t>
            </a:r>
            <a:r>
              <a:rPr lang="es-BO" sz="2400" dirty="0">
                <a:solidFill>
                  <a:srgbClr val="D63110"/>
                </a:solidFill>
              </a:rPr>
              <a:t>en una forma de utilizar el tiempo libre mediante una </a:t>
            </a:r>
            <a:r>
              <a:rPr lang="es-BO" sz="2400" dirty="0" smtClean="0">
                <a:solidFill>
                  <a:srgbClr val="D63110"/>
                </a:solidFill>
              </a:rPr>
              <a:t>ocupación autotélica </a:t>
            </a:r>
            <a:r>
              <a:rPr lang="es-BO" sz="2400" dirty="0">
                <a:solidFill>
                  <a:srgbClr val="D63110"/>
                </a:solidFill>
              </a:rPr>
              <a:t>y autónomamente elegida y realizada, cuyo desarrollo </a:t>
            </a:r>
            <a:r>
              <a:rPr lang="es-BO" sz="2400" dirty="0" smtClean="0">
                <a:solidFill>
                  <a:srgbClr val="D63110"/>
                </a:solidFill>
              </a:rPr>
              <a:t>resulta placentero </a:t>
            </a:r>
            <a:r>
              <a:rPr lang="es-BO" sz="2400" dirty="0">
                <a:solidFill>
                  <a:srgbClr val="D63110"/>
                </a:solidFill>
              </a:rPr>
              <a:t>al individuo</a:t>
            </a:r>
            <a:r>
              <a:rPr lang="es-BO" sz="2400" dirty="0" smtClean="0">
                <a:solidFill>
                  <a:srgbClr val="D63110"/>
                </a:solidFill>
              </a:rPr>
              <a:t>”.</a:t>
            </a:r>
          </a:p>
          <a:p>
            <a:pPr algn="r">
              <a:lnSpc>
                <a:spcPct val="125000"/>
              </a:lnSpc>
            </a:pPr>
            <a:r>
              <a:rPr lang="es-BO" sz="2400" dirty="0" smtClean="0">
                <a:solidFill>
                  <a:srgbClr val="D63110"/>
                </a:solidFill>
              </a:rPr>
              <a:t>(Jaume Trilla, 1991</a:t>
            </a:r>
            <a:r>
              <a:rPr lang="es-BO" sz="2400" dirty="0">
                <a:solidFill>
                  <a:srgbClr val="D63110"/>
                </a:solidFill>
              </a:rPr>
              <a:t>)</a:t>
            </a:r>
          </a:p>
        </p:txBody>
      </p:sp>
      <p:pic>
        <p:nvPicPr>
          <p:cNvPr id="5" name="4 Imagen" descr="ocio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85728"/>
            <a:ext cx="2000264" cy="20002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QUE ES EL OCIO</a:t>
            </a:r>
            <a:endParaRPr lang="es-BO" b="1" dirty="0"/>
          </a:p>
        </p:txBody>
      </p:sp>
      <p:sp>
        <p:nvSpPr>
          <p:cNvPr id="4" name="3 Rectángulo"/>
          <p:cNvSpPr/>
          <p:nvPr/>
        </p:nvSpPr>
        <p:spPr>
          <a:xfrm>
            <a:off x="1142976" y="2457949"/>
            <a:ext cx="7143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lnSpc>
                <a:spcPct val="150000"/>
              </a:lnSpc>
              <a:buFont typeface="Wingdings" pitchFamily="2" charset="2"/>
              <a:buChar char="§"/>
              <a:tabLst>
                <a:tab pos="263525" algn="l"/>
              </a:tabLst>
            </a:pPr>
            <a:r>
              <a:rPr lang="es-BO" sz="2800" dirty="0" smtClean="0">
                <a:solidFill>
                  <a:schemeClr val="accent1">
                    <a:lumMod val="75000"/>
                  </a:schemeClr>
                </a:solidFill>
              </a:rPr>
              <a:t>El </a:t>
            </a:r>
            <a:r>
              <a:rPr lang="es-BO" sz="2800" dirty="0">
                <a:solidFill>
                  <a:schemeClr val="accent1">
                    <a:lumMod val="75000"/>
                  </a:schemeClr>
                </a:solidFill>
              </a:rPr>
              <a:t>ocio es signo de calidad de vida y </a:t>
            </a:r>
            <a:r>
              <a:rPr lang="es-BO" sz="2800" dirty="0" smtClean="0">
                <a:solidFill>
                  <a:schemeClr val="accent1">
                    <a:lumMod val="75000"/>
                  </a:schemeClr>
                </a:solidFill>
              </a:rPr>
              <a:t>bienestar.</a:t>
            </a:r>
          </a:p>
          <a:p>
            <a:pPr marL="263525" indent="-263525" algn="just">
              <a:lnSpc>
                <a:spcPct val="150000"/>
              </a:lnSpc>
              <a:buFont typeface="Wingdings" pitchFamily="2" charset="2"/>
              <a:buChar char="§"/>
              <a:tabLst>
                <a:tab pos="263525" algn="l"/>
              </a:tabLst>
            </a:pPr>
            <a:r>
              <a:rPr lang="es-BO" sz="2800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s-BO" sz="2800" dirty="0" smtClean="0">
                <a:solidFill>
                  <a:schemeClr val="accent2">
                    <a:lumMod val="50000"/>
                  </a:schemeClr>
                </a:solidFill>
              </a:rPr>
              <a:t>s también </a:t>
            </a:r>
            <a:r>
              <a:rPr lang="es-BO" sz="2800" dirty="0">
                <a:solidFill>
                  <a:schemeClr val="accent2">
                    <a:lumMod val="50000"/>
                  </a:schemeClr>
                </a:solidFill>
              </a:rPr>
              <a:t>un derecho humano </a:t>
            </a:r>
            <a:r>
              <a:rPr lang="es-BO" sz="2800" dirty="0" smtClean="0">
                <a:solidFill>
                  <a:schemeClr val="accent2">
                    <a:lumMod val="50000"/>
                  </a:schemeClr>
                </a:solidFill>
              </a:rPr>
              <a:t>básico.</a:t>
            </a:r>
          </a:p>
          <a:p>
            <a:pPr marL="263525" indent="-263525" algn="just">
              <a:lnSpc>
                <a:spcPct val="150000"/>
              </a:lnSpc>
              <a:buFont typeface="Wingdings" pitchFamily="2" charset="2"/>
              <a:buChar char="§"/>
              <a:tabLst>
                <a:tab pos="263525" algn="l"/>
              </a:tabLst>
            </a:pPr>
            <a:r>
              <a:rPr lang="es-BO" sz="2800" dirty="0" smtClean="0">
                <a:solidFill>
                  <a:schemeClr val="accent3">
                    <a:lumMod val="50000"/>
                  </a:schemeClr>
                </a:solidFill>
              </a:rPr>
              <a:t>Permite lograr y alcanzar el desarrollo personal. </a:t>
            </a:r>
          </a:p>
          <a:p>
            <a:pPr marL="263525" indent="-263525" algn="just">
              <a:lnSpc>
                <a:spcPct val="150000"/>
              </a:lnSpc>
              <a:buFont typeface="Wingdings" pitchFamily="2" charset="2"/>
              <a:buChar char="§"/>
              <a:tabLst>
                <a:tab pos="263525" algn="l"/>
              </a:tabLst>
            </a:pPr>
            <a:r>
              <a:rPr lang="es-BO" sz="2800" dirty="0" smtClean="0">
                <a:solidFill>
                  <a:schemeClr val="accent4">
                    <a:lumMod val="75000"/>
                  </a:schemeClr>
                </a:solidFill>
              </a:rPr>
              <a:t>Libera de la rutina</a:t>
            </a:r>
            <a:endParaRPr lang="es-BO" sz="2800" b="1" dirty="0" smtClean="0"/>
          </a:p>
          <a:p>
            <a:endParaRPr lang="es-BO" sz="2800" dirty="0"/>
          </a:p>
        </p:txBody>
      </p:sp>
      <p:pic>
        <p:nvPicPr>
          <p:cNvPr id="6" name="5 Imagen" descr="ocio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85728"/>
            <a:ext cx="2000264" cy="20002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QUE ES EL OCIO</a:t>
            </a:r>
            <a:endParaRPr lang="es-BO" b="1" dirty="0"/>
          </a:p>
        </p:txBody>
      </p:sp>
      <p:sp>
        <p:nvSpPr>
          <p:cNvPr id="4" name="3 Rectángulo"/>
          <p:cNvSpPr/>
          <p:nvPr/>
        </p:nvSpPr>
        <p:spPr>
          <a:xfrm>
            <a:off x="1071538" y="1714488"/>
            <a:ext cx="72152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BO" sz="2400" b="1" dirty="0" smtClean="0">
                <a:solidFill>
                  <a:srgbClr val="D63110"/>
                </a:solidFill>
              </a:rPr>
              <a:t>CARACTERÍSTICAS</a:t>
            </a:r>
            <a:r>
              <a:rPr lang="es-BO" sz="2400" b="1" dirty="0" smtClean="0">
                <a:solidFill>
                  <a:srgbClr val="D63110"/>
                </a:solidFill>
              </a:rPr>
              <a:t>:</a:t>
            </a:r>
          </a:p>
          <a:p>
            <a:pPr>
              <a:lnSpc>
                <a:spcPct val="125000"/>
              </a:lnSpc>
            </a:pPr>
            <a:endParaRPr lang="es-BO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dirty="0" smtClean="0">
                <a:solidFill>
                  <a:schemeClr val="accent1">
                    <a:lumMod val="50000"/>
                  </a:schemeClr>
                </a:solidFill>
              </a:rPr>
              <a:t>Libertad </a:t>
            </a:r>
            <a:r>
              <a:rPr lang="es-BO" sz="240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BO" sz="2400" dirty="0" smtClean="0">
                <a:solidFill>
                  <a:schemeClr val="accent1">
                    <a:lumMod val="50000"/>
                  </a:schemeClr>
                </a:solidFill>
              </a:rPr>
              <a:t>elección.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dirty="0" smtClean="0">
                <a:solidFill>
                  <a:schemeClr val="accent1">
                    <a:lumMod val="75000"/>
                  </a:schemeClr>
                </a:solidFill>
              </a:rPr>
              <a:t>Motivación por </a:t>
            </a:r>
            <a:r>
              <a:rPr lang="es-BO" sz="2400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BO" sz="2400" dirty="0" smtClean="0">
                <a:solidFill>
                  <a:schemeClr val="accent1">
                    <a:lumMod val="75000"/>
                  </a:schemeClr>
                </a:solidFill>
              </a:rPr>
              <a:t>actividad.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dirty="0" smtClean="0">
                <a:solidFill>
                  <a:schemeClr val="accent2">
                    <a:lumMod val="50000"/>
                  </a:schemeClr>
                </a:solidFill>
              </a:rPr>
              <a:t>Autotelismo (ser deseable por si misma)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dirty="0" smtClean="0">
                <a:solidFill>
                  <a:schemeClr val="accent3">
                    <a:lumMod val="50000"/>
                  </a:schemeClr>
                </a:solidFill>
              </a:rPr>
              <a:t>Placer y disfrute - Un estado mental caracterizado </a:t>
            </a:r>
            <a:r>
              <a:rPr lang="es-BO" sz="2400" dirty="0">
                <a:solidFill>
                  <a:schemeClr val="accent3">
                    <a:lumMod val="50000"/>
                  </a:schemeClr>
                </a:solidFill>
              </a:rPr>
              <a:t>por la satisfacción</a:t>
            </a:r>
            <a:r>
              <a:rPr lang="es-BO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dirty="0" smtClean="0">
                <a:solidFill>
                  <a:schemeClr val="accent3">
                    <a:lumMod val="75000"/>
                  </a:schemeClr>
                </a:solidFill>
              </a:rPr>
              <a:t>Propio de la edad, 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dirty="0" smtClean="0">
                <a:solidFill>
                  <a:srgbClr val="00B08E"/>
                </a:solidFill>
              </a:rPr>
              <a:t>Participativo, social y con amplitud cultural.</a:t>
            </a:r>
            <a:r>
              <a:rPr lang="es-BO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25000"/>
              </a:lnSpc>
            </a:pPr>
            <a:endParaRPr lang="es-BO" sz="2400" dirty="0"/>
          </a:p>
        </p:txBody>
      </p:sp>
      <p:pic>
        <p:nvPicPr>
          <p:cNvPr id="6" name="5 Imagen" descr="ocio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85728"/>
            <a:ext cx="2000264" cy="20002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EL OCIO en pcdi</a:t>
            </a:r>
            <a:endParaRPr lang="es-BO" b="1" dirty="0"/>
          </a:p>
        </p:txBody>
      </p:sp>
      <p:sp>
        <p:nvSpPr>
          <p:cNvPr id="4" name="3 Rectángulo"/>
          <p:cNvSpPr/>
          <p:nvPr/>
        </p:nvSpPr>
        <p:spPr>
          <a:xfrm>
            <a:off x="857224" y="1643050"/>
            <a:ext cx="735811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BO" sz="2400" b="1" dirty="0" smtClean="0">
                <a:solidFill>
                  <a:srgbClr val="D63110"/>
                </a:solidFill>
              </a:rPr>
              <a:t>BENEFICIOS</a:t>
            </a:r>
            <a:r>
              <a:rPr lang="es-BO" sz="2400" b="1" dirty="0" smtClean="0">
                <a:solidFill>
                  <a:srgbClr val="D63110"/>
                </a:solidFill>
              </a:rPr>
              <a:t>:</a:t>
            </a:r>
          </a:p>
          <a:p>
            <a:pPr>
              <a:lnSpc>
                <a:spcPct val="125000"/>
              </a:lnSpc>
            </a:pPr>
            <a:endParaRPr lang="es-BO" sz="1200" b="1" dirty="0" smtClean="0">
              <a:solidFill>
                <a:srgbClr val="D63110"/>
              </a:solidFill>
            </a:endParaRPr>
          </a:p>
          <a:p>
            <a:pPr algn="just"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dirty="0" smtClean="0">
                <a:solidFill>
                  <a:schemeClr val="accent2">
                    <a:lumMod val="50000"/>
                  </a:schemeClr>
                </a:solidFill>
              </a:rPr>
              <a:t>Influye positivamente en </a:t>
            </a:r>
            <a:r>
              <a:rPr lang="es-BO" sz="2400" dirty="0">
                <a:solidFill>
                  <a:schemeClr val="accent2">
                    <a:lumMod val="50000"/>
                  </a:schemeClr>
                </a:solidFill>
              </a:rPr>
              <a:t>una mayor </a:t>
            </a:r>
            <a:r>
              <a:rPr lang="es-BO" sz="2400" dirty="0" smtClean="0">
                <a:solidFill>
                  <a:schemeClr val="accent2">
                    <a:lumMod val="50000"/>
                  </a:schemeClr>
                </a:solidFill>
              </a:rPr>
              <a:t>participación social </a:t>
            </a:r>
            <a:r>
              <a:rPr lang="es-BO" sz="2400" dirty="0">
                <a:solidFill>
                  <a:schemeClr val="accent2">
                    <a:lumMod val="50000"/>
                  </a:schemeClr>
                </a:solidFill>
              </a:rPr>
              <a:t>de personas con </a:t>
            </a:r>
            <a:r>
              <a:rPr lang="es-BO" sz="2400" dirty="0" smtClean="0">
                <a:solidFill>
                  <a:schemeClr val="accent2">
                    <a:lumMod val="50000"/>
                  </a:schemeClr>
                </a:solidFill>
              </a:rPr>
              <a:t>DI.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dirty="0" smtClean="0">
                <a:solidFill>
                  <a:schemeClr val="accent3">
                    <a:lumMod val="50000"/>
                  </a:schemeClr>
                </a:solidFill>
              </a:rPr>
              <a:t>Mejora las relaciones sociales.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dirty="0" smtClean="0">
                <a:solidFill>
                  <a:srgbClr val="00B08E"/>
                </a:solidFill>
              </a:rPr>
              <a:t>Debe ser inclusivo.</a:t>
            </a:r>
          </a:p>
          <a:p>
            <a:pPr>
              <a:lnSpc>
                <a:spcPct val="125000"/>
              </a:lnSpc>
              <a:buFont typeface="Wingdings" pitchFamily="2" charset="2"/>
              <a:buChar char="§"/>
            </a:pPr>
            <a:endParaRPr lang="es-BO" sz="1400" dirty="0" smtClean="0"/>
          </a:p>
          <a:p>
            <a:pPr marL="263525" algn="just">
              <a:lnSpc>
                <a:spcPct val="125000"/>
              </a:lnSpc>
            </a:pPr>
            <a:r>
              <a:rPr lang="es-BO" sz="2400" dirty="0" smtClean="0">
                <a:solidFill>
                  <a:srgbClr val="7030A0"/>
                </a:solidFill>
              </a:rPr>
              <a:t>“Se debe entender el ocio como un derecho de las personas con discapacidad intelectual de </a:t>
            </a:r>
            <a:r>
              <a:rPr lang="es-BO" sz="2400" dirty="0">
                <a:solidFill>
                  <a:srgbClr val="7030A0"/>
                </a:solidFill>
              </a:rPr>
              <a:t>disfrutar de su tiempo libre y como un indicador de </a:t>
            </a:r>
            <a:r>
              <a:rPr lang="es-BO" sz="2400" dirty="0" smtClean="0">
                <a:solidFill>
                  <a:srgbClr val="7030A0"/>
                </a:solidFill>
              </a:rPr>
              <a:t>la calidad </a:t>
            </a:r>
            <a:r>
              <a:rPr lang="es-BO" sz="2400" dirty="0">
                <a:solidFill>
                  <a:srgbClr val="7030A0"/>
                </a:solidFill>
              </a:rPr>
              <a:t>de </a:t>
            </a:r>
            <a:r>
              <a:rPr lang="es-BO" sz="2400" dirty="0" smtClean="0">
                <a:solidFill>
                  <a:srgbClr val="7030A0"/>
                </a:solidFill>
              </a:rPr>
              <a:t>vida” </a:t>
            </a:r>
          </a:p>
          <a:p>
            <a:pPr marL="263525" algn="r">
              <a:lnSpc>
                <a:spcPct val="125000"/>
              </a:lnSpc>
            </a:pPr>
            <a:r>
              <a:rPr lang="es-BO" sz="2400" dirty="0" smtClean="0">
                <a:solidFill>
                  <a:srgbClr val="7030A0"/>
                </a:solidFill>
              </a:rPr>
              <a:t>(Monserrat Fernández,  2012). </a:t>
            </a:r>
          </a:p>
        </p:txBody>
      </p:sp>
      <p:pic>
        <p:nvPicPr>
          <p:cNvPr id="6" name="5 Imagen" descr="ocio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85728"/>
            <a:ext cx="2000264" cy="20002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EL OCIO en pcdi</a:t>
            </a:r>
            <a:endParaRPr lang="es-BO" b="1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285720" y="1714488"/>
          <a:ext cx="864399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428596" y="1214422"/>
            <a:ext cx="1627561" cy="5198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s-BO" sz="2400" b="1" dirty="0" smtClean="0">
                <a:solidFill>
                  <a:srgbClr val="D63110"/>
                </a:solidFill>
              </a:rPr>
              <a:t>BARRERAS:</a:t>
            </a:r>
          </a:p>
        </p:txBody>
      </p:sp>
      <p:pic>
        <p:nvPicPr>
          <p:cNvPr id="18" name="17 Imagen" descr="ocio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285728"/>
            <a:ext cx="1357322" cy="13573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EL OCIO en pcdi</a:t>
            </a:r>
            <a:endParaRPr lang="es-BO" b="1" dirty="0"/>
          </a:p>
        </p:txBody>
      </p:sp>
      <p:sp>
        <p:nvSpPr>
          <p:cNvPr id="5" name="4 Rectángulo"/>
          <p:cNvSpPr/>
          <p:nvPr/>
        </p:nvSpPr>
        <p:spPr>
          <a:xfrm>
            <a:off x="1000100" y="1714488"/>
            <a:ext cx="73581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s-BO" sz="2400" b="1" dirty="0" smtClean="0">
                <a:solidFill>
                  <a:srgbClr val="D63110"/>
                </a:solidFill>
              </a:rPr>
              <a:t>PERFIL ACTUAL:</a:t>
            </a:r>
          </a:p>
          <a:p>
            <a:pPr marL="263525" indent="-263525" algn="just"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b="1" dirty="0" smtClean="0">
                <a:solidFill>
                  <a:schemeClr val="accent1">
                    <a:lumMod val="75000"/>
                  </a:schemeClr>
                </a:solidFill>
              </a:rPr>
              <a:t>Autodeterminación limitada: </a:t>
            </a:r>
            <a:r>
              <a:rPr lang="es-BO" sz="2400" dirty="0" smtClean="0">
                <a:solidFill>
                  <a:schemeClr val="accent1">
                    <a:lumMod val="75000"/>
                  </a:schemeClr>
                </a:solidFill>
              </a:rPr>
              <a:t>Tendencia a decidir por ellos – Pierden el control.</a:t>
            </a:r>
            <a:endParaRPr lang="es-BO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63525" indent="-263525" algn="just"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b="1" dirty="0" smtClean="0">
                <a:solidFill>
                  <a:schemeClr val="accent2">
                    <a:lumMod val="50000"/>
                  </a:schemeClr>
                </a:solidFill>
              </a:rPr>
              <a:t>Escasas relaciones de amistad: </a:t>
            </a:r>
            <a:r>
              <a:rPr lang="es-BO" sz="2400" dirty="0" smtClean="0">
                <a:solidFill>
                  <a:schemeClr val="accent2">
                    <a:lumMod val="50000"/>
                  </a:schemeClr>
                </a:solidFill>
              </a:rPr>
              <a:t>mucho tiempo en actividades pasivas y solitarias.</a:t>
            </a:r>
            <a:endParaRPr lang="es-BO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263525" indent="-263525" algn="just"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b="1" dirty="0" smtClean="0">
                <a:solidFill>
                  <a:schemeClr val="accent2">
                    <a:lumMod val="75000"/>
                  </a:schemeClr>
                </a:solidFill>
              </a:rPr>
              <a:t>Falta de integración: </a:t>
            </a:r>
            <a:r>
              <a:rPr lang="es-BO" sz="2400" dirty="0" smtClean="0">
                <a:solidFill>
                  <a:schemeClr val="accent2">
                    <a:lumMod val="75000"/>
                  </a:schemeClr>
                </a:solidFill>
              </a:rPr>
              <a:t>Actividades en grupos numerosos de personas con DI – Se limita la interacción con otras personas.</a:t>
            </a:r>
            <a:endParaRPr lang="es-BO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63525" indent="-263525" algn="just">
              <a:lnSpc>
                <a:spcPct val="125000"/>
              </a:lnSpc>
              <a:buFont typeface="Wingdings" pitchFamily="2" charset="2"/>
              <a:buChar char="§"/>
            </a:pPr>
            <a:r>
              <a:rPr lang="es-BO" sz="2400" b="1" dirty="0" smtClean="0">
                <a:solidFill>
                  <a:schemeClr val="accent3">
                    <a:lumMod val="75000"/>
                  </a:schemeClr>
                </a:solidFill>
              </a:rPr>
              <a:t>Limitación en habilidades: </a:t>
            </a:r>
            <a:r>
              <a:rPr lang="es-BO" sz="2400" dirty="0" smtClean="0">
                <a:solidFill>
                  <a:schemeClr val="accent3">
                    <a:lumMod val="75000"/>
                  </a:schemeClr>
                </a:solidFill>
              </a:rPr>
              <a:t>Sociales (comportamientos inadecuados) y adaptativas (falta de autonomía)</a:t>
            </a:r>
            <a:endParaRPr lang="es-BO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5 Imagen" descr="ocio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85728"/>
            <a:ext cx="2000264" cy="20002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51 Imagen" descr="Chicos5.jpg"/>
          <p:cNvPicPr>
            <a:picLocks noChangeAspect="1"/>
          </p:cNvPicPr>
          <p:nvPr/>
        </p:nvPicPr>
        <p:blipFill>
          <a:blip r:embed="rId2"/>
          <a:srcRect l="22324" t="11906"/>
          <a:stretch>
            <a:fillRect/>
          </a:stretch>
        </p:blipFill>
        <p:spPr>
          <a:xfrm rot="1533814">
            <a:off x="4884774" y="875286"/>
            <a:ext cx="3385878" cy="2880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EL OCIO en pcdi</a:t>
            </a:r>
            <a:endParaRPr lang="es-BO" b="1" dirty="0"/>
          </a:p>
        </p:txBody>
      </p:sp>
      <p:sp>
        <p:nvSpPr>
          <p:cNvPr id="4" name="3 Rectángulo"/>
          <p:cNvSpPr/>
          <p:nvPr/>
        </p:nvSpPr>
        <p:spPr>
          <a:xfrm>
            <a:off x="928662" y="1357298"/>
            <a:ext cx="371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BO" sz="2400" b="1" dirty="0" smtClean="0">
                <a:solidFill>
                  <a:srgbClr val="D63110"/>
                </a:solidFill>
              </a:rPr>
              <a:t>¿CÓMO LO FOMENTO?</a:t>
            </a:r>
          </a:p>
        </p:txBody>
      </p:sp>
      <p:pic>
        <p:nvPicPr>
          <p:cNvPr id="58" name="57 Imagen" descr="juego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714752"/>
            <a:ext cx="4050000" cy="2700000"/>
          </a:xfrm>
          <a:prstGeom prst="rect">
            <a:avLst/>
          </a:prstGeom>
        </p:spPr>
      </p:pic>
      <p:pic>
        <p:nvPicPr>
          <p:cNvPr id="41" name="40 Imagen" descr="teatro7.jpg"/>
          <p:cNvPicPr>
            <a:picLocks noChangeAspect="1"/>
          </p:cNvPicPr>
          <p:nvPr/>
        </p:nvPicPr>
        <p:blipFill>
          <a:blip r:embed="rId4"/>
          <a:srcRect t="29618" r="41199"/>
          <a:stretch>
            <a:fillRect/>
          </a:stretch>
        </p:blipFill>
        <p:spPr>
          <a:xfrm rot="-1200000">
            <a:off x="842841" y="2614541"/>
            <a:ext cx="2778824" cy="2494579"/>
          </a:xfrm>
          <a:prstGeom prst="rect">
            <a:avLst/>
          </a:prstGeom>
        </p:spPr>
      </p:pic>
      <p:sp>
        <p:nvSpPr>
          <p:cNvPr id="59" name="58 CuadroTexto"/>
          <p:cNvSpPr txBox="1"/>
          <p:nvPr/>
        </p:nvSpPr>
        <p:spPr>
          <a:xfrm rot="20396047">
            <a:off x="1024500" y="2309584"/>
            <a:ext cx="1457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 smtClean="0">
                <a:solidFill>
                  <a:srgbClr val="D63110"/>
                </a:solidFill>
              </a:rPr>
              <a:t>Bailando</a:t>
            </a:r>
            <a:endParaRPr lang="es-BO" sz="2000" b="1" dirty="0">
              <a:solidFill>
                <a:srgbClr val="D6311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 rot="17719336">
            <a:off x="7494058" y="3056110"/>
            <a:ext cx="1457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 smtClean="0">
                <a:solidFill>
                  <a:srgbClr val="7030A0"/>
                </a:solidFill>
              </a:rPr>
              <a:t>Festejando</a:t>
            </a:r>
            <a:endParaRPr lang="es-BO" sz="2000" b="1" dirty="0">
              <a:solidFill>
                <a:srgbClr val="7030A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5857884" y="5572140"/>
            <a:ext cx="1457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 smtClean="0">
                <a:solidFill>
                  <a:schemeClr val="accent2">
                    <a:lumMod val="75000"/>
                  </a:schemeClr>
                </a:solidFill>
              </a:rPr>
              <a:t>Jugando</a:t>
            </a:r>
            <a:endParaRPr lang="es-BO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EL OCIO en pcdi</a:t>
            </a:r>
            <a:endParaRPr lang="es-BO" b="1" dirty="0"/>
          </a:p>
        </p:txBody>
      </p:sp>
      <p:sp>
        <p:nvSpPr>
          <p:cNvPr id="4" name="3 Rectángulo"/>
          <p:cNvSpPr/>
          <p:nvPr/>
        </p:nvSpPr>
        <p:spPr>
          <a:xfrm>
            <a:off x="928662" y="1285860"/>
            <a:ext cx="72152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BO" sz="2400" b="1" dirty="0" smtClean="0">
                <a:solidFill>
                  <a:srgbClr val="D63110"/>
                </a:solidFill>
              </a:rPr>
              <a:t>¿CÓMO LO FOMENTO?</a:t>
            </a:r>
          </a:p>
        </p:txBody>
      </p:sp>
      <p:pic>
        <p:nvPicPr>
          <p:cNvPr id="57" name="56 Imagen" descr="teatro5.jpg"/>
          <p:cNvPicPr>
            <a:picLocks noChangeAspect="1"/>
          </p:cNvPicPr>
          <p:nvPr/>
        </p:nvPicPr>
        <p:blipFill>
          <a:blip r:embed="rId2"/>
          <a:srcRect l="12014" t="4872" r="39158"/>
          <a:stretch>
            <a:fillRect/>
          </a:stretch>
        </p:blipFill>
        <p:spPr>
          <a:xfrm>
            <a:off x="6011595" y="214290"/>
            <a:ext cx="3132405" cy="3420000"/>
          </a:xfrm>
          <a:prstGeom prst="rect">
            <a:avLst/>
          </a:prstGeom>
        </p:spPr>
      </p:pic>
      <p:pic>
        <p:nvPicPr>
          <p:cNvPr id="11" name="10 Imagen" descr="Chicos8.jpg"/>
          <p:cNvPicPr>
            <a:picLocks noChangeAspect="1"/>
          </p:cNvPicPr>
          <p:nvPr/>
        </p:nvPicPr>
        <p:blipFill>
          <a:blip r:embed="rId3"/>
          <a:srcRect b="15212"/>
          <a:stretch>
            <a:fillRect/>
          </a:stretch>
        </p:blipFill>
        <p:spPr>
          <a:xfrm>
            <a:off x="428596" y="1857364"/>
            <a:ext cx="3396726" cy="21600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143372" y="224307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 smtClean="0">
                <a:solidFill>
                  <a:srgbClr val="009900"/>
                </a:solidFill>
              </a:rPr>
              <a:t>En  Conciertos</a:t>
            </a:r>
            <a:endParaRPr lang="es-BO" sz="2000" b="1" dirty="0">
              <a:solidFill>
                <a:srgbClr val="0099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00562" y="185736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 smtClean="0">
                <a:solidFill>
                  <a:srgbClr val="009900"/>
                </a:solidFill>
              </a:rPr>
              <a:t>En  El Teatro</a:t>
            </a:r>
            <a:endParaRPr lang="es-BO" sz="2000" b="1" dirty="0">
              <a:solidFill>
                <a:srgbClr val="009900"/>
              </a:solidFill>
            </a:endParaRPr>
          </a:p>
        </p:txBody>
      </p:sp>
      <p:pic>
        <p:nvPicPr>
          <p:cNvPr id="15" name="14 Imagen" descr="chicos1.jpg"/>
          <p:cNvPicPr>
            <a:picLocks noChangeAspect="1"/>
          </p:cNvPicPr>
          <p:nvPr/>
        </p:nvPicPr>
        <p:blipFill>
          <a:blip r:embed="rId4"/>
          <a:srcRect l="4388"/>
          <a:stretch>
            <a:fillRect/>
          </a:stretch>
        </p:blipFill>
        <p:spPr>
          <a:xfrm rot="20764553">
            <a:off x="1666206" y="3401075"/>
            <a:ext cx="5507227" cy="324000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786182" y="264318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 smtClean="0">
                <a:solidFill>
                  <a:srgbClr val="009900"/>
                </a:solidFill>
              </a:rPr>
              <a:t>En  los parques</a:t>
            </a:r>
            <a:endParaRPr lang="es-BO" sz="2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325</TotalTime>
  <Words>569</Words>
  <Application>Microsoft Office PowerPoint</Application>
  <PresentationFormat>Presentación en pantalla (4:3)</PresentationFormat>
  <Paragraphs>90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Viajes</vt:lpstr>
      <vt:lpstr>CALIDAD DE VIDA Y tiempo de ocio EN PERSONAS EN SITUACIÓN DE DISCAPACIDAD INTELECTUAL</vt:lpstr>
      <vt:lpstr>QUE ES EL OCIO</vt:lpstr>
      <vt:lpstr>QUE ES EL OCIO</vt:lpstr>
      <vt:lpstr>QUE ES EL OCIO</vt:lpstr>
      <vt:lpstr>EL OCIO en pcdi</vt:lpstr>
      <vt:lpstr>EL OCIO en pcdi</vt:lpstr>
      <vt:lpstr>EL OCIO en pcdi</vt:lpstr>
      <vt:lpstr>EL OCIO en pcdi</vt:lpstr>
      <vt:lpstr>EL OCIO en pcdi</vt:lpstr>
      <vt:lpstr>EL OCIO en pcdi</vt:lpstr>
      <vt:lpstr>EL OCIO en pcdi</vt:lpstr>
      <vt:lpstr>EL OCIO en pcdi</vt:lpstr>
      <vt:lpstr>EL OCIO en pcdi</vt:lpstr>
      <vt:lpstr>EL OCIO en pcdi</vt:lpstr>
      <vt:lpstr>EL OCIO en pcdi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 vida y tiempo de ocio EN PPD</dc:title>
  <dc:creator>Cassa</dc:creator>
  <cp:lastModifiedBy>Cassa</cp:lastModifiedBy>
  <cp:revision>35</cp:revision>
  <dcterms:created xsi:type="dcterms:W3CDTF">2015-07-03T10:18:08Z</dcterms:created>
  <dcterms:modified xsi:type="dcterms:W3CDTF">2015-07-04T08:00:45Z</dcterms:modified>
</cp:coreProperties>
</file>