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4" r:id="rId9"/>
    <p:sldId id="263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8731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289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946549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4335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514491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6749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2580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085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5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40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511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172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645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989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385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622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EA90B-E3FC-420A-894B-43BF82BFC791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F60676-686F-48D2-8F46-41115879FC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39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TERAPIA NARRATIVA SISTEMICA </a:t>
            </a:r>
            <a:endParaRPr lang="en-U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Lic. Alejandra Mendoza Claure 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789" t="20950" r="22692" b="24356"/>
          <a:stretch/>
        </p:blipFill>
        <p:spPr>
          <a:xfrm>
            <a:off x="1700939" y="308638"/>
            <a:ext cx="1355769" cy="124584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00319" y="588658"/>
            <a:ext cx="2254024" cy="70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5859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Criticas a la terapia narrativa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 criticada por mantener una creencia construccionista social de que no existen las verdades absolutas, sino puntos de vista sancionados socialmente.</a:t>
            </a:r>
          </a:p>
          <a:p>
            <a:r>
              <a:rPr lang="es-ES" dirty="0"/>
              <a:t>Existe la preocupación de que los gurús de la Terapia Narrativa son demasiado críticos con otros enfoques terapéuticos, intentando echar tierra sobre sus postulados.</a:t>
            </a:r>
          </a:p>
          <a:p>
            <a:r>
              <a:rPr lang="es-ES" dirty="0"/>
              <a:t>Otros critican que la Terapia Narrativa no tiene en cuenta los sesgos y opiniones personales que posee el terapeuta narrativo durante las sesiones de terapia.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xmlns="" val="4192298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Referencias </a:t>
            </a:r>
            <a:r>
              <a:rPr lang="es-ES" smtClean="0"/>
              <a:t>Bibliográficas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Carr</a:t>
            </a:r>
            <a:r>
              <a:rPr lang="en-US" dirty="0"/>
              <a:t>, A., (1998), Michael White’s Narrative Therapy, </a:t>
            </a:r>
            <a:r>
              <a:rPr lang="en-US" i="1" dirty="0"/>
              <a:t>Contemporary Family Therapy, </a:t>
            </a:r>
            <a:r>
              <a:rPr lang="en-US" dirty="0"/>
              <a:t>20, (4).</a:t>
            </a:r>
          </a:p>
          <a:p>
            <a:r>
              <a:rPr lang="en-US" dirty="0"/>
              <a:t>Freedman, Jill and, Combs, Gene (1996). Narrative Therapy: The social construction of preferred realities. New York: Norton. ISBN 0-393-70207-3.</a:t>
            </a:r>
          </a:p>
          <a:p>
            <a:r>
              <a:rPr lang="en-US" dirty="0"/>
              <a:t>Montesano, A., La </a:t>
            </a:r>
            <a:r>
              <a:rPr lang="en-US" dirty="0" err="1"/>
              <a:t>perspectiva</a:t>
            </a:r>
            <a:r>
              <a:rPr lang="en-US" dirty="0"/>
              <a:t> </a:t>
            </a:r>
            <a:r>
              <a:rPr lang="en-US" dirty="0" err="1"/>
              <a:t>narrativa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terapia</a:t>
            </a:r>
            <a:r>
              <a:rPr lang="en-US" dirty="0"/>
              <a:t> familiar </a:t>
            </a:r>
            <a:r>
              <a:rPr lang="en-US" dirty="0" err="1"/>
              <a:t>sistémica</a:t>
            </a:r>
            <a:r>
              <a:rPr lang="en-US" dirty="0"/>
              <a:t>, </a:t>
            </a:r>
            <a:r>
              <a:rPr lang="en-US" i="1" dirty="0" err="1"/>
              <a:t>Revista</a:t>
            </a:r>
            <a:r>
              <a:rPr lang="en-US" i="1" dirty="0"/>
              <a:t> de </a:t>
            </a:r>
            <a:r>
              <a:rPr lang="en-US" i="1" dirty="0" err="1"/>
              <a:t>Psicoterapia</a:t>
            </a:r>
            <a:r>
              <a:rPr lang="en-US" i="1" dirty="0"/>
              <a:t>, </a:t>
            </a:r>
            <a:r>
              <a:rPr lang="en-US" dirty="0"/>
              <a:t>89, 13, 5-50.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11453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7200" b="1" dirty="0" smtClean="0"/>
              <a:t>¡¡¡GRACIAS!!!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xmlns="" val="3332096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0359" y="509451"/>
            <a:ext cx="9414555" cy="1369423"/>
          </a:xfrm>
        </p:spPr>
        <p:txBody>
          <a:bodyPr/>
          <a:lstStyle/>
          <a:p>
            <a:r>
              <a:rPr lang="es-ES" dirty="0" smtClean="0">
                <a:latin typeface="Agency FB" panose="020B0503020202020204" pitchFamily="34" charset="0"/>
              </a:rPr>
              <a:t>¿Qué es la terapia sistémica?</a:t>
            </a:r>
            <a:br>
              <a:rPr lang="es-ES" dirty="0" smtClean="0">
                <a:latin typeface="Agency FB" panose="020B0503020202020204" pitchFamily="34" charset="0"/>
              </a:rPr>
            </a:br>
            <a:endParaRPr lang="en-US" dirty="0">
              <a:latin typeface="Agency FB" panose="020B0503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03863" y="1724297"/>
            <a:ext cx="9588137" cy="5133703"/>
          </a:xfrm>
        </p:spPr>
        <p:txBody>
          <a:bodyPr/>
          <a:lstStyle/>
          <a:p>
            <a:r>
              <a:rPr lang="es-ES" dirty="0"/>
              <a:t>La terapia sistémica es una disciplina terapéutica que se aplica </a:t>
            </a:r>
            <a:r>
              <a:rPr lang="es-ES" dirty="0" smtClean="0"/>
              <a:t>en personas que están atravesando algún tipo de situación conflictiva en su vida, alteraciones </a:t>
            </a:r>
            <a:r>
              <a:rPr lang="es-ES" dirty="0"/>
              <a:t>en las interacciones, estilos relacionales y patrones de comunicación </a:t>
            </a:r>
            <a:r>
              <a:rPr lang="es-ES" dirty="0" smtClean="0"/>
              <a:t>humano.</a:t>
            </a:r>
          </a:p>
          <a:p>
            <a:pPr marL="0" indent="0">
              <a:buNone/>
            </a:pPr>
            <a:r>
              <a:rPr lang="es-ES" dirty="0" smtClean="0"/>
              <a:t> </a:t>
            </a:r>
          </a:p>
          <a:p>
            <a:r>
              <a:rPr lang="es-ES" dirty="0"/>
              <a:t>B</a:t>
            </a:r>
            <a:r>
              <a:rPr lang="es-ES" dirty="0" smtClean="0"/>
              <a:t>asada </a:t>
            </a:r>
            <a:r>
              <a:rPr lang="es-ES" dirty="0"/>
              <a:t>en la Teoría General de Sistemas enunciada por Ludwig von </a:t>
            </a:r>
            <a:r>
              <a:rPr lang="es-ES" dirty="0" smtClean="0"/>
              <a:t>Bertalanffy</a:t>
            </a:r>
          </a:p>
          <a:p>
            <a:pPr marL="0" indent="0">
              <a:buNone/>
            </a:pPr>
            <a:endParaRPr lang="es-ES" dirty="0" smtClean="0"/>
          </a:p>
          <a:p>
            <a:pPr algn="just"/>
            <a:r>
              <a:rPr lang="es-ES" dirty="0">
                <a:solidFill>
                  <a:schemeClr val="tx1"/>
                </a:solidFill>
              </a:rPr>
              <a:t>La terapia sistémica se basa en un enfoque psicoterapéutico cuyos orígenes están en la </a:t>
            </a:r>
            <a:r>
              <a:rPr lang="es-ES" dirty="0" smtClean="0">
                <a:solidFill>
                  <a:schemeClr val="tx1"/>
                </a:solidFill>
              </a:rPr>
              <a:t>terapia familiar,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xmlns="" val="784355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4532811" y="2351314"/>
            <a:ext cx="3043646" cy="22206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ENFOQUE SISTEMICO </a:t>
            </a:r>
            <a:endParaRPr lang="en-US" dirty="0"/>
          </a:p>
        </p:txBody>
      </p:sp>
      <p:sp>
        <p:nvSpPr>
          <p:cNvPr id="5" name="Elipse 4"/>
          <p:cNvSpPr/>
          <p:nvPr/>
        </p:nvSpPr>
        <p:spPr>
          <a:xfrm>
            <a:off x="8085908" y="548640"/>
            <a:ext cx="3056709" cy="2481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Lectura circular de los problemas interpersonales </a:t>
            </a:r>
            <a:endParaRPr lang="en-US" dirty="0"/>
          </a:p>
        </p:txBody>
      </p:sp>
      <p:sp>
        <p:nvSpPr>
          <p:cNvPr id="6" name="Elipse 5"/>
          <p:cNvSpPr/>
          <p:nvPr/>
        </p:nvSpPr>
        <p:spPr>
          <a:xfrm>
            <a:off x="8085908" y="3866606"/>
            <a:ext cx="2860765" cy="23905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Sujeto en constante interacción con su entorno</a:t>
            </a:r>
            <a:endParaRPr lang="en-US" dirty="0"/>
          </a:p>
        </p:txBody>
      </p:sp>
      <p:sp>
        <p:nvSpPr>
          <p:cNvPr id="7" name="Elipse 6"/>
          <p:cNvSpPr/>
          <p:nvPr/>
        </p:nvSpPr>
        <p:spPr>
          <a:xfrm>
            <a:off x="1476103" y="3971109"/>
            <a:ext cx="3213463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Pautas relacionales </a:t>
            </a:r>
            <a:endParaRPr lang="en-US" dirty="0"/>
          </a:p>
        </p:txBody>
      </p:sp>
      <p:sp>
        <p:nvSpPr>
          <p:cNvPr id="8" name="Elipse 7"/>
          <p:cNvSpPr/>
          <p:nvPr/>
        </p:nvSpPr>
        <p:spPr>
          <a:xfrm>
            <a:off x="1593669" y="548640"/>
            <a:ext cx="2939141" cy="20116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Teoría de la comunicación humana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065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592925" y="2442753"/>
            <a:ext cx="1796194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Terapia </a:t>
            </a:r>
            <a:endParaRPr lang="en-US" dirty="0"/>
          </a:p>
        </p:txBody>
      </p:sp>
      <p:cxnSp>
        <p:nvCxnSpPr>
          <p:cNvPr id="6" name="Conector recto de flecha 5"/>
          <p:cNvCxnSpPr>
            <a:stCxn id="4" idx="3"/>
            <a:endCxn id="7" idx="1"/>
          </p:cNvCxnSpPr>
          <p:nvPr/>
        </p:nvCxnSpPr>
        <p:spPr>
          <a:xfrm>
            <a:off x="4389119" y="2945673"/>
            <a:ext cx="1097281" cy="92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ángulo 6"/>
          <p:cNvSpPr/>
          <p:nvPr/>
        </p:nvSpPr>
        <p:spPr>
          <a:xfrm>
            <a:off x="5486400" y="2442753"/>
            <a:ext cx="1815737" cy="1024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Enfoque de intervención</a:t>
            </a:r>
            <a:endParaRPr lang="en-US" dirty="0"/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7302137" y="2945673"/>
            <a:ext cx="9078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8249195" y="2401389"/>
            <a:ext cx="1959428" cy="1005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Técnica </a:t>
            </a:r>
            <a:endParaRPr lang="en-US" dirty="0"/>
          </a:p>
        </p:txBody>
      </p:sp>
      <p:cxnSp>
        <p:nvCxnSpPr>
          <p:cNvPr id="14" name="Conector recto de flecha 13"/>
          <p:cNvCxnSpPr/>
          <p:nvPr/>
        </p:nvCxnSpPr>
        <p:spPr>
          <a:xfrm>
            <a:off x="3344091" y="3540034"/>
            <a:ext cx="26126" cy="679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e 14"/>
          <p:cNvSpPr/>
          <p:nvPr/>
        </p:nvSpPr>
        <p:spPr>
          <a:xfrm>
            <a:off x="2592924" y="4310744"/>
            <a:ext cx="1796195" cy="13977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Teoría del cambio </a:t>
            </a:r>
            <a:endParaRPr lang="en-US" dirty="0"/>
          </a:p>
        </p:txBody>
      </p:sp>
      <p:cxnSp>
        <p:nvCxnSpPr>
          <p:cNvPr id="17" name="Conector recto de flecha 16"/>
          <p:cNvCxnSpPr>
            <a:stCxn id="7" idx="2"/>
          </p:cNvCxnSpPr>
          <p:nvPr/>
        </p:nvCxnSpPr>
        <p:spPr>
          <a:xfrm flipH="1">
            <a:off x="6374677" y="3467099"/>
            <a:ext cx="19592" cy="770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ipse 17"/>
          <p:cNvSpPr/>
          <p:nvPr/>
        </p:nvSpPr>
        <p:spPr>
          <a:xfrm>
            <a:off x="5456333" y="4310744"/>
            <a:ext cx="1836688" cy="13977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Terapia Narrativa </a:t>
            </a:r>
            <a:endParaRPr lang="en-US" dirty="0"/>
          </a:p>
        </p:txBody>
      </p:sp>
      <p:cxnSp>
        <p:nvCxnSpPr>
          <p:cNvPr id="20" name="Conector recto de flecha 19"/>
          <p:cNvCxnSpPr>
            <a:stCxn id="11" idx="2"/>
          </p:cNvCxnSpPr>
          <p:nvPr/>
        </p:nvCxnSpPr>
        <p:spPr>
          <a:xfrm>
            <a:off x="9228909" y="3407229"/>
            <a:ext cx="13063" cy="770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ipse 20"/>
          <p:cNvSpPr/>
          <p:nvPr/>
        </p:nvSpPr>
        <p:spPr>
          <a:xfrm>
            <a:off x="8210007" y="4177939"/>
            <a:ext cx="1998616" cy="14891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Pregunta del cambio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291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TERAPIA NARRATIVA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599"/>
            <a:ext cx="9415554" cy="4593771"/>
          </a:xfrm>
        </p:spPr>
        <p:txBody>
          <a:bodyPr/>
          <a:lstStyle/>
          <a:p>
            <a:r>
              <a:rPr lang="es-ES" dirty="0" smtClean="0"/>
              <a:t>Surge </a:t>
            </a:r>
            <a:r>
              <a:rPr lang="es-ES" dirty="0"/>
              <a:t>entre los años 70 y 80 de mano del australiano Michael White y el neozelandés David </a:t>
            </a:r>
            <a:r>
              <a:rPr lang="es-ES" dirty="0" smtClean="0"/>
              <a:t>Epston.</a:t>
            </a:r>
          </a:p>
          <a:p>
            <a:r>
              <a:rPr lang="es-ES" dirty="0" smtClean="0"/>
              <a:t>Pertenece a la tercera generación de terapias sistémicas </a:t>
            </a:r>
          </a:p>
          <a:p>
            <a:r>
              <a:rPr lang="es-ES" dirty="0" smtClean="0"/>
              <a:t>La terapia Narrativa utiliza las </a:t>
            </a:r>
            <a:r>
              <a:rPr lang="es-ES" dirty="0"/>
              <a:t>narraciones, historias, etc., como metáfora para describir las relaciones </a:t>
            </a:r>
            <a:r>
              <a:rPr lang="es-ES" dirty="0" smtClean="0"/>
              <a:t>familiares.</a:t>
            </a:r>
          </a:p>
          <a:p>
            <a:r>
              <a:rPr lang="es-ES" dirty="0" smtClean="0"/>
              <a:t> </a:t>
            </a:r>
            <a:r>
              <a:rPr lang="es-ES" dirty="0"/>
              <a:t>las narraciones que hacemos construyen nuestra realidad, hasta el punto de que pueden llegar a ser la realidad </a:t>
            </a:r>
            <a:r>
              <a:rPr lang="es-ES" dirty="0" smtClean="0"/>
              <a:t>misma</a:t>
            </a:r>
          </a:p>
          <a:p>
            <a:r>
              <a:rPr lang="es-ES" dirty="0"/>
              <a:t>Es utilizada normalmente en la terapia familiar, aunque su aplicación ya se ha extendido a otros campos como el educativo y el social o comunitario</a:t>
            </a:r>
            <a:endParaRPr lang="es-ES" dirty="0" smtClean="0"/>
          </a:p>
          <a:p>
            <a:r>
              <a:rPr lang="es-ES" dirty="0"/>
              <a:t>los autores, White y Epston, cuestionan la posición del terapeuta como experto cediéndole esta posición a la persona o </a:t>
            </a:r>
            <a:r>
              <a:rPr lang="es-ES" i="1" dirty="0"/>
              <a:t>coautor</a:t>
            </a:r>
            <a:r>
              <a:rPr lang="es-ES" dirty="0"/>
              <a:t>, el cual, ayudará al terapeuta a comprender la situación mediante la auto-descripción del problema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0455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TERAPIA NARRATIVA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92924" y="1750423"/>
            <a:ext cx="9033019" cy="4336868"/>
          </a:xfrm>
        </p:spPr>
        <p:txBody>
          <a:bodyPr>
            <a:normAutofit/>
          </a:bodyPr>
          <a:lstStyle/>
          <a:p>
            <a:r>
              <a:rPr lang="en-US" dirty="0" smtClean="0"/>
              <a:t>La </a:t>
            </a:r>
            <a:r>
              <a:rPr lang="en-US" dirty="0" err="1"/>
              <a:t>Terapia</a:t>
            </a:r>
            <a:r>
              <a:rPr lang="en-US" dirty="0"/>
              <a:t> </a:t>
            </a:r>
            <a:r>
              <a:rPr lang="en-US" dirty="0" err="1"/>
              <a:t>Narrativa</a:t>
            </a:r>
            <a:r>
              <a:rPr lang="en-US" dirty="0"/>
              <a:t> </a:t>
            </a:r>
            <a:r>
              <a:rPr lang="en-US" dirty="0" err="1"/>
              <a:t>intenta</a:t>
            </a:r>
            <a:r>
              <a:rPr lang="en-US" dirty="0"/>
              <a:t> </a:t>
            </a:r>
            <a:r>
              <a:rPr lang="en-US" dirty="0" err="1"/>
              <a:t>empoderar</a:t>
            </a:r>
            <a:r>
              <a:rPr lang="en-US" dirty="0"/>
              <a:t> la </a:t>
            </a:r>
            <a:r>
              <a:rPr lang="en-US" dirty="0" err="1"/>
              <a:t>cultura</a:t>
            </a:r>
            <a:r>
              <a:rPr lang="en-US" dirty="0"/>
              <a:t> y </a:t>
            </a:r>
            <a:r>
              <a:rPr lang="en-US" dirty="0" err="1"/>
              <a:t>saberes</a:t>
            </a:r>
            <a:r>
              <a:rPr lang="en-US" dirty="0"/>
              <a:t> </a:t>
            </a:r>
            <a:r>
              <a:rPr lang="en-US" dirty="0" err="1" smtClean="0"/>
              <a:t>populares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/>
              <a:t>Los relatos elaborados por las personas para dar sentido a su experiencia están influidos por factores culturales y sociales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/>
              <a:t>A través del lenguaje de desarrollan los procesos interpretativos pues se definen los pensamientos y </a:t>
            </a:r>
            <a:r>
              <a:rPr lang="es-ES" dirty="0" smtClean="0"/>
              <a:t>sentimientos</a:t>
            </a:r>
          </a:p>
          <a:p>
            <a:r>
              <a:rPr lang="es-ES" dirty="0" smtClean="0"/>
              <a:t>Surge dentro del posmodernismo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8537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TECNICAS EN LA TERAPIA NARRATIVA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20686" y="1345474"/>
            <a:ext cx="9283926" cy="5146766"/>
          </a:xfrm>
        </p:spPr>
        <p:txBody>
          <a:bodyPr>
            <a:normAutofit/>
          </a:bodyPr>
          <a:lstStyle/>
          <a:p>
            <a:pPr lvl="1"/>
            <a:r>
              <a:rPr lang="es-ES" b="1" i="1" dirty="0" smtClean="0"/>
              <a:t>Externalización del problema: </a:t>
            </a:r>
            <a:r>
              <a:rPr lang="es-ES" dirty="0" smtClean="0"/>
              <a:t>convierte el problema en una unidad separada de la persona</a:t>
            </a:r>
            <a:r>
              <a:rPr lang="en-US" dirty="0" smtClean="0"/>
              <a:t>, le da nombre al problema </a:t>
            </a:r>
          </a:p>
          <a:p>
            <a:pPr lvl="1"/>
            <a:r>
              <a:rPr lang="es-ES" dirty="0" smtClean="0"/>
              <a:t>Documentos terapéuticos: logros del cliente</a:t>
            </a:r>
          </a:p>
          <a:p>
            <a:pPr lvl="1"/>
            <a:r>
              <a:rPr lang="es-ES" dirty="0" smtClean="0"/>
              <a:t>Testigos externos: Ceremonias que ayudan a fortalecer la historia positiva del </a:t>
            </a:r>
            <a:r>
              <a:rPr lang="es-ES" dirty="0" err="1" smtClean="0"/>
              <a:t>sujet</a:t>
            </a:r>
            <a:r>
              <a:rPr lang="es-ES" dirty="0" smtClean="0"/>
              <a:t> </a:t>
            </a:r>
          </a:p>
          <a:p>
            <a:pPr lvl="1"/>
            <a:r>
              <a:rPr lang="es-ES" dirty="0" smtClean="0"/>
              <a:t>En adolescentes con problemas: </a:t>
            </a:r>
            <a:r>
              <a:rPr lang="es-ES" b="1" i="1" dirty="0" smtClean="0"/>
              <a:t>el humor y la sorpresa </a:t>
            </a:r>
          </a:p>
          <a:p>
            <a:pPr lvl="1"/>
            <a:r>
              <a:rPr lang="es-ES" b="1" i="1" dirty="0" smtClean="0"/>
              <a:t>La utilización de nuestra propia experiencia, para intervenir </a:t>
            </a:r>
          </a:p>
          <a:p>
            <a:pPr lvl="1"/>
            <a:r>
              <a:rPr lang="es-ES" b="1" i="1" dirty="0" smtClean="0"/>
              <a:t>Exploración de los efectos del problema: </a:t>
            </a:r>
            <a:r>
              <a:rPr lang="es-ES" dirty="0" smtClean="0"/>
              <a:t>se debe explorar la narrativa dominante del sujeto en su vida </a:t>
            </a:r>
          </a:p>
          <a:p>
            <a:pPr lvl="1"/>
            <a:r>
              <a:rPr lang="es-ES" b="1" i="1" dirty="0" smtClean="0"/>
              <a:t>Deconstruir el problema: </a:t>
            </a:r>
            <a:r>
              <a:rPr lang="es-ES" i="1" dirty="0" smtClean="0"/>
              <a:t>Profundizar el problema en relación a los constructos sociales o representaciones sociales sobre el problema y lo que gira alrededor de el </a:t>
            </a:r>
          </a:p>
          <a:p>
            <a:pPr lvl="1"/>
            <a:r>
              <a:rPr lang="es-ES" b="1" dirty="0" smtClean="0"/>
              <a:t>Descubrir antecedentes excepcionales alrededor del problema: </a:t>
            </a:r>
            <a:r>
              <a:rPr lang="es-ES" dirty="0" smtClean="0"/>
              <a:t>Si es que hay excepciones al problema, indagar sobre acontecimientos excepcionales y su significado </a:t>
            </a:r>
          </a:p>
          <a:p>
            <a:pPr lvl="1"/>
            <a:endParaRPr lang="es-ES" b="1" i="1" dirty="0" smtClean="0"/>
          </a:p>
          <a:p>
            <a:pPr lvl="1"/>
            <a:endParaRPr lang="es-ES" b="1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4203193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Rol del terapeuta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objetivo del terapeuta narrativo es ayudar a los clientes a examinar, evaluar y cambiar su relación con los problemas, planteando preguntas que ayudan a las personas a exteriorizar sus problemas para luego investigar sobre </a:t>
            </a:r>
            <a:r>
              <a:rPr lang="es-ES" dirty="0" smtClean="0"/>
              <a:t>ellos</a:t>
            </a:r>
          </a:p>
          <a:p>
            <a:r>
              <a:rPr lang="es-ES" dirty="0"/>
              <a:t>El terapeuta narrativo utiliza las preguntas para guiar las conversaciones y examinar en profundidad cómo han influido los problemas en la vida de la persona</a:t>
            </a:r>
            <a:r>
              <a:rPr lang="es-ES" dirty="0" smtClean="0"/>
              <a:t>.</a:t>
            </a:r>
          </a:p>
          <a:p>
            <a:r>
              <a:rPr lang="es-ES" dirty="0" smtClean="0"/>
              <a:t>El terapeuta se sitúa al mismo nivel que el paciente. No hay una jerarquía claramente visible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6888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BENEFICIOS DE LA TERAPIA NARRATIVA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Da la máxima importancia a las vivencias de la persona.</a:t>
            </a:r>
          </a:p>
          <a:p>
            <a:r>
              <a:rPr lang="es-ES" dirty="0"/>
              <a:t>Favorece la percepción de un mundo cambiante mediante la colocación de las experiencias vividas en la dimensión temporal.</a:t>
            </a:r>
          </a:p>
          <a:p>
            <a:r>
              <a:rPr lang="es-ES" dirty="0"/>
              <a:t>Invoca el modo subjuntivo al desencadenar presuposiciones, establecer significados implícitos y generar perspectivas múltiples.</a:t>
            </a:r>
          </a:p>
          <a:p>
            <a:r>
              <a:rPr lang="es-ES" dirty="0" err="1"/>
              <a:t>nvita</a:t>
            </a:r>
            <a:r>
              <a:rPr lang="es-ES" dirty="0"/>
              <a:t> a adoptar una postura reflexiva y a apreciar la participación de cada uno en los actos interpretativos.</a:t>
            </a:r>
          </a:p>
          <a:p>
            <a:r>
              <a:rPr lang="es-ES" dirty="0"/>
              <a:t>Fomenta el sentido de la autoría y la re-autoría de la propia vida y de las relaciones de cada persona al contar y volver a contar la propia historia.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750128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</TotalTime>
  <Words>693</Words>
  <Application>Microsoft Office PowerPoint</Application>
  <PresentationFormat>Personalizado</PresentationFormat>
  <Paragraphs>61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Espiral</vt:lpstr>
      <vt:lpstr>TERAPIA NARRATIVA SISTEMICA </vt:lpstr>
      <vt:lpstr>¿Qué es la terapia sistémica? </vt:lpstr>
      <vt:lpstr>Diapositiva 3</vt:lpstr>
      <vt:lpstr>Diapositiva 4</vt:lpstr>
      <vt:lpstr>TERAPIA NARRATIVA </vt:lpstr>
      <vt:lpstr>TERAPIA NARRATIVA </vt:lpstr>
      <vt:lpstr>TECNICAS EN LA TERAPIA NARRATIVA </vt:lpstr>
      <vt:lpstr>Rol del terapeuta</vt:lpstr>
      <vt:lpstr>BENEFICIOS DE LA TERAPIA NARRATIVA</vt:lpstr>
      <vt:lpstr>Criticas a la terapia narrativa </vt:lpstr>
      <vt:lpstr>Referencias Bibliográficas </vt:lpstr>
      <vt:lpstr>Diapositiva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TERAPIA NARRATIVA SISTEMICA</dc:title>
  <dc:creator>Lenovo</dc:creator>
  <cp:lastModifiedBy>user</cp:lastModifiedBy>
  <cp:revision>12</cp:revision>
  <dcterms:created xsi:type="dcterms:W3CDTF">2020-01-30T01:09:42Z</dcterms:created>
  <dcterms:modified xsi:type="dcterms:W3CDTF">2020-02-17T15:14:57Z</dcterms:modified>
</cp:coreProperties>
</file>