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11"/>
  </p:notesMasterIdLst>
  <p:sldIdLst>
    <p:sldId id="256" r:id="rId2"/>
    <p:sldId id="257" r:id="rId3"/>
    <p:sldId id="262" r:id="rId4"/>
    <p:sldId id="327" r:id="rId5"/>
    <p:sldId id="328" r:id="rId6"/>
    <p:sldId id="263" r:id="rId7"/>
    <p:sldId id="345" r:id="rId8"/>
    <p:sldId id="289" r:id="rId9"/>
    <p:sldId id="260" r:id="rId10"/>
  </p:sldIdLst>
  <p:sldSz cx="9144000" cy="5143500" type="screen16x9"/>
  <p:notesSz cx="6858000" cy="9144000"/>
  <p:embeddedFontLst>
    <p:embeddedFont>
      <p:font typeface="Hammersmith One" panose="020B0604020202020204" charset="0"/>
      <p:regular r:id="rId12"/>
    </p:embeddedFont>
    <p:embeddedFont>
      <p:font typeface="Roboto Condensed Light" panose="020B0604020202020204" charset="0"/>
      <p:regular r:id="rId13"/>
      <p:italic r:id="rId14"/>
    </p:embeddedFon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Glass Antiqua" panose="020B0604020202020204" charset="0"/>
      <p:regular r:id="rId19"/>
    </p:embeddedFont>
    <p:embeddedFont>
      <p:font typeface="Manjari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4B833E-6857-4B3F-9C10-11EA5FAFEC01}">
  <a:tblStyle styleId="{F94B833E-6857-4B3F-9C10-11EA5FAFEC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6B756E4-1125-49B2-A570-EE3F5F05CD7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02C462-42FD-4291-81AD-0267B7FF1BF7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7A11CD-C52F-4CC5-BF3B-711641329A03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693814-DCB0-4B57-A905-FC48FCAA75F6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8EA0A3-CD13-4CBB-B9D9-67676D80B45A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220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65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93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71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c6a01074ef_0_20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c6a01074ef_0_20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99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g102ba75767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4" name="Google Shape;3264;g102ba75767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92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91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gc6a01074ef_0_2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3" name="Google Shape;3583;gc6a01074ef_0_2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46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24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2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7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44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1156" name="Google Shape;1156;p4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 txBox="1">
            <a:spLocks noGrp="1"/>
          </p:cNvSpPr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" name="Google Shape;580;p24"/>
          <p:cNvSpPr txBox="1">
            <a:spLocks noGrp="1"/>
          </p:cNvSpPr>
          <p:nvPr>
            <p:ph type="subTitle" idx="1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581" name="Google Shape;581;p24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582" name="Google Shape;582;p2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24"/>
          <p:cNvSpPr/>
          <p:nvPr/>
        </p:nvSpPr>
        <p:spPr>
          <a:xfrm rot="-5035031" flipH="1">
            <a:off x="4206940" y="751857"/>
            <a:ext cx="7221377" cy="444298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4"/>
          <p:cNvSpPr/>
          <p:nvPr/>
        </p:nvSpPr>
        <p:spPr>
          <a:xfrm rot="5400000">
            <a:off x="-2021747" y="22683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4"/>
          <p:cNvSpPr/>
          <p:nvPr/>
        </p:nvSpPr>
        <p:spPr>
          <a:xfrm>
            <a:off x="1280800" y="-652650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4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title"/>
          </p:nvPr>
        </p:nvSpPr>
        <p:spPr>
          <a:xfrm>
            <a:off x="5104900" y="1400488"/>
            <a:ext cx="3326100" cy="16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3851850" y="3019100"/>
            <a:ext cx="457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26"/>
          <p:cNvSpPr/>
          <p:nvPr/>
        </p:nvSpPr>
        <p:spPr>
          <a:xfrm rot="7627321">
            <a:off x="-1350628" y="-1805009"/>
            <a:ext cx="4680823" cy="425203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 rot="-5400000" flipH="1">
            <a:off x="6356253" y="2444459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6"/>
          <p:cNvGrpSpPr/>
          <p:nvPr/>
        </p:nvGrpSpPr>
        <p:grpSpPr>
          <a:xfrm rot="10800000" flipH="1">
            <a:off x="3260405" y="4169571"/>
            <a:ext cx="2557685" cy="2545726"/>
            <a:chOff x="2414491" y="671177"/>
            <a:chExt cx="1830972" cy="1822411"/>
          </a:xfrm>
        </p:grpSpPr>
        <p:sp>
          <p:nvSpPr>
            <p:cNvPr id="656" name="Google Shape;656;p2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3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6"/>
          <p:cNvSpPr/>
          <p:nvPr/>
        </p:nvSpPr>
        <p:spPr>
          <a:xfrm rot="-5620610">
            <a:off x="7759237" y="34540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6"/>
          <p:cNvSpPr/>
          <p:nvPr/>
        </p:nvSpPr>
        <p:spPr>
          <a:xfrm rot="-5400000" flipH="1">
            <a:off x="-700258" y="2716121"/>
            <a:ext cx="3397312" cy="3383225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6"/>
          <p:cNvSpPr/>
          <p:nvPr/>
        </p:nvSpPr>
        <p:spPr>
          <a:xfrm rot="1891771" flipH="1">
            <a:off x="3633391" y="3134640"/>
            <a:ext cx="2182046" cy="372026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36"/>
          <p:cNvSpPr txBox="1">
            <a:spLocks noGrp="1"/>
          </p:cNvSpPr>
          <p:nvPr>
            <p:ph type="subTitle" idx="1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6"/>
          <p:cNvSpPr txBox="1">
            <a:spLocks noGrp="1"/>
          </p:cNvSpPr>
          <p:nvPr>
            <p:ph type="subTitle" idx="2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36"/>
          <p:cNvSpPr txBox="1">
            <a:spLocks noGrp="1"/>
          </p:cNvSpPr>
          <p:nvPr>
            <p:ph type="subTitle" idx="3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6"/>
          <p:cNvSpPr txBox="1">
            <a:spLocks noGrp="1"/>
          </p:cNvSpPr>
          <p:nvPr>
            <p:ph type="subTitle" idx="4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8" r:id="rId5"/>
    <p:sldLayoutId id="2147483669" r:id="rId6"/>
    <p:sldLayoutId id="2147483670" r:id="rId7"/>
    <p:sldLayoutId id="2147483672" r:id="rId8"/>
    <p:sldLayoutId id="2147483682" r:id="rId9"/>
    <p:sldLayoutId id="2147483684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>
                <a:solidFill>
                  <a:schemeClr val="accent2"/>
                </a:solidFill>
              </a:rPr>
              <a:t>INTELIGENCIA</a:t>
            </a:r>
            <a:br>
              <a:rPr lang="es-BO" dirty="0">
                <a:solidFill>
                  <a:schemeClr val="accent2"/>
                </a:solidFill>
              </a:rPr>
            </a:br>
            <a:r>
              <a:rPr lang="es-BO" dirty="0">
                <a:solidFill>
                  <a:schemeClr val="accent2"/>
                </a:solidFill>
              </a:rPr>
              <a:t>EMOCIONAL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006" name="Google Shape;2006;p83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Adriana Terán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Mishel Tellería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A6F4879-EDCD-10FC-C15B-30998EE6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13" y="3394625"/>
            <a:ext cx="1177103" cy="1043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84"/>
          <p:cNvSpPr txBox="1">
            <a:spLocks noGrp="1"/>
          </p:cNvSpPr>
          <p:nvPr>
            <p:ph type="body" idx="1"/>
          </p:nvPr>
        </p:nvSpPr>
        <p:spPr>
          <a:xfrm>
            <a:off x="1309934" y="1173047"/>
            <a:ext cx="3037340" cy="2489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"La </a:t>
            </a:r>
            <a:r>
              <a:rPr lang="es-ES" sz="1600" b="1" dirty="0"/>
              <a:t>habilidad</a:t>
            </a:r>
            <a:r>
              <a:rPr lang="es-ES" sz="1600" dirty="0"/>
              <a:t> para monitorear los sentimientos y las emociones </a:t>
            </a:r>
            <a:r>
              <a:rPr lang="es-ES" sz="1600" b="1" dirty="0"/>
              <a:t>propias y las de los demás</a:t>
            </a:r>
            <a:r>
              <a:rPr lang="es-ES" sz="1600" dirty="0"/>
              <a:t>, para discriminar entre ellas y regularlas, utilizando esta información para solucionar los </a:t>
            </a:r>
            <a:r>
              <a:rPr lang="es-ES" sz="1600" b="1" dirty="0"/>
              <a:t>problemas</a:t>
            </a:r>
            <a:r>
              <a:rPr lang="es-ES" sz="1600" dirty="0"/>
              <a:t>" (Salovey &amp; Mayer, 1990)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2" name="Google Shape;2012;p8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¿Qué es la inteligencia emocional?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FADE913-7283-2814-0468-15C1A697D3DC}"/>
              </a:ext>
            </a:extLst>
          </p:cNvPr>
          <p:cNvSpPr txBox="1"/>
          <p:nvPr/>
        </p:nvSpPr>
        <p:spPr>
          <a:xfrm>
            <a:off x="3103208" y="3707270"/>
            <a:ext cx="53275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"Cualquiera puede enfadarse, eso es algo muy sencillo. Pero enfadarse con la persona adecuada, en el grado exacto, en el momento oportuno, con el propósito justo y del modo correcto, eso, ciertamente, no resulta tan sencillo.” </a:t>
            </a:r>
          </a:p>
          <a:p>
            <a:endParaRPr lang="es-ES" dirty="0">
              <a:solidFill>
                <a:schemeClr val="bg1">
                  <a:lumMod val="25000"/>
                </a:schemeClr>
              </a:solidFill>
              <a:latin typeface="Manjari" panose="020B0604020202020204" charset="0"/>
              <a:cs typeface="Manjari" panose="020B0604020202020204" charset="0"/>
            </a:endParaRPr>
          </a:p>
          <a:p>
            <a:pPr algn="r"/>
            <a:r>
              <a:rPr lang="es-ES" dirty="0">
                <a:solidFill>
                  <a:schemeClr val="bg1">
                    <a:lumMod val="25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Aristóteles, Ética a Nicómaco</a:t>
            </a:r>
            <a:endParaRPr lang="es-BO" dirty="0">
              <a:solidFill>
                <a:schemeClr val="bg1">
                  <a:lumMod val="25000"/>
                </a:schemeClr>
              </a:solidFill>
              <a:latin typeface="Manjari" panose="020B0604020202020204" charset="0"/>
              <a:cs typeface="Manjari" panose="020B060402020202020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6751227-955C-4453-3FF9-8E47CB5C097B}"/>
              </a:ext>
            </a:extLst>
          </p:cNvPr>
          <p:cNvSpPr txBox="1"/>
          <p:nvPr/>
        </p:nvSpPr>
        <p:spPr>
          <a:xfrm>
            <a:off x="3973378" y="2417861"/>
            <a:ext cx="5327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07355D-8CA1-FBEB-81AB-A78580901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08995"/>
            <a:ext cx="3138406" cy="2353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341291" y="1158969"/>
            <a:ext cx="4819646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s-ES" dirty="0"/>
              <a:t> 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Inteligencia Emocional en el Ámbito Laboral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659005" y="1700469"/>
            <a:ext cx="2990845" cy="2518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dirty="0"/>
              <a:t>Las </a:t>
            </a:r>
            <a:r>
              <a:rPr lang="es-ES" b="1" dirty="0"/>
              <a:t>aptitudes académicas tradicionales</a:t>
            </a:r>
            <a:r>
              <a:rPr lang="es-ES" dirty="0"/>
              <a:t> como las calificaciones y los títulos, </a:t>
            </a:r>
            <a:r>
              <a:rPr lang="es-ES" b="1" dirty="0"/>
              <a:t>no permiten predecir </a:t>
            </a:r>
            <a:r>
              <a:rPr lang="es-ES" dirty="0"/>
              <a:t>adecuadamente el grado de </a:t>
            </a:r>
            <a:r>
              <a:rPr lang="es-ES" b="1" dirty="0"/>
              <a:t>desempeño laboral </a:t>
            </a:r>
            <a:r>
              <a:rPr lang="es-ES" dirty="0"/>
              <a:t>o el éxito en la vida.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5013228-F6EF-514E-2A8D-6D262CAF4917}"/>
              </a:ext>
            </a:extLst>
          </p:cNvPr>
          <p:cNvSpPr/>
          <p:nvPr/>
        </p:nvSpPr>
        <p:spPr>
          <a:xfrm>
            <a:off x="2421609" y="3286959"/>
            <a:ext cx="2902059" cy="1622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2C50733-65C8-E7A6-F303-62DCBEB3D934}"/>
              </a:ext>
            </a:extLst>
          </p:cNvPr>
          <p:cNvSpPr txBox="1"/>
          <p:nvPr/>
        </p:nvSpPr>
        <p:spPr>
          <a:xfrm>
            <a:off x="2499102" y="3405875"/>
            <a:ext cx="2661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Se propone que los rasgos que diferencian a los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trabajadores sobresalientes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son las competencias tales como la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Manjari" panose="020B0604020202020204" charset="0"/>
                <a:cs typeface="Manjari" panose="020B0604020202020204" charset="0"/>
              </a:rPr>
              <a:t>empatía, la autodisciplina y la iniciativa.</a:t>
            </a:r>
            <a:endParaRPr lang="es-BO" b="1" dirty="0">
              <a:solidFill>
                <a:schemeClr val="accent5">
                  <a:lumMod val="50000"/>
                </a:schemeClr>
              </a:solidFill>
              <a:latin typeface="Manjari" panose="020B0604020202020204" charset="0"/>
              <a:cs typeface="Manjari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8905A0-AB35-6435-3AD9-511F2293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51" y="1097081"/>
            <a:ext cx="3106442" cy="207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154"/>
          <p:cNvSpPr txBox="1">
            <a:spLocks noGrp="1"/>
          </p:cNvSpPr>
          <p:nvPr>
            <p:ph type="title"/>
          </p:nvPr>
        </p:nvSpPr>
        <p:spPr>
          <a:xfrm>
            <a:off x="356764" y="529345"/>
            <a:ext cx="4450800" cy="12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Autoconocimiento y control</a:t>
            </a:r>
            <a:endParaRPr dirty="0"/>
          </a:p>
        </p:txBody>
      </p:sp>
      <p:sp>
        <p:nvSpPr>
          <p:cNvPr id="3260" name="Google Shape;3260;p154"/>
          <p:cNvSpPr txBox="1">
            <a:spLocks noGrp="1"/>
          </p:cNvSpPr>
          <p:nvPr>
            <p:ph type="subTitle" idx="1"/>
          </p:nvPr>
        </p:nvSpPr>
        <p:spPr>
          <a:xfrm>
            <a:off x="748374" y="1799245"/>
            <a:ext cx="4563948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/>
              <a:t>Comprende de 2 componentes, el autoconocimiento que significa conocernos de manera intima y exacta como también la comprensión de nuestras reacciones emocionales ante las diferentes situaciones. De igual forma comprende ser totalmente consciente de nuestros valores y creencias básicas y el impacto que estas provocan; el componente control quiere decir el control total de nuestras emociones ya sean positivas o negativas se canalizan mejor cuando sabemos controlarlas.</a:t>
            </a:r>
            <a:endParaRPr dirty="0"/>
          </a:p>
        </p:txBody>
      </p:sp>
      <p:pic>
        <p:nvPicPr>
          <p:cNvPr id="3261" name="Google Shape;3261;p154"/>
          <p:cNvPicPr preferRelativeResize="0"/>
          <p:nvPr/>
        </p:nvPicPr>
        <p:blipFill rotWithShape="1">
          <a:blip r:embed="rId3">
            <a:alphaModFix/>
          </a:blip>
          <a:srcRect t="9247" r="5428"/>
          <a:stretch/>
        </p:blipFill>
        <p:spPr>
          <a:xfrm>
            <a:off x="5164026" y="1007547"/>
            <a:ext cx="3231600" cy="3128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p155"/>
          <p:cNvSpPr txBox="1">
            <a:spLocks noGrp="1"/>
          </p:cNvSpPr>
          <p:nvPr>
            <p:ph type="title"/>
          </p:nvPr>
        </p:nvSpPr>
        <p:spPr>
          <a:xfrm>
            <a:off x="5287008" y="-70173"/>
            <a:ext cx="3326100" cy="166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Empatía</a:t>
            </a:r>
            <a:endParaRPr dirty="0"/>
          </a:p>
        </p:txBody>
      </p:sp>
      <p:sp>
        <p:nvSpPr>
          <p:cNvPr id="3267" name="Google Shape;3267;p155"/>
          <p:cNvSpPr txBox="1">
            <a:spLocks noGrp="1"/>
          </p:cNvSpPr>
          <p:nvPr>
            <p:ph type="subTitle" idx="1"/>
          </p:nvPr>
        </p:nvSpPr>
        <p:spPr>
          <a:xfrm>
            <a:off x="4482104" y="1740462"/>
            <a:ext cx="45792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200"/>
              </a:spcAft>
            </a:pPr>
            <a:r>
              <a:rPr lang="es-ES" dirty="0"/>
              <a:t>Habilidad para </a:t>
            </a:r>
            <a:r>
              <a:rPr lang="es-ES" b="1" dirty="0"/>
              <a:t>comprender</a:t>
            </a:r>
            <a:r>
              <a:rPr lang="es-ES" dirty="0"/>
              <a:t> cómo los </a:t>
            </a:r>
            <a:r>
              <a:rPr lang="es-ES" b="1" dirty="0"/>
              <a:t>demás </a:t>
            </a:r>
            <a:r>
              <a:rPr lang="es-ES" dirty="0"/>
              <a:t>perciben las situaciones.</a:t>
            </a:r>
          </a:p>
          <a:p>
            <a:pPr marL="285750" indent="-285750" algn="l">
              <a:spcAft>
                <a:spcPts val="1200"/>
              </a:spcAft>
            </a:pPr>
            <a:r>
              <a:rPr lang="es-ES" dirty="0"/>
              <a:t>Saber </a:t>
            </a:r>
            <a:r>
              <a:rPr lang="es-ES" b="1" dirty="0"/>
              <a:t>cómo se sienten los demás </a:t>
            </a:r>
            <a:r>
              <a:rPr lang="es-ES" dirty="0"/>
              <a:t>en relación a un conjunto específico de sucesos o circunstancias.</a:t>
            </a:r>
          </a:p>
          <a:p>
            <a:pPr marL="285750" indent="-285750" algn="l">
              <a:spcAft>
                <a:spcPts val="1200"/>
              </a:spcAft>
            </a:pPr>
            <a:r>
              <a:rPr lang="es-ES" dirty="0"/>
              <a:t>Construye y consolida las </a:t>
            </a:r>
            <a:r>
              <a:rPr lang="es-ES" b="1" dirty="0"/>
              <a:t>relaciones interpersonales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3268" name="Google Shape;3268;p155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693" r="12693"/>
          <a:stretch/>
        </p:blipFill>
        <p:spPr>
          <a:xfrm>
            <a:off x="-591962" y="357187"/>
            <a:ext cx="4579200" cy="468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69" name="Google Shape;3269;p155"/>
          <p:cNvSpPr/>
          <p:nvPr/>
        </p:nvSpPr>
        <p:spPr>
          <a:xfrm>
            <a:off x="3071738" y="764127"/>
            <a:ext cx="1434654" cy="1265482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90"/>
          <p:cNvSpPr txBox="1">
            <a:spLocks noGrp="1"/>
          </p:cNvSpPr>
          <p:nvPr>
            <p:ph type="title"/>
          </p:nvPr>
        </p:nvSpPr>
        <p:spPr>
          <a:xfrm>
            <a:off x="697910" y="-415763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Relaciones sociales</a:t>
            </a:r>
            <a:endParaRPr dirty="0"/>
          </a:p>
        </p:txBody>
      </p:sp>
      <p:sp>
        <p:nvSpPr>
          <p:cNvPr id="2078" name="Google Shape;2078;p90"/>
          <p:cNvSpPr txBox="1">
            <a:spLocks noGrp="1"/>
          </p:cNvSpPr>
          <p:nvPr>
            <p:ph type="subTitle" idx="1"/>
          </p:nvPr>
        </p:nvSpPr>
        <p:spPr>
          <a:xfrm>
            <a:off x="1412284" y="1179162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  </a:t>
            </a:r>
            <a:r>
              <a:rPr lang="es-ES" dirty="0"/>
              <a:t>Es la habilidad de crear relaciones sociales genuinas con los demás en base a la igualdad, estas relaciones nos permiten expresar con sinceridad nuestros sentimientos. Este talento capacita a una persona a tener empatía que nos permite demostrar interés, apoyo y preocupación por los demás, como también, la creación de redes solidas tanto personales como profesionales.</a:t>
            </a:r>
            <a:endParaRPr dirty="0"/>
          </a:p>
        </p:txBody>
      </p:sp>
      <p:sp>
        <p:nvSpPr>
          <p:cNvPr id="2079" name="Google Shape;2079;p90"/>
          <p:cNvSpPr/>
          <p:nvPr/>
        </p:nvSpPr>
        <p:spPr>
          <a:xfrm>
            <a:off x="3724524" y="35621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04D80E1-E022-E124-8C60-B502E08D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98" y="3144848"/>
            <a:ext cx="3000375" cy="199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172"/>
          <p:cNvSpPr txBox="1">
            <a:spLocks noGrp="1"/>
          </p:cNvSpPr>
          <p:nvPr>
            <p:ph type="title"/>
          </p:nvPr>
        </p:nvSpPr>
        <p:spPr>
          <a:xfrm>
            <a:off x="-386888" y="32239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Influencia Personal</a:t>
            </a:r>
            <a:endParaRPr dirty="0"/>
          </a:p>
        </p:txBody>
      </p:sp>
      <p:sp>
        <p:nvSpPr>
          <p:cNvPr id="3588" name="Google Shape;3588;p172"/>
          <p:cNvSpPr txBox="1">
            <a:spLocks noGrp="1"/>
          </p:cNvSpPr>
          <p:nvPr>
            <p:ph type="subTitle" idx="3"/>
          </p:nvPr>
        </p:nvSpPr>
        <p:spPr>
          <a:xfrm>
            <a:off x="4330400" y="1834788"/>
            <a:ext cx="3525200" cy="37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/>
              <a:t>Habilidad</a:t>
            </a:r>
            <a:r>
              <a:rPr lang="es-ES" sz="2000" dirty="0"/>
              <a:t> para </a:t>
            </a:r>
            <a:r>
              <a:rPr lang="es-ES" sz="2000" b="1" dirty="0"/>
              <a:t>inspirar</a:t>
            </a:r>
            <a:r>
              <a:rPr lang="es-ES" sz="2000" dirty="0"/>
              <a:t> a otros a través del ejemplo, las palabras y las obras.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Habilidad para </a:t>
            </a:r>
            <a:r>
              <a:rPr lang="es-ES" sz="2000" b="1" dirty="0"/>
              <a:t>liderar</a:t>
            </a:r>
            <a:r>
              <a:rPr lang="es-ES" sz="2000" dirty="0"/>
              <a:t> a otros </a:t>
            </a:r>
            <a:r>
              <a:rPr lang="es-ES" sz="2000" b="1" dirty="0"/>
              <a:t>a través </a:t>
            </a:r>
            <a:r>
              <a:rPr lang="es-ES" sz="2000" dirty="0"/>
              <a:t>de las </a:t>
            </a:r>
            <a:r>
              <a:rPr lang="es-ES" sz="2000" b="1" dirty="0"/>
              <a:t>relaciones sociales</a:t>
            </a:r>
          </a:p>
        </p:txBody>
      </p:sp>
      <p:pic>
        <p:nvPicPr>
          <p:cNvPr id="3590" name="Google Shape;3590;p172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0318" r="20318"/>
          <a:stretch/>
        </p:blipFill>
        <p:spPr>
          <a:xfrm>
            <a:off x="1288400" y="1312325"/>
            <a:ext cx="3042000" cy="2882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91" name="Google Shape;3591;p172"/>
          <p:cNvSpPr/>
          <p:nvPr/>
        </p:nvSpPr>
        <p:spPr>
          <a:xfrm rot="-7977677">
            <a:off x="441245" y="756769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B25FAE3-7685-EAF0-940C-BD3D5865C250}"/>
              </a:ext>
            </a:extLst>
          </p:cNvPr>
          <p:cNvSpPr txBox="1"/>
          <p:nvPr/>
        </p:nvSpPr>
        <p:spPr>
          <a:xfrm>
            <a:off x="5484828" y="3189894"/>
            <a:ext cx="2871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74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40474B"/>
                </a:solidFill>
                <a:effectLst/>
                <a:uLnTx/>
                <a:uFillTx/>
                <a:latin typeface="Manjari"/>
                <a:cs typeface="Manjari"/>
                <a:sym typeface="Manjari"/>
              </a:rPr>
              <a:t>Habilidad para leer las situaciones y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0474B"/>
                </a:solidFill>
                <a:effectLst/>
                <a:uLnTx/>
                <a:uFillTx/>
                <a:latin typeface="Manjari"/>
                <a:cs typeface="Manjari"/>
                <a:sym typeface="Manjari"/>
              </a:rPr>
              <a:t>ejercer influencia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40474B"/>
                </a:solidFill>
                <a:effectLst/>
                <a:uLnTx/>
                <a:uFillTx/>
                <a:latin typeface="Manjari"/>
                <a:cs typeface="Manjari"/>
                <a:sym typeface="Manjari"/>
              </a:rPr>
              <a:t>y liderazgo en la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0474B"/>
                </a:solidFill>
                <a:effectLst/>
                <a:uLnTx/>
                <a:uFillTx/>
                <a:latin typeface="Manjari"/>
                <a:cs typeface="Manjari"/>
                <a:sym typeface="Manjari"/>
              </a:rPr>
              <a:t>dirección deseada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11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BO" dirty="0"/>
              <a:t>Dominio de la visión</a:t>
            </a:r>
            <a:endParaRPr dirty="0"/>
          </a:p>
        </p:txBody>
      </p:sp>
      <p:sp>
        <p:nvSpPr>
          <p:cNvPr id="2632" name="Google Shape;2632;p116"/>
          <p:cNvSpPr/>
          <p:nvPr/>
        </p:nvSpPr>
        <p:spPr>
          <a:xfrm>
            <a:off x="2446200" y="1580900"/>
            <a:ext cx="4251600" cy="2961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116"/>
          <p:cNvSpPr txBox="1"/>
          <p:nvPr/>
        </p:nvSpPr>
        <p:spPr>
          <a:xfrm>
            <a:off x="2977950" y="1378720"/>
            <a:ext cx="3188100" cy="46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rPr>
              <a:t/>
            </a:r>
            <a:br>
              <a:rPr lang="en" sz="1800" b="1" dirty="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rPr>
            </a:br>
            <a:endParaRPr sz="900" b="1" dirty="0">
              <a:solidFill>
                <a:schemeClr val="dk1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2634" name="Google Shape;2634;p116"/>
          <p:cNvSpPr txBox="1"/>
          <p:nvPr/>
        </p:nvSpPr>
        <p:spPr>
          <a:xfrm>
            <a:off x="2741812" y="2805872"/>
            <a:ext cx="3660375" cy="7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n" sz="20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/>
            </a:r>
            <a:br>
              <a:rPr lang="en" sz="20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</a:br>
            <a:r>
              <a:rPr lang="es-ES" sz="20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Tiene que ver con fijar una línea de acción y una visión por una solida filosofía personal. Este talento actúa como una brújula interior que guía e influye en nuestras acciones.</a:t>
            </a:r>
            <a:endParaRPr sz="2000" dirty="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87"/>
          <p:cNvSpPr txBox="1">
            <a:spLocks noGrp="1"/>
          </p:cNvSpPr>
          <p:nvPr>
            <p:ph type="title"/>
          </p:nvPr>
        </p:nvSpPr>
        <p:spPr>
          <a:xfrm>
            <a:off x="1569447" y="200930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BO" dirty="0"/>
              <a:t>¡Desarrollemos nuestra inteligencia emocional!</a:t>
            </a:r>
            <a:endParaRPr dirty="0"/>
          </a:p>
        </p:txBody>
      </p:sp>
      <p:sp>
        <p:nvSpPr>
          <p:cNvPr id="2059" name="Google Shape;2059;p87"/>
          <p:cNvSpPr/>
          <p:nvPr/>
        </p:nvSpPr>
        <p:spPr>
          <a:xfrm>
            <a:off x="3881688" y="3991450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Presentación en pantalla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Hammersmith One</vt:lpstr>
      <vt:lpstr>Roboto Condensed Light</vt:lpstr>
      <vt:lpstr>Arial</vt:lpstr>
      <vt:lpstr>Nunito</vt:lpstr>
      <vt:lpstr>Glass Antiqua</vt:lpstr>
      <vt:lpstr>Manjari</vt:lpstr>
      <vt:lpstr>Elegant Education Pack for Students XL by Slidesgo</vt:lpstr>
      <vt:lpstr>INTELIGENCIA EMOCIONAL</vt:lpstr>
      <vt:lpstr>¿Qué es la inteligencia emocional?</vt:lpstr>
      <vt:lpstr> Inteligencia Emocional en el Ámbito Laboral</vt:lpstr>
      <vt:lpstr>Autoconocimiento y control</vt:lpstr>
      <vt:lpstr>Empatía</vt:lpstr>
      <vt:lpstr>Relaciones sociales</vt:lpstr>
      <vt:lpstr>Influencia Personal</vt:lpstr>
      <vt:lpstr>Dominio de la visión</vt:lpstr>
      <vt:lpstr>¡Desarrollemos nuestra inteligencia emocional!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</dc:title>
  <dc:creator>DELL</dc:creator>
  <cp:lastModifiedBy>EIFODEC PC</cp:lastModifiedBy>
  <cp:revision>1</cp:revision>
  <dcterms:modified xsi:type="dcterms:W3CDTF">2023-07-18T15:18:20Z</dcterms:modified>
</cp:coreProperties>
</file>