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0" r:id="rId6"/>
    <p:sldId id="267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3" r:id="rId25"/>
    <p:sldId id="280" r:id="rId26"/>
    <p:sldId id="281" r:id="rId27"/>
    <p:sldId id="258" r:id="rId28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06/07/2012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5841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06/07/2012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9857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06/07/2012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6945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06/07/2012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2874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06/07/2012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6930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06/07/2012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2586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06/07/2012</a:t>
            </a:fld>
            <a:endParaRPr lang="es-B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130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06/07/2012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5071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06/07/2012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3778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06/07/2012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1785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06/07/2012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8888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82731-DA66-4A5F-BEC6-AD9BAA95EB53}" type="datetimeFigureOut">
              <a:rPr lang="es-BO" smtClean="0"/>
              <a:t>06/07/2012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24289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8679" y="476672"/>
            <a:ext cx="7889785" cy="1470025"/>
          </a:xfrm>
        </p:spPr>
        <p:txBody>
          <a:bodyPr/>
          <a:lstStyle/>
          <a:p>
            <a:r>
              <a:rPr lang="es-BO" dirty="0" smtClean="0">
                <a:latin typeface="Chiller" pitchFamily="82" charset="0"/>
              </a:rPr>
              <a:t>REHABILITACION BASADA EN LA COMUNIDAD - R.B.C</a:t>
            </a:r>
            <a:endParaRPr lang="es-BO" dirty="0">
              <a:latin typeface="Chiller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51720" y="4806424"/>
            <a:ext cx="6480720" cy="913745"/>
          </a:xfrm>
        </p:spPr>
        <p:txBody>
          <a:bodyPr>
            <a:normAutofit/>
          </a:bodyPr>
          <a:lstStyle/>
          <a:p>
            <a:r>
              <a:rPr lang="es-BO" sz="4800" dirty="0" smtClean="0">
                <a:latin typeface="Chiller" pitchFamily="82" charset="0"/>
              </a:rPr>
              <a:t>COMPONENTE DE EDUCACION</a:t>
            </a:r>
            <a:endParaRPr lang="es-BO" sz="4800" dirty="0">
              <a:latin typeface="Chiller" pitchFamily="8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35369"/>
            <a:ext cx="3549015" cy="278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354623" y="3717032"/>
            <a:ext cx="1008112" cy="8379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Elipse"/>
          <p:cNvSpPr/>
          <p:nvPr/>
        </p:nvSpPr>
        <p:spPr>
          <a:xfrm>
            <a:off x="298902" y="5301208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Elipse"/>
          <p:cNvSpPr/>
          <p:nvPr/>
        </p:nvSpPr>
        <p:spPr>
          <a:xfrm>
            <a:off x="611560" y="4554954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6" name="5 Conector recto"/>
          <p:cNvCxnSpPr/>
          <p:nvPr/>
        </p:nvCxnSpPr>
        <p:spPr>
          <a:xfrm>
            <a:off x="611560" y="620688"/>
            <a:ext cx="1584176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2 Subtítulo"/>
          <p:cNvSpPr txBox="1">
            <a:spLocks/>
          </p:cNvSpPr>
          <p:nvPr/>
        </p:nvSpPr>
        <p:spPr>
          <a:xfrm>
            <a:off x="4644008" y="5733256"/>
            <a:ext cx="3888432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BO" dirty="0" smtClean="0">
                <a:latin typeface="Chiller" pitchFamily="82" charset="0"/>
              </a:rPr>
              <a:t>Lic. Mariela </a:t>
            </a:r>
            <a:r>
              <a:rPr lang="es-BO" dirty="0" err="1" smtClean="0">
                <a:latin typeface="Chiller" pitchFamily="82" charset="0"/>
              </a:rPr>
              <a:t>Gutierrez</a:t>
            </a:r>
            <a:r>
              <a:rPr lang="es-BO" dirty="0" smtClean="0">
                <a:latin typeface="Chiller" pitchFamily="82" charset="0"/>
              </a:rPr>
              <a:t> Rafael</a:t>
            </a:r>
            <a:endParaRPr lang="es-BO" dirty="0">
              <a:latin typeface="Chiller" pitchFamily="82" charset="0"/>
            </a:endParaRPr>
          </a:p>
        </p:txBody>
      </p:sp>
      <p:pic>
        <p:nvPicPr>
          <p:cNvPr id="12" name="5 Imagen" descr="D:\CIELITO\FABITO\R.B.C\2010\LOGO EIFODEC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8902" y="586230"/>
            <a:ext cx="1205200" cy="1147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928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EDUCACION INCLUSIVA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628799"/>
            <a:ext cx="6840760" cy="4637773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s-BO" dirty="0">
                <a:solidFill>
                  <a:schemeClr val="bg1"/>
                </a:solidFill>
              </a:rPr>
              <a:t>Promueve procedimientos inclusivos de supervisión y evaluación, con </a:t>
            </a:r>
            <a:r>
              <a:rPr lang="es-BO" dirty="0" smtClean="0">
                <a:solidFill>
                  <a:schemeClr val="bg1"/>
                </a:solidFill>
              </a:rPr>
              <a:t>participación y </a:t>
            </a:r>
            <a:r>
              <a:rPr lang="es-BO" dirty="0">
                <a:solidFill>
                  <a:schemeClr val="bg1"/>
                </a:solidFill>
              </a:rPr>
              <a:t>accesibilidad</a:t>
            </a:r>
            <a:r>
              <a:rPr lang="es-BO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s-BO" dirty="0" smtClean="0">
                <a:solidFill>
                  <a:schemeClr val="bg1"/>
                </a:solidFill>
              </a:rPr>
              <a:t>La </a:t>
            </a:r>
            <a:r>
              <a:rPr lang="es-BO" dirty="0">
                <a:solidFill>
                  <a:schemeClr val="bg1"/>
                </a:solidFill>
              </a:rPr>
              <a:t>educación inclusiva es para incluir a todas las personas, no es sólo para incluir a </a:t>
            </a:r>
            <a:r>
              <a:rPr lang="es-BO" dirty="0" smtClean="0">
                <a:solidFill>
                  <a:schemeClr val="bg1"/>
                </a:solidFill>
              </a:rPr>
              <a:t>las personas </a:t>
            </a:r>
            <a:r>
              <a:rPr lang="es-BO" dirty="0">
                <a:solidFill>
                  <a:schemeClr val="bg1"/>
                </a:solidFill>
              </a:rPr>
              <a:t>con discapacidad. </a:t>
            </a:r>
            <a:endParaRPr lang="es-BO" sz="6000" dirty="0">
              <a:solidFill>
                <a:schemeClr val="bg1"/>
              </a:solidFill>
              <a:latin typeface="Chiller" pitchFamily="8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1307014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EDUCACION  INTEGRADA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11760" y="1628799"/>
            <a:ext cx="5688632" cy="4637773"/>
          </a:xfrm>
        </p:spPr>
        <p:txBody>
          <a:bodyPr>
            <a:normAutofit fontScale="92500"/>
          </a:bodyPr>
          <a:lstStyle/>
          <a:p>
            <a:pPr algn="just"/>
            <a:r>
              <a:rPr lang="es-BO" dirty="0">
                <a:solidFill>
                  <a:schemeClr val="bg1"/>
                </a:solidFill>
              </a:rPr>
              <a:t>La </a:t>
            </a:r>
            <a:r>
              <a:rPr lang="es-BO" dirty="0" smtClean="0">
                <a:solidFill>
                  <a:schemeClr val="bg1"/>
                </a:solidFill>
              </a:rPr>
              <a:t>educación integrada </a:t>
            </a:r>
            <a:r>
              <a:rPr lang="es-BO" dirty="0">
                <a:solidFill>
                  <a:schemeClr val="bg1"/>
                </a:solidFill>
              </a:rPr>
              <a:t>se refiere al proceso de traer a los niños con discapacidad dentro de la </a:t>
            </a:r>
            <a:r>
              <a:rPr lang="es-BO" dirty="0" smtClean="0">
                <a:solidFill>
                  <a:schemeClr val="bg1"/>
                </a:solidFill>
              </a:rPr>
              <a:t>escuela regular</a:t>
            </a:r>
            <a:r>
              <a:rPr lang="es-BO" dirty="0">
                <a:solidFill>
                  <a:schemeClr val="bg1"/>
                </a:solidFill>
              </a:rPr>
              <a:t>, y colocar la mayor parte del enfoque en el individuo, en vez de sobre el </a:t>
            </a:r>
            <a:r>
              <a:rPr lang="es-BO" dirty="0" smtClean="0">
                <a:solidFill>
                  <a:schemeClr val="bg1"/>
                </a:solidFill>
              </a:rPr>
              <a:t>sistema escolar</a:t>
            </a:r>
            <a:r>
              <a:rPr lang="es-BO" dirty="0">
                <a:solidFill>
                  <a:schemeClr val="bg1"/>
                </a:solidFill>
              </a:rPr>
              <a:t>. </a:t>
            </a:r>
            <a:endParaRPr lang="es-BO" dirty="0" smtClean="0">
              <a:solidFill>
                <a:schemeClr val="bg1"/>
              </a:solidFill>
            </a:endParaRPr>
          </a:p>
          <a:p>
            <a:pPr algn="just"/>
            <a:r>
              <a:rPr lang="es-BO" dirty="0" smtClean="0">
                <a:solidFill>
                  <a:schemeClr val="bg1"/>
                </a:solidFill>
              </a:rPr>
              <a:t>La </a:t>
            </a:r>
            <a:r>
              <a:rPr lang="es-BO" dirty="0">
                <a:solidFill>
                  <a:schemeClr val="bg1"/>
                </a:solidFill>
              </a:rPr>
              <a:t>desventaja de este enfoque es que, si hay un problema, parecería que </a:t>
            </a:r>
            <a:r>
              <a:rPr lang="es-BO" dirty="0" smtClean="0">
                <a:solidFill>
                  <a:schemeClr val="bg1"/>
                </a:solidFill>
              </a:rPr>
              <a:t>fuera culpa </a:t>
            </a:r>
            <a:r>
              <a:rPr lang="es-BO" dirty="0">
                <a:solidFill>
                  <a:schemeClr val="bg1"/>
                </a:solidFill>
              </a:rPr>
              <a:t>del niño/niña. </a:t>
            </a:r>
            <a:endParaRPr lang="es-BO" sz="6000" dirty="0">
              <a:solidFill>
                <a:schemeClr val="bg1"/>
              </a:solidFill>
              <a:latin typeface="Chiller" pitchFamily="8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1307014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8 Imagen" descr="Foto de niños ecuatorianos estudiando"/>
          <p:cNvPicPr/>
          <p:nvPr/>
        </p:nvPicPr>
        <p:blipFill rotWithShape="1">
          <a:blip r:embed="rId2"/>
          <a:srcRect t="24074" r="59722" b="7406"/>
          <a:stretch/>
        </p:blipFill>
        <p:spPr bwMode="auto">
          <a:xfrm>
            <a:off x="193523" y="1844824"/>
            <a:ext cx="2218237" cy="3947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501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47" y="3866134"/>
            <a:ext cx="51530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EDUCACION ESPECIAL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4690" y="1356203"/>
            <a:ext cx="5688632" cy="4637773"/>
          </a:xfrm>
        </p:spPr>
        <p:txBody>
          <a:bodyPr>
            <a:normAutofit/>
          </a:bodyPr>
          <a:lstStyle/>
          <a:p>
            <a:pPr algn="l"/>
            <a:r>
              <a:rPr lang="es-BO" dirty="0">
                <a:solidFill>
                  <a:schemeClr val="bg1"/>
                </a:solidFill>
              </a:rPr>
              <a:t>La “Educación especial” es un amplio término que se puede referir al suministro de asistencia</a:t>
            </a:r>
          </a:p>
          <a:p>
            <a:pPr algn="l"/>
            <a:r>
              <a:rPr lang="es-BO" dirty="0">
                <a:solidFill>
                  <a:schemeClr val="bg1"/>
                </a:solidFill>
              </a:rPr>
              <a:t>adicional, programas adaptados, ambientes de aprendizaje y equipos especializados,</a:t>
            </a:r>
          </a:p>
          <a:p>
            <a:pPr algn="l"/>
            <a:r>
              <a:rPr lang="es-BO" dirty="0">
                <a:solidFill>
                  <a:schemeClr val="bg1"/>
                </a:solidFill>
              </a:rPr>
              <a:t>materiales o métodos</a:t>
            </a:r>
            <a:endParaRPr lang="es-BO" sz="6000" dirty="0">
              <a:solidFill>
                <a:schemeClr val="bg1"/>
              </a:solidFill>
              <a:latin typeface="Chiller" pitchFamily="8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1307014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48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s-BO" b="1" dirty="0" smtClean="0">
                <a:solidFill>
                  <a:schemeClr val="bg1"/>
                </a:solidFill>
                <a:latin typeface="Chiller" pitchFamily="82" charset="0"/>
              </a:rPr>
              <a:t>COMPONENTE EDUCATIVO - RBC</a:t>
            </a:r>
            <a:endParaRPr lang="es-BO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4690" y="1356203"/>
            <a:ext cx="5688632" cy="4637773"/>
          </a:xfrm>
        </p:spPr>
        <p:txBody>
          <a:bodyPr>
            <a:normAutofit/>
          </a:bodyPr>
          <a:lstStyle/>
          <a:p>
            <a:pPr algn="l"/>
            <a:r>
              <a:rPr lang="es-BO" dirty="0" smtClean="0">
                <a:solidFill>
                  <a:schemeClr val="bg1"/>
                </a:solidFill>
              </a:rPr>
              <a:t>Abarca:</a:t>
            </a:r>
          </a:p>
          <a:p>
            <a:pPr algn="l"/>
            <a:endParaRPr lang="es-BO" sz="6000" dirty="0" smtClean="0"/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1307014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3 Rectángulo redondeado"/>
          <p:cNvSpPr/>
          <p:nvPr/>
        </p:nvSpPr>
        <p:spPr>
          <a:xfrm>
            <a:off x="2915816" y="1673054"/>
            <a:ext cx="5112568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ATENCIÓN DE LA PRIMERA INFANCIA Y EDUCACIÓN</a:t>
            </a:r>
            <a:endParaRPr lang="es-BO" dirty="0"/>
          </a:p>
        </p:txBody>
      </p:sp>
      <p:sp>
        <p:nvSpPr>
          <p:cNvPr id="10" name="9 Rectángulo redondeado"/>
          <p:cNvSpPr/>
          <p:nvPr/>
        </p:nvSpPr>
        <p:spPr>
          <a:xfrm>
            <a:off x="748611" y="2852936"/>
            <a:ext cx="3247325" cy="79208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 smtClean="0"/>
          </a:p>
          <a:p>
            <a:pPr algn="ctr"/>
            <a:r>
              <a:rPr lang="es-BO" dirty="0" smtClean="0"/>
              <a:t>EDUCACIÓN PRIMARIA</a:t>
            </a:r>
          </a:p>
          <a:p>
            <a:pPr algn="ctr"/>
            <a:endParaRPr lang="es-BO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502117" y="3573016"/>
            <a:ext cx="3526267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b="1" dirty="0" smtClean="0"/>
          </a:p>
          <a:p>
            <a:pPr algn="ctr"/>
            <a:r>
              <a:rPr lang="es-BO" b="1" dirty="0" smtClean="0"/>
              <a:t>EDUCACIÓN SECUNDARIA Y SUPERIOR</a:t>
            </a:r>
          </a:p>
          <a:p>
            <a:pPr algn="ctr"/>
            <a:endParaRPr lang="es-BO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755576" y="4437112"/>
            <a:ext cx="3312368" cy="79208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 smtClean="0"/>
          </a:p>
          <a:p>
            <a:pPr algn="ctr"/>
            <a:r>
              <a:rPr lang="es-BO" dirty="0" smtClean="0"/>
              <a:t>EDUCACIÓN NO FORMAL</a:t>
            </a:r>
            <a:endParaRPr lang="es-BO" b="1" dirty="0" smtClean="0"/>
          </a:p>
          <a:p>
            <a:pPr algn="ctr"/>
            <a:endParaRPr lang="es-BO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4499992" y="5445224"/>
            <a:ext cx="3384376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 smtClean="0"/>
          </a:p>
          <a:p>
            <a:pPr algn="ctr"/>
            <a:r>
              <a:rPr lang="es-BO" dirty="0" smtClean="0"/>
              <a:t>APRENDIZAJE PERMANENTE</a:t>
            </a:r>
            <a:endParaRPr lang="es-BO" sz="2000" dirty="0" smtClean="0">
              <a:solidFill>
                <a:schemeClr val="bg1"/>
              </a:solidFill>
              <a:latin typeface="Chiller" pitchFamily="82" charset="0"/>
            </a:endParaRPr>
          </a:p>
          <a:p>
            <a:pPr algn="ctr"/>
            <a:endParaRPr lang="es-BO" b="1" dirty="0" smtClean="0"/>
          </a:p>
          <a:p>
            <a:pPr algn="ctr"/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213413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807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ATENCION A LA PRIMERA INFANCIA Y EDUCACION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899592" y="1988840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54623" y="2276872"/>
            <a:ext cx="8321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sz="2000" dirty="0">
                <a:solidFill>
                  <a:schemeClr val="bg1"/>
                </a:solidFill>
              </a:rPr>
              <a:t>Este término se refiere a la educación que va desde el nacimiento hasta el inicio de </a:t>
            </a:r>
            <a:r>
              <a:rPr lang="es-BO" sz="2000" dirty="0" smtClean="0">
                <a:solidFill>
                  <a:schemeClr val="bg1"/>
                </a:solidFill>
              </a:rPr>
              <a:t>la educación </a:t>
            </a:r>
            <a:r>
              <a:rPr lang="es-BO" sz="2000" dirty="0">
                <a:solidFill>
                  <a:schemeClr val="bg1"/>
                </a:solidFill>
              </a:rPr>
              <a:t>primaria formal. Ocurre en ambientes formales, no formales e informales, </a:t>
            </a:r>
            <a:r>
              <a:rPr lang="es-BO" sz="2000" dirty="0" smtClean="0">
                <a:solidFill>
                  <a:schemeClr val="bg1"/>
                </a:solidFill>
              </a:rPr>
              <a:t>y se </a:t>
            </a:r>
            <a:r>
              <a:rPr lang="es-BO" sz="2000" dirty="0">
                <a:solidFill>
                  <a:schemeClr val="bg1"/>
                </a:solidFill>
              </a:rPr>
              <a:t>enfoca en la supervivencia, desarrollo y </a:t>
            </a:r>
            <a:r>
              <a:rPr lang="es-BO" sz="2000" dirty="0" smtClean="0">
                <a:solidFill>
                  <a:schemeClr val="bg1"/>
                </a:solidFill>
              </a:rPr>
              <a:t> aprendizaje</a:t>
            </a:r>
            <a:r>
              <a:rPr lang="es-BO" sz="2000" dirty="0">
                <a:solidFill>
                  <a:schemeClr val="bg1"/>
                </a:solidFill>
              </a:rPr>
              <a:t>, incluyendo la salud, nutrición </a:t>
            </a:r>
            <a:r>
              <a:rPr lang="es-BO" sz="2000" dirty="0" smtClean="0">
                <a:solidFill>
                  <a:schemeClr val="bg1"/>
                </a:solidFill>
              </a:rPr>
              <a:t>e higiene</a:t>
            </a:r>
            <a:r>
              <a:rPr lang="es-BO" sz="2000" dirty="0">
                <a:solidFill>
                  <a:schemeClr val="bg1"/>
                </a:solidFill>
              </a:rPr>
              <a:t>. </a:t>
            </a:r>
            <a:endParaRPr lang="es-BO" sz="2000" dirty="0" smtClean="0">
              <a:solidFill>
                <a:schemeClr val="bg1"/>
              </a:solidFill>
            </a:endParaRPr>
          </a:p>
          <a:p>
            <a:pPr algn="just"/>
            <a:r>
              <a:rPr lang="es-BO" sz="2000" dirty="0" smtClean="0">
                <a:solidFill>
                  <a:schemeClr val="bg1"/>
                </a:solidFill>
              </a:rPr>
              <a:t>Este </a:t>
            </a:r>
            <a:r>
              <a:rPr lang="es-BO" sz="2000" dirty="0">
                <a:solidFill>
                  <a:schemeClr val="bg1"/>
                </a:solidFill>
              </a:rPr>
              <a:t>período se divide en los siguientes rangos de edad: </a:t>
            </a:r>
            <a:r>
              <a:rPr lang="es-BO" sz="2000" dirty="0" smtClean="0">
                <a:solidFill>
                  <a:schemeClr val="bg1"/>
                </a:solidFill>
              </a:rPr>
              <a:t>desde  nacimiento </a:t>
            </a:r>
            <a:r>
              <a:rPr lang="es-BO" sz="2000" dirty="0">
                <a:solidFill>
                  <a:schemeClr val="bg1"/>
                </a:solidFill>
              </a:rPr>
              <a:t>a los 3 años, y de los tres años a seis</a:t>
            </a:r>
            <a:r>
              <a:rPr lang="es-BO" sz="2000" dirty="0" smtClean="0">
                <a:solidFill>
                  <a:schemeClr val="bg1"/>
                </a:solidFill>
              </a:rPr>
              <a:t>,</a:t>
            </a:r>
            <a:r>
              <a:rPr lang="es-BO" sz="2000" dirty="0">
                <a:solidFill>
                  <a:schemeClr val="bg1"/>
                </a:solidFill>
              </a:rPr>
              <a:t> cuando se inicia </a:t>
            </a:r>
            <a:r>
              <a:rPr lang="es-BO" sz="2000" dirty="0" smtClean="0">
                <a:solidFill>
                  <a:schemeClr val="bg1"/>
                </a:solidFill>
              </a:rPr>
              <a:t>la escolarización </a:t>
            </a:r>
            <a:r>
              <a:rPr lang="es-BO" sz="2000" dirty="0">
                <a:solidFill>
                  <a:schemeClr val="bg1"/>
                </a:solidFill>
              </a:rPr>
              <a:t>formal</a:t>
            </a:r>
          </a:p>
        </p:txBody>
      </p:sp>
      <p:pic>
        <p:nvPicPr>
          <p:cNvPr id="16" name="15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4437112"/>
            <a:ext cx="5832647" cy="223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05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BO" sz="4800" b="1" dirty="0" smtClean="0">
                <a:solidFill>
                  <a:schemeClr val="bg1"/>
                </a:solidFill>
                <a:latin typeface="Chiller" pitchFamily="82" charset="0"/>
              </a:rPr>
              <a:t>ATENCION A LA PRIMERA INFANCIA Y EDUCACION</a:t>
            </a:r>
            <a:endParaRPr lang="es-BO" sz="48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874966" y="1628800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094790" y="1844824"/>
            <a:ext cx="76536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dirty="0">
                <a:solidFill>
                  <a:schemeClr val="bg1"/>
                </a:solidFill>
              </a:rPr>
              <a:t>El rol de la RBC es identificar a las familias con niños/niñas con </a:t>
            </a:r>
            <a:r>
              <a:rPr lang="es-BO" sz="2000" dirty="0" smtClean="0">
                <a:solidFill>
                  <a:schemeClr val="bg1"/>
                </a:solidFill>
              </a:rPr>
              <a:t>discapacidad</a:t>
            </a:r>
            <a:r>
              <a:rPr lang="es-BO" sz="2000" dirty="0">
                <a:solidFill>
                  <a:schemeClr val="bg1"/>
                </a:solidFill>
              </a:rPr>
              <a:t>, </a:t>
            </a:r>
            <a:r>
              <a:rPr lang="es-BO" sz="2000" dirty="0" smtClean="0">
                <a:solidFill>
                  <a:schemeClr val="bg1"/>
                </a:solidFill>
              </a:rPr>
              <a:t>interactuar y </a:t>
            </a:r>
            <a:r>
              <a:rPr lang="es-BO" sz="2000" dirty="0">
                <a:solidFill>
                  <a:schemeClr val="bg1"/>
                </a:solidFill>
              </a:rPr>
              <a:t>trabajar muy de cerca con ellos y ayudar a establecer los fundamentos para todas </a:t>
            </a:r>
            <a:r>
              <a:rPr lang="es-BO" sz="2000" dirty="0" smtClean="0">
                <a:solidFill>
                  <a:schemeClr val="bg1"/>
                </a:solidFill>
              </a:rPr>
              <a:t>las actividades </a:t>
            </a:r>
            <a:r>
              <a:rPr lang="es-BO" sz="2000" dirty="0">
                <a:solidFill>
                  <a:schemeClr val="bg1"/>
                </a:solidFill>
              </a:rPr>
              <a:t>en la vida del niño/niña</a:t>
            </a:r>
            <a:r>
              <a:rPr lang="es-BO" sz="2000" dirty="0" smtClean="0">
                <a:solidFill>
                  <a:schemeClr val="bg1"/>
                </a:solidFill>
              </a:rPr>
              <a:t>.</a:t>
            </a:r>
          </a:p>
          <a:p>
            <a:endParaRPr lang="es-BO" sz="20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BO" sz="2000" dirty="0">
                <a:solidFill>
                  <a:schemeClr val="bg1"/>
                </a:solidFill>
              </a:rPr>
              <a:t>Todos los niños tienen una creciente oportunidad de supervivencia y buena salud.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BO" sz="2000" dirty="0" smtClean="0">
                <a:solidFill>
                  <a:schemeClr val="bg1"/>
                </a:solidFill>
              </a:rPr>
              <a:t>Las </a:t>
            </a:r>
            <a:r>
              <a:rPr lang="es-BO" sz="2000" dirty="0">
                <a:solidFill>
                  <a:schemeClr val="bg1"/>
                </a:solidFill>
              </a:rPr>
              <a:t>destrezas físicas, sociales, de lenguaje y cognitivas de todos los niños/niñas </a:t>
            </a:r>
            <a:r>
              <a:rPr lang="es-BO" sz="2000" dirty="0" smtClean="0">
                <a:solidFill>
                  <a:schemeClr val="bg1"/>
                </a:solidFill>
              </a:rPr>
              <a:t>se desarrollan </a:t>
            </a:r>
            <a:r>
              <a:rPr lang="es-BO" sz="2000" dirty="0">
                <a:solidFill>
                  <a:schemeClr val="bg1"/>
                </a:solidFill>
              </a:rPr>
              <a:t>a su máximo potencial.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BO" sz="2000" dirty="0" smtClean="0">
                <a:solidFill>
                  <a:schemeClr val="bg1"/>
                </a:solidFill>
              </a:rPr>
              <a:t>La </a:t>
            </a:r>
            <a:r>
              <a:rPr lang="es-BO" sz="2000" dirty="0">
                <a:solidFill>
                  <a:schemeClr val="bg1"/>
                </a:solidFill>
              </a:rPr>
              <a:t>educación infantil temprana, formal e informal, es acogedora e inclusiva para </a:t>
            </a:r>
            <a:r>
              <a:rPr lang="es-BO" sz="2000" dirty="0" smtClean="0">
                <a:solidFill>
                  <a:schemeClr val="bg1"/>
                </a:solidFill>
              </a:rPr>
              <a:t>todos los </a:t>
            </a:r>
            <a:r>
              <a:rPr lang="es-BO" sz="2000" dirty="0">
                <a:solidFill>
                  <a:schemeClr val="bg1"/>
                </a:solidFill>
              </a:rPr>
              <a:t>niños/niñas</a:t>
            </a:r>
            <a:r>
              <a:rPr lang="es-BO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BO" sz="2000" dirty="0">
                <a:solidFill>
                  <a:schemeClr val="bg1"/>
                </a:solidFill>
              </a:rPr>
              <a:t>Los niños/niñas con discapacidad y las personas que les ayudan son parte de la </a:t>
            </a:r>
            <a:r>
              <a:rPr lang="es-BO" sz="2000" dirty="0" smtClean="0">
                <a:solidFill>
                  <a:schemeClr val="bg1"/>
                </a:solidFill>
              </a:rPr>
              <a:t>familia y </a:t>
            </a:r>
            <a:r>
              <a:rPr lang="es-BO" sz="2000" dirty="0">
                <a:solidFill>
                  <a:schemeClr val="bg1"/>
                </a:solidFill>
              </a:rPr>
              <a:t>la comunidad y están bien apoyados.</a:t>
            </a:r>
          </a:p>
        </p:txBody>
      </p:sp>
    </p:spTree>
    <p:extLst>
      <p:ext uri="{BB962C8B-B14F-4D97-AF65-F5344CB8AC3E}">
        <p14:creationId xmlns:p14="http://schemas.microsoft.com/office/powerpoint/2010/main" val="1203426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ELEMENTOS A CONSIDERAR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4690" y="1356203"/>
            <a:ext cx="5688632" cy="4637773"/>
          </a:xfrm>
        </p:spPr>
        <p:txBody>
          <a:bodyPr>
            <a:normAutofit/>
          </a:bodyPr>
          <a:lstStyle/>
          <a:p>
            <a:pPr algn="l"/>
            <a:endParaRPr lang="es-BO" dirty="0" smtClean="0"/>
          </a:p>
          <a:p>
            <a:pPr algn="l"/>
            <a:endParaRPr lang="es-BO" sz="6000" dirty="0" smtClean="0"/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1307014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1 Título"/>
          <p:cNvSpPr txBox="1">
            <a:spLocks/>
          </p:cNvSpPr>
          <p:nvPr/>
        </p:nvSpPr>
        <p:spPr>
          <a:xfrm>
            <a:off x="827058" y="1340768"/>
            <a:ext cx="7772400" cy="4925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q"/>
            </a:pPr>
            <a:r>
              <a:rPr lang="es-BO" sz="2400" b="1" u="sng" dirty="0">
                <a:solidFill>
                  <a:schemeClr val="bg1"/>
                </a:solidFill>
              </a:rPr>
              <a:t>El desarrollo </a:t>
            </a:r>
            <a:r>
              <a:rPr lang="es-BO" sz="2400" b="1" u="sng" dirty="0" smtClean="0">
                <a:solidFill>
                  <a:schemeClr val="bg1"/>
                </a:solidFill>
              </a:rPr>
              <a:t>infantil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s-BO" sz="2400" dirty="0">
                <a:solidFill>
                  <a:schemeClr val="bg1"/>
                </a:solidFill>
              </a:rPr>
              <a:t>Destrezas sociales y emocionales, por ejemplo, sonreír y establecer </a:t>
            </a:r>
            <a:r>
              <a:rPr lang="es-BO" sz="2400" dirty="0" smtClean="0">
                <a:solidFill>
                  <a:schemeClr val="bg1"/>
                </a:solidFill>
              </a:rPr>
              <a:t>comunicación visual</a:t>
            </a:r>
            <a:r>
              <a:rPr lang="es-BO" sz="2400" dirty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s-BO" sz="2400" dirty="0" smtClean="0">
                <a:solidFill>
                  <a:schemeClr val="bg1"/>
                </a:solidFill>
              </a:rPr>
              <a:t>Destrezas </a:t>
            </a:r>
            <a:r>
              <a:rPr lang="es-BO" sz="2400" dirty="0">
                <a:solidFill>
                  <a:schemeClr val="bg1"/>
                </a:solidFill>
              </a:rPr>
              <a:t>cognitivas (aprendizaje), por ejemplo, usar las manos y los ojos para </a:t>
            </a:r>
            <a:r>
              <a:rPr lang="es-BO" sz="2400" dirty="0" smtClean="0">
                <a:solidFill>
                  <a:schemeClr val="bg1"/>
                </a:solidFill>
              </a:rPr>
              <a:t>explorar el </a:t>
            </a:r>
            <a:r>
              <a:rPr lang="es-BO" sz="2400" dirty="0">
                <a:solidFill>
                  <a:schemeClr val="bg1"/>
                </a:solidFill>
              </a:rPr>
              <a:t>ambiente y realizar actividades simples.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s-BO" sz="2400" dirty="0" smtClean="0">
                <a:solidFill>
                  <a:schemeClr val="bg1"/>
                </a:solidFill>
              </a:rPr>
              <a:t>Desarrollo </a:t>
            </a:r>
            <a:r>
              <a:rPr lang="es-BO" sz="2400" dirty="0">
                <a:solidFill>
                  <a:schemeClr val="bg1"/>
                </a:solidFill>
              </a:rPr>
              <a:t>del habla y lenguaje, por ejemplo, comunicarse con palabras o signos.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s-BO" sz="2400" dirty="0" smtClean="0">
                <a:solidFill>
                  <a:schemeClr val="bg1"/>
                </a:solidFill>
              </a:rPr>
              <a:t>Desarrollo </a:t>
            </a:r>
            <a:r>
              <a:rPr lang="es-BO" sz="2400" dirty="0">
                <a:solidFill>
                  <a:schemeClr val="bg1"/>
                </a:solidFill>
              </a:rPr>
              <a:t>físico, por ejemplo, sentarse, ponerse de pie, caminar, correr y poder </a:t>
            </a:r>
            <a:r>
              <a:rPr lang="es-BO" sz="2400" dirty="0" smtClean="0">
                <a:solidFill>
                  <a:schemeClr val="bg1"/>
                </a:solidFill>
              </a:rPr>
              <a:t>usar las </a:t>
            </a:r>
            <a:r>
              <a:rPr lang="es-BO" sz="2400" dirty="0">
                <a:solidFill>
                  <a:schemeClr val="bg1"/>
                </a:solidFill>
              </a:rPr>
              <a:t>manos y los dedos para juntar cosas o dibujar.</a:t>
            </a:r>
            <a:endParaRPr lang="es-BO" sz="2400" b="1" dirty="0">
              <a:solidFill>
                <a:schemeClr val="bg1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69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ELEMENTOS A CONSIDERAR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1307014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1 Título"/>
          <p:cNvSpPr txBox="1">
            <a:spLocks/>
          </p:cNvSpPr>
          <p:nvPr/>
        </p:nvSpPr>
        <p:spPr>
          <a:xfrm>
            <a:off x="611560" y="1430706"/>
            <a:ext cx="7772400" cy="296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itchFamily="2" charset="2"/>
              <a:buChar char="q"/>
            </a:pPr>
            <a:r>
              <a:rPr lang="es-BO" sz="2400" i="1" u="sng" dirty="0" smtClean="0">
                <a:solidFill>
                  <a:schemeClr val="bg1"/>
                </a:solidFill>
              </a:rPr>
              <a:t>El aprendizaje </a:t>
            </a:r>
            <a:r>
              <a:rPr lang="es-BO" sz="2400" i="1" u="sng" dirty="0">
                <a:solidFill>
                  <a:schemeClr val="bg1"/>
                </a:solidFill>
              </a:rPr>
              <a:t>mediante actividades </a:t>
            </a:r>
            <a:r>
              <a:rPr lang="es-BO" sz="2400" i="1" u="sng" dirty="0" smtClean="0">
                <a:solidFill>
                  <a:schemeClr val="bg1"/>
                </a:solidFill>
              </a:rPr>
              <a:t>de estimulación y juego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es-BO" sz="2400" i="1" u="sng" dirty="0" smtClean="0">
                <a:solidFill>
                  <a:schemeClr val="bg1"/>
                </a:solidFill>
              </a:rPr>
              <a:t>Participación de la familia -  </a:t>
            </a:r>
            <a:r>
              <a:rPr lang="es-BO" sz="2400" i="1" u="sng" dirty="0">
                <a:solidFill>
                  <a:schemeClr val="bg1"/>
                </a:solidFill>
              </a:rPr>
              <a:t>aprendizaje temprano en </a:t>
            </a:r>
            <a:r>
              <a:rPr lang="es-BO" sz="2400" i="1" u="sng" dirty="0" smtClean="0">
                <a:solidFill>
                  <a:schemeClr val="bg1"/>
                </a:solidFill>
              </a:rPr>
              <a:t>el hogar.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es-BO" sz="2400" i="1" u="sng" dirty="0">
                <a:solidFill>
                  <a:schemeClr val="bg1"/>
                </a:solidFill>
              </a:rPr>
              <a:t>Apoyar el aprendizaje en la </a:t>
            </a:r>
            <a:r>
              <a:rPr lang="es-BO" sz="2400" i="1" u="sng" dirty="0" smtClean="0">
                <a:solidFill>
                  <a:schemeClr val="bg1"/>
                </a:solidFill>
              </a:rPr>
              <a:t>comunidad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es-BO" sz="2400" i="1" u="sng" dirty="0">
                <a:solidFill>
                  <a:schemeClr val="bg1"/>
                </a:solidFill>
              </a:rPr>
              <a:t>Contribuir al desarrollo de centros </a:t>
            </a:r>
            <a:r>
              <a:rPr lang="es-BO" sz="2400" i="1" u="sng" dirty="0" err="1">
                <a:solidFill>
                  <a:schemeClr val="bg1"/>
                </a:solidFill>
              </a:rPr>
              <a:t>preescolares</a:t>
            </a:r>
            <a:r>
              <a:rPr lang="es-BO" sz="2400" i="1" u="sng" dirty="0">
                <a:solidFill>
                  <a:schemeClr val="bg1"/>
                </a:solidFill>
              </a:rPr>
              <a:t> </a:t>
            </a:r>
            <a:r>
              <a:rPr lang="es-BO" sz="2400" i="1" u="sng" dirty="0" smtClean="0">
                <a:solidFill>
                  <a:schemeClr val="bg1"/>
                </a:solidFill>
              </a:rPr>
              <a:t>inclusivos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es-BO" sz="2400" i="1" u="sng" dirty="0">
                <a:solidFill>
                  <a:schemeClr val="bg1"/>
                </a:solidFill>
              </a:rPr>
              <a:t>Involucrar a adultos y niños/niñas con discapacidad</a:t>
            </a:r>
            <a:endParaRPr lang="es-BO" sz="2400" b="1" i="1" u="sng" dirty="0">
              <a:solidFill>
                <a:schemeClr val="bg1"/>
              </a:solidFill>
              <a:latin typeface="Chiller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65" y="4394456"/>
            <a:ext cx="3274228" cy="226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3017916" cy="236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097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EDUCACION  PRIMARIA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899592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139952" y="1700808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dirty="0" smtClean="0"/>
              <a:t>La educación </a:t>
            </a:r>
            <a:r>
              <a:rPr lang="es-BO" sz="2800" dirty="0"/>
              <a:t>primaria debe </a:t>
            </a:r>
            <a:r>
              <a:rPr lang="es-BO" sz="2800" dirty="0" smtClean="0"/>
              <a:t>ser inclusiva</a:t>
            </a:r>
            <a:r>
              <a:rPr lang="es-BO" sz="2800" dirty="0"/>
              <a:t>, debe </a:t>
            </a:r>
            <a:r>
              <a:rPr lang="es-BO" sz="2800" dirty="0" smtClean="0"/>
              <a:t>brindar educación </a:t>
            </a:r>
            <a:r>
              <a:rPr lang="es-BO" sz="2800" dirty="0"/>
              <a:t>de calidad e</a:t>
            </a:r>
          </a:p>
          <a:p>
            <a:r>
              <a:rPr lang="es-BO" sz="2800" dirty="0"/>
              <a:t>igual acceso, y estar a </a:t>
            </a:r>
            <a:r>
              <a:rPr lang="es-BO" sz="2800" dirty="0" smtClean="0"/>
              <a:t>disposición  de </a:t>
            </a:r>
            <a:r>
              <a:rPr lang="es-BO" sz="2800" dirty="0"/>
              <a:t>la </a:t>
            </a:r>
            <a:r>
              <a:rPr lang="es-BO" sz="2800" dirty="0" smtClean="0"/>
              <a:t>comunidad local </a:t>
            </a:r>
            <a:r>
              <a:rPr lang="es-BO" sz="2800" dirty="0"/>
              <a:t>para los niños</a:t>
            </a:r>
            <a:r>
              <a:rPr lang="es-BO" sz="2800" dirty="0" smtClean="0"/>
              <a:t>/ niñas </a:t>
            </a:r>
            <a:r>
              <a:rPr lang="es-BO" sz="2800" dirty="0"/>
              <a:t>con discapacidad.</a:t>
            </a:r>
            <a:endParaRPr lang="es-BO" sz="28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92" y="4950877"/>
            <a:ext cx="2573288" cy="166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7" y="1419610"/>
            <a:ext cx="3562673" cy="299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420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EDUCACION  PRIMARIA - RBC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899592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67544" y="1556792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BO" sz="2400" dirty="0">
                <a:solidFill>
                  <a:schemeClr val="bg1"/>
                </a:solidFill>
              </a:rPr>
              <a:t>Las familias a</a:t>
            </a:r>
            <a:r>
              <a:rPr lang="es-BO" sz="2400" dirty="0" smtClean="0">
                <a:solidFill>
                  <a:schemeClr val="bg1"/>
                </a:solidFill>
              </a:rPr>
              <a:t>poyan </a:t>
            </a:r>
            <a:r>
              <a:rPr lang="es-BO" sz="2400" dirty="0">
                <a:solidFill>
                  <a:schemeClr val="bg1"/>
                </a:solidFill>
              </a:rPr>
              <a:t>y se involucran en la educación primaria </a:t>
            </a:r>
            <a:r>
              <a:rPr lang="es-BO" sz="2400" dirty="0" smtClean="0">
                <a:solidFill>
                  <a:schemeClr val="bg1"/>
                </a:solidFill>
              </a:rPr>
              <a:t>inclusiva- actitud positiva.</a:t>
            </a:r>
            <a:endParaRPr lang="es-BO" sz="24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s-BO" sz="2400" dirty="0" smtClean="0">
                <a:solidFill>
                  <a:schemeClr val="bg1"/>
                </a:solidFill>
              </a:rPr>
              <a:t>Todos </a:t>
            </a:r>
            <a:r>
              <a:rPr lang="es-BO" sz="2400" dirty="0">
                <a:solidFill>
                  <a:schemeClr val="bg1"/>
                </a:solidFill>
              </a:rPr>
              <a:t>los niños/niñas con discapacidad completan una educación primaria de calidad</a:t>
            </a:r>
            <a:r>
              <a:rPr lang="es-BO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BO" sz="2400" dirty="0">
                <a:solidFill>
                  <a:schemeClr val="bg1"/>
                </a:solidFill>
              </a:rPr>
              <a:t>Los temas de accesibilidad dentro de la escuela son identificados y atendidos.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BO" sz="2400" dirty="0" smtClean="0">
                <a:solidFill>
                  <a:schemeClr val="bg1"/>
                </a:solidFill>
              </a:rPr>
              <a:t>Los </a:t>
            </a:r>
            <a:r>
              <a:rPr lang="es-BO" sz="2400" dirty="0">
                <a:solidFill>
                  <a:schemeClr val="bg1"/>
                </a:solidFill>
              </a:rPr>
              <a:t>maestros se sienten apoyados y tienen confianza en sus habilidades para </a:t>
            </a:r>
            <a:r>
              <a:rPr lang="es-BO" sz="2400" dirty="0" smtClean="0">
                <a:solidFill>
                  <a:schemeClr val="bg1"/>
                </a:solidFill>
              </a:rPr>
              <a:t>educar a </a:t>
            </a:r>
            <a:r>
              <a:rPr lang="es-BO" sz="2400" dirty="0">
                <a:solidFill>
                  <a:schemeClr val="bg1"/>
                </a:solidFill>
              </a:rPr>
              <a:t>los niños/niñas con discapacidad.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BO" sz="2400" dirty="0" smtClean="0">
                <a:solidFill>
                  <a:schemeClr val="bg1"/>
                </a:solidFill>
              </a:rPr>
              <a:t>Los </a:t>
            </a:r>
            <a:r>
              <a:rPr lang="es-BO" sz="2400" dirty="0">
                <a:solidFill>
                  <a:schemeClr val="bg1"/>
                </a:solidFill>
              </a:rPr>
              <a:t>planes de estudio, los exámenes y sistemas de evaluación, los enfoques de </a:t>
            </a:r>
            <a:r>
              <a:rPr lang="es-BO" sz="2400" dirty="0" smtClean="0">
                <a:solidFill>
                  <a:schemeClr val="bg1"/>
                </a:solidFill>
              </a:rPr>
              <a:t>enseñanza y </a:t>
            </a:r>
            <a:r>
              <a:rPr lang="es-BO" sz="2400" dirty="0">
                <a:solidFill>
                  <a:schemeClr val="bg1"/>
                </a:solidFill>
              </a:rPr>
              <a:t>las actividades adicionales, por ejemplo, deportes, música y clubes se </a:t>
            </a:r>
            <a:r>
              <a:rPr lang="es-BO" sz="2400" dirty="0" smtClean="0">
                <a:solidFill>
                  <a:schemeClr val="bg1"/>
                </a:solidFill>
              </a:rPr>
              <a:t>centran en </a:t>
            </a:r>
            <a:r>
              <a:rPr lang="es-BO" sz="2400" dirty="0">
                <a:solidFill>
                  <a:schemeClr val="bg1"/>
                </a:solidFill>
              </a:rPr>
              <a:t>los niños/niñas y son inclusivos</a:t>
            </a:r>
          </a:p>
        </p:txBody>
      </p:sp>
    </p:spTree>
    <p:extLst>
      <p:ext uri="{BB962C8B-B14F-4D97-AF65-F5344CB8AC3E}">
        <p14:creationId xmlns:p14="http://schemas.microsoft.com/office/powerpoint/2010/main" val="241251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BO" sz="6000" b="1" dirty="0" smtClean="0">
                <a:latin typeface="Chiller" pitchFamily="82" charset="0"/>
              </a:rPr>
              <a:t>EL ROL DE LA RBC-EDUCACION </a:t>
            </a:r>
            <a:endParaRPr lang="es-BO" sz="6000" b="1" dirty="0">
              <a:latin typeface="Chiller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7704" y="1628800"/>
            <a:ext cx="6840760" cy="4930224"/>
          </a:xfrm>
        </p:spPr>
        <p:txBody>
          <a:bodyPr>
            <a:normAutofit fontScale="70000" lnSpcReduction="20000"/>
          </a:bodyPr>
          <a:lstStyle/>
          <a:p>
            <a:r>
              <a:rPr lang="es-BO" sz="6000" dirty="0"/>
              <a:t>E</a:t>
            </a:r>
            <a:r>
              <a:rPr lang="es-BO" sz="6000" dirty="0" smtClean="0"/>
              <a:t>s </a:t>
            </a:r>
            <a:r>
              <a:rPr lang="es-BO" sz="6000" dirty="0"/>
              <a:t>trabajar con el sector educativo para ayudar a hacer que la </a:t>
            </a:r>
            <a:r>
              <a:rPr lang="es-BO" sz="6000" dirty="0" smtClean="0"/>
              <a:t>educación sea </a:t>
            </a:r>
            <a:r>
              <a:rPr lang="es-BO" sz="6000" dirty="0"/>
              <a:t>inclusiva en todos los niveles, y facilitar el acceso a la educación y al aprendizaje permanente</a:t>
            </a:r>
          </a:p>
          <a:p>
            <a:r>
              <a:rPr lang="es-BO" sz="6000" dirty="0"/>
              <a:t>para las personas con discapacidad.</a:t>
            </a:r>
            <a:endParaRPr lang="es-BO" sz="6000" dirty="0">
              <a:latin typeface="Chiller" pitchFamily="82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354623" y="3717032"/>
            <a:ext cx="1008112" cy="8379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Elipse"/>
          <p:cNvSpPr/>
          <p:nvPr/>
        </p:nvSpPr>
        <p:spPr>
          <a:xfrm>
            <a:off x="298902" y="5301208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Elipse"/>
          <p:cNvSpPr/>
          <p:nvPr/>
        </p:nvSpPr>
        <p:spPr>
          <a:xfrm>
            <a:off x="611560" y="4554954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6" name="5 Conector recto"/>
          <p:cNvCxnSpPr/>
          <p:nvPr/>
        </p:nvCxnSpPr>
        <p:spPr>
          <a:xfrm>
            <a:off x="611560" y="620688"/>
            <a:ext cx="1584176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H="1">
            <a:off x="1307014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176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EDUCACION  PRIMARIA - RBC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899592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67544" y="1556792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s-BO" sz="2400" b="1" u="sng" dirty="0">
                <a:solidFill>
                  <a:schemeClr val="bg1"/>
                </a:solidFill>
              </a:rPr>
              <a:t>Enfoque de escuela </a:t>
            </a:r>
            <a:r>
              <a:rPr lang="es-BO" sz="2400" b="1" u="sng" dirty="0" smtClean="0">
                <a:solidFill>
                  <a:schemeClr val="bg1"/>
                </a:solidFill>
              </a:rPr>
              <a:t>tota</a:t>
            </a:r>
            <a:r>
              <a:rPr lang="es-BO" sz="2400" dirty="0" smtClean="0">
                <a:solidFill>
                  <a:schemeClr val="bg1"/>
                </a:solidFill>
              </a:rPr>
              <a:t>l</a:t>
            </a:r>
          </a:p>
          <a:p>
            <a:pPr algn="just"/>
            <a:r>
              <a:rPr lang="es-BO" sz="2400" dirty="0" smtClean="0">
                <a:solidFill>
                  <a:schemeClr val="bg1"/>
                </a:solidFill>
              </a:rPr>
              <a:t>Se debe involucrar </a:t>
            </a:r>
            <a:r>
              <a:rPr lang="es-BO" sz="2400" dirty="0">
                <a:solidFill>
                  <a:schemeClr val="bg1"/>
                </a:solidFill>
              </a:rPr>
              <a:t>a los administradores, director/directora de </a:t>
            </a:r>
            <a:r>
              <a:rPr lang="es-BO" sz="2400" dirty="0" smtClean="0">
                <a:solidFill>
                  <a:schemeClr val="bg1"/>
                </a:solidFill>
              </a:rPr>
              <a:t>la escuela</a:t>
            </a:r>
            <a:r>
              <a:rPr lang="es-BO" sz="2400" dirty="0">
                <a:solidFill>
                  <a:schemeClr val="bg1"/>
                </a:solidFill>
              </a:rPr>
              <a:t>, los maestros de aula, cuidadores, niñas y niños con y sin discapacidad y todas </a:t>
            </a:r>
            <a:r>
              <a:rPr lang="es-BO" sz="2400" dirty="0" smtClean="0">
                <a:solidFill>
                  <a:schemeClr val="bg1"/>
                </a:solidFill>
              </a:rPr>
              <a:t>las  personas </a:t>
            </a:r>
            <a:r>
              <a:rPr lang="es-BO" sz="2400" dirty="0">
                <a:solidFill>
                  <a:schemeClr val="bg1"/>
                </a:solidFill>
              </a:rPr>
              <a:t>relacionadas con la escuela trabajarán unidos para elevar la conciencia sobre</a:t>
            </a:r>
          </a:p>
          <a:p>
            <a:pPr algn="just"/>
            <a:r>
              <a:rPr lang="es-BO" sz="2400" dirty="0">
                <a:solidFill>
                  <a:schemeClr val="bg1"/>
                </a:solidFill>
              </a:rPr>
              <a:t>la discapacidad e identificarán y removerán las barreras a la inclusión de los </a:t>
            </a:r>
            <a:r>
              <a:rPr lang="es-BO" sz="2400" dirty="0" smtClean="0">
                <a:solidFill>
                  <a:schemeClr val="bg1"/>
                </a:solidFill>
              </a:rPr>
              <a:t>niños/niñas con </a:t>
            </a:r>
            <a:r>
              <a:rPr lang="es-BO" sz="2400" dirty="0">
                <a:solidFill>
                  <a:schemeClr val="bg1"/>
                </a:solidFill>
              </a:rPr>
              <a:t>discapacidad en la escuela </a:t>
            </a:r>
            <a:r>
              <a:rPr lang="es-BO" sz="2400" dirty="0" smtClean="0">
                <a:solidFill>
                  <a:schemeClr val="bg1"/>
                </a:solidFill>
              </a:rPr>
              <a:t>local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BO" sz="2400" b="1" u="sng" dirty="0">
                <a:solidFill>
                  <a:schemeClr val="bg1"/>
                </a:solidFill>
              </a:rPr>
              <a:t>Inclusión </a:t>
            </a:r>
            <a:r>
              <a:rPr lang="es-BO" sz="2400" b="1" u="sng" dirty="0" smtClean="0">
                <a:solidFill>
                  <a:schemeClr val="bg1"/>
                </a:solidFill>
              </a:rPr>
              <a:t>social</a:t>
            </a:r>
          </a:p>
          <a:p>
            <a:pPr algn="just"/>
            <a:r>
              <a:rPr lang="es-BO" sz="2400" dirty="0">
                <a:solidFill>
                  <a:schemeClr val="bg1"/>
                </a:solidFill>
              </a:rPr>
              <a:t>Aprender a vivir juntos, relacionarse con quienes son diferentes, ser tolerante, útil y </a:t>
            </a:r>
            <a:r>
              <a:rPr lang="es-BO" sz="2400" dirty="0" smtClean="0">
                <a:solidFill>
                  <a:schemeClr val="bg1"/>
                </a:solidFill>
              </a:rPr>
              <a:t>respetar a </a:t>
            </a:r>
            <a:r>
              <a:rPr lang="es-BO" sz="2400" dirty="0">
                <a:solidFill>
                  <a:schemeClr val="bg1"/>
                </a:solidFill>
              </a:rPr>
              <a:t>los demás</a:t>
            </a:r>
          </a:p>
        </p:txBody>
      </p:sp>
    </p:spTree>
    <p:extLst>
      <p:ext uri="{BB962C8B-B14F-4D97-AF65-F5344CB8AC3E}">
        <p14:creationId xmlns:p14="http://schemas.microsoft.com/office/powerpoint/2010/main" val="4170529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2" r="21570"/>
          <a:stretch/>
        </p:blipFill>
        <p:spPr bwMode="auto">
          <a:xfrm>
            <a:off x="7335788" y="3860559"/>
            <a:ext cx="1722475" cy="299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EDUCACION  PRIMARIA - RBC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899592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899592" y="1556792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BO" sz="2400" b="1" u="sng" dirty="0">
                <a:solidFill>
                  <a:schemeClr val="bg1"/>
                </a:solidFill>
              </a:rPr>
              <a:t>Respondiendo a la </a:t>
            </a:r>
            <a:r>
              <a:rPr lang="es-BO" sz="2400" b="1" u="sng" dirty="0" smtClean="0">
                <a:solidFill>
                  <a:schemeClr val="bg1"/>
                </a:solidFill>
              </a:rPr>
              <a:t>diversidad</a:t>
            </a:r>
          </a:p>
          <a:p>
            <a:r>
              <a:rPr lang="es-BO" sz="2800" dirty="0">
                <a:solidFill>
                  <a:schemeClr val="bg1"/>
                </a:solidFill>
              </a:rPr>
              <a:t>Las escuelas </a:t>
            </a:r>
            <a:r>
              <a:rPr lang="es-BO" sz="2800" dirty="0" smtClean="0">
                <a:solidFill>
                  <a:schemeClr val="bg1"/>
                </a:solidFill>
              </a:rPr>
              <a:t>deben responder </a:t>
            </a:r>
            <a:r>
              <a:rPr lang="es-BO" sz="2800" dirty="0">
                <a:solidFill>
                  <a:schemeClr val="bg1"/>
                </a:solidFill>
              </a:rPr>
              <a:t>a esta diversidad asegurando que sus planes de estudio, métodos de </a:t>
            </a:r>
            <a:r>
              <a:rPr lang="es-BO" sz="2800" dirty="0" smtClean="0">
                <a:solidFill>
                  <a:schemeClr val="bg1"/>
                </a:solidFill>
              </a:rPr>
              <a:t>enseñanza y </a:t>
            </a:r>
            <a:r>
              <a:rPr lang="es-BO" sz="2800" dirty="0">
                <a:solidFill>
                  <a:schemeClr val="bg1"/>
                </a:solidFill>
              </a:rPr>
              <a:t>ambientes sean flexibles y que acojan a todos. Responder a la diversidad </a:t>
            </a:r>
            <a:r>
              <a:rPr lang="es-BO" sz="2800" dirty="0" smtClean="0">
                <a:solidFill>
                  <a:schemeClr val="bg1"/>
                </a:solidFill>
              </a:rPr>
              <a:t>significa crear </a:t>
            </a:r>
            <a:r>
              <a:rPr lang="es-BO" sz="2800" dirty="0">
                <a:solidFill>
                  <a:schemeClr val="bg1"/>
                </a:solidFill>
              </a:rPr>
              <a:t>un sistema </a:t>
            </a:r>
            <a:r>
              <a:rPr lang="es-BO" sz="2800" dirty="0" smtClean="0">
                <a:solidFill>
                  <a:schemeClr val="bg1"/>
                </a:solidFill>
              </a:rPr>
              <a:t>flexible</a:t>
            </a:r>
          </a:p>
        </p:txBody>
      </p:sp>
    </p:spTree>
    <p:extLst>
      <p:ext uri="{BB962C8B-B14F-4D97-AF65-F5344CB8AC3E}">
        <p14:creationId xmlns:p14="http://schemas.microsoft.com/office/powerpoint/2010/main" val="868653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EDUCACION SECUNDARIA Y SUPERIOR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899592" y="1628800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67544" y="2056780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sz="2400" dirty="0">
                <a:solidFill>
                  <a:schemeClr val="bg1"/>
                </a:solidFill>
              </a:rPr>
              <a:t>El papel de los programas de RBC en la educación secundaria y superior es facilitar </a:t>
            </a:r>
            <a:r>
              <a:rPr lang="es-BO" sz="2400" b="1" u="sng" dirty="0" smtClean="0">
                <a:solidFill>
                  <a:schemeClr val="bg1"/>
                </a:solidFill>
              </a:rPr>
              <a:t>la inclusión </a:t>
            </a:r>
            <a:r>
              <a:rPr lang="es-BO" sz="2400" b="1" u="sng" dirty="0">
                <a:solidFill>
                  <a:schemeClr val="bg1"/>
                </a:solidFill>
              </a:rPr>
              <a:t>con más </a:t>
            </a:r>
            <a:r>
              <a:rPr lang="es-BO" sz="2400" b="1" u="sng" dirty="0" smtClean="0">
                <a:solidFill>
                  <a:schemeClr val="bg1"/>
                </a:solidFill>
              </a:rPr>
              <a:t>acceso</a:t>
            </a:r>
            <a:r>
              <a:rPr lang="es-BO" sz="2400" dirty="0" smtClean="0">
                <a:solidFill>
                  <a:schemeClr val="bg1"/>
                </a:solidFill>
              </a:rPr>
              <a:t>, participación </a:t>
            </a:r>
            <a:r>
              <a:rPr lang="es-BO" sz="2400" dirty="0">
                <a:solidFill>
                  <a:schemeClr val="bg1"/>
                </a:solidFill>
              </a:rPr>
              <a:t>y logro para los estudiantes con discapacidad. También, deben trabajar con las autoridades escolares para hacer que el </a:t>
            </a:r>
            <a:r>
              <a:rPr lang="es-BO" sz="2400" b="1" u="sng" dirty="0">
                <a:solidFill>
                  <a:schemeClr val="bg1"/>
                </a:solidFill>
              </a:rPr>
              <a:t>ambiente </a:t>
            </a:r>
            <a:r>
              <a:rPr lang="es-BO" sz="2400" b="1" u="sng" dirty="0" smtClean="0">
                <a:solidFill>
                  <a:schemeClr val="bg1"/>
                </a:solidFill>
              </a:rPr>
              <a:t>sea accesible </a:t>
            </a:r>
            <a:r>
              <a:rPr lang="es-BO" sz="2400" b="1" u="sng" dirty="0">
                <a:solidFill>
                  <a:schemeClr val="bg1"/>
                </a:solidFill>
              </a:rPr>
              <a:t>y los planes de estudio flexibles.</a:t>
            </a:r>
          </a:p>
        </p:txBody>
      </p:sp>
      <p:pic>
        <p:nvPicPr>
          <p:cNvPr id="10" name="Image1_img" descr="http://2.bp.blogspot.com/-iGl81UUtAtE/TYe7WWI_0dI/AAAAAAAAA6c/aLKOCAtxZRE/s250/inclui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543" y="1535484"/>
            <a:ext cx="2232248" cy="20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1"/>
          <a:stretch/>
        </p:blipFill>
        <p:spPr bwMode="auto">
          <a:xfrm>
            <a:off x="5004048" y="3629514"/>
            <a:ext cx="3747350" cy="306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106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EDUCACION SECUNDARIA Y SUPERIOR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899592" y="1628800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67544" y="177281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BO" sz="2400" b="1" i="1" dirty="0" smtClean="0">
                <a:solidFill>
                  <a:schemeClr val="bg1"/>
                </a:solidFill>
              </a:rPr>
              <a:t>Brindar capacitación y apoyo para los maestros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BO" sz="2400" b="1" i="1" dirty="0" smtClean="0">
                <a:solidFill>
                  <a:schemeClr val="bg1"/>
                </a:solidFill>
              </a:rPr>
              <a:t>Motivar el cambio en los planes de estudio y métodos de enseñanza (mas rígido)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BO" sz="2400" b="1" i="1" dirty="0" smtClean="0">
                <a:solidFill>
                  <a:schemeClr val="bg1"/>
                </a:solidFill>
              </a:rPr>
              <a:t>Motivar la flexibilidad en los exámenes y las </a:t>
            </a:r>
            <a:r>
              <a:rPr lang="es-BO" sz="2400" b="1" i="1" dirty="0">
                <a:solidFill>
                  <a:schemeClr val="bg1"/>
                </a:solidFill>
              </a:rPr>
              <a:t>e</a:t>
            </a:r>
            <a:r>
              <a:rPr lang="es-BO" sz="2400" b="1" i="1" dirty="0" smtClean="0">
                <a:solidFill>
                  <a:schemeClr val="bg1"/>
                </a:solidFill>
              </a:rPr>
              <a:t>valuaciones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BO" sz="2400" b="1" i="1" dirty="0" smtClean="0">
                <a:solidFill>
                  <a:schemeClr val="bg1"/>
                </a:solidFill>
              </a:rPr>
              <a:t>Promover la colaboración y el apoyo.</a:t>
            </a:r>
            <a:endParaRPr lang="es-BO" sz="2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59" y="4077072"/>
            <a:ext cx="4847873" cy="257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303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EDUCACION SECUNDARIA Y SUPERIOR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899592" y="1628800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67544" y="177281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BO" sz="2400" b="1" i="1" dirty="0">
                <a:solidFill>
                  <a:schemeClr val="bg1"/>
                </a:solidFill>
              </a:rPr>
              <a:t>A</a:t>
            </a:r>
            <a:r>
              <a:rPr lang="es-BO" sz="2400" b="1" i="1" dirty="0" smtClean="0">
                <a:solidFill>
                  <a:schemeClr val="bg1"/>
                </a:solidFill>
              </a:rPr>
              <a:t>cceso a la tecnología, son m</a:t>
            </a:r>
            <a:r>
              <a:rPr lang="es-BO" sz="2400" dirty="0" smtClean="0">
                <a:solidFill>
                  <a:schemeClr val="bg1"/>
                </a:solidFill>
              </a:rPr>
              <a:t>edios creativos </a:t>
            </a:r>
            <a:r>
              <a:rPr lang="es-BO" sz="2400" dirty="0">
                <a:solidFill>
                  <a:schemeClr val="bg1"/>
                </a:solidFill>
              </a:rPr>
              <a:t>y efectivos de aprendizaje y acceso </a:t>
            </a:r>
            <a:r>
              <a:rPr lang="es-BO" sz="2400" dirty="0" smtClean="0">
                <a:solidFill>
                  <a:schemeClr val="bg1"/>
                </a:solidFill>
              </a:rPr>
              <a:t>a los </a:t>
            </a:r>
            <a:r>
              <a:rPr lang="es-BO" sz="2400" dirty="0">
                <a:solidFill>
                  <a:schemeClr val="bg1"/>
                </a:solidFill>
              </a:rPr>
              <a:t>planes de estudios. </a:t>
            </a:r>
            <a:r>
              <a:rPr lang="es-BO" sz="2400" b="1" i="1" dirty="0" smtClean="0">
                <a:solidFill>
                  <a:schemeClr val="bg1"/>
                </a:solidFill>
              </a:rPr>
              <a:t>.</a:t>
            </a:r>
            <a:endParaRPr lang="es-BO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0" b="16339"/>
          <a:stretch/>
        </p:blipFill>
        <p:spPr bwMode="auto">
          <a:xfrm>
            <a:off x="891969" y="2924944"/>
            <a:ext cx="4361977" cy="275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26160"/>
            <a:ext cx="33432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282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EDUCACION NO FORMAL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899592" y="1628800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67544" y="2056780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BO" sz="2000" b="1" u="sng" dirty="0">
                <a:solidFill>
                  <a:schemeClr val="bg1"/>
                </a:solidFill>
              </a:rPr>
              <a:t>Relevante</a:t>
            </a:r>
            <a:r>
              <a:rPr lang="es-BO" sz="2000" b="1" dirty="0">
                <a:solidFill>
                  <a:schemeClr val="bg1"/>
                </a:solidFill>
              </a:rPr>
              <a:t> </a:t>
            </a:r>
            <a:r>
              <a:rPr lang="es-BO" sz="2000" dirty="0">
                <a:solidFill>
                  <a:schemeClr val="bg1"/>
                </a:solidFill>
              </a:rPr>
              <a:t>para la vida del estudiante y las necesidades de la </a:t>
            </a:r>
            <a:r>
              <a:rPr lang="es-BO" sz="2000" dirty="0" smtClean="0">
                <a:solidFill>
                  <a:schemeClr val="bg1"/>
                </a:solidFill>
              </a:rPr>
              <a:t>sociedad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BO" sz="2000" b="1" u="sng" dirty="0">
                <a:solidFill>
                  <a:schemeClr val="bg1"/>
                </a:solidFill>
              </a:rPr>
              <a:t>Apropiada</a:t>
            </a:r>
            <a:r>
              <a:rPr lang="es-BO" sz="2000" b="1" dirty="0">
                <a:solidFill>
                  <a:schemeClr val="bg1"/>
                </a:solidFill>
              </a:rPr>
              <a:t> </a:t>
            </a:r>
            <a:r>
              <a:rPr lang="es-BO" sz="2000" dirty="0">
                <a:solidFill>
                  <a:schemeClr val="bg1"/>
                </a:solidFill>
              </a:rPr>
              <a:t>al nivel de desarrollo del </a:t>
            </a:r>
            <a:r>
              <a:rPr lang="es-BO" sz="2000" dirty="0" smtClean="0">
                <a:solidFill>
                  <a:schemeClr val="bg1"/>
                </a:solidFill>
              </a:rPr>
              <a:t>estudiante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BO" sz="2000" b="1" u="sng" dirty="0">
                <a:solidFill>
                  <a:schemeClr val="bg1"/>
                </a:solidFill>
              </a:rPr>
              <a:t>Flexible </a:t>
            </a:r>
            <a:r>
              <a:rPr lang="es-BO" sz="2000" b="1" u="sng" dirty="0" smtClean="0">
                <a:solidFill>
                  <a:schemeClr val="bg1"/>
                </a:solidFill>
              </a:rPr>
              <a:t>, </a:t>
            </a:r>
            <a:r>
              <a:rPr lang="es-BO" sz="2000" dirty="0" smtClean="0">
                <a:solidFill>
                  <a:schemeClr val="bg1"/>
                </a:solidFill>
              </a:rPr>
              <a:t> </a:t>
            </a:r>
            <a:r>
              <a:rPr lang="es-BO" sz="2000" dirty="0">
                <a:solidFill>
                  <a:schemeClr val="bg1"/>
                </a:solidFill>
              </a:rPr>
              <a:t>lo qué se enseña y cómo se enseña responden a las necesidades </a:t>
            </a:r>
            <a:r>
              <a:rPr lang="es-BO" sz="2000" dirty="0" smtClean="0">
                <a:solidFill>
                  <a:schemeClr val="bg1"/>
                </a:solidFill>
              </a:rPr>
              <a:t>de  quienes aprenden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BO" sz="2000" b="1" u="sng" dirty="0">
                <a:solidFill>
                  <a:schemeClr val="bg1"/>
                </a:solidFill>
              </a:rPr>
              <a:t>Promueve la participación</a:t>
            </a:r>
            <a:r>
              <a:rPr lang="es-BO" sz="2000" dirty="0">
                <a:solidFill>
                  <a:schemeClr val="bg1"/>
                </a:solidFill>
              </a:rPr>
              <a:t>, pues los estudiantes participan activamente en su </a:t>
            </a:r>
            <a:r>
              <a:rPr lang="es-BO" sz="2000" dirty="0" smtClean="0">
                <a:solidFill>
                  <a:schemeClr val="bg1"/>
                </a:solidFill>
              </a:rPr>
              <a:t>aprendizaje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BO" sz="2000" b="1" u="sng" dirty="0">
                <a:solidFill>
                  <a:schemeClr val="bg1"/>
                </a:solidFill>
              </a:rPr>
              <a:t>Inclusiva</a:t>
            </a:r>
            <a:r>
              <a:rPr lang="es-BO" sz="2000" b="1" dirty="0">
                <a:solidFill>
                  <a:schemeClr val="bg1"/>
                </a:solidFill>
              </a:rPr>
              <a:t> </a:t>
            </a:r>
            <a:r>
              <a:rPr lang="es-BO" sz="2000" dirty="0">
                <a:solidFill>
                  <a:schemeClr val="bg1"/>
                </a:solidFill>
              </a:rPr>
              <a:t>de todos los niños/niñas independientemente de sus antecedentes o habilidad</a:t>
            </a:r>
            <a:r>
              <a:rPr lang="es-BO" sz="2000" dirty="0" smtClean="0">
                <a:solidFill>
                  <a:schemeClr val="bg1"/>
                </a:solidFill>
              </a:rPr>
              <a:t>,  respetando </a:t>
            </a:r>
            <a:r>
              <a:rPr lang="es-BO" sz="2000" dirty="0">
                <a:solidFill>
                  <a:schemeClr val="bg1"/>
                </a:solidFill>
              </a:rPr>
              <a:t>y utilizando las </a:t>
            </a:r>
            <a:r>
              <a:rPr lang="es-BO" sz="2000" dirty="0" smtClean="0">
                <a:solidFill>
                  <a:schemeClr val="bg1"/>
                </a:solidFill>
              </a:rPr>
              <a:t>diferencias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BO" sz="2000" b="1" u="sng" dirty="0" smtClean="0">
                <a:solidFill>
                  <a:schemeClr val="bg1"/>
                </a:solidFill>
              </a:rPr>
              <a:t>Calidad </a:t>
            </a:r>
            <a:r>
              <a:rPr lang="es-BO" sz="2000" dirty="0">
                <a:solidFill>
                  <a:schemeClr val="bg1"/>
                </a:solidFill>
              </a:rPr>
              <a:t>porque responden más fácilmente a </a:t>
            </a:r>
            <a:r>
              <a:rPr lang="es-BO" sz="2000" dirty="0" smtClean="0">
                <a:solidFill>
                  <a:schemeClr val="bg1"/>
                </a:solidFill>
              </a:rPr>
              <a:t>las  necesidades </a:t>
            </a:r>
            <a:r>
              <a:rPr lang="es-BO" sz="2000" dirty="0">
                <a:solidFill>
                  <a:schemeClr val="bg1"/>
                </a:solidFill>
              </a:rPr>
              <a:t>de los individuos y grupos </a:t>
            </a:r>
            <a:r>
              <a:rPr lang="es-BO" sz="2000" dirty="0" smtClean="0">
                <a:solidFill>
                  <a:schemeClr val="bg1"/>
                </a:solidFill>
              </a:rPr>
              <a:t>específicos  de </a:t>
            </a:r>
            <a:r>
              <a:rPr lang="es-BO" sz="2000" dirty="0">
                <a:solidFill>
                  <a:schemeClr val="bg1"/>
                </a:solidFill>
              </a:rPr>
              <a:t>la comunidad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" b="14419"/>
          <a:stretch/>
        </p:blipFill>
        <p:spPr bwMode="auto">
          <a:xfrm>
            <a:off x="6084168" y="4869160"/>
            <a:ext cx="2736304" cy="182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7246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EDUCACION PERMANENTE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899592" y="1628800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8" name="7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46822"/>
            <a:ext cx="4483266" cy="284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18726" y="1916596"/>
            <a:ext cx="2088232" cy="64633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BO" dirty="0"/>
              <a:t>A</a:t>
            </a:r>
            <a:r>
              <a:rPr lang="es-BO" dirty="0" smtClean="0"/>
              <a:t>prendizaje </a:t>
            </a:r>
            <a:r>
              <a:rPr lang="es-BO" dirty="0"/>
              <a:t>durante toda la vida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732240" y="1868631"/>
            <a:ext cx="2088232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BO" dirty="0" smtClean="0"/>
              <a:t>La meta -es </a:t>
            </a:r>
            <a:r>
              <a:rPr lang="es-BO" dirty="0"/>
              <a:t>mejorar los conocimientos, las destrezas y las </a:t>
            </a:r>
            <a:r>
              <a:rPr lang="es-BO" dirty="0" smtClean="0"/>
              <a:t>facultades </a:t>
            </a:r>
            <a:r>
              <a:rPr lang="es-BO" b="1" dirty="0" smtClean="0"/>
              <a:t> </a:t>
            </a:r>
            <a:endParaRPr lang="es-B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04248" y="3251567"/>
            <a:ext cx="208823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BO" dirty="0" smtClean="0"/>
              <a:t>No se divide </a:t>
            </a:r>
            <a:r>
              <a:rPr lang="es-BO" dirty="0"/>
              <a:t>en tiempo y lugar para</a:t>
            </a:r>
          </a:p>
          <a:p>
            <a:r>
              <a:rPr lang="es-BO" dirty="0"/>
              <a:t>adquirir conocimientos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788700" y="4576020"/>
            <a:ext cx="2088232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BO" dirty="0"/>
              <a:t>Es complementaria a otras formas de </a:t>
            </a:r>
            <a:r>
              <a:rPr lang="es-BO" dirty="0" smtClean="0"/>
              <a:t>educación.</a:t>
            </a:r>
            <a:endParaRPr lang="es-B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331640" y="5674022"/>
            <a:ext cx="663477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BO" dirty="0"/>
              <a:t>El rol de la RBC es brindar a las personas con discapacidad oportunidades de educación continua para prevenir la exclusión social, la marginación y el desempleo.</a:t>
            </a:r>
          </a:p>
        </p:txBody>
      </p:sp>
    </p:spTree>
    <p:extLst>
      <p:ext uri="{BB962C8B-B14F-4D97-AF65-F5344CB8AC3E}">
        <p14:creationId xmlns:p14="http://schemas.microsoft.com/office/powerpoint/2010/main" val="646892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642194"/>
          </a:xfrm>
        </p:spPr>
        <p:txBody>
          <a:bodyPr>
            <a:normAutofit/>
          </a:bodyPr>
          <a:lstStyle/>
          <a:p>
            <a:r>
              <a:rPr lang="es-ES_tradnl" sz="2200" dirty="0">
                <a:solidFill>
                  <a:schemeClr val="bg1"/>
                </a:solidFill>
                <a:latin typeface="Adobe Caslon Pro Bold" pitchFamily="18" charset="0"/>
              </a:rPr>
              <a:t>La diversidad no </a:t>
            </a:r>
            <a:r>
              <a:rPr lang="es-ES_tradnl" sz="2200" dirty="0" smtClean="0">
                <a:solidFill>
                  <a:schemeClr val="bg1"/>
                </a:solidFill>
                <a:latin typeface="Adobe Caslon Pro Bold" pitchFamily="18" charset="0"/>
              </a:rPr>
              <a:t>es vista </a:t>
            </a:r>
            <a:r>
              <a:rPr lang="es-ES_tradnl" sz="2200" dirty="0">
                <a:solidFill>
                  <a:schemeClr val="bg1"/>
                </a:solidFill>
                <a:latin typeface="Adobe Caslon Pro Bold" pitchFamily="18" charset="0"/>
              </a:rPr>
              <a:t>como </a:t>
            </a:r>
            <a:r>
              <a:rPr lang="es-ES_tradnl" sz="2200" dirty="0" smtClean="0">
                <a:solidFill>
                  <a:schemeClr val="bg1"/>
                </a:solidFill>
                <a:latin typeface="Adobe Caslon Pro Bold" pitchFamily="18" charset="0"/>
              </a:rPr>
              <a:t>un problema </a:t>
            </a:r>
            <a:r>
              <a:rPr lang="es-ES_tradnl" sz="2200" dirty="0">
                <a:solidFill>
                  <a:schemeClr val="bg1"/>
                </a:solidFill>
                <a:latin typeface="Adobe Caslon Pro Bold" pitchFamily="18" charset="0"/>
              </a:rPr>
              <a:t>a superar</a:t>
            </a:r>
            <a:r>
              <a:rPr lang="es-ES_tradnl" sz="2200" dirty="0" smtClean="0">
                <a:solidFill>
                  <a:schemeClr val="bg1"/>
                </a:solidFill>
                <a:latin typeface="Adobe Caslon Pro Bold" pitchFamily="18" charset="0"/>
              </a:rPr>
              <a:t>,  sino </a:t>
            </a:r>
            <a:r>
              <a:rPr lang="es-ES_tradnl" sz="2200" dirty="0">
                <a:solidFill>
                  <a:schemeClr val="bg1"/>
                </a:solidFill>
                <a:latin typeface="Adobe Caslon Pro Bold" pitchFamily="18" charset="0"/>
              </a:rPr>
              <a:t>como </a:t>
            </a:r>
            <a:r>
              <a:rPr lang="es-ES_tradnl" sz="2200" dirty="0" smtClean="0">
                <a:solidFill>
                  <a:schemeClr val="bg1"/>
                </a:solidFill>
                <a:latin typeface="Adobe Caslon Pro Bold" pitchFamily="18" charset="0"/>
              </a:rPr>
              <a:t>un recurso enriquecedor para  apoyar </a:t>
            </a:r>
            <a:r>
              <a:rPr lang="es-ES_tradnl" sz="2200" dirty="0">
                <a:solidFill>
                  <a:schemeClr val="bg1"/>
                </a:solidFill>
                <a:latin typeface="Adobe Caslon Pro Bold" pitchFamily="18" charset="0"/>
              </a:rPr>
              <a:t>el </a:t>
            </a:r>
            <a:r>
              <a:rPr lang="es-ES_tradnl" sz="2200" dirty="0" smtClean="0">
                <a:solidFill>
                  <a:schemeClr val="bg1"/>
                </a:solidFill>
                <a:latin typeface="Adobe Caslon Pro Bold" pitchFamily="18" charset="0"/>
              </a:rPr>
              <a:t>aprendizaje de </a:t>
            </a:r>
            <a:r>
              <a:rPr lang="es-ES_tradnl" sz="2200" dirty="0">
                <a:solidFill>
                  <a:schemeClr val="bg1"/>
                </a:solidFill>
                <a:latin typeface="Adobe Caslon Pro Bold" pitchFamily="18" charset="0"/>
              </a:rPr>
              <a:t>todos</a:t>
            </a:r>
            <a:r>
              <a:rPr lang="es-ES_tradnl" sz="2200" dirty="0" smtClean="0">
                <a:solidFill>
                  <a:schemeClr val="bg1"/>
                </a:solidFill>
                <a:latin typeface="Adobe Caslon Pro Bold" pitchFamily="18" charset="0"/>
              </a:rPr>
              <a:t>”</a:t>
            </a:r>
            <a:endParaRPr lang="es-BO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pic>
        <p:nvPicPr>
          <p:cNvPr id="6" name="il_fi" descr="http://cfiesegovia.centros.educa.jcyl.es/sitio/upload/img/INCLUSION_EDUCATIVA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548680"/>
            <a:ext cx="6636568" cy="432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6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pPr algn="l"/>
            <a:r>
              <a:rPr lang="es-BO" sz="6000" b="1" dirty="0" smtClean="0">
                <a:latin typeface="Chiller" pitchFamily="82" charset="0"/>
              </a:rPr>
              <a:t>LA EDUCACION</a:t>
            </a:r>
            <a:endParaRPr lang="es-BO" sz="6000" b="1" dirty="0">
              <a:latin typeface="Chiller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7704" y="1628800"/>
            <a:ext cx="6840760" cy="4930224"/>
          </a:xfrm>
        </p:spPr>
        <p:txBody>
          <a:bodyPr>
            <a:normAutofit fontScale="62500" lnSpcReduction="20000"/>
          </a:bodyPr>
          <a:lstStyle/>
          <a:p>
            <a:r>
              <a:rPr lang="es-BO" sz="6000" dirty="0" smtClean="0"/>
              <a:t>La educación trata de cómo lograr que las personas puedan aprender lo que necesitan y  desean a lo largo de sus vidas, según sus capacidades.</a:t>
            </a:r>
          </a:p>
          <a:p>
            <a:r>
              <a:rPr lang="es-BO" sz="6000" dirty="0" smtClean="0"/>
              <a:t> Esto incluye: “aprendiendo a conocer, aprender a hacer,  aprender a vivir unidos y aprender a ser”</a:t>
            </a:r>
            <a:endParaRPr lang="es-BO" sz="6000" dirty="0">
              <a:latin typeface="Chiller" pitchFamily="82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354623" y="3717032"/>
            <a:ext cx="1008112" cy="8379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Elipse"/>
          <p:cNvSpPr/>
          <p:nvPr/>
        </p:nvSpPr>
        <p:spPr>
          <a:xfrm>
            <a:off x="298902" y="5301208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Elipse"/>
          <p:cNvSpPr/>
          <p:nvPr/>
        </p:nvSpPr>
        <p:spPr>
          <a:xfrm>
            <a:off x="611560" y="4554954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6" name="5 Conector recto"/>
          <p:cNvCxnSpPr/>
          <p:nvPr/>
        </p:nvCxnSpPr>
        <p:spPr>
          <a:xfrm>
            <a:off x="611560" y="620688"/>
            <a:ext cx="1584176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H="1">
            <a:off x="1307014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37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83" y="3978394"/>
            <a:ext cx="4334817" cy="294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pPr algn="l"/>
            <a:r>
              <a:rPr lang="es-BO" sz="6000" b="1" dirty="0" smtClean="0">
                <a:latin typeface="Chiller" pitchFamily="82" charset="0"/>
              </a:rPr>
              <a:t>LA EDUCACION</a:t>
            </a:r>
            <a:endParaRPr lang="es-BO" sz="6000" b="1" dirty="0">
              <a:latin typeface="Chiller" pitchFamily="82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354623" y="3717032"/>
            <a:ext cx="1008112" cy="8379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7704" y="1628800"/>
            <a:ext cx="6840760" cy="231530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BO" sz="4000" dirty="0"/>
              <a:t>La </a:t>
            </a:r>
            <a:r>
              <a:rPr lang="es-BO" sz="4000" dirty="0" smtClean="0"/>
              <a:t>educación comienza </a:t>
            </a:r>
            <a:r>
              <a:rPr lang="es-BO" sz="4000" dirty="0"/>
              <a:t>en el hogar desde el nacimiento, y continúa durante la vida adulta</a:t>
            </a:r>
            <a:r>
              <a:rPr lang="es-BO" sz="4000" dirty="0" smtClean="0"/>
              <a:t>;  incluye </a:t>
            </a:r>
            <a:r>
              <a:rPr lang="es-BO" sz="4000" dirty="0"/>
              <a:t>educación formal, informal, no formal, educación en el </a:t>
            </a:r>
            <a:r>
              <a:rPr lang="es-BO" sz="4000" dirty="0" smtClean="0"/>
              <a:t>hogar.</a:t>
            </a:r>
            <a:endParaRPr lang="es-BO" sz="6000" dirty="0">
              <a:latin typeface="Chiller" pitchFamily="82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298902" y="5301208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Elipse"/>
          <p:cNvSpPr/>
          <p:nvPr/>
        </p:nvSpPr>
        <p:spPr>
          <a:xfrm>
            <a:off x="611560" y="4554954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6" name="5 Conector recto"/>
          <p:cNvCxnSpPr/>
          <p:nvPr/>
        </p:nvCxnSpPr>
        <p:spPr>
          <a:xfrm>
            <a:off x="611560" y="620688"/>
            <a:ext cx="1584176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H="1">
            <a:off x="1307014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3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LA EDUCACION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7704" y="1628800"/>
            <a:ext cx="6840760" cy="4930224"/>
          </a:xfrm>
        </p:spPr>
        <p:txBody>
          <a:bodyPr>
            <a:normAutofit/>
          </a:bodyPr>
          <a:lstStyle/>
          <a:p>
            <a:pPr algn="l"/>
            <a:r>
              <a:rPr lang="es-BO" sz="4000" dirty="0" smtClean="0"/>
              <a:t>La educación ocurre</a:t>
            </a:r>
          </a:p>
          <a:p>
            <a:endParaRPr lang="es-BO" sz="4000" dirty="0" smtClean="0"/>
          </a:p>
          <a:p>
            <a:endParaRPr lang="es-BO" sz="4000" dirty="0"/>
          </a:p>
        </p:txBody>
      </p:sp>
      <p:sp>
        <p:nvSpPr>
          <p:cNvPr id="8" name="7 Elipse"/>
          <p:cNvSpPr/>
          <p:nvPr/>
        </p:nvSpPr>
        <p:spPr>
          <a:xfrm>
            <a:off x="107504" y="5301208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6" name="5 Conector recto"/>
          <p:cNvCxnSpPr/>
          <p:nvPr/>
        </p:nvCxnSpPr>
        <p:spPr>
          <a:xfrm>
            <a:off x="611560" y="620688"/>
            <a:ext cx="95699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H="1">
            <a:off x="1307014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Rectángulo redondeado"/>
          <p:cNvSpPr/>
          <p:nvPr/>
        </p:nvSpPr>
        <p:spPr>
          <a:xfrm>
            <a:off x="4283968" y="2492896"/>
            <a:ext cx="2232248" cy="792088"/>
          </a:xfrm>
          <a:prstGeom prst="roundRect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FAMILIA</a:t>
            </a:r>
            <a:endParaRPr lang="es-BO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6228184" y="3762866"/>
            <a:ext cx="2232248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COMUNIDAD</a:t>
            </a:r>
            <a:endParaRPr lang="es-BO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051720" y="3776395"/>
            <a:ext cx="2232248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INSTITUCIONES</a:t>
            </a:r>
            <a:endParaRPr lang="es-BO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3995936" y="5102421"/>
            <a:ext cx="2232248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SOCIEDAD</a:t>
            </a:r>
            <a:endParaRPr lang="es-BO" dirty="0"/>
          </a:p>
        </p:txBody>
      </p:sp>
      <p:sp>
        <p:nvSpPr>
          <p:cNvPr id="16" name="15 Elipse"/>
          <p:cNvSpPr/>
          <p:nvPr/>
        </p:nvSpPr>
        <p:spPr>
          <a:xfrm>
            <a:off x="107504" y="4463286"/>
            <a:ext cx="1008112" cy="8379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16 Elipse"/>
          <p:cNvSpPr/>
          <p:nvPr/>
        </p:nvSpPr>
        <p:spPr>
          <a:xfrm>
            <a:off x="107504" y="4878730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9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r="46618"/>
          <a:stretch/>
        </p:blipFill>
        <p:spPr bwMode="auto">
          <a:xfrm>
            <a:off x="179512" y="4396200"/>
            <a:ext cx="1697097" cy="241717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1"/>
          <a:stretch/>
        </p:blipFill>
        <p:spPr bwMode="auto">
          <a:xfrm>
            <a:off x="7596336" y="4878730"/>
            <a:ext cx="1352550" cy="1844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5770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LA EDUCACION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354623" y="3717032"/>
            <a:ext cx="1008112" cy="8379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7704" y="2697871"/>
            <a:ext cx="6840760" cy="2315305"/>
          </a:xfrm>
        </p:spPr>
        <p:txBody>
          <a:bodyPr>
            <a:normAutofit fontScale="77500" lnSpcReduction="20000"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s-BO" sz="3600" dirty="0" smtClean="0">
                <a:solidFill>
                  <a:schemeClr val="bg1"/>
                </a:solidFill>
                <a:latin typeface="Adobe Caslon Pro" pitchFamily="18" charset="0"/>
              </a:rPr>
              <a:t>EDUCACION INCLUSIVA</a:t>
            </a:r>
          </a:p>
          <a:p>
            <a:pPr algn="just"/>
            <a:endParaRPr lang="es-BO" sz="3600" dirty="0" smtClean="0">
              <a:solidFill>
                <a:schemeClr val="bg1"/>
              </a:solidFill>
              <a:latin typeface="Adobe Caslon Pro" pitchFamily="18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s-BO" sz="3600" dirty="0" smtClean="0">
                <a:solidFill>
                  <a:schemeClr val="bg1"/>
                </a:solidFill>
                <a:latin typeface="Adobe Caslon Pro" pitchFamily="18" charset="0"/>
              </a:rPr>
              <a:t>EDUCACION INTEGRADA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s-BO" sz="3600" dirty="0" smtClean="0">
              <a:solidFill>
                <a:schemeClr val="bg1"/>
              </a:solidFill>
              <a:latin typeface="Adobe Caslon Pro" pitchFamily="18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s-BO" sz="3600" dirty="0" smtClean="0">
                <a:solidFill>
                  <a:schemeClr val="bg1"/>
                </a:solidFill>
                <a:latin typeface="Adobe Caslon Pro" pitchFamily="18" charset="0"/>
              </a:rPr>
              <a:t>EDUCACION ESPECIAL</a:t>
            </a:r>
            <a:endParaRPr lang="es-BO" sz="3600" dirty="0"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298902" y="5301208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Elipse"/>
          <p:cNvSpPr/>
          <p:nvPr/>
        </p:nvSpPr>
        <p:spPr>
          <a:xfrm>
            <a:off x="611560" y="4554954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6" name="5 Conector recto"/>
          <p:cNvCxnSpPr/>
          <p:nvPr/>
        </p:nvCxnSpPr>
        <p:spPr>
          <a:xfrm>
            <a:off x="611560" y="620688"/>
            <a:ext cx="1584176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H="1">
            <a:off x="1307014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8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EDUCACION INCLUSIVA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6840760" cy="3168352"/>
          </a:xfrm>
        </p:spPr>
        <p:txBody>
          <a:bodyPr>
            <a:normAutofit/>
          </a:bodyPr>
          <a:lstStyle/>
          <a:p>
            <a:pPr algn="just"/>
            <a:r>
              <a:rPr lang="es-BO" sz="3600" dirty="0" smtClean="0">
                <a:solidFill>
                  <a:schemeClr val="bg1"/>
                </a:solidFill>
              </a:rPr>
              <a:t>La </a:t>
            </a:r>
            <a:r>
              <a:rPr lang="es-BO" sz="3600" dirty="0">
                <a:solidFill>
                  <a:schemeClr val="bg1"/>
                </a:solidFill>
              </a:rPr>
              <a:t>educación inclusiva se </a:t>
            </a:r>
            <a:r>
              <a:rPr lang="es-BO" sz="3600" dirty="0" smtClean="0">
                <a:solidFill>
                  <a:schemeClr val="bg1"/>
                </a:solidFill>
              </a:rPr>
              <a:t>enfoca en </a:t>
            </a:r>
            <a:r>
              <a:rPr lang="es-BO" sz="3600" dirty="0">
                <a:solidFill>
                  <a:schemeClr val="bg1"/>
                </a:solidFill>
              </a:rPr>
              <a:t>cambiar el sistema para adaptarse al estudiante, en vez de cambiar al estudiante </a:t>
            </a:r>
            <a:r>
              <a:rPr lang="es-BO" sz="3600" dirty="0" smtClean="0">
                <a:solidFill>
                  <a:schemeClr val="bg1"/>
                </a:solidFill>
              </a:rPr>
              <a:t>para adaptarse </a:t>
            </a:r>
            <a:r>
              <a:rPr lang="es-BO" sz="3600" dirty="0">
                <a:solidFill>
                  <a:schemeClr val="bg1"/>
                </a:solidFill>
              </a:rPr>
              <a:t>al </a:t>
            </a:r>
            <a:r>
              <a:rPr lang="es-BO" sz="3600" dirty="0" smtClean="0">
                <a:solidFill>
                  <a:schemeClr val="bg1"/>
                </a:solidFill>
              </a:rPr>
              <a:t>sistema</a:t>
            </a:r>
            <a:r>
              <a:rPr lang="es-BO" sz="4000" dirty="0" smtClean="0">
                <a:solidFill>
                  <a:schemeClr val="bg1"/>
                </a:solidFill>
              </a:rPr>
              <a:t>.</a:t>
            </a:r>
            <a:endParaRPr lang="es-BO" sz="6000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298902" y="5301208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10" name="9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H="1">
            <a:off x="1307014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1" y="5038160"/>
            <a:ext cx="7909701" cy="151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0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pPr algn="l"/>
            <a:r>
              <a:rPr lang="es-BO" sz="6000" b="1" dirty="0" smtClean="0">
                <a:solidFill>
                  <a:schemeClr val="bg1"/>
                </a:solidFill>
                <a:latin typeface="Chiller" pitchFamily="82" charset="0"/>
              </a:rPr>
              <a:t>EDUCACION INCLUSIVA</a:t>
            </a:r>
            <a:endParaRPr lang="es-BO" sz="60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6840760" cy="3168352"/>
          </a:xfrm>
        </p:spPr>
        <p:txBody>
          <a:bodyPr>
            <a:normAutofit fontScale="92500" lnSpcReduction="20000"/>
          </a:bodyPr>
          <a:lstStyle/>
          <a:p>
            <a:r>
              <a:rPr lang="es-BO" sz="3600" dirty="0">
                <a:solidFill>
                  <a:schemeClr val="bg1"/>
                </a:solidFill>
              </a:rPr>
              <a:t>La educación inclusiva es: “un proceso de tratar y responder a </a:t>
            </a:r>
            <a:r>
              <a:rPr lang="es-BO" sz="3600" dirty="0" smtClean="0">
                <a:solidFill>
                  <a:schemeClr val="bg1"/>
                </a:solidFill>
              </a:rPr>
              <a:t>la </a:t>
            </a:r>
            <a:r>
              <a:rPr lang="es-BO" sz="3600" dirty="0">
                <a:solidFill>
                  <a:schemeClr val="bg1"/>
                </a:solidFill>
              </a:rPr>
              <a:t>diversidad de </a:t>
            </a:r>
            <a:r>
              <a:rPr lang="es-BO" sz="3600" dirty="0" smtClean="0">
                <a:solidFill>
                  <a:schemeClr val="bg1"/>
                </a:solidFill>
              </a:rPr>
              <a:t>necesidades de </a:t>
            </a:r>
            <a:r>
              <a:rPr lang="es-BO" sz="3600" dirty="0">
                <a:solidFill>
                  <a:schemeClr val="bg1"/>
                </a:solidFill>
              </a:rPr>
              <a:t>los educandos, aumentando su participación en el aprendizaje, las culturas </a:t>
            </a:r>
            <a:r>
              <a:rPr lang="es-BO" sz="3600" dirty="0" smtClean="0">
                <a:solidFill>
                  <a:schemeClr val="bg1"/>
                </a:solidFill>
              </a:rPr>
              <a:t>y comunidades</a:t>
            </a:r>
            <a:r>
              <a:rPr lang="es-BO" sz="3600" dirty="0">
                <a:solidFill>
                  <a:schemeClr val="bg1"/>
                </a:solidFill>
              </a:rPr>
              <a:t>, y reduciendo la exclusión dentro y desde la educación”</a:t>
            </a:r>
            <a:endParaRPr lang="es-BO" sz="6000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10" name="9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H="1">
            <a:off x="1307014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71148"/>
            <a:ext cx="4536504" cy="197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2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s-BO" sz="4800" b="1" dirty="0" smtClean="0">
                <a:solidFill>
                  <a:schemeClr val="bg1"/>
                </a:solidFill>
                <a:latin typeface="Chiller" pitchFamily="82" charset="0"/>
              </a:rPr>
              <a:t>ENTONCES EDUCACION INCLUSIVA</a:t>
            </a:r>
            <a:endParaRPr lang="es-BO" sz="48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1628799"/>
            <a:ext cx="6840760" cy="4637773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s-BO" dirty="0">
                <a:solidFill>
                  <a:schemeClr val="bg1"/>
                </a:solidFill>
              </a:rPr>
              <a:t>Es más amplia que la escolaridad f</a:t>
            </a:r>
            <a:r>
              <a:rPr lang="es-BO" dirty="0" smtClean="0">
                <a:solidFill>
                  <a:schemeClr val="bg1"/>
                </a:solidFill>
              </a:rPr>
              <a:t>ormal</a:t>
            </a:r>
            <a:r>
              <a:rPr lang="es-BO" dirty="0">
                <a:solidFill>
                  <a:schemeClr val="bg1"/>
                </a:solidFill>
              </a:rPr>
              <a:t>, incluye el hogar, la comunidad y los </a:t>
            </a:r>
            <a:r>
              <a:rPr lang="es-BO" dirty="0" smtClean="0">
                <a:solidFill>
                  <a:schemeClr val="bg1"/>
                </a:solidFill>
              </a:rPr>
              <a:t>sistemas no </a:t>
            </a:r>
            <a:r>
              <a:rPr lang="es-BO" dirty="0">
                <a:solidFill>
                  <a:schemeClr val="bg1"/>
                </a:solidFill>
              </a:rPr>
              <a:t>formal e </a:t>
            </a:r>
            <a:r>
              <a:rPr lang="es-BO" dirty="0" smtClean="0">
                <a:solidFill>
                  <a:schemeClr val="bg1"/>
                </a:solidFill>
              </a:rPr>
              <a:t>informal</a:t>
            </a:r>
            <a:r>
              <a:rPr lang="es-BO" dirty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s-BO" dirty="0" smtClean="0">
                <a:solidFill>
                  <a:schemeClr val="bg1"/>
                </a:solidFill>
              </a:rPr>
              <a:t>Se </a:t>
            </a:r>
            <a:r>
              <a:rPr lang="es-BO" dirty="0">
                <a:solidFill>
                  <a:schemeClr val="bg1"/>
                </a:solidFill>
              </a:rPr>
              <a:t>basa en el reconocimiento de que todos los niños y niñas pueden aprender.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s-BO" dirty="0" smtClean="0">
                <a:solidFill>
                  <a:schemeClr val="bg1"/>
                </a:solidFill>
              </a:rPr>
              <a:t>Permite </a:t>
            </a:r>
            <a:r>
              <a:rPr lang="es-BO" dirty="0">
                <a:solidFill>
                  <a:schemeClr val="bg1"/>
                </a:solidFill>
              </a:rPr>
              <a:t>que las estructuras, sistemas y m</a:t>
            </a:r>
            <a:r>
              <a:rPr lang="es-BO" dirty="0" smtClean="0">
                <a:solidFill>
                  <a:schemeClr val="bg1"/>
                </a:solidFill>
              </a:rPr>
              <a:t>etodologías </a:t>
            </a:r>
            <a:r>
              <a:rPr lang="es-BO" dirty="0">
                <a:solidFill>
                  <a:schemeClr val="bg1"/>
                </a:solidFill>
              </a:rPr>
              <a:t>educativas satisfagan las </a:t>
            </a:r>
            <a:r>
              <a:rPr lang="es-BO" dirty="0" smtClean="0">
                <a:solidFill>
                  <a:schemeClr val="bg1"/>
                </a:solidFill>
              </a:rPr>
              <a:t>necesidades de todos los niños y niñas .</a:t>
            </a:r>
            <a:endParaRPr lang="es-BO" sz="6000" dirty="0">
              <a:solidFill>
                <a:schemeClr val="bg1"/>
              </a:solidFill>
              <a:latin typeface="Chiller" pitchFamily="8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1307014" y="1340768"/>
            <a:ext cx="729743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14670" y="5847612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2" name="11 Elipse"/>
          <p:cNvSpPr/>
          <p:nvPr/>
        </p:nvSpPr>
        <p:spPr>
          <a:xfrm>
            <a:off x="107504" y="5037685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13" name="12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978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1350</Words>
  <Application>Microsoft Office PowerPoint</Application>
  <PresentationFormat>Presentación en pantalla (4:3)</PresentationFormat>
  <Paragraphs>116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REHABILITACION BASADA EN LA COMUNIDAD - R.B.C</vt:lpstr>
      <vt:lpstr>EL ROL DE LA RBC-EDUCACION </vt:lpstr>
      <vt:lpstr>LA EDUCACION</vt:lpstr>
      <vt:lpstr>LA EDUCACION</vt:lpstr>
      <vt:lpstr>LA EDUCACION</vt:lpstr>
      <vt:lpstr>LA EDUCACION</vt:lpstr>
      <vt:lpstr>EDUCACION INCLUSIVA</vt:lpstr>
      <vt:lpstr>EDUCACION INCLUSIVA</vt:lpstr>
      <vt:lpstr>ENTONCES EDUCACION INCLUSIVA</vt:lpstr>
      <vt:lpstr>EDUCACION INCLUSIVA</vt:lpstr>
      <vt:lpstr>EDUCACION  INTEGRADA</vt:lpstr>
      <vt:lpstr>EDUCACION ESPECIAL</vt:lpstr>
      <vt:lpstr>COMPONENTE EDUCATIVO - RBC</vt:lpstr>
      <vt:lpstr>ATENCION A LA PRIMERA INFANCIA Y EDUCACION</vt:lpstr>
      <vt:lpstr>ATENCION A LA PRIMERA INFANCIA Y EDUCACION</vt:lpstr>
      <vt:lpstr>ELEMENTOS A CONSIDERAR</vt:lpstr>
      <vt:lpstr>ELEMENTOS A CONSIDERAR</vt:lpstr>
      <vt:lpstr>EDUCACION  PRIMARIA</vt:lpstr>
      <vt:lpstr>EDUCACION  PRIMARIA - RBC</vt:lpstr>
      <vt:lpstr>EDUCACION  PRIMARIA - RBC</vt:lpstr>
      <vt:lpstr>EDUCACION  PRIMARIA - RBC</vt:lpstr>
      <vt:lpstr>EDUCACION SECUNDARIA Y SUPERIOR</vt:lpstr>
      <vt:lpstr>EDUCACION SECUNDARIA Y SUPERIOR</vt:lpstr>
      <vt:lpstr>EDUCACION SECUNDARIA Y SUPERIOR</vt:lpstr>
      <vt:lpstr>EDUCACION NO FORMAL</vt:lpstr>
      <vt:lpstr>EDUCACION PERMANENTE</vt:lpstr>
      <vt:lpstr>La diversidad no es vista como un problema a superar,  sino como un recurso enriquecedor para  apoyar el aprendizaje de todos”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40</cp:revision>
  <dcterms:created xsi:type="dcterms:W3CDTF">2012-07-05T00:55:08Z</dcterms:created>
  <dcterms:modified xsi:type="dcterms:W3CDTF">2012-07-06T19:30:50Z</dcterms:modified>
</cp:coreProperties>
</file>