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5" r:id="rId9"/>
    <p:sldId id="266" r:id="rId10"/>
    <p:sldId id="267" r:id="rId11"/>
    <p:sldId id="268" r:id="rId12"/>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66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54F5495C-2F59-46A0-9CFD-6A8D8F3CD2AB}" type="datetimeFigureOut">
              <a:rPr lang="es-VE" smtClean="0"/>
              <a:pPr/>
              <a:t>15/07/2011</a:t>
            </a:fld>
            <a:endParaRPr lang="es-VE"/>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VE"/>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6D15AFF-343B-48BF-8D7A-761DC3C7EDC5}" type="slidenum">
              <a:rPr lang="es-VE" smtClean="0"/>
              <a:pPr/>
              <a:t>‹Nº›</a:t>
            </a:fld>
            <a:endParaRPr lang="es-V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4F5495C-2F59-46A0-9CFD-6A8D8F3CD2AB}" type="datetimeFigureOut">
              <a:rPr lang="es-VE" smtClean="0"/>
              <a:pPr/>
              <a:t>15/07/2011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C6D15AFF-343B-48BF-8D7A-761DC3C7EDC5}" type="slidenum">
              <a:rPr lang="es-VE" smtClean="0"/>
              <a:pPr/>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4F5495C-2F59-46A0-9CFD-6A8D8F3CD2AB}" type="datetimeFigureOut">
              <a:rPr lang="es-VE" smtClean="0"/>
              <a:pPr/>
              <a:t>15/07/2011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C6D15AFF-343B-48BF-8D7A-761DC3C7EDC5}" type="slidenum">
              <a:rPr lang="es-VE" smtClean="0"/>
              <a:pPr/>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54F5495C-2F59-46A0-9CFD-6A8D8F3CD2AB}" type="datetimeFigureOut">
              <a:rPr lang="es-VE" smtClean="0"/>
              <a:pPr/>
              <a:t>15/07/2011</a:t>
            </a:fld>
            <a:endParaRPr lang="es-VE"/>
          </a:p>
        </p:txBody>
      </p:sp>
      <p:sp>
        <p:nvSpPr>
          <p:cNvPr id="5" name="4 Marcador de pie de página"/>
          <p:cNvSpPr>
            <a:spLocks noGrp="1"/>
          </p:cNvSpPr>
          <p:nvPr>
            <p:ph type="ftr" sz="quarter" idx="11"/>
          </p:nvPr>
        </p:nvSpPr>
        <p:spPr>
          <a:xfrm>
            <a:off x="457200" y="6480969"/>
            <a:ext cx="4260056" cy="300831"/>
          </a:xfrm>
        </p:spPr>
        <p:txBody>
          <a:bodyPr/>
          <a:lstStyle/>
          <a:p>
            <a:endParaRPr lang="es-VE"/>
          </a:p>
        </p:txBody>
      </p:sp>
      <p:sp>
        <p:nvSpPr>
          <p:cNvPr id="6" name="5 Marcador de número de diapositiva"/>
          <p:cNvSpPr>
            <a:spLocks noGrp="1"/>
          </p:cNvSpPr>
          <p:nvPr>
            <p:ph type="sldNum" sz="quarter" idx="12"/>
          </p:nvPr>
        </p:nvSpPr>
        <p:spPr/>
        <p:txBody>
          <a:bodyPr/>
          <a:lstStyle/>
          <a:p>
            <a:fld id="{C6D15AFF-343B-48BF-8D7A-761DC3C7EDC5}" type="slidenum">
              <a:rPr lang="es-VE" smtClean="0"/>
              <a:pPr/>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54F5495C-2F59-46A0-9CFD-6A8D8F3CD2AB}" type="datetimeFigureOut">
              <a:rPr lang="es-VE" smtClean="0"/>
              <a:pPr/>
              <a:t>15/07/2011</a:t>
            </a:fld>
            <a:endParaRPr lang="es-VE"/>
          </a:p>
        </p:txBody>
      </p:sp>
      <p:sp>
        <p:nvSpPr>
          <p:cNvPr id="5" name="4 Marcador de pie de página"/>
          <p:cNvSpPr>
            <a:spLocks noGrp="1"/>
          </p:cNvSpPr>
          <p:nvPr>
            <p:ph type="ftr" sz="quarter" idx="11"/>
          </p:nvPr>
        </p:nvSpPr>
        <p:spPr>
          <a:xfrm>
            <a:off x="2619376" y="6480969"/>
            <a:ext cx="4260056" cy="300831"/>
          </a:xfrm>
        </p:spPr>
        <p:txBody>
          <a:bodyPr/>
          <a:lstStyle/>
          <a:p>
            <a:endParaRPr lang="es-VE"/>
          </a:p>
        </p:txBody>
      </p:sp>
      <p:sp>
        <p:nvSpPr>
          <p:cNvPr id="6" name="5 Marcador de número de diapositiva"/>
          <p:cNvSpPr>
            <a:spLocks noGrp="1"/>
          </p:cNvSpPr>
          <p:nvPr>
            <p:ph type="sldNum" sz="quarter" idx="12"/>
          </p:nvPr>
        </p:nvSpPr>
        <p:spPr>
          <a:xfrm>
            <a:off x="8451056" y="809624"/>
            <a:ext cx="502920" cy="300831"/>
          </a:xfrm>
        </p:spPr>
        <p:txBody>
          <a:bodyPr/>
          <a:lstStyle/>
          <a:p>
            <a:fld id="{C6D15AFF-343B-48BF-8D7A-761DC3C7EDC5}" type="slidenum">
              <a:rPr lang="es-VE" smtClean="0"/>
              <a:pPr/>
              <a:t>‹Nº›</a:t>
            </a:fld>
            <a:endParaRPr lang="es-VE"/>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54F5495C-2F59-46A0-9CFD-6A8D8F3CD2AB}" type="datetimeFigureOut">
              <a:rPr lang="es-VE" smtClean="0"/>
              <a:pPr/>
              <a:t>15/07/2011</a:t>
            </a:fld>
            <a:endParaRPr lang="es-VE"/>
          </a:p>
        </p:txBody>
      </p:sp>
      <p:sp>
        <p:nvSpPr>
          <p:cNvPr id="6" name="5 Marcador de pie de página"/>
          <p:cNvSpPr>
            <a:spLocks noGrp="1"/>
          </p:cNvSpPr>
          <p:nvPr>
            <p:ph type="ftr" sz="quarter" idx="11"/>
          </p:nvPr>
        </p:nvSpPr>
        <p:spPr>
          <a:xfrm>
            <a:off x="457200" y="6480969"/>
            <a:ext cx="4260056" cy="301752"/>
          </a:xfrm>
        </p:spPr>
        <p:txBody>
          <a:bodyPr/>
          <a:lstStyle/>
          <a:p>
            <a:endParaRPr lang="es-VE"/>
          </a:p>
        </p:txBody>
      </p:sp>
      <p:sp>
        <p:nvSpPr>
          <p:cNvPr id="7" name="6 Marcador de número de diapositiva"/>
          <p:cNvSpPr>
            <a:spLocks noGrp="1"/>
          </p:cNvSpPr>
          <p:nvPr>
            <p:ph type="sldNum" sz="quarter" idx="12"/>
          </p:nvPr>
        </p:nvSpPr>
        <p:spPr>
          <a:xfrm>
            <a:off x="7589520" y="6480969"/>
            <a:ext cx="502920" cy="301752"/>
          </a:xfrm>
        </p:spPr>
        <p:txBody>
          <a:bodyPr/>
          <a:lstStyle/>
          <a:p>
            <a:fld id="{C6D15AFF-343B-48BF-8D7A-761DC3C7EDC5}" type="slidenum">
              <a:rPr lang="es-VE" smtClean="0"/>
              <a:pPr/>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54F5495C-2F59-46A0-9CFD-6A8D8F3CD2AB}" type="datetimeFigureOut">
              <a:rPr lang="es-VE" smtClean="0"/>
              <a:pPr/>
              <a:t>15/07/2011</a:t>
            </a:fld>
            <a:endParaRPr lang="es-VE"/>
          </a:p>
        </p:txBody>
      </p:sp>
      <p:sp>
        <p:nvSpPr>
          <p:cNvPr id="8" name="7 Marcador de pie de página"/>
          <p:cNvSpPr>
            <a:spLocks noGrp="1"/>
          </p:cNvSpPr>
          <p:nvPr>
            <p:ph type="ftr" sz="quarter" idx="11"/>
          </p:nvPr>
        </p:nvSpPr>
        <p:spPr>
          <a:xfrm>
            <a:off x="457200" y="6480969"/>
            <a:ext cx="4261104" cy="301752"/>
          </a:xfrm>
        </p:spPr>
        <p:txBody>
          <a:bodyPr/>
          <a:lstStyle/>
          <a:p>
            <a:endParaRPr lang="es-VE"/>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C6D15AFF-343B-48BF-8D7A-761DC3C7EDC5}" type="slidenum">
              <a:rPr lang="es-VE" smtClean="0"/>
              <a:pPr/>
              <a:t>‹Nº›</a:t>
            </a:fld>
            <a:endParaRPr lang="es-VE"/>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54F5495C-2F59-46A0-9CFD-6A8D8F3CD2AB}" type="datetimeFigureOut">
              <a:rPr lang="es-VE" smtClean="0"/>
              <a:pPr/>
              <a:t>15/07/2011</a:t>
            </a:fld>
            <a:endParaRPr lang="es-VE"/>
          </a:p>
        </p:txBody>
      </p:sp>
      <p:sp>
        <p:nvSpPr>
          <p:cNvPr id="4" name="3 Marcador de pie de página"/>
          <p:cNvSpPr>
            <a:spLocks noGrp="1"/>
          </p:cNvSpPr>
          <p:nvPr>
            <p:ph type="ftr" sz="quarter" idx="11"/>
          </p:nvPr>
        </p:nvSpPr>
        <p:spPr/>
        <p:txBody>
          <a:bodyPr/>
          <a:lstStyle/>
          <a:p>
            <a:endParaRPr lang="es-VE"/>
          </a:p>
        </p:txBody>
      </p:sp>
      <p:sp>
        <p:nvSpPr>
          <p:cNvPr id="5" name="4 Marcador de número de diapositiva"/>
          <p:cNvSpPr>
            <a:spLocks noGrp="1"/>
          </p:cNvSpPr>
          <p:nvPr>
            <p:ph type="sldNum" sz="quarter" idx="12"/>
          </p:nvPr>
        </p:nvSpPr>
        <p:spPr/>
        <p:txBody>
          <a:bodyPr/>
          <a:lstStyle/>
          <a:p>
            <a:fld id="{C6D15AFF-343B-48BF-8D7A-761DC3C7EDC5}" type="slidenum">
              <a:rPr lang="es-VE" smtClean="0"/>
              <a:pPr/>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54F5495C-2F59-46A0-9CFD-6A8D8F3CD2AB}" type="datetimeFigureOut">
              <a:rPr lang="es-VE" smtClean="0"/>
              <a:pPr/>
              <a:t>15/07/2011</a:t>
            </a:fld>
            <a:endParaRPr lang="es-VE"/>
          </a:p>
        </p:txBody>
      </p:sp>
      <p:sp>
        <p:nvSpPr>
          <p:cNvPr id="3" name="2 Marcador de pie de página"/>
          <p:cNvSpPr>
            <a:spLocks noGrp="1"/>
          </p:cNvSpPr>
          <p:nvPr>
            <p:ph type="ftr" sz="quarter" idx="11"/>
          </p:nvPr>
        </p:nvSpPr>
        <p:spPr>
          <a:xfrm>
            <a:off x="457200" y="6481890"/>
            <a:ext cx="4260056" cy="300831"/>
          </a:xfrm>
        </p:spPr>
        <p:txBody>
          <a:bodyPr/>
          <a:lstStyle/>
          <a:p>
            <a:endParaRPr lang="es-VE"/>
          </a:p>
        </p:txBody>
      </p:sp>
      <p:sp>
        <p:nvSpPr>
          <p:cNvPr id="4" name="3 Marcador de número de diapositiva"/>
          <p:cNvSpPr>
            <a:spLocks noGrp="1"/>
          </p:cNvSpPr>
          <p:nvPr>
            <p:ph type="sldNum" sz="quarter" idx="12"/>
          </p:nvPr>
        </p:nvSpPr>
        <p:spPr>
          <a:xfrm>
            <a:off x="7589520" y="6480969"/>
            <a:ext cx="502920" cy="301752"/>
          </a:xfrm>
        </p:spPr>
        <p:txBody>
          <a:bodyPr/>
          <a:lstStyle/>
          <a:p>
            <a:fld id="{C6D15AFF-343B-48BF-8D7A-761DC3C7EDC5}" type="slidenum">
              <a:rPr lang="es-VE" smtClean="0"/>
              <a:pPr/>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54F5495C-2F59-46A0-9CFD-6A8D8F3CD2AB}" type="datetimeFigureOut">
              <a:rPr lang="es-VE" smtClean="0"/>
              <a:pPr/>
              <a:t>15/07/2011</a:t>
            </a:fld>
            <a:endParaRPr lang="es-VE"/>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VE"/>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C6D15AFF-343B-48BF-8D7A-761DC3C7EDC5}" type="slidenum">
              <a:rPr lang="es-VE" smtClean="0"/>
              <a:pPr/>
              <a:t>‹Nº›</a:t>
            </a:fld>
            <a:endParaRPr lang="es-VE"/>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54F5495C-2F59-46A0-9CFD-6A8D8F3CD2AB}" type="datetimeFigureOut">
              <a:rPr lang="es-VE" smtClean="0"/>
              <a:pPr/>
              <a:t>15/07/2011</a:t>
            </a:fld>
            <a:endParaRPr lang="es-VE"/>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VE"/>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C6D15AFF-343B-48BF-8D7A-761DC3C7EDC5}" type="slidenum">
              <a:rPr lang="es-VE" smtClean="0"/>
              <a:pPr/>
              <a:t>‹Nº›</a:t>
            </a:fld>
            <a:endParaRPr lang="es-V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54F5495C-2F59-46A0-9CFD-6A8D8F3CD2AB}" type="datetimeFigureOut">
              <a:rPr lang="es-VE" smtClean="0"/>
              <a:pPr/>
              <a:t>15/07/2011</a:t>
            </a:fld>
            <a:endParaRPr lang="es-VE"/>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VE"/>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6D15AFF-343B-48BF-8D7A-761DC3C7EDC5}" type="slidenum">
              <a:rPr lang="es-VE" smtClean="0"/>
              <a:pPr/>
              <a:t>‹Nº›</a:t>
            </a:fld>
            <a:endParaRPr lang="es-V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es.wikipedia.org/wiki/OM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es.wikipedia.org/wiki/Tratamiento" TargetMode="External"/><Relationship Id="rId2" Type="http://schemas.openxmlformats.org/officeDocument/2006/relationships/hyperlink" Target="http://es.wikipedia.org/wiki/Naturalez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es.wikipedia.org/wiki/Sistema_vascular" TargetMode="External"/><Relationship Id="rId3" Type="http://schemas.openxmlformats.org/officeDocument/2006/relationships/hyperlink" Target="http://es.wikipedia.org/wiki/Kinesiologia" TargetMode="External"/><Relationship Id="rId7" Type="http://schemas.openxmlformats.org/officeDocument/2006/relationships/hyperlink" Target="http://es.wikipedia.org/wiki/Par%C3%A1lisis_cerebral" TargetMode="External"/><Relationship Id="rId2" Type="http://schemas.openxmlformats.org/officeDocument/2006/relationships/hyperlink" Target="http://es.wikipedia.org/wiki/Psiquiatr%C3%ADa" TargetMode="External"/><Relationship Id="rId1" Type="http://schemas.openxmlformats.org/officeDocument/2006/relationships/slideLayout" Target="../slideLayouts/slideLayout2.xml"/><Relationship Id="rId6" Type="http://schemas.openxmlformats.org/officeDocument/2006/relationships/hyperlink" Target="http://es.wikipedia.org/wiki/Pediatr%C3%ADa" TargetMode="External"/><Relationship Id="rId5" Type="http://schemas.openxmlformats.org/officeDocument/2006/relationships/hyperlink" Target="http://es.wikipedia.org/wiki/Ginecolog%C3%ADa" TargetMode="External"/><Relationship Id="rId4" Type="http://schemas.openxmlformats.org/officeDocument/2006/relationships/hyperlink" Target="http://es.wikipedia.org/wiki/Obstetricia"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es.wikipedia.org/wiki/Lesi%C3%B3n_medular" TargetMode="External"/><Relationship Id="rId13" Type="http://schemas.openxmlformats.org/officeDocument/2006/relationships/hyperlink" Target="http://es.wikipedia.org/wiki/Reumatolog%C3%ADa" TargetMode="External"/><Relationship Id="rId18" Type="http://schemas.openxmlformats.org/officeDocument/2006/relationships/hyperlink" Target="http://es.wikipedia.org/w/index.php?title=Espondiloartritis&amp;action=edit&amp;redlink=1" TargetMode="External"/><Relationship Id="rId3" Type="http://schemas.openxmlformats.org/officeDocument/2006/relationships/hyperlink" Target="http://es.wikipedia.org/wiki/Ci%C3%A1tica" TargetMode="External"/><Relationship Id="rId7" Type="http://schemas.openxmlformats.org/officeDocument/2006/relationships/hyperlink" Target="http://es.wikipedia.org/wiki/Par%C3%A1lisis" TargetMode="External"/><Relationship Id="rId12" Type="http://schemas.openxmlformats.org/officeDocument/2006/relationships/hyperlink" Target="http://es.wikipedia.org/wiki/Esguince" TargetMode="External"/><Relationship Id="rId17" Type="http://schemas.openxmlformats.org/officeDocument/2006/relationships/hyperlink" Target="http://es.wikipedia.org/wiki/Osteoporosis" TargetMode="External"/><Relationship Id="rId2" Type="http://schemas.openxmlformats.org/officeDocument/2006/relationships/hyperlink" Target="http://es.wikipedia.org/wiki/Neurolog%C3%ADa" TargetMode="External"/><Relationship Id="rId16" Type="http://schemas.openxmlformats.org/officeDocument/2006/relationships/hyperlink" Target="http://es.wikipedia.org/wiki/Fibromialgia" TargetMode="External"/><Relationship Id="rId1" Type="http://schemas.openxmlformats.org/officeDocument/2006/relationships/slideLayout" Target="../slideLayouts/slideLayout2.xml"/><Relationship Id="rId6" Type="http://schemas.openxmlformats.org/officeDocument/2006/relationships/hyperlink" Target="http://es.wikipedia.org/wiki/Parkinson" TargetMode="External"/><Relationship Id="rId11" Type="http://schemas.openxmlformats.org/officeDocument/2006/relationships/hyperlink" Target="http://es.wikipedia.org/wiki/Ortopedia" TargetMode="External"/><Relationship Id="rId5" Type="http://schemas.openxmlformats.org/officeDocument/2006/relationships/hyperlink" Target="http://es.wikipedia.org/wiki/Hemiplej%C3%ADa" TargetMode="External"/><Relationship Id="rId15" Type="http://schemas.openxmlformats.org/officeDocument/2006/relationships/hyperlink" Target="http://es.wikipedia.org/wiki/Artritis" TargetMode="External"/><Relationship Id="rId10" Type="http://schemas.openxmlformats.org/officeDocument/2006/relationships/hyperlink" Target="http://es.wikipedia.org/wiki/Traumatolog%C3%ADa" TargetMode="External"/><Relationship Id="rId19" Type="http://schemas.openxmlformats.org/officeDocument/2006/relationships/hyperlink" Target="http://es.wikipedia.org/wiki/Cardiolog%C3%ADa" TargetMode="External"/><Relationship Id="rId4" Type="http://schemas.openxmlformats.org/officeDocument/2006/relationships/hyperlink" Target="http://es.wikipedia.org/wiki/Hernia_de_disco" TargetMode="External"/><Relationship Id="rId9" Type="http://schemas.openxmlformats.org/officeDocument/2006/relationships/hyperlink" Target="http://es.wikipedia.org/wiki/Gerontolog%C3%ADa" TargetMode="External"/><Relationship Id="rId14" Type="http://schemas.openxmlformats.org/officeDocument/2006/relationships/hyperlink" Target="http://es.wikipedia.org/wiki/Artrosis"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es.wikipedia.org/wiki/Psicolog%C3%ADa" TargetMode="External"/><Relationship Id="rId2" Type="http://schemas.openxmlformats.org/officeDocument/2006/relationships/hyperlink" Target="http://es.wikipedia.org/wiki/Terapia_ocupaciona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40544" y="2071678"/>
            <a:ext cx="8062912" cy="2214578"/>
          </a:xfrm>
        </p:spPr>
        <p:txBody>
          <a:bodyPr>
            <a:normAutofit/>
          </a:bodyPr>
          <a:lstStyle/>
          <a:p>
            <a:pPr algn="l"/>
            <a:r>
              <a:rPr lang="es-VE" dirty="0" smtClean="0">
                <a:latin typeface="Agency FB" pitchFamily="34" charset="0"/>
              </a:rPr>
              <a:t>IMPORTANCIA DE LA FISIOTERAPIA EN EL PROCESO DE REHABILITACION DEL PACIENTE CON DISCAPACIDAD FISICA</a:t>
            </a:r>
            <a:endParaRPr lang="es-VE" dirty="0">
              <a:latin typeface="Agency FB" pitchFamily="34" charset="0"/>
            </a:endParaRPr>
          </a:p>
        </p:txBody>
      </p:sp>
      <p:sp>
        <p:nvSpPr>
          <p:cNvPr id="3" name="2 Subtítulo"/>
          <p:cNvSpPr>
            <a:spLocks noGrp="1"/>
          </p:cNvSpPr>
          <p:nvPr>
            <p:ph type="subTitle" idx="1"/>
          </p:nvPr>
        </p:nvSpPr>
        <p:spPr>
          <a:xfrm>
            <a:off x="540544" y="4714884"/>
            <a:ext cx="8062912" cy="785818"/>
          </a:xfrm>
        </p:spPr>
        <p:txBody>
          <a:bodyPr/>
          <a:lstStyle/>
          <a:p>
            <a:r>
              <a:rPr lang="es-VE" dirty="0" smtClean="0">
                <a:latin typeface="Arial Narrow" pitchFamily="34" charset="0"/>
              </a:rPr>
              <a:t>MARIA LUZ LAIME</a:t>
            </a:r>
            <a:endParaRPr lang="es-VE" dirty="0">
              <a:latin typeface="Arial Narrow" pitchFamily="34" charset="0"/>
            </a:endParaRPr>
          </a:p>
        </p:txBody>
      </p:sp>
      <p:pic>
        <p:nvPicPr>
          <p:cNvPr id="4" name="3 Imagen" descr="http://www.vidassaludables.net/wp-content/uploads/fisioterapia-300x224.jpg"/>
          <p:cNvPicPr/>
          <p:nvPr/>
        </p:nvPicPr>
        <p:blipFill>
          <a:blip r:embed="rId2"/>
          <a:srcRect/>
          <a:stretch>
            <a:fillRect/>
          </a:stretch>
        </p:blipFill>
        <p:spPr bwMode="auto">
          <a:xfrm>
            <a:off x="0" y="0"/>
            <a:ext cx="2857500" cy="213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214290"/>
            <a:ext cx="8229600" cy="71438"/>
          </a:xfrm>
        </p:spPr>
        <p:txBody>
          <a:bodyPr>
            <a:normAutofit fontScale="90000"/>
          </a:bodyPr>
          <a:lstStyle/>
          <a:p>
            <a:endParaRPr lang="es-VE" dirty="0">
              <a:latin typeface="Agency FB" pitchFamily="34" charset="0"/>
            </a:endParaRPr>
          </a:p>
        </p:txBody>
      </p:sp>
      <p:sp>
        <p:nvSpPr>
          <p:cNvPr id="3" name="2 Marcador de contenido"/>
          <p:cNvSpPr>
            <a:spLocks noGrp="1"/>
          </p:cNvSpPr>
          <p:nvPr>
            <p:ph idx="1"/>
          </p:nvPr>
        </p:nvSpPr>
        <p:spPr>
          <a:xfrm>
            <a:off x="457200" y="428604"/>
            <a:ext cx="8229600" cy="5643602"/>
          </a:xfrm>
        </p:spPr>
        <p:txBody>
          <a:bodyPr>
            <a:noAutofit/>
          </a:bodyPr>
          <a:lstStyle/>
          <a:p>
            <a:pPr lvl="0"/>
            <a:r>
              <a:rPr lang="es-VE" sz="2000" dirty="0" smtClean="0"/>
              <a:t>Es importante destacar que está comprobado que del 80 – 85 % de las personas que necesitan rehabilitación se logra en el contexto comunitario, pues esta modalidad puede beneficiarse con la aplicación de técnicas simplificadas, de ahí, la importancia de desarrollarlas en todas sus posibilidades, un pilar fundamental para el desarrollo de la RBC es la familia, pues constituye una fuente de información y conocimiento sobre las limitaciones y actividades que pueden desarrollar las personas con discapacidad</a:t>
            </a:r>
          </a:p>
          <a:p>
            <a:pPr lvl="0">
              <a:buNone/>
            </a:pPr>
            <a:r>
              <a:rPr lang="es-VE" sz="2000" dirty="0" smtClean="0"/>
              <a:t/>
            </a:r>
            <a:br>
              <a:rPr lang="es-VE" sz="2000" dirty="0" smtClean="0"/>
            </a:br>
            <a:endParaRPr lang="es-VE" sz="2000" dirty="0"/>
          </a:p>
        </p:txBody>
      </p:sp>
      <p:pic>
        <p:nvPicPr>
          <p:cNvPr id="4" name="3 Imagen" descr="http://www.fisioterapeutasparaelmundo.com/graficos/09-07/n_clip_image012.jpg"/>
          <p:cNvPicPr/>
          <p:nvPr/>
        </p:nvPicPr>
        <p:blipFill>
          <a:blip r:embed="rId2"/>
          <a:srcRect/>
          <a:stretch>
            <a:fillRect/>
          </a:stretch>
        </p:blipFill>
        <p:spPr bwMode="auto">
          <a:xfrm>
            <a:off x="2428860" y="3214686"/>
            <a:ext cx="4357718" cy="2571768"/>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0"/>
            <a:ext cx="8229600" cy="2571744"/>
          </a:xfrm>
        </p:spPr>
        <p:txBody>
          <a:bodyPr>
            <a:normAutofit/>
          </a:bodyPr>
          <a:lstStyle/>
          <a:p>
            <a:r>
              <a:rPr lang="es-VE" dirty="0" smtClean="0"/>
              <a:t>MUCHAS GRACIAS!!!</a:t>
            </a:r>
            <a:endParaRPr lang="es-VE" dirty="0"/>
          </a:p>
        </p:txBody>
      </p:sp>
      <p:pic>
        <p:nvPicPr>
          <p:cNvPr id="4" name="3 Imagen" descr="http://www.fisioterapeutasparaelmundo.com/graficos/09-05/n_clip_image002.jpg"/>
          <p:cNvPicPr/>
          <p:nvPr/>
        </p:nvPicPr>
        <p:blipFill>
          <a:blip r:embed="rId2"/>
          <a:srcRect/>
          <a:stretch>
            <a:fillRect/>
          </a:stretch>
        </p:blipFill>
        <p:spPr bwMode="auto">
          <a:xfrm>
            <a:off x="3071802" y="2214554"/>
            <a:ext cx="3000396" cy="392909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VE" dirty="0" smtClean="0"/>
              <a:t>FISIOTERAPIA</a:t>
            </a:r>
            <a:endParaRPr lang="es-VE" dirty="0"/>
          </a:p>
        </p:txBody>
      </p:sp>
      <p:sp>
        <p:nvSpPr>
          <p:cNvPr id="3" name="2 Marcador de contenido"/>
          <p:cNvSpPr>
            <a:spLocks noGrp="1"/>
          </p:cNvSpPr>
          <p:nvPr>
            <p:ph idx="1"/>
          </p:nvPr>
        </p:nvSpPr>
        <p:spPr/>
        <p:txBody>
          <a:bodyPr>
            <a:normAutofit fontScale="77500" lnSpcReduction="20000"/>
          </a:bodyPr>
          <a:lstStyle/>
          <a:p>
            <a:r>
              <a:rPr lang="es-ES" dirty="0" smtClean="0"/>
              <a:t>La </a:t>
            </a:r>
            <a:r>
              <a:rPr lang="es-ES" b="1" dirty="0" smtClean="0"/>
              <a:t>Fisioterapia</a:t>
            </a:r>
            <a:r>
              <a:rPr lang="es-ES" dirty="0" smtClean="0"/>
              <a:t> o </a:t>
            </a:r>
            <a:r>
              <a:rPr lang="es-ES" b="1" dirty="0" smtClean="0"/>
              <a:t>terapia física</a:t>
            </a:r>
            <a:r>
              <a:rPr lang="es-ES" dirty="0" smtClean="0"/>
              <a:t> es una de las ciencias de la salud dedicada al estudio de la vida, la salud, las enfermedades y la muerte del ser humano </a:t>
            </a:r>
          </a:p>
          <a:p>
            <a:r>
              <a:rPr lang="es-ES" dirty="0" smtClean="0"/>
              <a:t> Desde el punto de vista del movimiento corporal humano, se caracteriza por buscar el desarrollo adecuado de las funciones que producen los sistemas del cuerpo, donde su buen o mal funcionamiento, repercute en la cinética o movimiento corporal humano.</a:t>
            </a:r>
          </a:p>
          <a:p>
            <a:r>
              <a:rPr lang="es-ES" dirty="0" smtClean="0"/>
              <a:t> Interviene cuando el ser humano ha perdido o se encuentra en riesgo de perder o alterar de forma temporal o permanente el adecuado movimiento y con ello las funciones físicas mediante el empleo de técnicas demostradas.</a:t>
            </a:r>
            <a:endParaRPr lang="es-VE" dirty="0" smtClean="0"/>
          </a:p>
          <a:p>
            <a:endParaRPr lang="es-VE"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571480"/>
            <a:ext cx="8229600" cy="714380"/>
          </a:xfrm>
        </p:spPr>
        <p:txBody>
          <a:bodyPr>
            <a:normAutofit fontScale="90000"/>
          </a:bodyPr>
          <a:lstStyle/>
          <a:p>
            <a:r>
              <a:rPr lang="es-VE" dirty="0" smtClean="0"/>
              <a:t>DEFINICION</a:t>
            </a:r>
            <a:br>
              <a:rPr lang="es-VE" dirty="0" smtClean="0"/>
            </a:br>
            <a:endParaRPr lang="es-VE" dirty="0"/>
          </a:p>
        </p:txBody>
      </p:sp>
      <p:sp>
        <p:nvSpPr>
          <p:cNvPr id="3" name="2 Marcador de contenido"/>
          <p:cNvSpPr>
            <a:spLocks noGrp="1"/>
          </p:cNvSpPr>
          <p:nvPr>
            <p:ph idx="1"/>
          </p:nvPr>
        </p:nvSpPr>
        <p:spPr>
          <a:xfrm>
            <a:off x="457200" y="1071546"/>
            <a:ext cx="8229600" cy="5383262"/>
          </a:xfrm>
        </p:spPr>
        <p:txBody>
          <a:bodyPr>
            <a:normAutofit/>
          </a:bodyPr>
          <a:lstStyle/>
          <a:p>
            <a:r>
              <a:rPr lang="es-ES" dirty="0" smtClean="0"/>
              <a:t>La (</a:t>
            </a:r>
            <a:r>
              <a:rPr lang="es-ES" dirty="0" smtClean="0">
                <a:hlinkClick r:id="rId2" tooltip="OMS"/>
              </a:rPr>
              <a:t>OMS</a:t>
            </a:r>
            <a:r>
              <a:rPr lang="es-ES" dirty="0" smtClean="0"/>
              <a:t>) define a la fisioterapia como: "la ciencia del tratamiento a través de: medios físicos, ejercicios terapéutico, masoterapia y electroterapia.</a:t>
            </a:r>
          </a:p>
          <a:p>
            <a:r>
              <a:rPr lang="es-ES" dirty="0" smtClean="0"/>
              <a:t> Además, la Fisioterapia incluye la ejecución de pruebas eléctricas y manuales para determinar el valor de la afectación y fuerza muscular, la amplitud del movimiento articular</a:t>
            </a:r>
            <a:endParaRPr lang="es-VE"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142852"/>
            <a:ext cx="8229600" cy="785818"/>
          </a:xfrm>
        </p:spPr>
        <p:txBody>
          <a:bodyPr>
            <a:normAutofit fontScale="90000"/>
          </a:bodyPr>
          <a:lstStyle/>
          <a:p>
            <a:r>
              <a:rPr lang="es-VE" dirty="0" smtClean="0"/>
              <a:t/>
            </a:r>
            <a:br>
              <a:rPr lang="es-VE" dirty="0" smtClean="0"/>
            </a:br>
            <a:r>
              <a:rPr lang="es-VE" dirty="0" smtClean="0"/>
              <a:t>ETIMOLOGIA</a:t>
            </a:r>
            <a:endParaRPr lang="es-VE" dirty="0"/>
          </a:p>
        </p:txBody>
      </p:sp>
      <p:sp>
        <p:nvSpPr>
          <p:cNvPr id="3" name="2 Marcador de contenido"/>
          <p:cNvSpPr>
            <a:spLocks noGrp="1"/>
          </p:cNvSpPr>
          <p:nvPr>
            <p:ph idx="1"/>
          </p:nvPr>
        </p:nvSpPr>
        <p:spPr>
          <a:xfrm>
            <a:off x="457200" y="1428736"/>
            <a:ext cx="8229600" cy="4643470"/>
          </a:xfrm>
        </p:spPr>
        <p:txBody>
          <a:bodyPr>
            <a:normAutofit/>
          </a:bodyPr>
          <a:lstStyle/>
          <a:p>
            <a:r>
              <a:rPr lang="es-ES" dirty="0" smtClean="0"/>
              <a:t>La palabra </a:t>
            </a:r>
            <a:r>
              <a:rPr lang="es-ES" b="1" dirty="0" smtClean="0"/>
              <a:t>fisioterapia</a:t>
            </a:r>
            <a:r>
              <a:rPr lang="es-ES" dirty="0" smtClean="0"/>
              <a:t> proviene de la unión de las voces griegas: </a:t>
            </a:r>
            <a:r>
              <a:rPr lang="es-ES" i="1" dirty="0" smtClean="0"/>
              <a:t>physis</a:t>
            </a:r>
            <a:r>
              <a:rPr lang="es-ES" dirty="0" smtClean="0"/>
              <a:t>, que significa </a:t>
            </a:r>
            <a:r>
              <a:rPr lang="es-ES" dirty="0" smtClean="0">
                <a:hlinkClick r:id="rId2" tooltip="Naturaleza"/>
              </a:rPr>
              <a:t>naturaleza</a:t>
            </a:r>
            <a:r>
              <a:rPr lang="es-ES" dirty="0" smtClean="0"/>
              <a:t> y </a:t>
            </a:r>
            <a:r>
              <a:rPr lang="es-ES" i="1" dirty="0" err="1" smtClean="0"/>
              <a:t>therapeia</a:t>
            </a:r>
            <a:r>
              <a:rPr lang="es-ES" dirty="0" smtClean="0"/>
              <a:t>, que quiere decir </a:t>
            </a:r>
            <a:r>
              <a:rPr lang="es-ES" dirty="0" smtClean="0">
                <a:hlinkClick r:id="rId3" tooltip="Tratamiento"/>
              </a:rPr>
              <a:t>tratamiento</a:t>
            </a:r>
            <a:r>
              <a:rPr lang="es-ES" dirty="0" smtClean="0"/>
              <a:t>.</a:t>
            </a:r>
          </a:p>
          <a:p>
            <a:r>
              <a:rPr lang="es-ES" dirty="0" smtClean="0"/>
              <a:t> “Tratamiento por la Naturaleza”, o también “Tratamiento mediante Agentes Físicos”.</a:t>
            </a:r>
            <a:endParaRPr lang="es-VE" dirty="0" smtClean="0"/>
          </a:p>
          <a:p>
            <a:endParaRPr lang="es-VE"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500042"/>
            <a:ext cx="8229600" cy="785818"/>
          </a:xfrm>
        </p:spPr>
        <p:txBody>
          <a:bodyPr>
            <a:normAutofit fontScale="90000"/>
          </a:bodyPr>
          <a:lstStyle/>
          <a:p>
            <a:r>
              <a:rPr lang="es-ES" b="1" dirty="0" smtClean="0">
                <a:latin typeface="Agency FB" pitchFamily="34" charset="0"/>
              </a:rPr>
              <a:t>Procesos en los que interviene la fisioterapia</a:t>
            </a:r>
            <a:endParaRPr lang="es-VE" dirty="0">
              <a:latin typeface="Agency FB" pitchFamily="34" charset="0"/>
            </a:endParaRPr>
          </a:p>
        </p:txBody>
      </p:sp>
      <p:sp>
        <p:nvSpPr>
          <p:cNvPr id="3" name="2 Marcador de contenido"/>
          <p:cNvSpPr>
            <a:spLocks noGrp="1"/>
          </p:cNvSpPr>
          <p:nvPr>
            <p:ph idx="1"/>
          </p:nvPr>
        </p:nvSpPr>
        <p:spPr>
          <a:xfrm>
            <a:off x="457200" y="1500174"/>
            <a:ext cx="8229600" cy="4572032"/>
          </a:xfrm>
        </p:spPr>
        <p:txBody>
          <a:bodyPr>
            <a:normAutofit fontScale="92500"/>
          </a:bodyPr>
          <a:lstStyle/>
          <a:p>
            <a:r>
              <a:rPr lang="es-ES" dirty="0" smtClean="0"/>
              <a:t>La Fisioterapia intervendrá en los procesos</a:t>
            </a:r>
            <a:endParaRPr lang="es-VE" dirty="0" smtClean="0"/>
          </a:p>
          <a:p>
            <a:pPr lvl="0"/>
            <a:r>
              <a:rPr lang="es-ES" dirty="0" smtClean="0">
                <a:hlinkClick r:id="rId2" tooltip="Psiquiatría"/>
              </a:rPr>
              <a:t>Psiquiatría</a:t>
            </a:r>
            <a:r>
              <a:rPr lang="es-ES" dirty="0" smtClean="0"/>
              <a:t>: depresión, ansiedad, trastornos de la conducta alimentaria,, etc. </a:t>
            </a:r>
            <a:endParaRPr lang="es-VE" dirty="0" smtClean="0"/>
          </a:p>
          <a:p>
            <a:pPr lvl="0"/>
            <a:r>
              <a:rPr lang="es-ES" dirty="0" err="1" smtClean="0">
                <a:hlinkClick r:id="rId3" tooltip="Kinesiologia"/>
              </a:rPr>
              <a:t>Kinesiologia</a:t>
            </a:r>
            <a:r>
              <a:rPr lang="es-ES" dirty="0" smtClean="0"/>
              <a:t> </a:t>
            </a:r>
            <a:endParaRPr lang="es-VE" dirty="0" smtClean="0"/>
          </a:p>
          <a:p>
            <a:pPr lvl="0"/>
            <a:r>
              <a:rPr lang="es-ES" dirty="0" smtClean="0">
                <a:hlinkClick r:id="rId4" tooltip="Obstetricia"/>
              </a:rPr>
              <a:t>Obstetricia</a:t>
            </a:r>
            <a:r>
              <a:rPr lang="es-ES" dirty="0" smtClean="0"/>
              <a:t> y </a:t>
            </a:r>
            <a:r>
              <a:rPr lang="es-ES" dirty="0" smtClean="0">
                <a:hlinkClick r:id="rId5" tooltip="Ginecología"/>
              </a:rPr>
              <a:t>ginecología</a:t>
            </a:r>
            <a:r>
              <a:rPr lang="es-ES" dirty="0" smtClean="0"/>
              <a:t>. </a:t>
            </a:r>
            <a:endParaRPr lang="es-VE" dirty="0" smtClean="0"/>
          </a:p>
          <a:p>
            <a:pPr lvl="0"/>
            <a:r>
              <a:rPr lang="es-ES" dirty="0" smtClean="0">
                <a:hlinkClick r:id="rId6" tooltip="Pediatría"/>
              </a:rPr>
              <a:t>Pediatría</a:t>
            </a:r>
            <a:r>
              <a:rPr lang="es-ES" dirty="0" smtClean="0"/>
              <a:t>: </a:t>
            </a:r>
            <a:r>
              <a:rPr lang="es-ES" dirty="0" smtClean="0">
                <a:hlinkClick r:id="rId7" tooltip="Parálisis cerebral"/>
              </a:rPr>
              <a:t>Parálisis Cerebral Infantil</a:t>
            </a:r>
            <a:endParaRPr lang="es-VE" dirty="0" smtClean="0"/>
          </a:p>
          <a:p>
            <a:pPr lvl="0"/>
            <a:r>
              <a:rPr lang="es-ES" dirty="0" smtClean="0">
                <a:hlinkClick r:id="rId8" tooltip="Sistema vascular"/>
              </a:rPr>
              <a:t>Sistema vascular</a:t>
            </a:r>
            <a:r>
              <a:rPr lang="es-ES" dirty="0" smtClean="0"/>
              <a:t>, atención de amputados, drenajes linfáticos y venosos, etc. </a:t>
            </a:r>
            <a:endParaRPr lang="es-VE" dirty="0" smtClean="0"/>
          </a:p>
          <a:p>
            <a:endParaRPr lang="es-VE"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28670"/>
            <a:ext cx="8229600" cy="5143536"/>
          </a:xfrm>
        </p:spPr>
        <p:txBody>
          <a:bodyPr>
            <a:normAutofit fontScale="85000" lnSpcReduction="20000"/>
          </a:bodyPr>
          <a:lstStyle/>
          <a:p>
            <a:pPr lvl="0"/>
            <a:r>
              <a:rPr lang="es-ES" dirty="0" smtClean="0">
                <a:hlinkClick r:id="rId2" tooltip="Neurología"/>
              </a:rPr>
              <a:t>Neurología</a:t>
            </a:r>
            <a:r>
              <a:rPr lang="es-ES" dirty="0" smtClean="0"/>
              <a:t>: </a:t>
            </a:r>
            <a:r>
              <a:rPr lang="es-ES" dirty="0" smtClean="0">
                <a:hlinkClick r:id="rId3" tooltip="Ciática"/>
              </a:rPr>
              <a:t>Ciática</a:t>
            </a:r>
            <a:r>
              <a:rPr lang="es-ES" dirty="0" smtClean="0"/>
              <a:t>, </a:t>
            </a:r>
            <a:r>
              <a:rPr lang="es-ES" dirty="0" smtClean="0">
                <a:hlinkClick r:id="rId4" tooltip="Hernia de disco"/>
              </a:rPr>
              <a:t>Hernia de disco</a:t>
            </a:r>
            <a:r>
              <a:rPr lang="es-ES" dirty="0" smtClean="0"/>
              <a:t>, </a:t>
            </a:r>
            <a:r>
              <a:rPr lang="es-ES" dirty="0" smtClean="0">
                <a:hlinkClick r:id="rId5" tooltip="Hemiplejía"/>
              </a:rPr>
              <a:t>Hemiplejías</a:t>
            </a:r>
            <a:r>
              <a:rPr lang="es-ES" dirty="0" smtClean="0"/>
              <a:t>,, </a:t>
            </a:r>
            <a:r>
              <a:rPr lang="es-ES" dirty="0" smtClean="0">
                <a:hlinkClick r:id="rId6" tooltip="Parkinson"/>
              </a:rPr>
              <a:t>Parkinson</a:t>
            </a:r>
            <a:r>
              <a:rPr lang="es-ES" dirty="0" smtClean="0"/>
              <a:t>, </a:t>
            </a:r>
            <a:r>
              <a:rPr lang="es-ES" dirty="0" smtClean="0">
                <a:hlinkClick r:id="rId7" tooltip="Parálisis"/>
              </a:rPr>
              <a:t>parálisis</a:t>
            </a:r>
            <a:r>
              <a:rPr lang="es-ES" dirty="0" smtClean="0"/>
              <a:t> de origen neurológico, </a:t>
            </a:r>
            <a:r>
              <a:rPr lang="es-ES" dirty="0" smtClean="0">
                <a:hlinkClick r:id="rId8" tooltip="Lesión medular"/>
              </a:rPr>
              <a:t>Lesión medular</a:t>
            </a:r>
            <a:r>
              <a:rPr lang="es-ES" dirty="0" smtClean="0"/>
              <a:t>, etc. </a:t>
            </a:r>
            <a:endParaRPr lang="es-VE" dirty="0" smtClean="0"/>
          </a:p>
          <a:p>
            <a:pPr lvl="0"/>
            <a:r>
              <a:rPr lang="es-ES" dirty="0" smtClean="0">
                <a:hlinkClick r:id="rId9" tooltip="Gerontología"/>
              </a:rPr>
              <a:t>Gerontología</a:t>
            </a:r>
            <a:r>
              <a:rPr lang="es-ES" dirty="0" smtClean="0"/>
              <a:t>: pérdida de movilidad y funcionalidad anciano. </a:t>
            </a:r>
            <a:endParaRPr lang="es-VE" dirty="0" smtClean="0"/>
          </a:p>
          <a:p>
            <a:pPr lvl="0"/>
            <a:r>
              <a:rPr lang="es-ES" dirty="0" smtClean="0">
                <a:hlinkClick r:id="rId10" tooltip="Traumatología"/>
              </a:rPr>
              <a:t>Traumatología</a:t>
            </a:r>
            <a:r>
              <a:rPr lang="es-ES" dirty="0" smtClean="0"/>
              <a:t> y </a:t>
            </a:r>
            <a:r>
              <a:rPr lang="es-ES" dirty="0" smtClean="0">
                <a:hlinkClick r:id="rId11" tooltip="Ortopedia"/>
              </a:rPr>
              <a:t>Ortopedia</a:t>
            </a:r>
            <a:r>
              <a:rPr lang="es-ES" dirty="0" smtClean="0"/>
              <a:t>: </a:t>
            </a:r>
            <a:r>
              <a:rPr lang="es-ES" dirty="0" smtClean="0">
                <a:hlinkClick r:id="rId12" tooltip="Esguince"/>
              </a:rPr>
              <a:t>Esguinces</a:t>
            </a:r>
            <a:r>
              <a:rPr lang="es-ES" dirty="0" smtClean="0"/>
              <a:t>, fracturas, luxaciones, roturas musculares, lesiones deportivas, desviaciones de la columna, recuperación postoperatoria. </a:t>
            </a:r>
            <a:endParaRPr lang="es-VE" dirty="0" smtClean="0"/>
          </a:p>
          <a:p>
            <a:pPr lvl="0"/>
            <a:r>
              <a:rPr lang="es-ES" dirty="0" smtClean="0">
                <a:hlinkClick r:id="rId13" tooltip="Reumatología"/>
              </a:rPr>
              <a:t>Reumatología</a:t>
            </a:r>
            <a:r>
              <a:rPr lang="es-ES" dirty="0" smtClean="0"/>
              <a:t>: </a:t>
            </a:r>
            <a:r>
              <a:rPr lang="es-ES" dirty="0" smtClean="0">
                <a:hlinkClick r:id="rId14" tooltip="Artrosis"/>
              </a:rPr>
              <a:t>Artrosis</a:t>
            </a:r>
            <a:r>
              <a:rPr lang="es-ES" dirty="0" smtClean="0"/>
              <a:t>, </a:t>
            </a:r>
            <a:r>
              <a:rPr lang="es-ES" dirty="0" smtClean="0">
                <a:hlinkClick r:id="rId15" tooltip="Artritis"/>
              </a:rPr>
              <a:t>Artritis</a:t>
            </a:r>
            <a:r>
              <a:rPr lang="es-ES" dirty="0" smtClean="0"/>
              <a:t>, </a:t>
            </a:r>
            <a:r>
              <a:rPr lang="es-ES" dirty="0" err="1" smtClean="0">
                <a:hlinkClick r:id="rId16" tooltip="Fibromialgia"/>
              </a:rPr>
              <a:t>Fibromialgia</a:t>
            </a:r>
            <a:r>
              <a:rPr lang="es-ES" dirty="0" smtClean="0"/>
              <a:t>, </a:t>
            </a:r>
            <a:r>
              <a:rPr lang="es-ES" dirty="0" smtClean="0">
                <a:hlinkClick r:id="rId17" tooltip="Osteoporosis"/>
              </a:rPr>
              <a:t>Osteoporosis</a:t>
            </a:r>
            <a:r>
              <a:rPr lang="es-ES" dirty="0" smtClean="0"/>
              <a:t>, </a:t>
            </a:r>
            <a:r>
              <a:rPr lang="es-ES" dirty="0" err="1" smtClean="0">
                <a:hlinkClick r:id="rId18" tooltip="Espondiloartritis (aún no redactado)"/>
              </a:rPr>
              <a:t>Espondiloartritis</a:t>
            </a:r>
            <a:r>
              <a:rPr lang="es-ES" dirty="0" smtClean="0"/>
              <a:t>, etc. </a:t>
            </a:r>
            <a:endParaRPr lang="es-VE" dirty="0" smtClean="0"/>
          </a:p>
          <a:p>
            <a:pPr lvl="0"/>
            <a:r>
              <a:rPr lang="es-ES" dirty="0" smtClean="0">
                <a:hlinkClick r:id="rId19" tooltip="Cardiología"/>
              </a:rPr>
              <a:t>Cardiología</a:t>
            </a:r>
            <a:r>
              <a:rPr lang="es-ES" dirty="0" smtClean="0"/>
              <a:t>: Reeducación al Esfuerzo de pacientes cardiópatas. </a:t>
            </a:r>
            <a:endParaRPr lang="es-VE" dirty="0" smtClean="0"/>
          </a:p>
          <a:p>
            <a:pPr lvl="0"/>
            <a:r>
              <a:rPr lang="es-ES" dirty="0" smtClean="0"/>
              <a:t>Fisioterapia del Paciente Quemado. </a:t>
            </a:r>
            <a:endParaRPr lang="es-VE" dirty="0" smtClean="0"/>
          </a:p>
          <a:p>
            <a:pPr>
              <a:buNone/>
            </a:pPr>
            <a:endParaRPr lang="es-VE"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14290"/>
            <a:ext cx="8229600" cy="428652"/>
          </a:xfrm>
        </p:spPr>
        <p:txBody>
          <a:bodyPr>
            <a:normAutofit fontScale="90000"/>
          </a:bodyPr>
          <a:lstStyle/>
          <a:p>
            <a:r>
              <a:rPr lang="es-VE" dirty="0" smtClean="0">
                <a:latin typeface="Agency FB" pitchFamily="34" charset="0"/>
              </a:rPr>
              <a:t>FUNCION DEL FISIOTERAPEUTA</a:t>
            </a:r>
            <a:endParaRPr lang="es-VE" dirty="0">
              <a:latin typeface="Agency FB" pitchFamily="34" charset="0"/>
            </a:endParaRPr>
          </a:p>
        </p:txBody>
      </p:sp>
      <p:sp>
        <p:nvSpPr>
          <p:cNvPr id="3" name="2 Marcador de contenido"/>
          <p:cNvSpPr>
            <a:spLocks noGrp="1"/>
          </p:cNvSpPr>
          <p:nvPr>
            <p:ph idx="1"/>
          </p:nvPr>
        </p:nvSpPr>
        <p:spPr>
          <a:xfrm>
            <a:off x="428596" y="1000108"/>
            <a:ext cx="8229600" cy="5143536"/>
          </a:xfrm>
        </p:spPr>
        <p:txBody>
          <a:bodyPr>
            <a:noAutofit/>
          </a:bodyPr>
          <a:lstStyle/>
          <a:p>
            <a:r>
              <a:rPr lang="es-VE" sz="1800" dirty="0" smtClean="0"/>
              <a:t>FISIOTERAPIA= REHABILITACION</a:t>
            </a:r>
          </a:p>
          <a:p>
            <a:r>
              <a:rPr lang="es-ES" sz="1800" dirty="0" smtClean="0"/>
              <a:t>La </a:t>
            </a:r>
            <a:r>
              <a:rPr lang="es-ES" sz="1800" b="1" dirty="0" smtClean="0"/>
              <a:t>rehabilitación</a:t>
            </a:r>
            <a:r>
              <a:rPr lang="es-ES" sz="1800" dirty="0" smtClean="0"/>
              <a:t> es el resultado de aplicar, entre otras cosas la fisioterapia, para la recuperación física, psíquica, social y laboral. es un trabajo multidisciplinario e integral en el cual interviene además de la fisioterapia, otras disciplinas, la </a:t>
            </a:r>
            <a:r>
              <a:rPr lang="es-ES" sz="1800" dirty="0" smtClean="0">
                <a:hlinkClick r:id="rId2" tooltip="Terapia ocupacional"/>
              </a:rPr>
              <a:t>terapia ocupacional</a:t>
            </a:r>
            <a:r>
              <a:rPr lang="es-ES" sz="1800" dirty="0" smtClean="0"/>
              <a:t>, la </a:t>
            </a:r>
            <a:r>
              <a:rPr lang="es-ES" sz="1800" dirty="0" smtClean="0">
                <a:hlinkClick r:id="rId3" tooltip="Psicología"/>
              </a:rPr>
              <a:t>psicología</a:t>
            </a:r>
            <a:r>
              <a:rPr lang="es-ES" sz="1800" dirty="0" smtClean="0"/>
              <a:t>, etc.</a:t>
            </a:r>
          </a:p>
          <a:p>
            <a:r>
              <a:rPr lang="es-ES" sz="1800" dirty="0" smtClean="0"/>
              <a:t> La </a:t>
            </a:r>
            <a:r>
              <a:rPr lang="es-ES" sz="1800" b="1" dirty="0" smtClean="0"/>
              <a:t>fisioterapia</a:t>
            </a:r>
            <a:r>
              <a:rPr lang="es-ES" sz="1800" dirty="0" smtClean="0"/>
              <a:t> se ocupa principalmente de la </a:t>
            </a:r>
            <a:r>
              <a:rPr lang="es-ES" sz="1800" b="1" dirty="0" smtClean="0"/>
              <a:t>recuperación física</a:t>
            </a:r>
            <a:endParaRPr lang="es-ES" sz="1800" dirty="0" smtClean="0"/>
          </a:p>
          <a:p>
            <a:r>
              <a:rPr lang="es-ES" sz="1800" dirty="0" smtClean="0"/>
              <a:t>finalidad de prevenir, curar y recuperar por medio de la actuación y técnicas propias de la fisioterapia. </a:t>
            </a:r>
          </a:p>
          <a:p>
            <a:r>
              <a:rPr lang="es-ES" sz="1800" dirty="0" smtClean="0"/>
              <a:t>El fisioterapeuta deberá establecer una valoración previa y personalizada para cada enfermo y emitir el diagnóstico fisioterápico, que consistirá de un sistema de evaluación funcional y un sistema de registro e historia clínica de fisioterapia, en función de los cuales, planteará unos objetivos terapéuticos  </a:t>
            </a:r>
          </a:p>
          <a:p>
            <a:r>
              <a:rPr lang="es-ES" sz="1800" dirty="0" smtClean="0"/>
              <a:t>en consecuencia diseñará un plan terapéutico. </a:t>
            </a:r>
          </a:p>
          <a:p>
            <a:r>
              <a:rPr lang="es-ES" sz="1800" dirty="0" smtClean="0"/>
              <a:t>la herramienta principal del fisioterapeuta es </a:t>
            </a:r>
            <a:r>
              <a:rPr lang="es-ES" sz="1800" b="1" dirty="0" smtClean="0"/>
              <a:t>la mano</a:t>
            </a:r>
            <a:r>
              <a:rPr lang="es-ES" sz="1800" dirty="0" smtClean="0"/>
              <a:t> y en consecuencia, la </a:t>
            </a:r>
            <a:r>
              <a:rPr lang="es-ES" sz="1800" b="1" dirty="0" smtClean="0"/>
              <a:t>terapia manual</a:t>
            </a:r>
            <a:r>
              <a:rPr lang="es-ES" sz="1800" dirty="0" smtClean="0"/>
              <a:t>.</a:t>
            </a:r>
            <a:endParaRPr lang="es-VE" sz="1800" dirty="0" smtClean="0"/>
          </a:p>
          <a:p>
            <a:pPr lvl="0"/>
            <a:endParaRPr lang="es-VE"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214290"/>
            <a:ext cx="8229600" cy="571504"/>
          </a:xfrm>
        </p:spPr>
        <p:txBody>
          <a:bodyPr>
            <a:normAutofit fontScale="90000"/>
          </a:bodyPr>
          <a:lstStyle/>
          <a:p>
            <a:r>
              <a:rPr lang="es-VE" dirty="0" smtClean="0">
                <a:latin typeface="Agency FB" pitchFamily="34" charset="0"/>
              </a:rPr>
              <a:t>IMPORTANCIA DE LA FISIOTERAPIA</a:t>
            </a:r>
            <a:endParaRPr lang="es-VE" dirty="0">
              <a:latin typeface="Agency FB" pitchFamily="34" charset="0"/>
            </a:endParaRPr>
          </a:p>
        </p:txBody>
      </p:sp>
      <p:sp>
        <p:nvSpPr>
          <p:cNvPr id="3" name="2 Marcador de contenido"/>
          <p:cNvSpPr>
            <a:spLocks noGrp="1"/>
          </p:cNvSpPr>
          <p:nvPr>
            <p:ph idx="1"/>
          </p:nvPr>
        </p:nvSpPr>
        <p:spPr>
          <a:xfrm>
            <a:off x="457200" y="928670"/>
            <a:ext cx="8229600" cy="5143536"/>
          </a:xfrm>
        </p:spPr>
        <p:txBody>
          <a:bodyPr>
            <a:noAutofit/>
          </a:bodyPr>
          <a:lstStyle/>
          <a:p>
            <a:r>
              <a:rPr lang="es-ES" sz="2000" dirty="0" smtClean="0"/>
              <a:t>La terapia física es una parte fundamental del proceso de rehabilitación después de una lesión grave.</a:t>
            </a:r>
            <a:endParaRPr lang="es-VE" sz="2000" dirty="0" smtClean="0"/>
          </a:p>
          <a:p>
            <a:r>
              <a:rPr lang="es-ES" sz="2000" dirty="0" smtClean="0"/>
              <a:t>Terapeutas físicos pueden trabajar en una variedad muy amplia de situaciones, sin embargo, la atención en rehabilitación es una de las actividades más comunes utilizadas  por los terapeutas físicos.</a:t>
            </a:r>
            <a:endParaRPr lang="es-VE" sz="2000" dirty="0" smtClean="0"/>
          </a:p>
          <a:p>
            <a:r>
              <a:rPr lang="es-ES" sz="2000" dirty="0" smtClean="0"/>
              <a:t>rehabilitación dependerán de objetivos individuales</a:t>
            </a:r>
            <a:endParaRPr lang="es-VE" sz="2000" dirty="0" smtClean="0"/>
          </a:p>
          <a:p>
            <a:r>
              <a:rPr lang="es-ES" sz="2000" dirty="0" smtClean="0"/>
              <a:t>Un fisioterapeuta puede ayudar al paciente a formular objetivos apropiados a su estilo de vida. Mientras que una persona mayor puede simplemente desear vivir independientemente y valerse por sí misma ó un atleta poder  regresar a su deporte.</a:t>
            </a:r>
            <a:endParaRPr lang="es-VE" sz="2000" dirty="0" smtClean="0"/>
          </a:p>
          <a:p>
            <a:r>
              <a:rPr lang="es-ES" sz="2000" dirty="0" smtClean="0"/>
              <a:t>La fuerza física y la movilidad son habilidades para la vida. El manejo del dolor es vital para todas las partes críticas de este proceso</a:t>
            </a:r>
            <a:endParaRPr lang="es-VE"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28670"/>
            <a:ext cx="8229600" cy="5143536"/>
          </a:xfrm>
        </p:spPr>
        <p:txBody>
          <a:bodyPr>
            <a:noAutofit/>
          </a:bodyPr>
          <a:lstStyle/>
          <a:p>
            <a:r>
              <a:rPr lang="es-ES" sz="2000" dirty="0" smtClean="0"/>
              <a:t>La rehabilitación </a:t>
            </a:r>
            <a:r>
              <a:rPr lang="es-ES" sz="2000" dirty="0" smtClean="0"/>
              <a:t> </a:t>
            </a:r>
            <a:r>
              <a:rPr lang="es-ES" sz="2000" dirty="0" smtClean="0"/>
              <a:t>sirve para ayudar a los pacientes a regresar a su estado anterior o para mejorar su condición tanto como sea posible después de una enfermedad o lesión  que ha causado dificultades físicas de un tipo u otro.</a:t>
            </a:r>
            <a:endParaRPr lang="es-VE" sz="2000" dirty="0" smtClean="0"/>
          </a:p>
          <a:p>
            <a:r>
              <a:rPr lang="es-ES" sz="2000" dirty="0" smtClean="0"/>
              <a:t>Las personas pueden encontrarse buscando nuestra terapia de rehabilitación física después de un accidente de coche, accidente cerebro vascular, o cuando requieren recuperar la movilidad después de los cambios importantes que ocurren debido a una enfermedad. La terapia física utilizada de esta manera puede reducir el dolor, aumentar la movilidad y evitar una mayor discapacidad favoreciendo una efectiva recuperación en el paciente.</a:t>
            </a:r>
            <a:endParaRPr lang="es-VE" sz="2000" dirty="0" smtClean="0"/>
          </a:p>
          <a:p>
            <a:pPr lvl="0"/>
            <a:endParaRPr lang="es-VE" sz="2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270</TotalTime>
  <Words>665</Words>
  <Application>Microsoft Office PowerPoint</Application>
  <PresentationFormat>Presentación en pantalla (4:3)</PresentationFormat>
  <Paragraphs>44</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Brío</vt:lpstr>
      <vt:lpstr>IMPORTANCIA DE LA FISIOTERAPIA EN EL PROCESO DE REHABILITACION DEL PACIENTE CON DISCAPACIDAD FISICA</vt:lpstr>
      <vt:lpstr>FISIOTERAPIA</vt:lpstr>
      <vt:lpstr>DEFINICION </vt:lpstr>
      <vt:lpstr> ETIMOLOGIA</vt:lpstr>
      <vt:lpstr>Procesos en los que interviene la fisioterapia</vt:lpstr>
      <vt:lpstr>Presentación de PowerPoint</vt:lpstr>
      <vt:lpstr>FUNCION DEL FISIOTERAPEUTA</vt:lpstr>
      <vt:lpstr>IMPORTANCIA DE LA FISIOTERAPIA</vt:lpstr>
      <vt:lpstr>Presentación de PowerPoint</vt:lpstr>
      <vt:lpstr>Presentación de PowerPoint</vt:lpstr>
      <vt:lpstr>MUCHAS GRACIAS!!!</vt:lpstr>
    </vt:vector>
  </TitlesOfParts>
  <Company>ELEGANTE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IMPORTANCIA DE LA FISIOTERAPIA EN EL PROCESO DE REHABILITACION DEL PACEINTE CON DISCAPACIDAD FISICA</dc:title>
  <dc:creator>ESCRITORIO</dc:creator>
  <cp:lastModifiedBy>Usuario</cp:lastModifiedBy>
  <cp:revision>33</cp:revision>
  <dcterms:created xsi:type="dcterms:W3CDTF">2011-07-12T23:07:45Z</dcterms:created>
  <dcterms:modified xsi:type="dcterms:W3CDTF">2011-07-15T14:56:32Z</dcterms:modified>
</cp:coreProperties>
</file>