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75" r:id="rId3"/>
    <p:sldId id="278" r:id="rId4"/>
    <p:sldId id="273" r:id="rId5"/>
    <p:sldId id="277" r:id="rId6"/>
    <p:sldId id="259" r:id="rId7"/>
    <p:sldId id="261" r:id="rId8"/>
    <p:sldId id="267" r:id="rId9"/>
    <p:sldId id="280" r:id="rId10"/>
    <p:sldId id="262" r:id="rId11"/>
    <p:sldId id="281" r:id="rId12"/>
    <p:sldId id="282" r:id="rId13"/>
    <p:sldId id="279" r:id="rId14"/>
    <p:sldId id="283" r:id="rId15"/>
    <p:sldId id="286" r:id="rId16"/>
    <p:sldId id="284" r:id="rId17"/>
    <p:sldId id="285" r:id="rId18"/>
    <p:sldId id="274" r:id="rId19"/>
    <p:sldId id="269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926" autoAdjust="0"/>
    <p:restoredTop sz="94660"/>
  </p:normalViewPr>
  <p:slideViewPr>
    <p:cSldViewPr>
      <p:cViewPr>
        <p:scale>
          <a:sx n="50" d="100"/>
          <a:sy n="50" d="100"/>
        </p:scale>
        <p:origin x="-152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9EB07B2-8603-401A-9E3E-B0A27BFB0147}" type="datetimeFigureOut">
              <a:rPr lang="es-MX" smtClean="0"/>
              <a:pPr/>
              <a:t>04/07/2015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62A0FC2-7A83-4DF4-A97E-9E127FDBF4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1714488"/>
            <a:ext cx="7772400" cy="2571767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s-MX" sz="3600" cap="none" dirty="0" smtClean="0">
                <a:ln w="50800">
                  <a:prstDash val="dashDot"/>
                </a:ln>
                <a:solidFill>
                  <a:schemeClr val="bg1">
                    <a:shade val="50000"/>
                  </a:schemeClr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  <a:t>APLICACIÓN </a:t>
            </a:r>
            <a:br>
              <a:rPr lang="es-MX" sz="3600" cap="none" dirty="0" smtClean="0">
                <a:ln w="50800">
                  <a:prstDash val="dashDot"/>
                </a:ln>
                <a:solidFill>
                  <a:schemeClr val="bg1">
                    <a:shade val="50000"/>
                  </a:schemeClr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</a:br>
            <a:r>
              <a:rPr lang="es-MX" sz="3600" cap="none" dirty="0" smtClean="0">
                <a:ln w="50800">
                  <a:prstDash val="dashDot"/>
                </a:ln>
                <a:solidFill>
                  <a:schemeClr val="bg1">
                    <a:shade val="50000"/>
                  </a:schemeClr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  <a:t>DEL</a:t>
            </a:r>
            <a:r>
              <a:rPr lang="es-MX" sz="7200" cap="none" dirty="0" smtClean="0">
                <a:ln w="50800">
                  <a:prstDash val="dashDot"/>
                </a:ln>
                <a:solidFill>
                  <a:schemeClr val="bg1">
                    <a:shade val="50000"/>
                  </a:schemeClr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  <a:t/>
            </a:r>
            <a:br>
              <a:rPr lang="es-MX" sz="7200" cap="none" dirty="0" smtClean="0">
                <a:ln w="50800">
                  <a:prstDash val="dashDot"/>
                </a:ln>
                <a:solidFill>
                  <a:schemeClr val="bg1">
                    <a:shade val="50000"/>
                  </a:schemeClr>
                </a:solidFill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</a:br>
            <a:endParaRPr lang="es-MX" sz="7200" cap="none" dirty="0">
              <a:ln w="50800">
                <a:prstDash val="dashDot"/>
              </a:ln>
              <a:solidFill>
                <a:schemeClr val="bg1">
                  <a:shade val="50000"/>
                </a:schemeClr>
              </a:solidFill>
              <a:effectLst>
                <a:glow rad="101600">
                  <a:srgbClr val="0070C0">
                    <a:alpha val="60000"/>
                  </a:srgbClr>
                </a:glo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00298" y="5786454"/>
            <a:ext cx="6072230" cy="566726"/>
          </a:xfrm>
        </p:spPr>
        <p:txBody>
          <a:bodyPr>
            <a:normAutofit/>
          </a:bodyPr>
          <a:lstStyle/>
          <a:p>
            <a:pPr algn="r"/>
            <a:r>
              <a:rPr lang="es-MX" sz="2000" dirty="0" smtClean="0"/>
              <a:t>Responsable: Dehicy Montaño </a:t>
            </a:r>
            <a:endParaRPr lang="es-MX" sz="2000" dirty="0"/>
          </a:p>
        </p:txBody>
      </p:sp>
      <p:pic>
        <p:nvPicPr>
          <p:cNvPr id="1026" name="Picture 2" descr="C:\Users\Dehicy Montaño\Desktop\IMAGENES PAR EXPOSICION\CALS+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571480"/>
            <a:ext cx="4724400" cy="3224215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571472" y="4143380"/>
            <a:ext cx="80010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INVENTARIO </a:t>
            </a:r>
          </a:p>
          <a:p>
            <a:pPr algn="ctr"/>
            <a:r>
              <a:rPr lang="es-MX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 </a:t>
            </a:r>
          </a:p>
          <a:p>
            <a:pPr algn="ctr"/>
            <a:r>
              <a:rPr lang="es-MX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DESTREZAS ADAPTATIVAS</a:t>
            </a:r>
            <a:endParaRPr lang="es-MX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hicy Montaño\Desktop\IMAGENES PAR EXPOSICION\fichas de evaluacion de cals\3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71613"/>
            <a:ext cx="9144000" cy="5002226"/>
          </a:xfrm>
          <a:prstGeom prst="rect">
            <a:avLst/>
          </a:prstGeom>
          <a:noFill/>
        </p:spPr>
      </p:pic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285720" y="50004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Primero poner la fecha en la columna destinada</a:t>
            </a:r>
            <a:endParaRPr lang="es-MX" dirty="0"/>
          </a:p>
        </p:txBody>
      </p:sp>
      <p:sp>
        <p:nvSpPr>
          <p:cNvPr id="8" name="7 Flecha doblada hacia arriba"/>
          <p:cNvSpPr/>
          <p:nvPr/>
        </p:nvSpPr>
        <p:spPr>
          <a:xfrm rot="5400000">
            <a:off x="-214330" y="1571628"/>
            <a:ext cx="1214447" cy="78578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58204" cy="1638320"/>
          </a:xfrm>
        </p:spPr>
        <p:txBody>
          <a:bodyPr>
            <a:normAutofit/>
          </a:bodyPr>
          <a:lstStyle/>
          <a:p>
            <a:r>
              <a:rPr lang="es-MX" dirty="0" smtClean="0"/>
              <a:t>Marcar con un √ cuando la persona realice de forma independiente</a:t>
            </a:r>
            <a:endParaRPr lang="es-MX" dirty="0"/>
          </a:p>
        </p:txBody>
      </p:sp>
      <p:pic>
        <p:nvPicPr>
          <p:cNvPr id="2050" name="Picture 2" descr="C:\Users\Dehicy Montaño\Desktop\IMAGENES PAR EXPOSICION\fichas de evaluacion de cals\3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3171" b="38032"/>
          <a:stretch>
            <a:fillRect/>
          </a:stretch>
        </p:blipFill>
        <p:spPr bwMode="auto">
          <a:xfrm>
            <a:off x="357158" y="1928802"/>
            <a:ext cx="8072493" cy="4572032"/>
          </a:xfrm>
          <a:prstGeom prst="rect">
            <a:avLst/>
          </a:prstGeom>
          <a:noFill/>
        </p:spPr>
      </p:pic>
      <p:sp>
        <p:nvSpPr>
          <p:cNvPr id="5" name="4 Flecha doblada hacia arriba"/>
          <p:cNvSpPr/>
          <p:nvPr/>
        </p:nvSpPr>
        <p:spPr>
          <a:xfrm rot="5400000">
            <a:off x="-214346" y="2571745"/>
            <a:ext cx="1785949" cy="64294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Incitación Gestual (G)</a:t>
            </a:r>
          </a:p>
          <a:p>
            <a:pPr>
              <a:buNone/>
            </a:pPr>
            <a:r>
              <a:rPr lang="es-MX" dirty="0" smtClean="0"/>
              <a:t>Ejemplo: Señalar la cama para indicar que debe tender.</a:t>
            </a:r>
          </a:p>
          <a:p>
            <a:r>
              <a:rPr lang="es-MX" dirty="0" smtClean="0"/>
              <a:t>Incitación Verbal (V)</a:t>
            </a:r>
          </a:p>
          <a:p>
            <a:pPr>
              <a:buNone/>
            </a:pPr>
            <a:r>
              <a:rPr lang="es-MX" dirty="0" smtClean="0"/>
              <a:t>Ejemplo: Decir a la persona que estreche la mano cuando salude</a:t>
            </a:r>
          </a:p>
          <a:p>
            <a:r>
              <a:rPr lang="es-MX" dirty="0" smtClean="0"/>
              <a:t>Incitación </a:t>
            </a:r>
            <a:r>
              <a:rPr lang="es-MX" dirty="0" smtClean="0"/>
              <a:t>FISICO (F)</a:t>
            </a:r>
          </a:p>
          <a:p>
            <a:pPr>
              <a:buNone/>
            </a:pPr>
            <a:r>
              <a:rPr lang="es-MX" dirty="0" smtClean="0"/>
              <a:t>Ejemplo Dirigir con la mano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928662" y="1071546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b="1" dirty="0" smtClean="0"/>
              <a:t>UTILIZACIONES DE CODIGOS OPCIONALES</a:t>
            </a:r>
            <a:endParaRPr lang="es-MX" sz="36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UTILIZACIONES DE CODIGOS OPCIONALES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3074" name="Picture 2" descr="C:\Users\Dehicy Montaño\Desktop\IMAGENES PAR EXPOSICION\fichas de evaluacion de cals\6.jpg"/>
          <p:cNvPicPr>
            <a:picLocks noChangeAspect="1" noChangeArrowheads="1"/>
          </p:cNvPicPr>
          <p:nvPr/>
        </p:nvPicPr>
        <p:blipFill>
          <a:blip r:embed="rId2"/>
          <a:srcRect t="-10417" r="-15917" b="59375"/>
          <a:stretch>
            <a:fillRect/>
          </a:stretch>
        </p:blipFill>
        <p:spPr bwMode="auto">
          <a:xfrm>
            <a:off x="428596" y="642918"/>
            <a:ext cx="8715404" cy="564360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1066800"/>
          </a:xfrm>
        </p:spPr>
        <p:txBody>
          <a:bodyPr/>
          <a:lstStyle/>
          <a:p>
            <a:r>
              <a:rPr lang="es-MX" dirty="0" smtClean="0"/>
              <a:t>CUANDO DEJA DE CONTESTAR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1500174"/>
            <a:ext cx="8115328" cy="5074362"/>
          </a:xfrm>
        </p:spPr>
        <p:txBody>
          <a:bodyPr/>
          <a:lstStyle/>
          <a:p>
            <a:endParaRPr lang="es-MX" dirty="0" smtClean="0"/>
          </a:p>
          <a:p>
            <a:pPr>
              <a:buNone/>
            </a:pPr>
            <a:endParaRPr lang="es-MX" dirty="0" smtClean="0"/>
          </a:p>
          <a:p>
            <a:r>
              <a:rPr lang="es-MX" dirty="0" smtClean="0"/>
              <a:t>Puede dejar de contestar los elementos correspondientes a un modulo de destrezas en concreto  cuando la persona evaluada no puede realizar mas de 10 destrezas consecutivas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143520"/>
          </a:xfrm>
        </p:spPr>
        <p:txBody>
          <a:bodyPr>
            <a:normAutofit/>
          </a:bodyPr>
          <a:lstStyle/>
          <a:p>
            <a:r>
              <a:rPr lang="es-MX" dirty="0" smtClean="0"/>
              <a:t>LOS MODULOS ESTAN SUBDIVIDIDAS EN 24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s-MX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099" name="Picture 3" descr="C:\Users\Dehicy Montaño\Desktop\IMAGENES PAR EXPOSICION\fichas de evaluacion de cals\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642918"/>
            <a:ext cx="8358245" cy="593092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122" name="Picture 2" descr="C:\Users\Dehicy Montaño\Desktop\IMAGENES PAR EXPOSICION\fichas de evaluacion de cals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714356"/>
            <a:ext cx="9144000" cy="557373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sz="5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CONCLUSIONES</a:t>
            </a:r>
            <a:endParaRPr lang="es-MX" sz="5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28670"/>
            <a:ext cx="8258204" cy="535785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s-MX" dirty="0" smtClean="0">
                <a:solidFill>
                  <a:schemeClr val="tx1"/>
                </a:solidFill>
              </a:rPr>
              <a:t>CONCLUSIONES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El </a:t>
            </a:r>
            <a:r>
              <a:rPr lang="es-MX" dirty="0" smtClean="0">
                <a:solidFill>
                  <a:schemeClr val="tx1"/>
                </a:solidFill>
              </a:rPr>
              <a:t>CALS posibilita la identificación de destrezas concretas que la persona domina y aquellos que deben adquirirse para conseguir una mayor independencia.</a:t>
            </a:r>
          </a:p>
          <a:p>
            <a:endParaRPr lang="es-MX" dirty="0" smtClean="0">
              <a:solidFill>
                <a:schemeClr val="tx1"/>
              </a:solidFill>
            </a:endParaRPr>
          </a:p>
          <a:p>
            <a:r>
              <a:rPr lang="es-MX" dirty="0" smtClean="0">
                <a:solidFill>
                  <a:schemeClr val="tx1"/>
                </a:solidFill>
              </a:rPr>
              <a:t>Hace posible una mejor evaluación del grado de independencia y de la necesidad de la persona.</a:t>
            </a:r>
            <a:endParaRPr lang="es-MX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571604" y="3071810"/>
            <a:ext cx="5972188" cy="569798"/>
          </a:xfrm>
        </p:spPr>
        <p:txBody>
          <a:bodyPr>
            <a:prstTxWarp prst="textCanDown">
              <a:avLst/>
            </a:prstTxWarp>
            <a:normAutofit fontScale="90000"/>
          </a:bodyPr>
          <a:lstStyle/>
          <a:p>
            <a:r>
              <a:rPr lang="es-MX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GRACIAS</a:t>
            </a:r>
            <a:endParaRPr lang="es-MX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1287244"/>
            <a:ext cx="814393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b="1" dirty="0" smtClean="0"/>
          </a:p>
          <a:p>
            <a:r>
              <a:rPr lang="es-MX" sz="2800" b="1" dirty="0" smtClean="0"/>
              <a:t>Inventario </a:t>
            </a:r>
            <a:r>
              <a:rPr lang="es-MX" sz="2800" b="1" dirty="0" smtClean="0"/>
              <a:t>de destrezas </a:t>
            </a:r>
            <a:r>
              <a:rPr lang="es-MX" sz="2800" b="1" dirty="0" smtClean="0"/>
              <a:t>adaptativas (CALS) </a:t>
            </a:r>
            <a:endParaRPr lang="es-MX" sz="2800" b="1" dirty="0" smtClean="0"/>
          </a:p>
          <a:p>
            <a:r>
              <a:rPr lang="es-MX" sz="2800" b="1" dirty="0" smtClean="0"/>
              <a:t>Edad: Desde la infancia a la madurez </a:t>
            </a:r>
          </a:p>
          <a:p>
            <a:r>
              <a:rPr lang="es-MX" sz="2800" b="1" dirty="0" smtClean="0"/>
              <a:t>Tiempo: 60 minutos </a:t>
            </a:r>
          </a:p>
          <a:p>
            <a:r>
              <a:rPr lang="es-MX" sz="2800" b="1" dirty="0" smtClean="0"/>
              <a:t>Aplicación: Individual </a:t>
            </a:r>
          </a:p>
          <a:p>
            <a:r>
              <a:rPr lang="es-MX" sz="2800" b="1" dirty="0" smtClean="0"/>
              <a:t>Descripción: </a:t>
            </a:r>
          </a:p>
          <a:p>
            <a:r>
              <a:rPr lang="es-MX" sz="2800" dirty="0" smtClean="0"/>
              <a:t>•</a:t>
            </a:r>
            <a:r>
              <a:rPr lang="es-MX" sz="2800" dirty="0" smtClean="0"/>
              <a:t>Es </a:t>
            </a:r>
            <a:r>
              <a:rPr lang="es-MX" sz="2800" dirty="0" smtClean="0"/>
              <a:t>un instrumento de evaluación </a:t>
            </a:r>
            <a:r>
              <a:rPr lang="es-MX" sz="2800" dirty="0" err="1" smtClean="0"/>
              <a:t>criterial</a:t>
            </a:r>
            <a:endParaRPr lang="es-MX" sz="2800" dirty="0" smtClean="0"/>
          </a:p>
          <a:p>
            <a:pPr>
              <a:buFont typeface="Arial" pitchFamily="34" charset="0"/>
              <a:buChar char="•"/>
            </a:pPr>
            <a:r>
              <a:rPr lang="es-MX" sz="2800" dirty="0" smtClean="0"/>
              <a:t>Ámbitos: Educación, vivienda, centros de educación especial y de rehabilitación y otros servicios sociales.</a:t>
            </a:r>
          </a:p>
          <a:p>
            <a:endParaRPr lang="es-MX" sz="2800" dirty="0" smtClean="0"/>
          </a:p>
          <a:p>
            <a:pPr algn="just"/>
            <a:endParaRPr lang="es-MX" sz="2400" dirty="0" smtClean="0"/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357158" y="428604"/>
            <a:ext cx="8229600" cy="10668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¿QUE ES EL CALS?</a:t>
            </a:r>
            <a:endParaRPr kumimoji="0" lang="es-MX" sz="40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71472" y="857232"/>
            <a:ext cx="828680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MX" sz="2800" dirty="0" smtClean="0"/>
              <a:t>Compuesto por más de 800 destrezas estructuradas en; </a:t>
            </a:r>
            <a:r>
              <a:rPr lang="es-MX" sz="2800" b="1" u="sng" dirty="0" smtClean="0"/>
              <a:t>vida personal, vida en el </a:t>
            </a:r>
          </a:p>
          <a:p>
            <a:pPr algn="just"/>
            <a:r>
              <a:rPr lang="es-MX" sz="2800" b="1" u="sng" dirty="0" smtClean="0"/>
              <a:t>hogar, vida en la comunidad y laborales. </a:t>
            </a:r>
          </a:p>
          <a:p>
            <a:pPr algn="just"/>
            <a:r>
              <a:rPr lang="es-MX" sz="2800" dirty="0" smtClean="0"/>
              <a:t>• Los </a:t>
            </a:r>
            <a:r>
              <a:rPr lang="es-MX" sz="2800" dirty="0" err="1" smtClean="0"/>
              <a:t>items</a:t>
            </a:r>
            <a:r>
              <a:rPr lang="es-MX" sz="2800" dirty="0" smtClean="0"/>
              <a:t> están organizados en orden progresivo de dificultad. </a:t>
            </a:r>
          </a:p>
          <a:p>
            <a:pPr algn="just"/>
            <a:r>
              <a:rPr lang="es-MX" sz="2800" dirty="0" smtClean="0"/>
              <a:t>• Se han analizado destrezas en población con y sin discapacidad. </a:t>
            </a:r>
          </a:p>
          <a:p>
            <a:pPr algn="just"/>
            <a:r>
              <a:rPr lang="es-MX" sz="2800" dirty="0" smtClean="0"/>
              <a:t>• No se necesita formación previa para la aplicación. </a:t>
            </a:r>
          </a:p>
          <a:p>
            <a:r>
              <a:rPr lang="es-MX" sz="1600" dirty="0" smtClean="0"/>
              <a:t>	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1066800"/>
          </a:xfrm>
          <a:solidFill>
            <a:schemeClr val="accent3">
              <a:lumMod val="60000"/>
              <a:lumOff val="40000"/>
            </a:schemeClr>
          </a:solidFill>
          <a:effectLst>
            <a:outerShdw blurRad="51500" dist="25400" dir="5400000" rotWithShape="0">
              <a:srgbClr val="000000">
                <a:alpha val="40000"/>
              </a:srgbClr>
            </a:outerShdw>
            <a:softEdge rad="127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MX" dirty="0" smtClean="0"/>
              <a:t>REQUISITOS PARA LOS INFORMANTES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214554"/>
            <a:ext cx="8258204" cy="42885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Debido a que su aplicación no es normativa no precisa formación previa.</a:t>
            </a:r>
          </a:p>
          <a:p>
            <a:r>
              <a:rPr lang="es-MX" dirty="0" smtClean="0"/>
              <a:t>Participar: padres, personal de rehabilitación, profesores, equipos técnicos, psicólogos, pedagogos y personal de asistencia directa.</a:t>
            </a:r>
          </a:p>
          <a:p>
            <a:r>
              <a:rPr lang="es-MX" dirty="0" smtClean="0"/>
              <a:t>Requisito importante estar familiarizado con la persona a la que se evalué.</a:t>
            </a:r>
          </a:p>
          <a:p>
            <a:r>
              <a:rPr lang="es-MX" dirty="0" smtClean="0"/>
              <a:t>Conocer a la persona como  </a:t>
            </a:r>
            <a:r>
              <a:rPr lang="es-MX" dirty="0" smtClean="0"/>
              <a:t>mínimo 3 meses.</a:t>
            </a:r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SIRVE PARA…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Fuente de Información a partir del cual puedan desarrollarse programas de enseñanza individualizada.</a:t>
            </a:r>
          </a:p>
          <a:p>
            <a:endParaRPr lang="es-MX" dirty="0" smtClean="0"/>
          </a:p>
          <a:p>
            <a:r>
              <a:rPr lang="es-MX" dirty="0" smtClean="0"/>
              <a:t>Método de seguimiento del progreso a consecución de los objetivos de enseñanza</a:t>
            </a:r>
          </a:p>
          <a:p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1928794" y="285728"/>
            <a:ext cx="5214974" cy="857256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es-MX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endParaRPr lang="es-MX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500034" y="714356"/>
            <a:ext cx="3929090" cy="106839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s-MX" sz="2200" dirty="0" smtClean="0">
                <a:solidFill>
                  <a:schemeClr val="tx1"/>
                </a:solidFill>
              </a:rPr>
              <a:t>INVENTARIO DE DESTREZAS ADAPTATIVAS  (CALS</a:t>
            </a:r>
            <a:r>
              <a:rPr lang="es-MX" dirty="0" smtClean="0">
                <a:solidFill>
                  <a:schemeClr val="tx1"/>
                </a:solidFill>
              </a:rPr>
              <a:t>)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Marcador de texto"/>
          <p:cNvSpPr>
            <a:spLocks noGrp="1"/>
          </p:cNvSpPr>
          <p:nvPr>
            <p:ph type="body" sz="half" idx="3"/>
          </p:nvPr>
        </p:nvSpPr>
        <p:spPr>
          <a:xfrm>
            <a:off x="4643438" y="642918"/>
            <a:ext cx="4143404" cy="11398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MX" sz="2000" dirty="0" smtClean="0">
                <a:solidFill>
                  <a:schemeClr val="tx1"/>
                </a:solidFill>
              </a:rPr>
              <a:t>CURRICULUM  DE DESTREZAS ADAPTATIVAS  (ALSC)</a:t>
            </a:r>
            <a:endParaRPr lang="es-MX" sz="2000" dirty="0">
              <a:solidFill>
                <a:schemeClr val="tx1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2"/>
          </p:nvPr>
        </p:nvSpPr>
        <p:spPr>
          <a:xfrm>
            <a:off x="457200" y="1857364"/>
            <a:ext cx="4040188" cy="4268799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MX" sz="2400" dirty="0" smtClean="0">
                <a:solidFill>
                  <a:schemeClr val="tx1"/>
                </a:solidFill>
              </a:rPr>
              <a:t>Es un instrumento de evaluación criterial de aplicación individual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También es una herramienta de planificación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Cada </a:t>
            </a:r>
            <a:r>
              <a:rPr lang="es-MX" sz="2400" dirty="0" err="1" smtClean="0">
                <a:solidFill>
                  <a:schemeClr val="tx1"/>
                </a:solidFill>
              </a:rPr>
              <a:t>item</a:t>
            </a:r>
            <a:r>
              <a:rPr lang="es-MX" sz="2400" dirty="0" smtClean="0">
                <a:solidFill>
                  <a:schemeClr val="tx1"/>
                </a:solidFill>
              </a:rPr>
              <a:t> del CALS se transforma en el ALSC en una unidad de enseñanza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4"/>
          </p:nvPr>
        </p:nvSpPr>
        <p:spPr>
          <a:xfrm>
            <a:off x="4645025" y="1857364"/>
            <a:ext cx="4041775" cy="42687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  <a:scene3d>
              <a:camera prst="perspectiveLeft"/>
              <a:lightRig rig="threePt" dir="t"/>
            </a:scene3d>
          </a:bodyPr>
          <a:lstStyle/>
          <a:p>
            <a:r>
              <a:rPr lang="es-MX" sz="2200" dirty="0" smtClean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Proporciona una serie de marcos y procedimientos para que la persona consiga dominar las destrezas incluidas en el CALS</a:t>
            </a:r>
          </a:p>
          <a:p>
            <a:r>
              <a:rPr lang="es-MX" sz="2200" dirty="0" smtClean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Proporciona objetivos de aprendizaje, niveles de rendimiento para considerar una destreza como dominada.</a:t>
            </a:r>
          </a:p>
          <a:p>
            <a:r>
              <a:rPr lang="es-MX" sz="2200" dirty="0" smtClean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Establece estrategias de enseñanza y actividades</a:t>
            </a:r>
            <a:endParaRPr lang="es-MX" sz="2200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txBody>
          <a:bodyPr/>
          <a:lstStyle/>
          <a:p>
            <a:pPr algn="ctr">
              <a:buNone/>
            </a:pPr>
            <a:r>
              <a:rPr lang="es-MX" dirty="0" smtClean="0"/>
              <a:t>CALS</a:t>
            </a:r>
            <a:endParaRPr lang="es-MX" dirty="0" smtClean="0"/>
          </a:p>
        </p:txBody>
      </p:sp>
      <p:sp>
        <p:nvSpPr>
          <p:cNvPr id="10" name="9 Flecha cuádruple"/>
          <p:cNvSpPr/>
          <p:nvPr/>
        </p:nvSpPr>
        <p:spPr>
          <a:xfrm>
            <a:off x="2857488" y="2143116"/>
            <a:ext cx="3643338" cy="3071834"/>
          </a:xfrm>
          <a:prstGeom prst="quad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ESTRUCTURADO EN AREAS</a:t>
            </a:r>
            <a:endParaRPr lang="es-MX" dirty="0"/>
          </a:p>
        </p:txBody>
      </p:sp>
      <p:sp>
        <p:nvSpPr>
          <p:cNvPr id="12" name="11 Preparación"/>
          <p:cNvSpPr/>
          <p:nvPr/>
        </p:nvSpPr>
        <p:spPr>
          <a:xfrm>
            <a:off x="0" y="3143248"/>
            <a:ext cx="2857488" cy="1143008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tx1"/>
                </a:solidFill>
              </a:rPr>
              <a:t>LABORAL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3" name="12 Preparación"/>
          <p:cNvSpPr/>
          <p:nvPr/>
        </p:nvSpPr>
        <p:spPr>
          <a:xfrm>
            <a:off x="3000364" y="1000108"/>
            <a:ext cx="3571900" cy="1143008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tx1"/>
                </a:solidFill>
              </a:rPr>
              <a:t>VIDA PERSONAL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4" name="13 Preparación"/>
          <p:cNvSpPr/>
          <p:nvPr/>
        </p:nvSpPr>
        <p:spPr>
          <a:xfrm>
            <a:off x="2857488" y="5429264"/>
            <a:ext cx="3857652" cy="1143008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tx1"/>
                </a:solidFill>
              </a:rPr>
              <a:t>COMUNIDAD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5" name="14 Preparación"/>
          <p:cNvSpPr/>
          <p:nvPr/>
        </p:nvSpPr>
        <p:spPr>
          <a:xfrm>
            <a:off x="6643702" y="3071810"/>
            <a:ext cx="2214578" cy="1143008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tx1"/>
                </a:solidFill>
              </a:rPr>
              <a:t>HOGAR</a:t>
            </a:r>
            <a:endParaRPr lang="es-MX" sz="2400" dirty="0">
              <a:solidFill>
                <a:schemeClr val="tx1"/>
              </a:solidFill>
            </a:endParaRPr>
          </a:p>
        </p:txBody>
      </p:sp>
      <p:pic>
        <p:nvPicPr>
          <p:cNvPr id="2050" name="Picture 2" descr="H:\ALSC VIDEOS 2014\SUBIENDO A UN BU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572008"/>
            <a:ext cx="2143125" cy="21431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051" name="Picture 3" descr="H:\ALSC VIDEOS 2014\AUTO OF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214290"/>
            <a:ext cx="1965008" cy="26252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75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2052" name="Picture 4" descr="H:\ALSC VIDEOS 2014\COCINA OFO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6" y="4429132"/>
            <a:ext cx="1622879" cy="22145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7030A0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2053" name="Picture 5" descr="H:\ALSC VIDEOS 2014\EWUIPO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357166"/>
            <a:ext cx="2157147" cy="1928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MX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MODULOS DE DESTREZAS</a:t>
            </a:r>
            <a:endParaRPr lang="es-MX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0" y="902633"/>
          <a:ext cx="9144000" cy="5565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987127">
                <a:tc>
                  <a:txBody>
                    <a:bodyPr/>
                    <a:lstStyle/>
                    <a:p>
                      <a:r>
                        <a:rPr lang="es-MX" dirty="0" smtClean="0"/>
                        <a:t>VIDA</a:t>
                      </a:r>
                      <a:r>
                        <a:rPr lang="es-MX" baseline="0" dirty="0" smtClean="0"/>
                        <a:t> PERSONAL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VIDA EN EL HOGAR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VIDA EN LA COMUNIDAD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LABORALES</a:t>
                      </a:r>
                      <a:endParaRPr lang="es-MX" dirty="0"/>
                    </a:p>
                  </a:txBody>
                  <a:tcPr/>
                </a:tc>
              </a:tr>
              <a:tr h="457859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Socialización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Comida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Higiene y presencia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Uso del retrete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Vestido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Cuidado de la salud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Cuidado de la ropa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Planificación</a:t>
                      </a:r>
                      <a:r>
                        <a:rPr lang="es-MX" sz="2000" baseline="0" dirty="0" smtClean="0"/>
                        <a:t> y preparación de comida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Limpieza y organización del hogar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Mantenimiento del hogar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Seguridad en el hogar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Ocio en el hogar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Interacción social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Movilidad</a:t>
                      </a:r>
                      <a:r>
                        <a:rPr lang="es-MX" sz="2000" baseline="0" dirty="0" smtClean="0"/>
                        <a:t> y viajes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Organización del tiempo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Manejo y administración del dinero. Compras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Seguridad en la comunidad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Ocio comunitario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baseline="0" dirty="0" smtClean="0"/>
                        <a:t>Participación en la comunidad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Búsqueda de empleo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Conducta y actitud ante el empleo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Relación con los empleados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sz="2000" dirty="0" smtClean="0"/>
                        <a:t>Seguridad en</a:t>
                      </a:r>
                      <a:r>
                        <a:rPr lang="es-MX" sz="2000" baseline="0" dirty="0" smtClean="0"/>
                        <a:t> el trabajo</a:t>
                      </a:r>
                      <a:endParaRPr lang="es-MX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3148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6000" b="1" dirty="0" smtClean="0"/>
              <a:t>INSTRUCCIONES DE </a:t>
            </a:r>
          </a:p>
          <a:p>
            <a:pPr algn="ctr">
              <a:buNone/>
            </a:pPr>
            <a:r>
              <a:rPr lang="es-MX" sz="6000" b="1" dirty="0" smtClean="0"/>
              <a:t>APLICACIÓN </a:t>
            </a:r>
            <a:endParaRPr lang="es-MX" sz="6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644</TotalTime>
  <Words>550</Words>
  <Application>Microsoft Office PowerPoint</Application>
  <PresentationFormat>Presentación en pantalla (4:3)</PresentationFormat>
  <Paragraphs>95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Urbano</vt:lpstr>
      <vt:lpstr>APLICACIÓN  DEL </vt:lpstr>
      <vt:lpstr>Diapositiva 2</vt:lpstr>
      <vt:lpstr>Diapositiva 3</vt:lpstr>
      <vt:lpstr>REQUISITOS PARA LOS INFORMANTES</vt:lpstr>
      <vt:lpstr>SIRVE PARA…</vt:lpstr>
      <vt:lpstr> </vt:lpstr>
      <vt:lpstr>Diapositiva 7</vt:lpstr>
      <vt:lpstr>MODULOS DE DESTREZAS</vt:lpstr>
      <vt:lpstr>Diapositiva 9</vt:lpstr>
      <vt:lpstr>Primero poner la fecha en la columna destinada</vt:lpstr>
      <vt:lpstr>Marcar con un √ cuando la persona realice de forma independiente</vt:lpstr>
      <vt:lpstr>Diapositiva 12</vt:lpstr>
      <vt:lpstr>UTILIZACIONES DE CODIGOS OPCIONALES</vt:lpstr>
      <vt:lpstr>CUANDO DEJA DE CONTESTAR</vt:lpstr>
      <vt:lpstr>LOS MODULOS ESTAN SUBDIVIDIDAS EN 24</vt:lpstr>
      <vt:lpstr>Diapositiva 16</vt:lpstr>
      <vt:lpstr>Diapositiva 17</vt:lpstr>
      <vt:lpstr>CONCLUSIONES</vt:lpstr>
      <vt:lpstr>GRACIAS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Dehicy Montaño</dc:creator>
  <cp:lastModifiedBy>Dehicy Montaño</cp:lastModifiedBy>
  <cp:revision>39</cp:revision>
  <dcterms:created xsi:type="dcterms:W3CDTF">2014-12-16T16:57:11Z</dcterms:created>
  <dcterms:modified xsi:type="dcterms:W3CDTF">2015-07-04T16:07:19Z</dcterms:modified>
</cp:coreProperties>
</file>