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6215" y="90153"/>
            <a:ext cx="11157442" cy="3710322"/>
          </a:xfrm>
        </p:spPr>
        <p:txBody>
          <a:bodyPr/>
          <a:lstStyle/>
          <a:p>
            <a:pPr algn="ctr"/>
            <a: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Técnicas de control </a:t>
            </a:r>
            <a:b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emocional</a:t>
            </a:r>
            <a:b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en niños/as</a:t>
            </a:r>
            <a:b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es-BO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de 0 a 5 años</a:t>
            </a:r>
            <a:endParaRPr lang="es-BO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71" t="25107" r="25486" b="25820"/>
          <a:stretch/>
        </p:blipFill>
        <p:spPr>
          <a:xfrm>
            <a:off x="128788" y="12879"/>
            <a:ext cx="1605009" cy="1586561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94" t="39005" r="25379" b="39441"/>
          <a:stretch/>
        </p:blipFill>
        <p:spPr>
          <a:xfrm>
            <a:off x="10019247" y="90152"/>
            <a:ext cx="1996226" cy="875764"/>
          </a:xfrm>
          <a:prstGeom prst="round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210" y="4014100"/>
            <a:ext cx="5267862" cy="243132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2E340A75-5166-42FB-AFF9-DB23C3596949}"/>
              </a:ext>
            </a:extLst>
          </p:cNvPr>
          <p:cNvSpPr/>
          <p:nvPr/>
        </p:nvSpPr>
        <p:spPr>
          <a:xfrm>
            <a:off x="8787438" y="5409613"/>
            <a:ext cx="3228035" cy="1035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2"/>
                </a:solidFill>
              </a:rPr>
              <a:t>Lic. Sonia </a:t>
            </a:r>
            <a:r>
              <a:rPr lang="es-ES" dirty="0" err="1">
                <a:solidFill>
                  <a:schemeClr val="tx2"/>
                </a:solidFill>
              </a:rPr>
              <a:t>Munguia</a:t>
            </a:r>
            <a:r>
              <a:rPr lang="es-ES" dirty="0">
                <a:solidFill>
                  <a:schemeClr val="tx2"/>
                </a:solidFill>
              </a:rPr>
              <a:t> Vega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617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35365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BO" b="1" dirty="0"/>
              <a:t>Claves para la constitución de la regulación afectiva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5116" y="1634543"/>
            <a:ext cx="5537357" cy="522345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BO" sz="2000" dirty="0">
                <a:latin typeface="Georgia" panose="02040502050405020303" pitchFamily="18" charset="0"/>
              </a:rPr>
              <a:t>Un adulto lo suficientemente capaz en su interacción con  el cuidado sano y amoroso del bebé, niño/ña.</a:t>
            </a:r>
          </a:p>
          <a:p>
            <a:pPr marL="0" indent="0">
              <a:lnSpc>
                <a:spcPct val="150000"/>
              </a:lnSpc>
              <a:buNone/>
            </a:pPr>
            <a:endParaRPr lang="es-BO" sz="20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s-BO" sz="2000" dirty="0">
                <a:latin typeface="Georgia" panose="02040502050405020303" pitchFamily="18" charset="0"/>
              </a:rPr>
              <a:t> Un adulto en sintonía con sus propias emociones para poder transmitirlas y así comprender que es lo que necesita ese niño/ña, que si bien no tiene aun un manejo total del lenguaje puede comunicarse a través de gestos, miradas, movimientos, llantos y sonrisas.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473" y="2215166"/>
            <a:ext cx="4203665" cy="328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94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3806"/>
            <a:ext cx="8911687" cy="1280890"/>
          </a:xfrm>
        </p:spPr>
        <p:txBody>
          <a:bodyPr/>
          <a:lstStyle/>
          <a:p>
            <a:r>
              <a:rPr lang="es-BO" b="1" dirty="0"/>
              <a:t>Técnica del Semáforo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3070" y="1506828"/>
            <a:ext cx="5451542" cy="440439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BO" b="1" dirty="0">
                <a:solidFill>
                  <a:srgbClr val="FF0000"/>
                </a:solidFill>
                <a:latin typeface="Georgia" panose="02040502050405020303" pitchFamily="18" charset="0"/>
              </a:rPr>
              <a:t>ALTO: detente, siente, tranquilízate y respira antes de actuar</a:t>
            </a:r>
            <a:endParaRPr lang="es-BO" dirty="0"/>
          </a:p>
          <a:p>
            <a:pPr>
              <a:lnSpc>
                <a:spcPct val="150000"/>
              </a:lnSpc>
            </a:pPr>
            <a:r>
              <a:rPr lang="es-BO" sz="2000" b="1" dirty="0">
                <a:solidFill>
                  <a:srgbClr val="FFC000"/>
                </a:solidFill>
                <a:latin typeface="Georgia" panose="02040502050405020303" pitchFamily="18" charset="0"/>
              </a:rPr>
              <a:t>PIENSA: reflexiona, busca una solución, ¿qué te puede ayudar?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BO" sz="2000" b="1" dirty="0">
                <a:solidFill>
                  <a:srgbClr val="FFC000"/>
                </a:solidFill>
                <a:latin typeface="Georgia" panose="02040502050405020303" pitchFamily="18" charset="0"/>
              </a:rPr>
              <a:t>	¿funcionará? Ventajas y desventajas.</a:t>
            </a:r>
            <a:endParaRPr lang="es-BO" dirty="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es-BO" b="1" dirty="0">
                <a:solidFill>
                  <a:srgbClr val="00B050"/>
                </a:solidFill>
                <a:latin typeface="Georgia" panose="02040502050405020303" pitchFamily="18" charset="0"/>
              </a:rPr>
              <a:t>ACTUA: pones en practica la solución sin herir a otros.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BO" b="1" dirty="0">
                <a:solidFill>
                  <a:srgbClr val="00B050"/>
                </a:solidFill>
                <a:latin typeface="Georgia" panose="02040502050405020303" pitchFamily="18" charset="0"/>
              </a:rPr>
              <a:t>	Expresas lo que sientes, piensas de 	forma asertiva</a:t>
            </a:r>
            <a:endParaRPr lang="es-B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64"/>
          <a:stretch/>
        </p:blipFill>
        <p:spPr>
          <a:xfrm>
            <a:off x="1569368" y="1724696"/>
            <a:ext cx="4483702" cy="40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546513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443806"/>
            <a:ext cx="8911687" cy="1280890"/>
          </a:xfrm>
        </p:spPr>
        <p:txBody>
          <a:bodyPr/>
          <a:lstStyle/>
          <a:p>
            <a:r>
              <a:rPr lang="es-BO" b="1" dirty="0" smtClean="0"/>
              <a:t>Bibliografía</a:t>
            </a:r>
            <a:endParaRPr lang="es-BO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BO" smtClean="0"/>
              <a:t>http://files.unicef.org/ecuador/Desarrollo_emocional_0a3_simples.pdf</a:t>
            </a:r>
            <a:endParaRPr lang="es-BO"/>
          </a:p>
        </p:txBody>
      </p:sp>
    </p:spTree>
    <p:extLst>
      <p:ext uri="{BB962C8B-B14F-4D97-AF65-F5344CB8AC3E}">
        <p14:creationId xmlns:p14="http://schemas.microsoft.com/office/powerpoint/2010/main" xmlns="" val="2357546513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345" y="482442"/>
            <a:ext cx="8911687" cy="5815327"/>
          </a:xfrm>
        </p:spPr>
        <p:txBody>
          <a:bodyPr/>
          <a:lstStyle/>
          <a:p>
            <a:pPr algn="ctr"/>
            <a:r>
              <a:rPr lang="es-BO" b="1" dirty="0"/>
              <a:t/>
            </a:r>
            <a:br>
              <a:rPr lang="es-BO" b="1" dirty="0"/>
            </a:br>
            <a:r>
              <a:rPr lang="es-BO" b="1" dirty="0"/>
              <a:t>¡GRACIAS POR </a:t>
            </a:r>
            <a:br>
              <a:rPr lang="es-BO" b="1" dirty="0"/>
            </a:br>
            <a:r>
              <a:rPr lang="es-BO" b="1" dirty="0"/>
              <a:t>SU ATENCIÓN!</a:t>
            </a:r>
            <a:br>
              <a:rPr lang="es-BO" b="1" dirty="0"/>
            </a:br>
            <a:endParaRPr lang="es-BO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397" y="2585568"/>
            <a:ext cx="4353581" cy="31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815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72870"/>
          </a:xfrm>
        </p:spPr>
        <p:txBody>
          <a:bodyPr/>
          <a:lstStyle/>
          <a:p>
            <a:r>
              <a:rPr lang="es-BO" b="1" dirty="0"/>
              <a:t>¿Qué son las emociones?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764405"/>
            <a:ext cx="8915400" cy="40439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BO" sz="2000" dirty="0">
                <a:latin typeface="Georgia" panose="02040502050405020303" pitchFamily="18" charset="0"/>
              </a:rPr>
              <a:t>Las </a:t>
            </a:r>
            <a:r>
              <a:rPr lang="es-BO" sz="2000" b="1" dirty="0">
                <a:latin typeface="Georgia" panose="02040502050405020303" pitchFamily="18" charset="0"/>
              </a:rPr>
              <a:t>emociones</a:t>
            </a:r>
            <a:r>
              <a:rPr lang="es-BO" sz="2000" dirty="0">
                <a:latin typeface="Georgia" panose="02040502050405020303" pitchFamily="18" charset="0"/>
              </a:rPr>
              <a:t> son reacciones </a:t>
            </a:r>
            <a:r>
              <a:rPr lang="es-BO" sz="2000" b="1" dirty="0">
                <a:solidFill>
                  <a:schemeClr val="accent2"/>
                </a:solidFill>
                <a:latin typeface="Georgia" panose="02040502050405020303" pitchFamily="18" charset="0"/>
              </a:rPr>
              <a:t>psicofisiológicas</a:t>
            </a:r>
            <a:r>
              <a:rPr lang="es-BO" sz="2000" dirty="0">
                <a:latin typeface="Georgia" panose="02040502050405020303" pitchFamily="18" charset="0"/>
              </a:rPr>
              <a:t> que representan modos de adaptación a ciertos estímulos del individuo cuando percibe un objeto, persona, lugar, suceso o recuerdo importante.</a:t>
            </a:r>
          </a:p>
          <a:p>
            <a:pPr marL="0" indent="0">
              <a:lnSpc>
                <a:spcPct val="150000"/>
              </a:lnSpc>
              <a:buNone/>
            </a:pPr>
            <a:endParaRPr lang="es-BO" sz="20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s-BO" sz="2000" dirty="0">
                <a:solidFill>
                  <a:schemeClr val="accent2"/>
                </a:solidFill>
                <a:latin typeface="Georgia" panose="02040502050405020303" pitchFamily="18" charset="0"/>
              </a:rPr>
              <a:t> </a:t>
            </a:r>
            <a:r>
              <a:rPr lang="es-BO" sz="2000" b="1" dirty="0">
                <a:solidFill>
                  <a:schemeClr val="accent2"/>
                </a:solidFill>
                <a:latin typeface="Georgia" panose="02040502050405020303" pitchFamily="18" charset="0"/>
              </a:rPr>
              <a:t>Psicológicamente</a:t>
            </a:r>
            <a:r>
              <a:rPr lang="es-BO" sz="2000" dirty="0">
                <a:latin typeface="Georgia" panose="02040502050405020303" pitchFamily="18" charset="0"/>
              </a:rPr>
              <a:t>, las emociones alteran la </a:t>
            </a:r>
            <a:r>
              <a:rPr lang="es-BO" sz="2000" b="1" dirty="0">
                <a:solidFill>
                  <a:schemeClr val="accent2"/>
                </a:solidFill>
                <a:latin typeface="Georgia" panose="02040502050405020303" pitchFamily="18" charset="0"/>
              </a:rPr>
              <a:t>atención</a:t>
            </a:r>
            <a:r>
              <a:rPr lang="es-BO" sz="2000" b="1" dirty="0">
                <a:latin typeface="Georgia" panose="02040502050405020303" pitchFamily="18" charset="0"/>
              </a:rPr>
              <a:t>, </a:t>
            </a:r>
            <a:r>
              <a:rPr lang="es-BO" sz="2000" dirty="0">
                <a:latin typeface="Georgia" panose="02040502050405020303" pitchFamily="18" charset="0"/>
              </a:rPr>
              <a:t>hacen subir de rango ciertas </a:t>
            </a:r>
            <a:r>
              <a:rPr lang="es-BO" sz="2000" b="1" dirty="0">
                <a:solidFill>
                  <a:schemeClr val="accent2"/>
                </a:solidFill>
                <a:latin typeface="Georgia" panose="02040502050405020303" pitchFamily="18" charset="0"/>
              </a:rPr>
              <a:t>conductas</a:t>
            </a:r>
            <a:r>
              <a:rPr lang="es-BO" sz="2000" dirty="0">
                <a:latin typeface="Georgia" panose="02040502050405020303" pitchFamily="18" charset="0"/>
              </a:rPr>
              <a:t> guía de respuestas del individuo y activan redes asociativas relevantes en la </a:t>
            </a:r>
            <a:r>
              <a:rPr lang="es-BO" sz="2000" b="1" dirty="0">
                <a:solidFill>
                  <a:schemeClr val="accent2"/>
                </a:solidFill>
                <a:latin typeface="Georgia" panose="02040502050405020303" pitchFamily="18" charset="0"/>
              </a:rPr>
              <a:t>memoria.</a:t>
            </a:r>
            <a:endParaRPr lang="es-BO" sz="2000" dirty="0">
              <a:solidFill>
                <a:schemeClr val="accent2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xmlns="" val="3576261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09094"/>
            <a:ext cx="8911687" cy="850006"/>
          </a:xfrm>
        </p:spPr>
        <p:txBody>
          <a:bodyPr/>
          <a:lstStyle/>
          <a:p>
            <a:r>
              <a:rPr lang="es-BO" b="1" dirty="0"/>
              <a:t>Componentes de las emociones: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0447" y="1159100"/>
            <a:ext cx="6576274" cy="5422006"/>
          </a:xfrm>
        </p:spPr>
        <p:txBody>
          <a:bodyPr>
            <a:normAutofit/>
          </a:bodyPr>
          <a:lstStyle/>
          <a:p>
            <a:pPr algn="just"/>
            <a:r>
              <a:rPr lang="es-BO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Neurofisiológico</a:t>
            </a:r>
            <a:r>
              <a:rPr lang="es-BO" sz="2000" dirty="0">
                <a:latin typeface="Georgia" panose="02040502050405020303" pitchFamily="18" charset="0"/>
              </a:rPr>
              <a:t>, se manifiesta mediante respuestas como la respiración, la sudoración, cambios en los neurotransmisores, etc. Son respuestas involuntarias.</a:t>
            </a:r>
          </a:p>
          <a:p>
            <a:pPr marL="0" indent="0" algn="just">
              <a:buNone/>
            </a:pPr>
            <a:endParaRPr lang="es-BO" sz="2000" dirty="0">
              <a:latin typeface="Georgia" panose="02040502050405020303" pitchFamily="18" charset="0"/>
            </a:endParaRPr>
          </a:p>
          <a:p>
            <a:pPr algn="just"/>
            <a:r>
              <a:rPr lang="es-BO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Conductual</a:t>
            </a:r>
            <a:r>
              <a:rPr lang="es-BO" sz="2000" dirty="0">
                <a:latin typeface="Georgia" panose="02040502050405020303" pitchFamily="18" charset="0"/>
              </a:rPr>
              <a:t>, se observa en el comportamiento de un sujeto, como por ejemplo: las expresiones faciales, el tono de voz, el lenguaje no verbal, los movimientos del cuerpo. </a:t>
            </a:r>
          </a:p>
          <a:p>
            <a:pPr marL="0" indent="0" algn="just">
              <a:buNone/>
            </a:pPr>
            <a:endParaRPr lang="es-BO" sz="2000" dirty="0">
              <a:latin typeface="Georgia" panose="02040502050405020303" pitchFamily="18" charset="0"/>
            </a:endParaRPr>
          </a:p>
          <a:p>
            <a:pPr algn="just"/>
            <a:r>
              <a:rPr lang="es-BO" sz="20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Cognitivo </a:t>
            </a:r>
            <a:r>
              <a:rPr lang="es-BO" sz="2000" dirty="0">
                <a:latin typeface="Georgia" panose="02040502050405020303" pitchFamily="18" charset="0"/>
              </a:rPr>
              <a:t>o vivencia subjetiva, es lo que se denomina sentimiento. El desarrollo cognitivo del lenguaje produce el etiquetado emocional y la clasificación de estados emocionales. </a:t>
            </a:r>
            <a:r>
              <a:rPr lang="es-BO" sz="1600" dirty="0">
                <a:latin typeface="Georgia" panose="02040502050405020303" pitchFamily="18" charset="0"/>
              </a:rPr>
              <a:t>(</a:t>
            </a:r>
            <a:r>
              <a:rPr lang="es-BO" sz="1600" dirty="0" err="1">
                <a:latin typeface="Georgia" panose="02040502050405020303" pitchFamily="18" charset="0"/>
              </a:rPr>
              <a:t>Bisquerra</a:t>
            </a:r>
            <a:r>
              <a:rPr lang="es-BO" sz="1600" dirty="0">
                <a:latin typeface="Georgia" panose="02040502050405020303" pitchFamily="18" charset="0"/>
              </a:rPr>
              <a:t>, 2003; </a:t>
            </a:r>
            <a:r>
              <a:rPr lang="es-BO" sz="1600" dirty="0" err="1">
                <a:latin typeface="Georgia" panose="02040502050405020303" pitchFamily="18" charset="0"/>
              </a:rPr>
              <a:t>Rusell</a:t>
            </a:r>
            <a:r>
              <a:rPr lang="es-BO" sz="1600" dirty="0">
                <a:latin typeface="Georgia" panose="02040502050405020303" pitchFamily="18" charset="0"/>
              </a:rPr>
              <a:t>, </a:t>
            </a:r>
            <a:r>
              <a:rPr lang="es-BO" sz="1600" dirty="0"/>
              <a:t>2006)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8944" y="969044"/>
            <a:ext cx="5392000" cy="5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42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3629"/>
          </a:xfrm>
        </p:spPr>
        <p:txBody>
          <a:bodyPr/>
          <a:lstStyle/>
          <a:p>
            <a:r>
              <a:rPr lang="es-BO" b="1" dirty="0"/>
              <a:t>Clasificación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4812" y="1643271"/>
            <a:ext cx="8915400" cy="3339546"/>
          </a:xfrm>
        </p:spPr>
        <p:txBody>
          <a:bodyPr>
            <a:normAutofit/>
          </a:bodyPr>
          <a:lstStyle/>
          <a:p>
            <a:pPr algn="just"/>
            <a:r>
              <a:rPr lang="es-BO" sz="24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Emociones primarias (básicas) </a:t>
            </a:r>
          </a:p>
          <a:p>
            <a:pPr marL="0" indent="0" algn="just">
              <a:buNone/>
            </a:pPr>
            <a:r>
              <a:rPr lang="es-BO" sz="2000" dirty="0">
                <a:latin typeface="Georgia" panose="02040502050405020303" pitchFamily="18" charset="0"/>
              </a:rPr>
              <a:t>Son universales, emergen en los primeros momentos de la vida, incluyen la sorpresa, el asco, el miedo, la alegría, la tristeza y la ira. </a:t>
            </a:r>
          </a:p>
          <a:p>
            <a:pPr marL="0" indent="0" algn="just">
              <a:buNone/>
            </a:pPr>
            <a:endParaRPr lang="es-BO" sz="2000" dirty="0">
              <a:latin typeface="Georgia" panose="02040502050405020303" pitchFamily="18" charset="0"/>
            </a:endParaRPr>
          </a:p>
          <a:p>
            <a:pPr algn="just"/>
            <a:r>
              <a:rPr lang="es-BO" sz="2400" b="1" dirty="0">
                <a:solidFill>
                  <a:schemeClr val="tx2"/>
                </a:solidFill>
                <a:latin typeface="Georgia" panose="02040502050405020303" pitchFamily="18" charset="0"/>
              </a:rPr>
              <a:t> Las emociones secundarias (</a:t>
            </a:r>
            <a:r>
              <a:rPr lang="es-BO" sz="2000" dirty="0">
                <a:solidFill>
                  <a:schemeClr val="tx2"/>
                </a:solidFill>
                <a:latin typeface="Georgia" panose="02040502050405020303" pitchFamily="18" charset="0"/>
              </a:rPr>
              <a:t>sociales, morales o auto-conscientes</a:t>
            </a:r>
            <a:r>
              <a:rPr lang="es-BO" sz="2000" b="1" dirty="0">
                <a:solidFill>
                  <a:schemeClr val="tx2"/>
                </a:solidFill>
                <a:latin typeface="Georgia" panose="02040502050405020303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s-BO" sz="2000" dirty="0">
                <a:latin typeface="Georgia" panose="02040502050405020303" pitchFamily="18" charset="0"/>
              </a:rPr>
              <a:t>Son la culpa, la vergüenza, el orgullo, celos, entre otras. </a:t>
            </a:r>
            <a:endParaRPr lang="es-BO" sz="20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s-BO" sz="20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317" y="4134678"/>
            <a:ext cx="5263675" cy="34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8470743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3899" y="412075"/>
            <a:ext cx="8911687" cy="1280890"/>
          </a:xfrm>
        </p:spPr>
        <p:txBody>
          <a:bodyPr/>
          <a:lstStyle/>
          <a:p>
            <a:r>
              <a:rPr lang="es-BO" b="1" dirty="0"/>
              <a:t>Consideraciones previas a la técnica del control de emociones: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33629" y="1692965"/>
            <a:ext cx="6833084" cy="4611756"/>
          </a:xfrm>
        </p:spPr>
        <p:txBody>
          <a:bodyPr>
            <a:normAutofit/>
          </a:bodyPr>
          <a:lstStyle/>
          <a:p>
            <a:pPr algn="just"/>
            <a:r>
              <a:rPr lang="es-BO" sz="2000" dirty="0">
                <a:latin typeface="Georgia" panose="02040502050405020303" pitchFamily="18" charset="0"/>
              </a:rPr>
              <a:t>En la primera infancia, el  niño/ña carece de la capacidad de regular por sí  misma sus estados emocionales y queda a merced de reacciones emocionales intensas.</a:t>
            </a:r>
            <a:endParaRPr lang="es-BO" dirty="0"/>
          </a:p>
          <a:p>
            <a:pPr algn="just"/>
            <a:r>
              <a:rPr lang="es-BO" sz="2000" dirty="0">
                <a:latin typeface="Georgia" panose="02040502050405020303" pitchFamily="18" charset="0"/>
              </a:rPr>
              <a:t>En el inicio la fuente más importante de estímulos es el cuerpo de la persona que se ocupa de él. La presencia física, la proximidad cuerpo a cuerpo y el comportamiento interactivo sirve como una función reguladora externa para su organización psíquica y emocional. </a:t>
            </a:r>
          </a:p>
          <a:p>
            <a:pPr algn="just"/>
            <a:r>
              <a:rPr lang="es-BO" sz="2000" dirty="0">
                <a:latin typeface="Georgia" panose="02040502050405020303" pitchFamily="18" charset="0"/>
              </a:rPr>
              <a:t>Los brazos del adulto, las caricias son el lugar donde las experiencias sensoriales y los estados interno permiten la construcción de un rudimentario sentido de si mismo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549"/>
          <a:stretch/>
        </p:blipFill>
        <p:spPr>
          <a:xfrm>
            <a:off x="1684907" y="2141882"/>
            <a:ext cx="3448722" cy="37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52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1257" y="302139"/>
            <a:ext cx="8911687" cy="1280890"/>
          </a:xfrm>
        </p:spPr>
        <p:txBody>
          <a:bodyPr/>
          <a:lstStyle/>
          <a:p>
            <a:pPr algn="ctr"/>
            <a:r>
              <a:rPr lang="es-BO" b="1" dirty="0"/>
              <a:t>Técnicas para el control emocional de 0 a 3 años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4558" y="1583029"/>
            <a:ext cx="9662933" cy="5049591"/>
          </a:xfrm>
        </p:spPr>
        <p:txBody>
          <a:bodyPr>
            <a:normAutofit/>
          </a:bodyPr>
          <a:lstStyle/>
          <a:p>
            <a:r>
              <a:rPr lang="es-BO" sz="2000" dirty="0">
                <a:latin typeface="Georgia" panose="02040502050405020303" pitchFamily="18" charset="0"/>
              </a:rPr>
              <a:t>Atender y responder a las necesidades y los deseos del bebé para su alimentación, sueño e higiene.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Organizar rutinas para las actividades del bebé: la comida, el  juego, el sueño, el baño.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Responder a sus vocalizaciones y a sus movimientos.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Mostrar disponibilidad para consolar o tranquilizar al niño/ña.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Comunicar afecto y ternura a través de palabras, caricias, besos, miradas.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Ubicarse frente al espejo con el bebé para que se reconozca.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Poner palabras a lo que le pasa al  niño/ña tanto en situaciones positivas “estas contento” como en situaciones desfavorables “estas inquieto, estas triste”.</a:t>
            </a:r>
          </a:p>
          <a:p>
            <a:r>
              <a:rPr lang="es-BO" sz="2000" dirty="0">
                <a:latin typeface="Georgia" panose="02040502050405020303" pitchFamily="18" charset="0"/>
              </a:rPr>
              <a:t>Hablar con el bebé </a:t>
            </a:r>
          </a:p>
          <a:p>
            <a:r>
              <a:rPr lang="es-BO" sz="2000" dirty="0">
                <a:latin typeface="Georgia" panose="02040502050405020303" pitchFamily="18" charset="0"/>
              </a:rPr>
              <a:t>Jugar y cantar canciones moviendo las diferentes partes del cuerpo</a:t>
            </a:r>
          </a:p>
          <a:p>
            <a:endParaRPr lang="es-BO" sz="2000" dirty="0">
              <a:latin typeface="Georgia" panose="02040502050405020303" pitchFamily="18" charset="0"/>
            </a:endParaRPr>
          </a:p>
          <a:p>
            <a:endParaRPr lang="es-BO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4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5500" y="237744"/>
            <a:ext cx="8911687" cy="1280890"/>
          </a:xfrm>
        </p:spPr>
        <p:txBody>
          <a:bodyPr/>
          <a:lstStyle/>
          <a:p>
            <a:pPr algn="ctr"/>
            <a:r>
              <a:rPr lang="es-BO" b="1" dirty="0"/>
              <a:t>Técnicas para el control emocional de 3 a 5 años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33087" y="1518634"/>
            <a:ext cx="5885645" cy="519126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BO" sz="2200" dirty="0">
                <a:latin typeface="Georgia" panose="02040502050405020303" pitchFamily="18" charset="0"/>
              </a:rPr>
              <a:t>Ayudarlo  a nombrar y reconocer las emociones básicas con imágenes, gestos, imitaciones, dentro el juego y en su entorno.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BO" sz="2200" dirty="0"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BO" sz="2200" dirty="0">
                <a:latin typeface="Georgia" panose="02040502050405020303" pitchFamily="18" charset="0"/>
              </a:rPr>
              <a:t>Organizar tiempos para leer, mirar libros con el  niño/ña (jugar con el tono de voces, los gestos)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BO" sz="2200" dirty="0">
              <a:latin typeface="Georgia" panose="0204050205040502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BO" sz="2200" dirty="0">
                <a:latin typeface="Georgia" panose="02040502050405020303" pitchFamily="18" charset="0"/>
              </a:rPr>
              <a:t>Ubicar al niño/ña en situaciones hipotéticas del  como respondería frente a un evento “x” para incitarlo  a expresar sus ideas, sensaciones y emociones y guiarlo en sus resoluciones.</a:t>
            </a:r>
          </a:p>
          <a:p>
            <a:pPr marL="0" indent="0" algn="just">
              <a:buNone/>
            </a:pPr>
            <a:endParaRPr lang="es-BO" sz="20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s-BO" sz="2000" dirty="0">
              <a:latin typeface="Georgia" panose="020405020504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8"/>
          <a:stretch/>
        </p:blipFill>
        <p:spPr>
          <a:xfrm>
            <a:off x="1081825" y="2104623"/>
            <a:ext cx="4322254" cy="33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208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327896"/>
            <a:ext cx="8911687" cy="1280890"/>
          </a:xfrm>
        </p:spPr>
        <p:txBody>
          <a:bodyPr/>
          <a:lstStyle/>
          <a:p>
            <a:pPr algn="ctr"/>
            <a:r>
              <a:rPr lang="es-BO" b="1" dirty="0"/>
              <a:t>Técnicas para el control emocional de 3 a 5 años</a:t>
            </a:r>
            <a:endParaRPr lang="es-B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9207" y="1803042"/>
            <a:ext cx="5782056" cy="505495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BO" sz="2000" dirty="0">
                <a:latin typeface="Georgia" panose="02040502050405020303" pitchFamily="18" charset="0"/>
              </a:rPr>
              <a:t>Promover todas las actitudes que tiendan a la autonomía e independencia.</a:t>
            </a:r>
          </a:p>
          <a:p>
            <a:pPr algn="just">
              <a:lnSpc>
                <a:spcPct val="150000"/>
              </a:lnSpc>
            </a:pPr>
            <a:r>
              <a:rPr lang="es-BO" sz="2000" dirty="0">
                <a:latin typeface="Georgia" panose="02040502050405020303" pitchFamily="18" charset="0"/>
              </a:rPr>
              <a:t>Incitarlo a controlar sus impulsos, a esperar su turno.</a:t>
            </a:r>
          </a:p>
          <a:p>
            <a:pPr algn="just">
              <a:lnSpc>
                <a:spcPct val="150000"/>
              </a:lnSpc>
            </a:pPr>
            <a:r>
              <a:rPr lang="es-BO" sz="2000" dirty="0">
                <a:latin typeface="Georgia" panose="02040502050405020303" pitchFamily="18" charset="0"/>
              </a:rPr>
              <a:t>Estimular el juego, solo, en grupo, eligiendo con quien jugar.</a:t>
            </a:r>
            <a:br>
              <a:rPr lang="es-BO" sz="2000" dirty="0">
                <a:latin typeface="Georgia" panose="02040502050405020303" pitchFamily="18" charset="0"/>
              </a:rPr>
            </a:br>
            <a:r>
              <a:rPr lang="es-BO" sz="2000" dirty="0">
                <a:latin typeface="Georgia" panose="02040502050405020303" pitchFamily="18" charset="0"/>
              </a:rPr>
              <a:t>En esta etapa son especialmente importantes los juegos dramáticos con ejercicios y cambios de roles que enriquecen la capacidad simbólica</a:t>
            </a:r>
            <a:r>
              <a:rPr lang="es-BO" dirty="0">
                <a:latin typeface="Georgia" panose="02040502050405020303" pitchFamily="18" charset="0"/>
              </a:rPr>
              <a:t>. </a:t>
            </a:r>
          </a:p>
          <a:p>
            <a:endParaRPr lang="es-B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39" t="-1993" r="22008" b="1993"/>
          <a:stretch/>
        </p:blipFill>
        <p:spPr>
          <a:xfrm>
            <a:off x="7689091" y="2627290"/>
            <a:ext cx="4104964" cy="284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28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76381"/>
            <a:ext cx="8911687" cy="6407754"/>
          </a:xfrm>
        </p:spPr>
        <p:txBody>
          <a:bodyPr/>
          <a:lstStyle/>
          <a:p>
            <a:r>
              <a:rPr lang="es-BO" b="1" dirty="0"/>
              <a:t>Pasos para el control de las emociones</a:t>
            </a:r>
            <a:br>
              <a:rPr lang="es-BO" b="1" dirty="0"/>
            </a:br>
            <a:r>
              <a:rPr lang="es-BO" b="1" dirty="0"/>
              <a:t/>
            </a:r>
            <a:br>
              <a:rPr lang="es-BO" b="1" dirty="0"/>
            </a:br>
            <a:r>
              <a:rPr lang="es-BO" b="1" dirty="0"/>
              <a:t/>
            </a:r>
            <a:br>
              <a:rPr lang="es-BO" b="1" dirty="0"/>
            </a:br>
            <a:r>
              <a:rPr lang="es-BO" b="1" dirty="0"/>
              <a:t/>
            </a:r>
            <a:br>
              <a:rPr lang="es-BO" b="1" dirty="0"/>
            </a:br>
            <a:r>
              <a:rPr lang="es-BO" b="1" dirty="0"/>
              <a:t/>
            </a:r>
            <a:br>
              <a:rPr lang="es-BO" b="1" dirty="0"/>
            </a:br>
            <a:r>
              <a:rPr lang="es-BO" b="1" dirty="0"/>
              <a:t>                            -</a:t>
            </a:r>
            <a:r>
              <a:rPr lang="es-BO" sz="2000" b="1" dirty="0">
                <a:latin typeface="Georgia" panose="02040502050405020303" pitchFamily="18" charset="0"/>
              </a:rPr>
              <a:t>Hablando el idioma del niño</a:t>
            </a:r>
            <a:br>
              <a:rPr lang="es-BO" sz="2000" b="1" dirty="0">
                <a:latin typeface="Georgia" panose="02040502050405020303" pitchFamily="18" charset="0"/>
              </a:rPr>
            </a:br>
            <a:r>
              <a:rPr lang="es-BO" sz="2000" b="1" dirty="0">
                <a:latin typeface="Georgia" panose="02040502050405020303" pitchFamily="18" charset="0"/>
              </a:rPr>
              <a:t>                                                         -Ejemplificando </a:t>
            </a:r>
            <a:br>
              <a:rPr lang="es-BO" sz="2000" b="1" dirty="0">
                <a:latin typeface="Georgia" panose="02040502050405020303" pitchFamily="18" charset="0"/>
              </a:rPr>
            </a:br>
            <a:r>
              <a:rPr lang="es-BO" sz="2000" b="1" dirty="0">
                <a:latin typeface="Georgia" panose="02040502050405020303" pitchFamily="18" charset="0"/>
              </a:rPr>
              <a:t>                                                         - Imitando</a:t>
            </a:r>
            <a:br>
              <a:rPr lang="es-BO" sz="2000" b="1" dirty="0">
                <a:latin typeface="Georgia" panose="02040502050405020303" pitchFamily="18" charset="0"/>
              </a:rPr>
            </a:br>
            <a:r>
              <a:rPr lang="es-BO" sz="2000" b="1" dirty="0">
                <a:latin typeface="Georgia" panose="02040502050405020303" pitchFamily="18" charset="0"/>
              </a:rPr>
              <a:t>                                                         -Motivándolo a través de las ventajas</a:t>
            </a:r>
            <a:br>
              <a:rPr lang="es-BO" sz="2000" b="1" dirty="0">
                <a:latin typeface="Georgia" panose="02040502050405020303" pitchFamily="18" charset="0"/>
              </a:rPr>
            </a:br>
            <a:r>
              <a:rPr lang="es-BO" sz="2000" b="1" dirty="0">
                <a:latin typeface="Georgia" panose="02040502050405020303" pitchFamily="18" charset="0"/>
              </a:rPr>
              <a:t> y                                                       desventajas y consecuencias (desde </a:t>
            </a:r>
            <a:br>
              <a:rPr lang="es-BO" sz="2000" b="1" dirty="0">
                <a:latin typeface="Georgia" panose="02040502050405020303" pitchFamily="18" charset="0"/>
              </a:rPr>
            </a:br>
            <a:r>
              <a:rPr lang="es-BO" sz="2000" b="1" dirty="0">
                <a:latin typeface="Georgia" panose="02040502050405020303" pitchFamily="18" charset="0"/>
              </a:rPr>
              <a:t>                                                           la visión del niño) </a:t>
            </a:r>
            <a:endParaRPr lang="es-BO" b="1" dirty="0">
              <a:latin typeface="Georgia" panose="02040502050405020303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584102" y="1519708"/>
            <a:ext cx="3567448" cy="824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1. CONSCIENCIA CORPORAL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584102" y="2601532"/>
            <a:ext cx="3567448" cy="772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2. RECONOCER SEÑALES DEL CUERPO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1584102" y="3554568"/>
            <a:ext cx="3631842" cy="721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3. NOMBRAR LA EMOCIÓN QUE SE SIENTE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19708" y="4584878"/>
            <a:ext cx="3631842" cy="553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b="1" dirty="0"/>
              <a:t>4. EXPRESARLO</a:t>
            </a:r>
          </a:p>
        </p:txBody>
      </p:sp>
      <p:sp>
        <p:nvSpPr>
          <p:cNvPr id="8" name="Cerrar llave 7"/>
          <p:cNvSpPr/>
          <p:nvPr/>
        </p:nvSpPr>
        <p:spPr>
          <a:xfrm>
            <a:off x="5215944" y="1719330"/>
            <a:ext cx="1416676" cy="3123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9" name="Elipse 8"/>
          <p:cNvSpPr/>
          <p:nvPr/>
        </p:nvSpPr>
        <p:spPr>
          <a:xfrm>
            <a:off x="7392473" y="1519708"/>
            <a:ext cx="3503054" cy="15712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4000" b="1" dirty="0"/>
              <a:t>¿Cómo?</a:t>
            </a:r>
          </a:p>
        </p:txBody>
      </p:sp>
    </p:spTree>
    <p:extLst>
      <p:ext uri="{BB962C8B-B14F-4D97-AF65-F5344CB8AC3E}">
        <p14:creationId xmlns:p14="http://schemas.microsoft.com/office/powerpoint/2010/main" xmlns="" val="385089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532</TotalTime>
  <Words>703</Words>
  <Application>Microsoft Office PowerPoint</Application>
  <PresentationFormat>Personalizado</PresentationFormat>
  <Paragraphs>61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Espiral</vt:lpstr>
      <vt:lpstr>Técnicas de control  emocional  en niños/as  de 0 a 5 años</vt:lpstr>
      <vt:lpstr>¿Qué son las emociones?</vt:lpstr>
      <vt:lpstr>Componentes de las emociones:</vt:lpstr>
      <vt:lpstr>Clasificación de las emociones</vt:lpstr>
      <vt:lpstr>Consideraciones previas a la técnica del control de emociones:</vt:lpstr>
      <vt:lpstr>Técnicas para el control emocional de 0 a 3 años</vt:lpstr>
      <vt:lpstr>Técnicas para el control emocional de 3 a 5 años</vt:lpstr>
      <vt:lpstr>Técnicas para el control emocional de 3 a 5 años</vt:lpstr>
      <vt:lpstr>Pasos para el control de las emociones                                 -Hablando el idioma del niño                                                          -Ejemplificando                                                           - Imitando                                                          -Motivándolo a través de las ventajas  y                                                       desventajas y consecuencias (desde                                                             la visión del niño) </vt:lpstr>
      <vt:lpstr>Claves para la constitución de la regulación afectiva</vt:lpstr>
      <vt:lpstr>Técnica del Semáforo</vt:lpstr>
      <vt:lpstr>Bibliografía</vt:lpstr>
      <vt:lpstr> ¡GRACIAS POR  SU ATENCIÓN!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control  emocional  en niños/as  de 0 a 5 años</dc:title>
  <dc:creator>Asus</dc:creator>
  <cp:lastModifiedBy>user</cp:lastModifiedBy>
  <cp:revision>36</cp:revision>
  <dcterms:created xsi:type="dcterms:W3CDTF">2019-12-17T20:18:09Z</dcterms:created>
  <dcterms:modified xsi:type="dcterms:W3CDTF">2020-02-18T20:09:51Z</dcterms:modified>
</cp:coreProperties>
</file>