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36" r:id="rId1"/>
  </p:sld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4" r:id="rId19"/>
    <p:sldId id="27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1748E91-0927-4316-BAAF-4B9A8D6D0F29}" type="datetimeFigureOut">
              <a:rPr lang="es-BO" smtClean="0"/>
              <a:t>1/7/2020</a:t>
            </a:fld>
            <a:endParaRPr lang="es-BO" dirty="0"/>
          </a:p>
        </p:txBody>
      </p:sp>
      <p:sp>
        <p:nvSpPr>
          <p:cNvPr id="5" name="Footer Placeholder 4"/>
          <p:cNvSpPr>
            <a:spLocks noGrp="1"/>
          </p:cNvSpPr>
          <p:nvPr>
            <p:ph type="ftr" sz="quarter" idx="11"/>
          </p:nvPr>
        </p:nvSpPr>
        <p:spPr>
          <a:xfrm>
            <a:off x="1876424" y="5410201"/>
            <a:ext cx="5124886" cy="365125"/>
          </a:xfrm>
        </p:spPr>
        <p:txBody>
          <a:bodyPr/>
          <a:lstStyle/>
          <a:p>
            <a:endParaRPr lang="es-BO" dirty="0"/>
          </a:p>
        </p:txBody>
      </p:sp>
      <p:sp>
        <p:nvSpPr>
          <p:cNvPr id="6" name="Slide Number Placeholder 5"/>
          <p:cNvSpPr>
            <a:spLocks noGrp="1"/>
          </p:cNvSpPr>
          <p:nvPr>
            <p:ph type="sldNum" sz="quarter" idx="12"/>
          </p:nvPr>
        </p:nvSpPr>
        <p:spPr>
          <a:xfrm>
            <a:off x="9896911" y="5410199"/>
            <a:ext cx="771089" cy="365125"/>
          </a:xfrm>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182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dirty="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403588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0536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478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111626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4" name="Footer Placeholder 3"/>
          <p:cNvSpPr>
            <a:spLocks noGrp="1"/>
          </p:cNvSpPr>
          <p:nvPr>
            <p:ph type="ftr" sz="quarter" idx="11"/>
          </p:nvPr>
        </p:nvSpPr>
        <p:spPr/>
        <p:txBody>
          <a:bodyPr/>
          <a:lstStyle/>
          <a:p>
            <a:endParaRPr lang="es-BO" dirty="0"/>
          </a:p>
        </p:txBody>
      </p:sp>
      <p:sp>
        <p:nvSpPr>
          <p:cNvPr id="5" name="Slide Number Placeholder 4"/>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44934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4" name="Footer Placeholder 3"/>
          <p:cNvSpPr>
            <a:spLocks noGrp="1"/>
          </p:cNvSpPr>
          <p:nvPr>
            <p:ph type="ftr" sz="quarter" idx="11"/>
          </p:nvPr>
        </p:nvSpPr>
        <p:spPr/>
        <p:txBody>
          <a:bodyPr/>
          <a:lstStyle/>
          <a:p>
            <a:endParaRPr lang="es-BO" dirty="0"/>
          </a:p>
        </p:txBody>
      </p:sp>
      <p:sp>
        <p:nvSpPr>
          <p:cNvPr id="5" name="Slide Number Placeholder 4"/>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115308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8670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458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136698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368868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33320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8" name="Footer Placeholder 7"/>
          <p:cNvSpPr>
            <a:spLocks noGrp="1"/>
          </p:cNvSpPr>
          <p:nvPr>
            <p:ph type="ftr" sz="quarter" idx="11"/>
          </p:nvPr>
        </p:nvSpPr>
        <p:spPr/>
        <p:txBody>
          <a:bodyPr/>
          <a:lstStyle/>
          <a:p>
            <a:endParaRPr lang="es-BO" dirty="0"/>
          </a:p>
        </p:txBody>
      </p:sp>
      <p:sp>
        <p:nvSpPr>
          <p:cNvPr id="9" name="Slide Number Placeholder 8"/>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65101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4" name="Footer Placeholder 3"/>
          <p:cNvSpPr>
            <a:spLocks noGrp="1"/>
          </p:cNvSpPr>
          <p:nvPr>
            <p:ph type="ftr" sz="quarter" idx="11"/>
          </p:nvPr>
        </p:nvSpPr>
        <p:spPr/>
        <p:txBody>
          <a:bodyPr/>
          <a:lstStyle/>
          <a:p>
            <a:endParaRPr lang="es-BO" dirty="0"/>
          </a:p>
        </p:txBody>
      </p:sp>
      <p:sp>
        <p:nvSpPr>
          <p:cNvPr id="5" name="Slide Number Placeholder 4"/>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406117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3" name="Footer Placeholder 2"/>
          <p:cNvSpPr>
            <a:spLocks noGrp="1"/>
          </p:cNvSpPr>
          <p:nvPr>
            <p:ph type="ftr" sz="quarter" idx="11"/>
          </p:nvPr>
        </p:nvSpPr>
        <p:spPr/>
        <p:txBody>
          <a:bodyPr/>
          <a:lstStyle/>
          <a:p>
            <a:endParaRPr lang="es-BO" dirty="0"/>
          </a:p>
        </p:txBody>
      </p:sp>
      <p:sp>
        <p:nvSpPr>
          <p:cNvPr id="4" name="Slide Number Placeholder 3"/>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85913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217785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748E91-0927-4316-BAAF-4B9A8D6D0F29}" type="datetimeFigureOut">
              <a:rPr lang="es-BO" smtClean="0"/>
              <a:t>1/7/2020</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FAF365B8-30D6-42B1-8FEA-FB19D497A0C2}" type="slidenum">
              <a:rPr lang="es-BO" smtClean="0"/>
              <a:t>‹Nº›</a:t>
            </a:fld>
            <a:endParaRPr lang="es-BO" dirty="0"/>
          </a:p>
        </p:txBody>
      </p:sp>
    </p:spTree>
    <p:extLst>
      <p:ext uri="{BB962C8B-B14F-4D97-AF65-F5344CB8AC3E}">
        <p14:creationId xmlns:p14="http://schemas.microsoft.com/office/powerpoint/2010/main" val="73543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748E91-0927-4316-BAAF-4B9A8D6D0F29}" type="datetimeFigureOut">
              <a:rPr lang="es-BO" smtClean="0"/>
              <a:t>1/7/2020</a:t>
            </a:fld>
            <a:endParaRPr lang="es-BO"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BO"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F365B8-30D6-42B1-8FEA-FB19D497A0C2}" type="slidenum">
              <a:rPr lang="es-BO" smtClean="0"/>
              <a:t>‹Nº›</a:t>
            </a:fld>
            <a:endParaRPr lang="es-BO" dirty="0"/>
          </a:p>
        </p:txBody>
      </p:sp>
    </p:spTree>
    <p:extLst>
      <p:ext uri="{BB962C8B-B14F-4D97-AF65-F5344CB8AC3E}">
        <p14:creationId xmlns:p14="http://schemas.microsoft.com/office/powerpoint/2010/main" val="377466705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 id="2147485052" r:id="rId16"/>
    <p:sldLayoutId id="214748505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9205380E-CCA4-4F92-80DA-0BC785788320}"/>
              </a:ext>
            </a:extLst>
          </p:cNvPr>
          <p:cNvSpPr>
            <a:spLocks noGrp="1"/>
          </p:cNvSpPr>
          <p:nvPr>
            <p:ph type="title"/>
          </p:nvPr>
        </p:nvSpPr>
        <p:spPr>
          <a:xfrm>
            <a:off x="1141456" y="596348"/>
            <a:ext cx="9905955" cy="4929808"/>
          </a:xfrm>
        </p:spPr>
        <p:txBody>
          <a:bodyPr>
            <a:normAutofit/>
          </a:bodyPr>
          <a:lstStyle/>
          <a:p>
            <a:pPr algn="ctr"/>
            <a:r>
              <a:rPr lang="es-ES" sz="6000" dirty="0">
                <a:solidFill>
                  <a:schemeClr val="bg2">
                    <a:lumMod val="50000"/>
                  </a:schemeClr>
                </a:solidFill>
                <a:latin typeface="Times New Roman" panose="02020603050405020304" pitchFamily="18" charset="0"/>
                <a:cs typeface="Times New Roman" panose="02020603050405020304" pitchFamily="18" charset="0"/>
              </a:rPr>
              <a:t>LAS ACTIVIDADES EN LA ATENCION TEMPRANA</a:t>
            </a:r>
            <a:endParaRPr lang="es-BO" sz="60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9" name="Marcador de texto 8">
            <a:extLst>
              <a:ext uri="{FF2B5EF4-FFF2-40B4-BE49-F238E27FC236}">
                <a16:creationId xmlns:a16="http://schemas.microsoft.com/office/drawing/2014/main" id="{8CD9BD76-D692-4703-A137-EFCBF60CC87E}"/>
              </a:ext>
            </a:extLst>
          </p:cNvPr>
          <p:cNvSpPr>
            <a:spLocks noGrp="1"/>
          </p:cNvSpPr>
          <p:nvPr>
            <p:ph type="body" sz="half" idx="2"/>
          </p:nvPr>
        </p:nvSpPr>
        <p:spPr/>
        <p:txBody>
          <a:bodyPr>
            <a:normAutofit fontScale="47500" lnSpcReduction="20000"/>
          </a:bodyPr>
          <a:lstStyle/>
          <a:p>
            <a:pPr lvl="0">
              <a:lnSpc>
                <a:spcPct val="100000"/>
              </a:lnSpc>
              <a:spcBef>
                <a:spcPct val="20000"/>
              </a:spcBef>
              <a:buClr>
                <a:prstClr val="white">
                  <a:shade val="95000"/>
                </a:prstClr>
              </a:buClr>
              <a:buSzPct val="65000"/>
            </a:pPr>
            <a:endParaRPr lang="es-ES" sz="2800" dirty="0">
              <a:solidFill>
                <a:prstClr val="black"/>
              </a:solidFill>
              <a:latin typeface="Book Antiqua"/>
            </a:endParaRPr>
          </a:p>
          <a:p>
            <a:pPr lvl="0">
              <a:lnSpc>
                <a:spcPct val="100000"/>
              </a:lnSpc>
              <a:spcBef>
                <a:spcPct val="20000"/>
              </a:spcBef>
              <a:buClr>
                <a:prstClr val="white">
                  <a:shade val="95000"/>
                </a:prstClr>
              </a:buClr>
              <a:buSzPct val="65000"/>
            </a:pPr>
            <a:endParaRPr lang="es-ES" sz="2800" dirty="0">
              <a:solidFill>
                <a:prstClr val="black"/>
              </a:solidFill>
              <a:latin typeface="Book Antiqua"/>
            </a:endParaRPr>
          </a:p>
          <a:p>
            <a:pPr lvl="0">
              <a:lnSpc>
                <a:spcPct val="100000"/>
              </a:lnSpc>
              <a:spcBef>
                <a:spcPct val="20000"/>
              </a:spcBef>
              <a:buClr>
                <a:prstClr val="white">
                  <a:shade val="95000"/>
                </a:prstClr>
              </a:buClr>
              <a:buSzPct val="65000"/>
            </a:pPr>
            <a:r>
              <a:rPr lang="es-ES" sz="5800" dirty="0">
                <a:solidFill>
                  <a:prstClr val="black"/>
                </a:solidFill>
                <a:latin typeface="Book Antiqua"/>
              </a:rPr>
              <a:t> Elaborado por:</a:t>
            </a:r>
          </a:p>
          <a:p>
            <a:pPr lvl="0">
              <a:lnSpc>
                <a:spcPct val="100000"/>
              </a:lnSpc>
              <a:spcBef>
                <a:spcPct val="20000"/>
              </a:spcBef>
              <a:buClr>
                <a:prstClr val="white">
                  <a:shade val="95000"/>
                </a:prstClr>
              </a:buClr>
              <a:buSzPct val="65000"/>
            </a:pPr>
            <a:r>
              <a:rPr lang="es-ES" sz="5800" dirty="0">
                <a:solidFill>
                  <a:prstClr val="black"/>
                </a:solidFill>
                <a:latin typeface="Book Antiqua"/>
              </a:rPr>
              <a:t> Lic. Miriam Rivera Montaño</a:t>
            </a:r>
          </a:p>
          <a:p>
            <a:endParaRPr lang="es-BO" dirty="0"/>
          </a:p>
        </p:txBody>
      </p:sp>
      <p:pic>
        <p:nvPicPr>
          <p:cNvPr id="10" name="Imagen 1" descr="D:\CIELITO\FABITO\R.B.C\2010\LOGO EIFODEC.jpg">
            <a:extLst>
              <a:ext uri="{FF2B5EF4-FFF2-40B4-BE49-F238E27FC236}">
                <a16:creationId xmlns:a16="http://schemas.microsoft.com/office/drawing/2014/main" id="{1DEE655D-80E4-486A-A36F-1043ED685F83}"/>
              </a:ext>
            </a:extLst>
          </p:cNvPr>
          <p:cNvPicPr/>
          <p:nvPr/>
        </p:nvPicPr>
        <p:blipFill>
          <a:blip r:embed="rId2" cstate="print"/>
          <a:stretch>
            <a:fillRect/>
          </a:stretch>
        </p:blipFill>
        <p:spPr bwMode="auto">
          <a:xfrm>
            <a:off x="0" y="0"/>
            <a:ext cx="2305878" cy="1371599"/>
          </a:xfrm>
          <a:prstGeom prst="rect">
            <a:avLst/>
          </a:prstGeom>
          <a:noFill/>
          <a:ln>
            <a:noFill/>
          </a:ln>
        </p:spPr>
      </p:pic>
      <p:pic>
        <p:nvPicPr>
          <p:cNvPr id="11" name="Imagen 2" descr="D:\CIELITO\FABITO\R.B.C\2010\LOGO LUZ PARA EL MUNDO.JPG">
            <a:extLst>
              <a:ext uri="{FF2B5EF4-FFF2-40B4-BE49-F238E27FC236}">
                <a16:creationId xmlns:a16="http://schemas.microsoft.com/office/drawing/2014/main" id="{B5AA753C-1251-48DF-9D28-369E42EC861A}"/>
              </a:ext>
            </a:extLst>
          </p:cNvPr>
          <p:cNvPicPr/>
          <p:nvPr/>
        </p:nvPicPr>
        <p:blipFill>
          <a:blip r:embed="rId3" cstate="print"/>
          <a:stretch>
            <a:fillRect/>
          </a:stretch>
        </p:blipFill>
        <p:spPr bwMode="auto">
          <a:xfrm>
            <a:off x="9886123" y="5133"/>
            <a:ext cx="2305878" cy="1366466"/>
          </a:xfrm>
          <a:prstGeom prst="rect">
            <a:avLst/>
          </a:prstGeom>
          <a:noFill/>
          <a:ln>
            <a:noFill/>
          </a:ln>
        </p:spPr>
      </p:pic>
    </p:spTree>
    <p:extLst>
      <p:ext uri="{BB962C8B-B14F-4D97-AF65-F5344CB8AC3E}">
        <p14:creationId xmlns:p14="http://schemas.microsoft.com/office/powerpoint/2010/main" val="250911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BEC67-8A7B-47CA-8732-9AEFC933A8A8}"/>
              </a:ext>
            </a:extLst>
          </p:cNvPr>
          <p:cNvSpPr>
            <a:spLocks noGrp="1"/>
          </p:cNvSpPr>
          <p:nvPr>
            <p:ph type="title"/>
          </p:nvPr>
        </p:nvSpPr>
        <p:spPr>
          <a:xfrm>
            <a:off x="1141413" y="631770"/>
            <a:ext cx="9905998" cy="1478570"/>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Objetivos generales  de la ATENCION temprana</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20D6F99B-3556-4E7F-90D8-291F09DB466A}"/>
              </a:ext>
            </a:extLst>
          </p:cNvPr>
          <p:cNvSpPr>
            <a:spLocks noGrp="1"/>
          </p:cNvSpPr>
          <p:nvPr>
            <p:ph sz="half" idx="1"/>
          </p:nvPr>
        </p:nvSpPr>
        <p:spPr/>
        <p:txBody>
          <a:bodyPr>
            <a:normAutofit fontScale="92500"/>
          </a:bodyPr>
          <a:lstStyle/>
          <a:p>
            <a:pPr>
              <a:buFont typeface="Wingdings" panose="05000000000000000000" pitchFamily="2" charset="2"/>
              <a:buChar char="v"/>
            </a:pPr>
            <a:r>
              <a:rPr lang="es-ES" dirty="0">
                <a:solidFill>
                  <a:schemeClr val="bg1"/>
                </a:solidFill>
              </a:rPr>
              <a:t>R</a:t>
            </a:r>
            <a:r>
              <a:rPr lang="es-ES" sz="2100" dirty="0">
                <a:solidFill>
                  <a:schemeClr val="bg1"/>
                </a:solidFill>
                <a:latin typeface="Times New Roman" panose="02020603050405020304" pitchFamily="18" charset="0"/>
                <a:cs typeface="Times New Roman" panose="02020603050405020304" pitchFamily="18" charset="0"/>
              </a:rPr>
              <a:t>educir los efectos de los trastornos sobre el desarrollo de los niños y sus familias.</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Plantear mecanismos de eliminación de barreras y adaptación de las necesidades especificas de cada niño y familia.</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Reducir la aparición de déficits asociados a los trastornos del desarrollo.</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Atender los contextos de cada niño y familia. </a:t>
            </a:r>
            <a:endParaRPr lang="es-BO" sz="2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08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EE9F3C-AD0D-4FB1-9A18-D71759A288A9}"/>
              </a:ext>
            </a:extLst>
          </p:cNvPr>
          <p:cNvSpPr>
            <a:spLocks noGrp="1"/>
          </p:cNvSpPr>
          <p:nvPr>
            <p:ph type="title"/>
          </p:nvPr>
        </p:nvSpPr>
        <p:spPr>
          <a:xfrm>
            <a:off x="982385" y="117614"/>
            <a:ext cx="9906000" cy="715617"/>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PREVENCION</a:t>
            </a:r>
            <a:r>
              <a:rPr lang="es-ES" sz="2800" dirty="0">
                <a:latin typeface="Times New Roman" panose="02020603050405020304" pitchFamily="18" charset="0"/>
                <a:cs typeface="Times New Roman" panose="02020603050405020304" pitchFamily="18" charset="0"/>
              </a:rPr>
              <a:t> </a:t>
            </a:r>
            <a:endParaRPr lang="es-BO" sz="2800" dirty="0">
              <a:latin typeface="Times New Roman" panose="02020603050405020304" pitchFamily="18"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id="{80F6680D-C808-488C-92B1-5677927DF4A2}"/>
              </a:ext>
            </a:extLst>
          </p:cNvPr>
          <p:cNvSpPr>
            <a:spLocks noGrp="1"/>
          </p:cNvSpPr>
          <p:nvPr>
            <p:ph sz="half" idx="2"/>
          </p:nvPr>
        </p:nvSpPr>
        <p:spPr>
          <a:xfrm>
            <a:off x="1141410" y="1663150"/>
            <a:ext cx="4384747" cy="4737649"/>
          </a:xfrm>
        </p:spPr>
        <p:txBody>
          <a:bodyPr>
            <a:normAutofit/>
          </a:bodyPr>
          <a:lstStyle/>
          <a:p>
            <a:r>
              <a:rPr lang="es-ES" sz="1800" dirty="0">
                <a:solidFill>
                  <a:schemeClr val="bg1"/>
                </a:solidFill>
                <a:latin typeface="Times New Roman" panose="02020603050405020304" pitchFamily="18" charset="0"/>
                <a:cs typeface="Times New Roman" panose="02020603050405020304" pitchFamily="18" charset="0"/>
              </a:rPr>
              <a:t>Una vez que ha nacido el bebe. Los padres deben saber que se le van hacer todas las pruebas que forman parte de la prevención primaria. Como por ejemplo el APGAR, el Screenig de deteccion de las  Metabolopatias  y la somatotropina.</a:t>
            </a:r>
          </a:p>
          <a:p>
            <a:endParaRPr lang="es-ES" sz="1800" dirty="0">
              <a:latin typeface="Times New Roman" panose="02020603050405020304" pitchFamily="18" charset="0"/>
              <a:cs typeface="Times New Roman" panose="02020603050405020304" pitchFamily="18" charset="0"/>
            </a:endParaRPr>
          </a:p>
          <a:p>
            <a:pPr marL="0" indent="0">
              <a:buNone/>
            </a:pPr>
            <a:endParaRPr lang="es-BO" sz="1800" dirty="0">
              <a:latin typeface="Times New Roman" panose="02020603050405020304" pitchFamily="18" charset="0"/>
              <a:cs typeface="Times New Roman" panose="02020603050405020304" pitchFamily="18" charset="0"/>
            </a:endParaRPr>
          </a:p>
          <a:p>
            <a:r>
              <a:rPr lang="es-BO" sz="1800" dirty="0">
                <a:solidFill>
                  <a:schemeClr val="bg1"/>
                </a:solidFill>
                <a:latin typeface="Times New Roman" panose="02020603050405020304" pitchFamily="18" charset="0"/>
                <a:cs typeface="Times New Roman" panose="02020603050405020304" pitchFamily="18" charset="0"/>
              </a:rPr>
              <a:t>Accederán aquellos niños y sus familias cuando han detectado síntomas  que afectan al desarrollo y que requieren un plan de intervención de Atencion Temprana</a:t>
            </a:r>
          </a:p>
        </p:txBody>
      </p:sp>
      <p:sp>
        <p:nvSpPr>
          <p:cNvPr id="8" name="Marcador de contenido 7">
            <a:extLst>
              <a:ext uri="{FF2B5EF4-FFF2-40B4-BE49-F238E27FC236}">
                <a16:creationId xmlns:a16="http://schemas.microsoft.com/office/drawing/2014/main" id="{E8E9C317-047A-4DCC-8C3E-63DF1CD82A56}"/>
              </a:ext>
            </a:extLst>
          </p:cNvPr>
          <p:cNvSpPr>
            <a:spLocks noGrp="1"/>
          </p:cNvSpPr>
          <p:nvPr>
            <p:ph sz="quarter" idx="4"/>
          </p:nvPr>
        </p:nvSpPr>
        <p:spPr>
          <a:xfrm>
            <a:off x="6172200" y="1663151"/>
            <a:ext cx="4875210" cy="2418519"/>
          </a:xfrm>
        </p:spPr>
        <p:txBody>
          <a:bodyPr>
            <a:normAutofit/>
          </a:bodyPr>
          <a:lstStyle/>
          <a:p>
            <a:r>
              <a:rPr lang="es-ES" sz="1800" dirty="0">
                <a:solidFill>
                  <a:schemeClr val="bg1"/>
                </a:solidFill>
                <a:latin typeface="Times New Roman" panose="02020603050405020304" pitchFamily="18" charset="0"/>
                <a:cs typeface="Times New Roman" panose="02020603050405020304" pitchFamily="18" charset="0"/>
              </a:rPr>
              <a:t>Cuando han aparecido signos y síntomas de riesgo, una serie de características que pueden alterar el desarrollo del niño en alguna de sus áreas.</a:t>
            </a:r>
            <a:endParaRPr lang="es-BO" sz="1800" dirty="0">
              <a:solidFill>
                <a:schemeClr val="bg1"/>
              </a:solidFill>
              <a:latin typeface="Times New Roman" panose="02020603050405020304" pitchFamily="18" charset="0"/>
              <a:cs typeface="Times New Roman" panose="02020603050405020304" pitchFamily="18" charset="0"/>
            </a:endParaRPr>
          </a:p>
        </p:txBody>
      </p:sp>
      <p:sp>
        <p:nvSpPr>
          <p:cNvPr id="9" name="Elipse 8">
            <a:extLst>
              <a:ext uri="{FF2B5EF4-FFF2-40B4-BE49-F238E27FC236}">
                <a16:creationId xmlns:a16="http://schemas.microsoft.com/office/drawing/2014/main" id="{F5A63051-1AE7-4F20-A0A6-19DB7610D743}"/>
              </a:ext>
            </a:extLst>
          </p:cNvPr>
          <p:cNvSpPr/>
          <p:nvPr/>
        </p:nvSpPr>
        <p:spPr>
          <a:xfrm>
            <a:off x="1370019" y="3727175"/>
            <a:ext cx="3718816" cy="84813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PREVENCION TERCIARIA</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1" name="Elipse 10">
            <a:extLst>
              <a:ext uri="{FF2B5EF4-FFF2-40B4-BE49-F238E27FC236}">
                <a16:creationId xmlns:a16="http://schemas.microsoft.com/office/drawing/2014/main" id="{3314E6B4-ACBF-48AA-96AB-D412E325C077}"/>
              </a:ext>
            </a:extLst>
          </p:cNvPr>
          <p:cNvSpPr/>
          <p:nvPr/>
        </p:nvSpPr>
        <p:spPr>
          <a:xfrm>
            <a:off x="1537252" y="798443"/>
            <a:ext cx="3445565" cy="8647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rPr>
              <a:t>PREVENCION PRIMARIA</a:t>
            </a:r>
            <a:endParaRPr lang="es-BO" dirty="0">
              <a:solidFill>
                <a:schemeClr val="bg2">
                  <a:lumMod val="50000"/>
                </a:schemeClr>
              </a:solidFill>
            </a:endParaRPr>
          </a:p>
        </p:txBody>
      </p:sp>
      <p:sp>
        <p:nvSpPr>
          <p:cNvPr id="12" name="Elipse 11">
            <a:extLst>
              <a:ext uri="{FF2B5EF4-FFF2-40B4-BE49-F238E27FC236}">
                <a16:creationId xmlns:a16="http://schemas.microsoft.com/office/drawing/2014/main" id="{D2A851DF-2EED-4D7E-8C73-85344710B650}"/>
              </a:ext>
            </a:extLst>
          </p:cNvPr>
          <p:cNvSpPr/>
          <p:nvPr/>
        </p:nvSpPr>
        <p:spPr>
          <a:xfrm>
            <a:off x="7010400" y="980661"/>
            <a:ext cx="45719" cy="49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3" name="Elipse 12">
            <a:extLst>
              <a:ext uri="{FF2B5EF4-FFF2-40B4-BE49-F238E27FC236}">
                <a16:creationId xmlns:a16="http://schemas.microsoft.com/office/drawing/2014/main" id="{A0A9463E-D86C-466F-8596-487989EFFBBB}"/>
              </a:ext>
            </a:extLst>
          </p:cNvPr>
          <p:cNvSpPr/>
          <p:nvPr/>
        </p:nvSpPr>
        <p:spPr>
          <a:xfrm>
            <a:off x="6838123" y="798443"/>
            <a:ext cx="3254072" cy="8647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PREVENCION SECUNDARIA</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24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03967-16F3-44F3-B101-42E27DA34D73}"/>
              </a:ext>
            </a:extLst>
          </p:cNvPr>
          <p:cNvSpPr>
            <a:spLocks noGrp="1"/>
          </p:cNvSpPr>
          <p:nvPr>
            <p:ph type="title"/>
          </p:nvPr>
        </p:nvSpPr>
        <p:spPr>
          <a:xfrm>
            <a:off x="1141413" y="185530"/>
            <a:ext cx="9905998" cy="649357"/>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Trabajo con los padres</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Marcador de contenido 6">
            <a:extLst>
              <a:ext uri="{FF2B5EF4-FFF2-40B4-BE49-F238E27FC236}">
                <a16:creationId xmlns:a16="http://schemas.microsoft.com/office/drawing/2014/main" id="{A3E6AB60-6C37-4690-A50D-110773B2F9AD}"/>
              </a:ext>
            </a:extLst>
          </p:cNvPr>
          <p:cNvSpPr>
            <a:spLocks noGrp="1"/>
          </p:cNvSpPr>
          <p:nvPr>
            <p:ph idx="1"/>
          </p:nvPr>
        </p:nvSpPr>
        <p:spPr>
          <a:xfrm>
            <a:off x="1141412" y="834887"/>
            <a:ext cx="9905999" cy="5435284"/>
          </a:xfrm>
        </p:spPr>
        <p:txBody>
          <a:bodyPr>
            <a:normAutofit/>
          </a:bodyPr>
          <a:lstStyle/>
          <a:p>
            <a:pPr algn="just"/>
            <a:r>
              <a:rPr lang="es-ES" sz="1800" dirty="0">
                <a:solidFill>
                  <a:schemeClr val="bg1"/>
                </a:solidFill>
                <a:latin typeface="Times New Roman" panose="02020603050405020304" pitchFamily="18" charset="0"/>
                <a:cs typeface="Times New Roman" panose="02020603050405020304" pitchFamily="18" charset="0"/>
              </a:rPr>
              <a:t>Tiene que haber transferencia de información a la familia.</a:t>
            </a:r>
          </a:p>
          <a:p>
            <a:pPr algn="just"/>
            <a:r>
              <a:rPr lang="es-ES" sz="1800" dirty="0">
                <a:solidFill>
                  <a:schemeClr val="bg1"/>
                </a:solidFill>
                <a:latin typeface="Times New Roman" panose="02020603050405020304" pitchFamily="18" charset="0"/>
                <a:cs typeface="Times New Roman" panose="02020603050405020304" pitchFamily="18" charset="0"/>
              </a:rPr>
              <a:t>Las familias tienen que estar implicadas activamente en los temas de rehabilitación y educación.</a:t>
            </a:r>
          </a:p>
          <a:p>
            <a:pPr algn="just"/>
            <a:r>
              <a:rPr lang="es-ES" sz="1800" dirty="0">
                <a:solidFill>
                  <a:schemeClr val="bg1"/>
                </a:solidFill>
                <a:latin typeface="Times New Roman" panose="02020603050405020304" pitchFamily="18" charset="0"/>
                <a:cs typeface="Times New Roman" panose="02020603050405020304" pitchFamily="18" charset="0"/>
              </a:rPr>
              <a:t>Las familias deben recibir apoyo y consejo sobre el manejo del niño en las actividades de la vida diaria en el domicilio.</a:t>
            </a:r>
          </a:p>
          <a:p>
            <a:pPr algn="just"/>
            <a:r>
              <a:rPr lang="es-ES" sz="1800" dirty="0">
                <a:solidFill>
                  <a:schemeClr val="bg1"/>
                </a:solidFill>
                <a:latin typeface="Times New Roman" panose="02020603050405020304" pitchFamily="18" charset="0"/>
                <a:cs typeface="Times New Roman" panose="02020603050405020304" pitchFamily="18" charset="0"/>
              </a:rPr>
              <a:t>La organización de las familias en grupos de autoayuda estimula el apoyo mutuo y el intercambio de información. </a:t>
            </a:r>
          </a:p>
          <a:p>
            <a:pPr algn="just"/>
            <a:r>
              <a:rPr lang="es-ES" sz="1800" dirty="0">
                <a:solidFill>
                  <a:schemeClr val="bg1"/>
                </a:solidFill>
                <a:latin typeface="Times New Roman" panose="02020603050405020304" pitchFamily="18" charset="0"/>
                <a:cs typeface="Times New Roman" panose="02020603050405020304" pitchFamily="18" charset="0"/>
              </a:rPr>
              <a:t>La familia  debe estar informada sobre  la naturaleza de la deficiencia y discapacidad.</a:t>
            </a:r>
          </a:p>
          <a:p>
            <a:pPr algn="just"/>
            <a:r>
              <a:rPr lang="es-ES" sz="1800" dirty="0">
                <a:solidFill>
                  <a:schemeClr val="bg1"/>
                </a:solidFill>
                <a:latin typeface="Times New Roman" panose="02020603050405020304" pitchFamily="18" charset="0"/>
                <a:cs typeface="Times New Roman" panose="02020603050405020304" pitchFamily="18" charset="0"/>
              </a:rPr>
              <a:t>El apoyo  tiene que ser continuo  y sensible y no solo ocurra en situaciones de emergencia.</a:t>
            </a:r>
          </a:p>
          <a:p>
            <a:pPr algn="just"/>
            <a:r>
              <a:rPr lang="es-ES" sz="1800" dirty="0">
                <a:solidFill>
                  <a:schemeClr val="bg1"/>
                </a:solidFill>
                <a:latin typeface="Times New Roman" panose="02020603050405020304" pitchFamily="18" charset="0"/>
                <a:cs typeface="Times New Roman" panose="02020603050405020304" pitchFamily="18" charset="0"/>
              </a:rPr>
              <a:t>La familia tiene la oportunidad de expresar sus sentimiento.</a:t>
            </a:r>
          </a:p>
          <a:p>
            <a:pPr algn="just"/>
            <a:r>
              <a:rPr lang="es-ES" sz="1800" dirty="0">
                <a:solidFill>
                  <a:schemeClr val="bg1"/>
                </a:solidFill>
                <a:latin typeface="Times New Roman" panose="02020603050405020304" pitchFamily="18" charset="0"/>
                <a:cs typeface="Times New Roman" panose="02020603050405020304" pitchFamily="18" charset="0"/>
              </a:rPr>
              <a:t>Los hermanos tienen que estar informados sobre la discapacidad  para conocerla y ser conscientes de la situación .</a:t>
            </a:r>
          </a:p>
          <a:p>
            <a:pPr marL="0" indent="0" algn="just">
              <a:buNone/>
            </a:pPr>
            <a:endParaRPr lang="es-E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3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25DB44-3603-4DA6-915D-082AA7134212}"/>
              </a:ext>
            </a:extLst>
          </p:cNvPr>
          <p:cNvSpPr>
            <a:spLocks noGrp="1"/>
          </p:cNvSpPr>
          <p:nvPr>
            <p:ph type="title"/>
          </p:nvPr>
        </p:nvSpPr>
        <p:spPr>
          <a:xfrm>
            <a:off x="1141413" y="251792"/>
            <a:ext cx="9905998" cy="662608"/>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El desarrollo infantil</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Marcador de contenido 4">
            <a:extLst>
              <a:ext uri="{FF2B5EF4-FFF2-40B4-BE49-F238E27FC236}">
                <a16:creationId xmlns:a16="http://schemas.microsoft.com/office/drawing/2014/main" id="{B579470C-0159-42F2-A6AE-CB357304C1FE}"/>
              </a:ext>
            </a:extLst>
          </p:cNvPr>
          <p:cNvSpPr>
            <a:spLocks noGrp="1"/>
          </p:cNvSpPr>
          <p:nvPr>
            <p:ph sz="half" idx="1"/>
          </p:nvPr>
        </p:nvSpPr>
        <p:spPr>
          <a:xfrm>
            <a:off x="1141410" y="1099930"/>
            <a:ext cx="4291981" cy="4691270"/>
          </a:xfrm>
        </p:spPr>
        <p:txBody>
          <a:bodyPr>
            <a:noAutofit/>
          </a:bodyPr>
          <a:lstStyle/>
          <a:p>
            <a:pPr algn="just"/>
            <a:r>
              <a:rPr lang="es-ES" sz="1800" dirty="0">
                <a:solidFill>
                  <a:schemeClr val="bg1">
                    <a:lumMod val="95000"/>
                    <a:lumOff val="5000"/>
                  </a:schemeClr>
                </a:solidFill>
                <a:latin typeface="Times New Roman" panose="02020603050405020304" pitchFamily="18" charset="0"/>
                <a:cs typeface="Times New Roman" panose="02020603050405020304" pitchFamily="18" charset="0"/>
              </a:rPr>
              <a:t>El desarrollo infantil se entiende como un proceso dinámico. El niño parte de una dotación genética y seran las características concretas del entorno las que irán modulando su entorno. Esta dotación genética podrá verse afectada por factores de origen prenatal, perinatal y posnatal.</a:t>
            </a:r>
          </a:p>
          <a:p>
            <a:pPr algn="just"/>
            <a:r>
              <a:rPr lang="es-BO" sz="1800" dirty="0">
                <a:solidFill>
                  <a:schemeClr val="bg1">
                    <a:lumMod val="95000"/>
                    <a:lumOff val="5000"/>
                  </a:schemeClr>
                </a:solidFill>
                <a:latin typeface="Times New Roman" panose="02020603050405020304" pitchFamily="18" charset="0"/>
                <a:cs typeface="Times New Roman" panose="02020603050405020304" pitchFamily="18" charset="0"/>
              </a:rPr>
              <a:t>Desde este entorno el desarrollo consiste en la actualización de potencialidades siendo la interacción del niño con su entorno.</a:t>
            </a:r>
          </a:p>
        </p:txBody>
      </p:sp>
      <p:sp>
        <p:nvSpPr>
          <p:cNvPr id="2" name="Rectángulo: esquinas redondeadas 1">
            <a:extLst>
              <a:ext uri="{FF2B5EF4-FFF2-40B4-BE49-F238E27FC236}">
                <a16:creationId xmlns:a16="http://schemas.microsoft.com/office/drawing/2014/main" id="{21CDDC2C-C52B-419F-B6CF-F9893FE0C740}"/>
              </a:ext>
            </a:extLst>
          </p:cNvPr>
          <p:cNvSpPr/>
          <p:nvPr/>
        </p:nvSpPr>
        <p:spPr>
          <a:xfrm>
            <a:off x="6225346" y="961611"/>
            <a:ext cx="5340626" cy="108667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95000"/>
                    <a:lumOff val="5000"/>
                  </a:schemeClr>
                </a:solidFill>
                <a:latin typeface="Times New Roman" panose="02020603050405020304" pitchFamily="18" charset="0"/>
                <a:cs typeface="Times New Roman" panose="02020603050405020304" pitchFamily="18" charset="0"/>
              </a:rPr>
              <a:t>Entorno Físico</a:t>
            </a:r>
          </a:p>
          <a:p>
            <a:pPr algn="ctr"/>
            <a:r>
              <a:rPr lang="es-ES" dirty="0">
                <a:solidFill>
                  <a:schemeClr val="bg1">
                    <a:lumMod val="95000"/>
                    <a:lumOff val="5000"/>
                  </a:schemeClr>
                </a:solidFill>
                <a:latin typeface="Times New Roman" panose="02020603050405020304" pitchFamily="18" charset="0"/>
                <a:cs typeface="Times New Roman" panose="02020603050405020304" pitchFamily="18" charset="0"/>
              </a:rPr>
              <a:t>Alimentación, higiene medidas profilácticos </a:t>
            </a:r>
            <a:endParaRPr lang="es-BO"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F203CAA4-8242-4218-A3C9-74E490D2676F}"/>
              </a:ext>
            </a:extLst>
          </p:cNvPr>
          <p:cNvSpPr/>
          <p:nvPr/>
        </p:nvSpPr>
        <p:spPr>
          <a:xfrm>
            <a:off x="6225345" y="2383735"/>
            <a:ext cx="5340625" cy="13103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95000"/>
                    <a:lumOff val="5000"/>
                  </a:schemeClr>
                </a:solidFill>
              </a:rPr>
              <a:t>Entorno Afectivo</a:t>
            </a:r>
          </a:p>
          <a:p>
            <a:pPr algn="ctr"/>
            <a:r>
              <a:rPr lang="es-ES" dirty="0">
                <a:solidFill>
                  <a:schemeClr val="bg1">
                    <a:lumMod val="95000"/>
                    <a:lumOff val="5000"/>
                  </a:schemeClr>
                </a:solidFill>
              </a:rPr>
              <a:t>Establece el vinculo afectivo y el tipo de apego establecido por los padres determinara el desarrollo social, emocional y cognitivo.</a:t>
            </a:r>
          </a:p>
          <a:p>
            <a:pPr algn="ctr"/>
            <a:endParaRPr lang="es-BO" dirty="0"/>
          </a:p>
        </p:txBody>
      </p:sp>
      <p:sp>
        <p:nvSpPr>
          <p:cNvPr id="7" name="Rectángulo: esquinas redondeadas 6">
            <a:extLst>
              <a:ext uri="{FF2B5EF4-FFF2-40B4-BE49-F238E27FC236}">
                <a16:creationId xmlns:a16="http://schemas.microsoft.com/office/drawing/2014/main" id="{8446BA72-C172-442E-8EB7-64C60E1EF7D0}"/>
              </a:ext>
            </a:extLst>
          </p:cNvPr>
          <p:cNvSpPr/>
          <p:nvPr/>
        </p:nvSpPr>
        <p:spPr>
          <a:xfrm>
            <a:off x="6225345" y="3969025"/>
            <a:ext cx="5340625" cy="108667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95000"/>
                    <a:lumOff val="5000"/>
                  </a:schemeClr>
                </a:solidFill>
                <a:latin typeface="Times New Roman" panose="02020603050405020304" pitchFamily="18" charset="0"/>
                <a:cs typeface="Times New Roman" panose="02020603050405020304" pitchFamily="18" charset="0"/>
              </a:rPr>
              <a:t>Importancia del desarrollo de lenguaje como elemento estructurador del funcionamiento mental del niño en desarrollo.</a:t>
            </a:r>
            <a:endParaRPr lang="es-BO"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16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D658-E9EC-4924-B060-82615E85C79F}"/>
              </a:ext>
            </a:extLst>
          </p:cNvPr>
          <p:cNvSpPr>
            <a:spLocks noGrp="1"/>
          </p:cNvSpPr>
          <p:nvPr>
            <p:ph type="title"/>
          </p:nvPr>
        </p:nvSpPr>
        <p:spPr/>
        <p:txBody>
          <a:bodyPr>
            <a:normAutofit/>
          </a:bodyPr>
          <a:lstStyle/>
          <a:p>
            <a:pPr algn="ctr"/>
            <a:r>
              <a:rPr lang="es-ES" sz="2800" dirty="0">
                <a:solidFill>
                  <a:schemeClr val="bg1">
                    <a:lumMod val="95000"/>
                    <a:lumOff val="5000"/>
                  </a:schemeClr>
                </a:solidFill>
                <a:latin typeface="Times New Roman" panose="02020603050405020304" pitchFamily="18" charset="0"/>
                <a:cs typeface="Times New Roman" panose="02020603050405020304" pitchFamily="18" charset="0"/>
              </a:rPr>
              <a:t>ESCALA DE SEGUIMIENTO DEL DESARROLLO PSICOMOTOR</a:t>
            </a:r>
            <a:endParaRPr lang="es-BO" sz="28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B8EF55BF-E539-4899-BA89-FD58E7C86295}"/>
              </a:ext>
            </a:extLst>
          </p:cNvPr>
          <p:cNvSpPr>
            <a:spLocks noGrp="1"/>
          </p:cNvSpPr>
          <p:nvPr>
            <p:ph sz="half" idx="1"/>
          </p:nvPr>
        </p:nvSpPr>
        <p:spPr>
          <a:xfrm>
            <a:off x="1141411" y="1948070"/>
            <a:ext cx="2940260" cy="3843130"/>
          </a:xfrm>
        </p:spPr>
        <p:txBody>
          <a:bodyPr>
            <a:normAutofit fontScale="92500" lnSpcReduction="10000"/>
          </a:bodyPr>
          <a:lstStyle/>
          <a:p>
            <a:pPr algn="just"/>
            <a:r>
              <a:rPr lang="es-ES" sz="1800" dirty="0">
                <a:solidFill>
                  <a:schemeClr val="bg1">
                    <a:lumMod val="95000"/>
                    <a:lumOff val="5000"/>
                  </a:schemeClr>
                </a:solidFill>
                <a:latin typeface="Times New Roman" panose="02020603050405020304" pitchFamily="18" charset="0"/>
                <a:cs typeface="Times New Roman" panose="02020603050405020304" pitchFamily="18" charset="0"/>
              </a:rPr>
              <a:t>Con la aparición del Manual de Atencion al niño y la implementación de la cartilla de Salud infantil se abre un nuevo horizonte en el tema de prevención.</a:t>
            </a:r>
          </a:p>
          <a:p>
            <a:pPr algn="just"/>
            <a:r>
              <a:rPr lang="es-ES" sz="1800" dirty="0">
                <a:solidFill>
                  <a:schemeClr val="bg1">
                    <a:lumMod val="95000"/>
                    <a:lumOff val="5000"/>
                  </a:schemeClr>
                </a:solidFill>
                <a:latin typeface="Times New Roman" panose="02020603050405020304" pitchFamily="18" charset="0"/>
                <a:cs typeface="Times New Roman" panose="02020603050405020304" pitchFamily="18" charset="0"/>
              </a:rPr>
              <a:t>La escala se elaboro con el propósito de convierte en un elemento complementario de la cartilla de Salud infantil. En concreto poder realizar los siguientes objetivos:</a:t>
            </a:r>
            <a:endParaRPr lang="es-BO" sz="18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E86C9AF5-1AE3-4891-B85B-56EF5AFBACE8}"/>
              </a:ext>
            </a:extLst>
          </p:cNvPr>
          <p:cNvSpPr>
            <a:spLocks noGrp="1"/>
          </p:cNvSpPr>
          <p:nvPr>
            <p:ph sz="half" idx="2"/>
          </p:nvPr>
        </p:nvSpPr>
        <p:spPr/>
        <p:txBody>
          <a:bodyPr>
            <a:normAutofit fontScale="92500" lnSpcReduction="10000"/>
          </a:bodyPr>
          <a:lstStyle/>
          <a:p>
            <a:pPr>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Conocer el nivel de Salud de la comunidad y la monitorización continua.</a:t>
            </a:r>
          </a:p>
          <a:p>
            <a:pPr>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Detectar precozmente y tratar enfermedades propias de la infancia.</a:t>
            </a:r>
          </a:p>
          <a:p>
            <a:pPr>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Detectar y corregir factores de riesgo  e intervenir sobre grupos homogéneos.</a:t>
            </a:r>
          </a:p>
          <a:p>
            <a:pPr>
              <a:buFont typeface="Wingdings" panose="05000000000000000000" pitchFamily="2" charset="2"/>
              <a:buChar char="v"/>
            </a:pPr>
            <a:endParaRPr lang="es-ES" dirty="0">
              <a:solidFill>
                <a:schemeClr val="bg1"/>
              </a:solidFill>
            </a:endParaRPr>
          </a:p>
          <a:p>
            <a:pPr>
              <a:buFont typeface="Wingdings" panose="05000000000000000000" pitchFamily="2" charset="2"/>
              <a:buChar char="v"/>
            </a:pPr>
            <a:endParaRPr lang="es-ES" dirty="0">
              <a:solidFill>
                <a:schemeClr val="bg1"/>
              </a:solidFill>
            </a:endParaRPr>
          </a:p>
          <a:p>
            <a:pPr>
              <a:buFont typeface="Wingdings" panose="05000000000000000000" pitchFamily="2" charset="2"/>
              <a:buChar char="v"/>
            </a:pPr>
            <a:endParaRPr lang="es-BO" dirty="0">
              <a:solidFill>
                <a:schemeClr val="bg1"/>
              </a:solidFill>
            </a:endParaRPr>
          </a:p>
        </p:txBody>
      </p:sp>
    </p:spTree>
    <p:extLst>
      <p:ext uri="{BB962C8B-B14F-4D97-AF65-F5344CB8AC3E}">
        <p14:creationId xmlns:p14="http://schemas.microsoft.com/office/powerpoint/2010/main" val="306039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D01B2-DDB8-44C7-8F66-C9C9A9AD146B}"/>
              </a:ext>
            </a:extLst>
          </p:cNvPr>
          <p:cNvSpPr>
            <a:spLocks noGrp="1"/>
          </p:cNvSpPr>
          <p:nvPr>
            <p:ph type="title"/>
          </p:nvPr>
        </p:nvSpPr>
        <p:spPr/>
        <p:txBody>
          <a:bodyPr>
            <a:normAutofit/>
          </a:bodyPr>
          <a:lstStyle/>
          <a:p>
            <a:r>
              <a:rPr lang="es-ES" sz="2800" dirty="0">
                <a:solidFill>
                  <a:schemeClr val="bg1"/>
                </a:solidFill>
                <a:latin typeface="Times New Roman" panose="02020603050405020304" pitchFamily="18" charset="0"/>
                <a:cs typeface="Times New Roman" panose="02020603050405020304" pitchFamily="18" charset="0"/>
              </a:rPr>
              <a:t>NORMAS GENERALES DE LA ATENCION TEMPRANA</a:t>
            </a:r>
            <a:endParaRPr lang="es-BO" sz="2800"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AD1CD9C-7E61-40AD-B6DE-9E4F4428C420}"/>
              </a:ext>
            </a:extLst>
          </p:cNvPr>
          <p:cNvSpPr>
            <a:spLocks noGrp="1"/>
          </p:cNvSpPr>
          <p:nvPr>
            <p:ph idx="1"/>
          </p:nvPr>
        </p:nvSpPr>
        <p:spPr/>
        <p:txBody>
          <a:bodyPr>
            <a:normAutofit/>
          </a:bodyPr>
          <a:lstStyle/>
          <a:p>
            <a:pPr algn="just">
              <a:buFont typeface="Wingdings" panose="05000000000000000000" pitchFamily="2" charset="2"/>
              <a:buChar char="v"/>
            </a:pPr>
            <a:r>
              <a:rPr lang="es-ES" dirty="0">
                <a:solidFill>
                  <a:schemeClr val="bg1"/>
                </a:solidFill>
              </a:rPr>
              <a:t> </a:t>
            </a:r>
            <a:r>
              <a:rPr lang="es-ES" sz="1900" dirty="0">
                <a:solidFill>
                  <a:schemeClr val="bg1"/>
                </a:solidFill>
                <a:latin typeface="Times New Roman" panose="02020603050405020304" pitchFamily="18" charset="0"/>
                <a:cs typeface="Times New Roman" panose="02020603050405020304" pitchFamily="18" charset="0"/>
              </a:rPr>
              <a:t>La intervención debe comenzar cuanto antes </a:t>
            </a:r>
          </a:p>
          <a:p>
            <a:pPr algn="just">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La intervención temprana debe ser llevada fundamentalmente por la familia</a:t>
            </a:r>
          </a:p>
          <a:p>
            <a:pPr algn="just">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La intervención se basa en el desarrollo evolutivo del niño normal, que nos viene dando por la Neurología y Psicología Evolutiva.</a:t>
            </a:r>
          </a:p>
          <a:p>
            <a:pPr algn="just">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La evaluacion debe preceder a la intervención, ya que es imprescindible las adquisiciones y lagunas para trazar un programa global.</a:t>
            </a:r>
          </a:p>
          <a:p>
            <a:pPr algn="just">
              <a:buFont typeface="Wingdings" panose="05000000000000000000" pitchFamily="2" charset="2"/>
              <a:buChar char="v"/>
            </a:pPr>
            <a:r>
              <a:rPr lang="es-ES" sz="1900" dirty="0">
                <a:solidFill>
                  <a:schemeClr val="bg1"/>
                </a:solidFill>
                <a:latin typeface="Times New Roman" panose="02020603050405020304" pitchFamily="18" charset="0"/>
                <a:cs typeface="Times New Roman" panose="02020603050405020304" pitchFamily="18" charset="0"/>
              </a:rPr>
              <a:t>El programa de Atencion Temprana debe ser flexible, adaptable a las diferencias individuales que hay a nivel de las familias y en los propios niños.</a:t>
            </a:r>
          </a:p>
        </p:txBody>
      </p:sp>
    </p:spTree>
    <p:extLst>
      <p:ext uri="{BB962C8B-B14F-4D97-AF65-F5344CB8AC3E}">
        <p14:creationId xmlns:p14="http://schemas.microsoft.com/office/powerpoint/2010/main" val="293743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1A6260-B68A-4493-92E5-9BA82353FA4A}"/>
              </a:ext>
            </a:extLst>
          </p:cNvPr>
          <p:cNvSpPr>
            <a:spLocks noGrp="1"/>
          </p:cNvSpPr>
          <p:nvPr>
            <p:ph type="title"/>
          </p:nvPr>
        </p:nvSpPr>
        <p:spPr>
          <a:xfrm>
            <a:off x="1141413" y="0"/>
            <a:ext cx="9905998" cy="636104"/>
          </a:xfrm>
        </p:spPr>
        <p:txBody>
          <a:bodyPr>
            <a:normAutofit/>
          </a:bodyPr>
          <a:lstStyle/>
          <a:p>
            <a:r>
              <a:rPr lang="es-ES" sz="2800" dirty="0">
                <a:solidFill>
                  <a:schemeClr val="bg1"/>
                </a:solidFill>
                <a:latin typeface="Times New Roman" panose="02020603050405020304" pitchFamily="18" charset="0"/>
                <a:cs typeface="Times New Roman" panose="02020603050405020304" pitchFamily="18" charset="0"/>
              </a:rPr>
              <a:t>TEST DE DENVER </a:t>
            </a:r>
            <a:endParaRPr lang="es-BO" sz="2800"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E63FC74-48BF-48B0-BB13-B06D5D1B9394}"/>
              </a:ext>
            </a:extLst>
          </p:cNvPr>
          <p:cNvSpPr>
            <a:spLocks noGrp="1"/>
          </p:cNvSpPr>
          <p:nvPr>
            <p:ph sz="half" idx="1"/>
          </p:nvPr>
        </p:nvSpPr>
        <p:spPr>
          <a:xfrm>
            <a:off x="1141410" y="834887"/>
            <a:ext cx="4878389" cy="4956313"/>
          </a:xfrm>
        </p:spPr>
        <p:txBody>
          <a:bodyPr>
            <a:normAutofit fontScale="92500" lnSpcReduction="10000"/>
          </a:bodyPr>
          <a:lstStyle/>
          <a:p>
            <a:r>
              <a:rPr lang="es-ES" sz="1900" dirty="0">
                <a:solidFill>
                  <a:schemeClr val="bg1"/>
                </a:solidFill>
                <a:latin typeface="Times New Roman" panose="02020603050405020304" pitchFamily="18" charset="0"/>
                <a:cs typeface="Times New Roman" panose="02020603050405020304" pitchFamily="18" charset="0"/>
              </a:rPr>
              <a:t>Permite evaluar el estado el estado del desarrollo físico, intelectual y Psicomotor durante las primeras etapas de su crecimiento, aproximadamente los 6 primeros años de su vida.´</a:t>
            </a:r>
          </a:p>
          <a:p>
            <a:r>
              <a:rPr lang="es-ES" sz="1900" dirty="0">
                <a:solidFill>
                  <a:schemeClr val="bg1"/>
                </a:solidFill>
                <a:latin typeface="Times New Roman" panose="02020603050405020304" pitchFamily="18" charset="0"/>
                <a:cs typeface="Times New Roman" panose="02020603050405020304" pitchFamily="18" charset="0"/>
              </a:rPr>
              <a:t>El Test de Denver cuenta con 55 ítems indicativos estos se encuentran distribuidos en 4 áreas principales del desarrollo humano.</a:t>
            </a:r>
          </a:p>
          <a:p>
            <a:endParaRPr lang="es-BO" dirty="0"/>
          </a:p>
        </p:txBody>
      </p:sp>
      <p:sp>
        <p:nvSpPr>
          <p:cNvPr id="4" name="Marcador de contenido 3">
            <a:extLst>
              <a:ext uri="{FF2B5EF4-FFF2-40B4-BE49-F238E27FC236}">
                <a16:creationId xmlns:a16="http://schemas.microsoft.com/office/drawing/2014/main" id="{44B9A866-C89C-4D97-88B7-8C53689DE96E}"/>
              </a:ext>
            </a:extLst>
          </p:cNvPr>
          <p:cNvSpPr>
            <a:spLocks noGrp="1"/>
          </p:cNvSpPr>
          <p:nvPr>
            <p:ph sz="half" idx="2"/>
          </p:nvPr>
        </p:nvSpPr>
        <p:spPr>
          <a:xfrm>
            <a:off x="6172200" y="834887"/>
            <a:ext cx="4875211" cy="4956313"/>
          </a:xfrm>
        </p:spPr>
        <p:txBody>
          <a:bodyPr>
            <a:normAutofit fontScale="92500" lnSpcReduction="10000"/>
          </a:bodyPr>
          <a:lstStyle/>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Área personal y social.- Trata de dar cuenta la relación personal del niño en cuanto a los hábitos y herramientas que usa para el autocuidado.</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Área del lenguaje .- Mide la capacidad lingüística y la comunicación a nivel social.</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Área de Motricidad Fina.- Esta prueba trata de esclarecer las habilidades de motricidad fina como: Coordinación mano ojo, atencion concentración y habilidad manual.</a:t>
            </a:r>
          </a:p>
          <a:p>
            <a:pPr>
              <a:buFont typeface="Wingdings" panose="05000000000000000000" pitchFamily="2" charset="2"/>
              <a:buChar char="v"/>
            </a:pPr>
            <a:r>
              <a:rPr lang="es-ES" sz="2100" dirty="0">
                <a:solidFill>
                  <a:schemeClr val="bg1"/>
                </a:solidFill>
                <a:latin typeface="Times New Roman" panose="02020603050405020304" pitchFamily="18" charset="0"/>
                <a:cs typeface="Times New Roman" panose="02020603050405020304" pitchFamily="18" charset="0"/>
              </a:rPr>
              <a:t>Área de Motricidad Gruesa.- Da cuenta en relación del niño con su cuerpo de forma general.</a:t>
            </a:r>
          </a:p>
          <a:p>
            <a:pPr marL="0" indent="0">
              <a:buNone/>
            </a:pPr>
            <a:endParaRPr lang="es-BO" dirty="0"/>
          </a:p>
        </p:txBody>
      </p:sp>
    </p:spTree>
    <p:extLst>
      <p:ext uri="{BB962C8B-B14F-4D97-AF65-F5344CB8AC3E}">
        <p14:creationId xmlns:p14="http://schemas.microsoft.com/office/powerpoint/2010/main" val="164940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6E24D429-9523-414C-87A5-B035E9E322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288"/>
          <a:stretch/>
        </p:blipFill>
        <p:spPr>
          <a:xfrm>
            <a:off x="1141413" y="0"/>
            <a:ext cx="9089265" cy="6732104"/>
          </a:xfrm>
        </p:spPr>
      </p:pic>
    </p:spTree>
    <p:extLst>
      <p:ext uri="{BB962C8B-B14F-4D97-AF65-F5344CB8AC3E}">
        <p14:creationId xmlns:p14="http://schemas.microsoft.com/office/powerpoint/2010/main" val="311249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ABA29-7D3F-40BB-B425-73D44219A04F}"/>
              </a:ext>
            </a:extLst>
          </p:cNvPr>
          <p:cNvSpPr>
            <a:spLocks noGrp="1"/>
          </p:cNvSpPr>
          <p:nvPr>
            <p:ph type="title"/>
          </p:nvPr>
        </p:nvSpPr>
        <p:spPr>
          <a:xfrm>
            <a:off x="1141413" y="0"/>
            <a:ext cx="9905998" cy="742122"/>
          </a:xfrm>
        </p:spPr>
        <p:txBody>
          <a:bodyPr>
            <a:normAutofit/>
          </a:bodyPr>
          <a:lstStyle/>
          <a:p>
            <a:r>
              <a:rPr lang="es-ES" sz="2800" dirty="0">
                <a:solidFill>
                  <a:schemeClr val="bg1"/>
                </a:solidFill>
                <a:latin typeface="Times New Roman" panose="02020603050405020304" pitchFamily="18" charset="0"/>
                <a:cs typeface="Times New Roman" panose="02020603050405020304" pitchFamily="18" charset="0"/>
              </a:rPr>
              <a:t>Tabla de Desarrollo de los niños  de 0 a 6 años</a:t>
            </a:r>
            <a:endParaRPr lang="es-BO" sz="2800" dirty="0">
              <a:solidFill>
                <a:schemeClr val="bg1"/>
              </a:solidFill>
              <a:latin typeface="Times New Roman" panose="02020603050405020304" pitchFamily="18"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3186CA48-D6FF-4CC6-9E11-2321978A9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1"/>
            <a:ext cx="12192000" cy="6248400"/>
          </a:xfrm>
        </p:spPr>
      </p:pic>
    </p:spTree>
    <p:extLst>
      <p:ext uri="{BB962C8B-B14F-4D97-AF65-F5344CB8AC3E}">
        <p14:creationId xmlns:p14="http://schemas.microsoft.com/office/powerpoint/2010/main" val="48203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68A50-30FE-4BC8-9836-3BBB89504554}"/>
              </a:ext>
            </a:extLst>
          </p:cNvPr>
          <p:cNvSpPr>
            <a:spLocks noGrp="1"/>
          </p:cNvSpPr>
          <p:nvPr>
            <p:ph type="title"/>
          </p:nvPr>
        </p:nvSpPr>
        <p:spPr/>
        <p:txBody>
          <a:bodyPr>
            <a:normAutofit/>
          </a:bodyPr>
          <a:lstStyle/>
          <a:p>
            <a:r>
              <a:rPr lang="es-ES" sz="2800" dirty="0">
                <a:solidFill>
                  <a:schemeClr val="bg1"/>
                </a:solidFill>
                <a:latin typeface="Times New Roman" panose="02020603050405020304" pitchFamily="18" charset="0"/>
                <a:cs typeface="Times New Roman" panose="02020603050405020304" pitchFamily="18" charset="0"/>
              </a:rPr>
              <a:t>Bibliografía</a:t>
            </a:r>
            <a:endParaRPr lang="es-BO" sz="2800"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E943678-25C5-4EB9-9D8C-E34702150CD8}"/>
              </a:ext>
            </a:extLst>
          </p:cNvPr>
          <p:cNvSpPr>
            <a:spLocks noGrp="1"/>
          </p:cNvSpPr>
          <p:nvPr>
            <p:ph idx="1"/>
          </p:nvPr>
        </p:nvSpPr>
        <p:spPr/>
        <p:txBody>
          <a:bodyPr>
            <a:normAutofit/>
          </a:bodyPr>
          <a:lstStyle/>
          <a:p>
            <a:pPr marL="0" indent="0">
              <a:buNone/>
            </a:pPr>
            <a:r>
              <a:rPr lang="es-ES" sz="1800" dirty="0">
                <a:solidFill>
                  <a:schemeClr val="bg1"/>
                </a:solidFill>
                <a:latin typeface="Times New Roman" panose="02020603050405020304" pitchFamily="18" charset="0"/>
                <a:cs typeface="Times New Roman" panose="02020603050405020304" pitchFamily="18" charset="0"/>
              </a:rPr>
              <a:t>1.- https//fundacionalpe.org PDF</a:t>
            </a:r>
          </a:p>
          <a:p>
            <a:pPr marL="0" indent="0">
              <a:buNone/>
            </a:pPr>
            <a:r>
              <a:rPr lang="es-ES" sz="1800" dirty="0">
                <a:solidFill>
                  <a:schemeClr val="bg1"/>
                </a:solidFill>
                <a:latin typeface="Times New Roman" panose="02020603050405020304" pitchFamily="18" charset="0"/>
                <a:cs typeface="Times New Roman" panose="02020603050405020304" pitchFamily="18" charset="0"/>
              </a:rPr>
              <a:t>2.-www.sld.cu&gt;cdiat_parte_2 PDF</a:t>
            </a:r>
          </a:p>
          <a:p>
            <a:pPr marL="0" indent="0">
              <a:buNone/>
            </a:pPr>
            <a:r>
              <a:rPr lang="es-ES" sz="1800" dirty="0">
                <a:solidFill>
                  <a:schemeClr val="bg1"/>
                </a:solidFill>
                <a:latin typeface="Times New Roman" panose="02020603050405020304" pitchFamily="18" charset="0"/>
                <a:cs typeface="Times New Roman" panose="02020603050405020304" pitchFamily="18" charset="0"/>
              </a:rPr>
              <a:t>3.-files.unicef.org&gt;</a:t>
            </a:r>
            <a:r>
              <a:rPr lang="es-ES" sz="1800" dirty="0" err="1">
                <a:solidFill>
                  <a:schemeClr val="bg1"/>
                </a:solidFill>
                <a:latin typeface="Times New Roman" panose="02020603050405020304" pitchFamily="18" charset="0"/>
                <a:cs typeface="Times New Roman" panose="02020603050405020304" pitchFamily="18" charset="0"/>
              </a:rPr>
              <a:t>spanish</a:t>
            </a:r>
            <a:r>
              <a:rPr lang="es-ES" sz="1800" dirty="0">
                <a:solidFill>
                  <a:schemeClr val="bg1"/>
                </a:solidFill>
                <a:latin typeface="Times New Roman" panose="02020603050405020304" pitchFamily="18" charset="0"/>
                <a:cs typeface="Times New Roman" panose="02020603050405020304" pitchFamily="18" charset="0"/>
              </a:rPr>
              <a:t>&gt;</a:t>
            </a:r>
            <a:r>
              <a:rPr lang="es-ES" sz="1800" dirty="0" err="1">
                <a:solidFill>
                  <a:schemeClr val="bg1"/>
                </a:solidFill>
                <a:latin typeface="Times New Roman" panose="02020603050405020304" pitchFamily="18" charset="0"/>
                <a:cs typeface="Times New Roman" panose="02020603050405020304" pitchFamily="18" charset="0"/>
              </a:rPr>
              <a:t>ej</a:t>
            </a:r>
            <a:r>
              <a:rPr lang="es-ES" sz="1800" dirty="0">
                <a:solidFill>
                  <a:schemeClr val="bg1"/>
                </a:solidFill>
                <a:latin typeface="Times New Roman" panose="02020603050405020304" pitchFamily="18" charset="0"/>
                <a:cs typeface="Times New Roman" panose="02020603050405020304" pitchFamily="18" charset="0"/>
              </a:rPr>
              <a:t>…PDF</a:t>
            </a:r>
          </a:p>
          <a:p>
            <a:pPr marL="0" indent="0">
              <a:buNone/>
            </a:pPr>
            <a:r>
              <a:rPr lang="es-BO" sz="1800" dirty="0">
                <a:solidFill>
                  <a:schemeClr val="bg1"/>
                </a:solidFill>
                <a:latin typeface="Times New Roman" panose="02020603050405020304" pitchFamily="18" charset="0"/>
                <a:cs typeface="Times New Roman" panose="02020603050405020304" pitchFamily="18" charset="0"/>
              </a:rPr>
              <a:t>4.-https://www.plenainclusion.org&gt;…PDF</a:t>
            </a:r>
          </a:p>
          <a:p>
            <a:pPr marL="0" indent="0">
              <a:buNone/>
            </a:pPr>
            <a:r>
              <a:rPr lang="es-BO" sz="1800" dirty="0">
                <a:solidFill>
                  <a:schemeClr val="bg1"/>
                </a:solidFill>
                <a:latin typeface="Times New Roman" panose="02020603050405020304" pitchFamily="18" charset="0"/>
                <a:cs typeface="Times New Roman" panose="02020603050405020304" pitchFamily="18" charset="0"/>
              </a:rPr>
              <a:t>5.-https://www.guiainfantil.com&gt;t…</a:t>
            </a:r>
          </a:p>
          <a:p>
            <a:pPr marL="0" indent="0">
              <a:buNone/>
            </a:pPr>
            <a:r>
              <a:rPr lang="es-BO" sz="1800" dirty="0">
                <a:solidFill>
                  <a:schemeClr val="bg1"/>
                </a:solidFill>
                <a:latin typeface="Times New Roman" panose="02020603050405020304" pitchFamily="18" charset="0"/>
                <a:cs typeface="Times New Roman" panose="02020603050405020304" pitchFamily="18" charset="0"/>
              </a:rPr>
              <a:t>6.-https://www.monografías.com</a:t>
            </a:r>
            <a:endParaRPr lang="es-E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00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A4B098F-4581-474F-A0B7-09ED4D5C21FA}"/>
              </a:ext>
            </a:extLst>
          </p:cNvPr>
          <p:cNvSpPr>
            <a:spLocks noGrp="1"/>
          </p:cNvSpPr>
          <p:nvPr>
            <p:ph type="title"/>
          </p:nvPr>
        </p:nvSpPr>
        <p:spPr>
          <a:xfrm>
            <a:off x="1141413" y="0"/>
            <a:ext cx="9905998" cy="1510748"/>
          </a:xfrm>
        </p:spPr>
        <p:txBody>
          <a:bodyPr>
            <a:normAutofit fontScale="90000"/>
          </a:bodyPr>
          <a:lstStyle/>
          <a:p>
            <a:r>
              <a:rPr lang="es-ES" sz="4800" dirty="0">
                <a:solidFill>
                  <a:schemeClr val="bg2">
                    <a:lumMod val="50000"/>
                  </a:schemeClr>
                </a:solidFill>
                <a:latin typeface="Times New Roman" panose="02020603050405020304" pitchFamily="18" charset="0"/>
                <a:cs typeface="Times New Roman" panose="02020603050405020304" pitchFamily="18" charset="0"/>
              </a:rPr>
              <a:t>¿QUE ES LA Atencion TEMPRANA?</a:t>
            </a:r>
            <a:br>
              <a:rPr lang="es-ES" dirty="0"/>
            </a:br>
            <a:endParaRPr lang="es-BO" dirty="0"/>
          </a:p>
        </p:txBody>
      </p:sp>
      <p:sp>
        <p:nvSpPr>
          <p:cNvPr id="14" name="Rectángulo: esquinas redondeadas 13">
            <a:extLst>
              <a:ext uri="{FF2B5EF4-FFF2-40B4-BE49-F238E27FC236}">
                <a16:creationId xmlns:a16="http://schemas.microsoft.com/office/drawing/2014/main" id="{33C4B491-FBC7-4B5F-9569-804902B3855B}"/>
              </a:ext>
            </a:extLst>
          </p:cNvPr>
          <p:cNvSpPr/>
          <p:nvPr/>
        </p:nvSpPr>
        <p:spPr>
          <a:xfrm>
            <a:off x="4762715" y="1687442"/>
            <a:ext cx="6395615" cy="187835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La Atencion Temprana es el conjunto de  intervenciones dirigidas a la población infantil de 0-6 años, a la familia y al entorno, que tienen por objetivo dar respuesta, lo mas pronto posible, a las necesidades transitorias o permanentes que presentan los niños con trastornos en su  desarrollo o que tienen riesgo de padecerlos</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6577EE5-6F34-42C0-930A-8ECB258E9CC9}"/>
              </a:ext>
            </a:extLst>
          </p:cNvPr>
          <p:cNvSpPr/>
          <p:nvPr/>
        </p:nvSpPr>
        <p:spPr>
          <a:xfrm>
            <a:off x="838747" y="1510748"/>
            <a:ext cx="2542612" cy="2270262"/>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Atencion Temprana tambien denominada como estimulación precoz, atencion precoz o estimulación temprana que han propiciado el concepto actual concepto actual.</a:t>
            </a:r>
          </a:p>
        </p:txBody>
      </p:sp>
      <p:sp>
        <p:nvSpPr>
          <p:cNvPr id="19" name="Flecha: a la derecha 18">
            <a:extLst>
              <a:ext uri="{FF2B5EF4-FFF2-40B4-BE49-F238E27FC236}">
                <a16:creationId xmlns:a16="http://schemas.microsoft.com/office/drawing/2014/main" id="{5D34A2C5-231B-4176-B748-0F491E5CEA6C}"/>
              </a:ext>
            </a:extLst>
          </p:cNvPr>
          <p:cNvSpPr/>
          <p:nvPr/>
        </p:nvSpPr>
        <p:spPr>
          <a:xfrm>
            <a:off x="3495692" y="2508938"/>
            <a:ext cx="1046922" cy="25400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2" name="Flecha: hacia abajo 1">
            <a:extLst>
              <a:ext uri="{FF2B5EF4-FFF2-40B4-BE49-F238E27FC236}">
                <a16:creationId xmlns:a16="http://schemas.microsoft.com/office/drawing/2014/main" id="{E1431CD0-3CDE-4787-9EF1-4C8B17E5BB04}"/>
              </a:ext>
            </a:extLst>
          </p:cNvPr>
          <p:cNvSpPr/>
          <p:nvPr/>
        </p:nvSpPr>
        <p:spPr>
          <a:xfrm>
            <a:off x="7712765" y="3781010"/>
            <a:ext cx="304800" cy="751233"/>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3" name="Rectángulo: esquinas redondeadas 2">
            <a:extLst>
              <a:ext uri="{FF2B5EF4-FFF2-40B4-BE49-F238E27FC236}">
                <a16:creationId xmlns:a16="http://schemas.microsoft.com/office/drawing/2014/main" id="{603A4EA0-E121-4C60-B879-BA1DE3F8EB6A}"/>
              </a:ext>
            </a:extLst>
          </p:cNvPr>
          <p:cNvSpPr/>
          <p:nvPr/>
        </p:nvSpPr>
        <p:spPr>
          <a:xfrm>
            <a:off x="4762715" y="4638261"/>
            <a:ext cx="6395615" cy="111318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Estas intervenciones, que deben considerar la globalidad del niño, han de ser planificadas por un equipo de profesionales de orientación interdisciplinar o transdisciplinar.</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42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EF66CB6-8714-4009-8C40-DA6B8CD8DF64}"/>
              </a:ext>
            </a:extLst>
          </p:cNvPr>
          <p:cNvPicPr>
            <a:picLocks noChangeAspect="1"/>
          </p:cNvPicPr>
          <p:nvPr/>
        </p:nvPicPr>
        <p:blipFill>
          <a:blip r:embed="rId2"/>
          <a:stretch>
            <a:fillRect/>
          </a:stretch>
        </p:blipFill>
        <p:spPr>
          <a:xfrm>
            <a:off x="225287" y="0"/>
            <a:ext cx="11966713" cy="6586330"/>
          </a:xfrm>
          <a:prstGeom prst="rect">
            <a:avLst/>
          </a:prstGeom>
        </p:spPr>
      </p:pic>
    </p:spTree>
    <p:extLst>
      <p:ext uri="{BB962C8B-B14F-4D97-AF65-F5344CB8AC3E}">
        <p14:creationId xmlns:p14="http://schemas.microsoft.com/office/powerpoint/2010/main" val="116079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a:extLst>
              <a:ext uri="{FF2B5EF4-FFF2-40B4-BE49-F238E27FC236}">
                <a16:creationId xmlns:a16="http://schemas.microsoft.com/office/drawing/2014/main" id="{EB1D3490-2075-4788-BBE2-4379732B5309}"/>
              </a:ext>
            </a:extLst>
          </p:cNvPr>
          <p:cNvSpPr/>
          <p:nvPr/>
        </p:nvSpPr>
        <p:spPr>
          <a:xfrm>
            <a:off x="0" y="460514"/>
            <a:ext cx="5579165" cy="242514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Interdisciplinar</a:t>
            </a:r>
          </a:p>
          <a:p>
            <a:pPr algn="ctr"/>
            <a:r>
              <a:rPr lang="es-ES" dirty="0">
                <a:solidFill>
                  <a:schemeClr val="bg2">
                    <a:lumMod val="50000"/>
                  </a:schemeClr>
                </a:solidFill>
                <a:latin typeface="Times New Roman" panose="02020603050405020304" pitchFamily="18" charset="0"/>
                <a:cs typeface="Times New Roman" panose="02020603050405020304" pitchFamily="18" charset="0"/>
              </a:rPr>
              <a:t>Se caracteriza porque comparte información esta compuesta por profesionales expertos en sus respectivas áreas. Se toman las decisiones en grupo para establecer objetivos comunes y programa de intervención compartida. </a:t>
            </a:r>
          </a:p>
          <a:p>
            <a:pPr algn="ctr"/>
            <a:endParaRPr lang="es-BO" dirty="0">
              <a:latin typeface="Times New Roman" panose="02020603050405020304" pitchFamily="18" charset="0"/>
              <a:cs typeface="Times New Roman" panose="02020603050405020304" pitchFamily="18" charset="0"/>
            </a:endParaRPr>
          </a:p>
        </p:txBody>
      </p:sp>
      <p:sp>
        <p:nvSpPr>
          <p:cNvPr id="9" name="Elipse 8">
            <a:extLst>
              <a:ext uri="{FF2B5EF4-FFF2-40B4-BE49-F238E27FC236}">
                <a16:creationId xmlns:a16="http://schemas.microsoft.com/office/drawing/2014/main" id="{C01FE0D2-C121-442E-B2D4-E07649C326EE}"/>
              </a:ext>
            </a:extLst>
          </p:cNvPr>
          <p:cNvSpPr/>
          <p:nvPr/>
        </p:nvSpPr>
        <p:spPr>
          <a:xfrm>
            <a:off x="6228521" y="460514"/>
            <a:ext cx="5579164" cy="227606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Transdiciplinario</a:t>
            </a:r>
          </a:p>
          <a:p>
            <a:pPr algn="ctr"/>
            <a:r>
              <a:rPr lang="es-ES" dirty="0">
                <a:solidFill>
                  <a:schemeClr val="bg2">
                    <a:lumMod val="50000"/>
                  </a:schemeClr>
                </a:solidFill>
                <a:latin typeface="Times New Roman" panose="02020603050405020304" pitchFamily="18" charset="0"/>
                <a:cs typeface="Times New Roman" panose="02020603050405020304" pitchFamily="18" charset="0"/>
              </a:rPr>
              <a:t>Se caracteriza porque comparte y coordina la información como roles. La familia forma parte del equipo porque la familia ejecuta el plan individual, contando con el asesoramiento del resto del equipo.</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FADC18EB-D6AC-43A7-916F-DEA07D0DC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098" y="3002178"/>
            <a:ext cx="5460311" cy="3673604"/>
          </a:xfrm>
          <a:prstGeom prst="rect">
            <a:avLst/>
          </a:prstGeom>
        </p:spPr>
      </p:pic>
    </p:spTree>
    <p:extLst>
      <p:ext uri="{BB962C8B-B14F-4D97-AF65-F5344CB8AC3E}">
        <p14:creationId xmlns:p14="http://schemas.microsoft.com/office/powerpoint/2010/main" val="23245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41E094C-2999-440D-8899-5A89D8C9A0FF}"/>
              </a:ext>
            </a:extLst>
          </p:cNvPr>
          <p:cNvSpPr>
            <a:spLocks noGrp="1"/>
          </p:cNvSpPr>
          <p:nvPr>
            <p:ph type="title"/>
          </p:nvPr>
        </p:nvSpPr>
        <p:spPr/>
        <p:txBody>
          <a:bodyPr>
            <a:normAutofit/>
          </a:bodyPr>
          <a:lstStyle/>
          <a:p>
            <a:pPr algn="ctr"/>
            <a:r>
              <a:rPr lang="es-ES" sz="2800" dirty="0">
                <a:solidFill>
                  <a:schemeClr val="bg2">
                    <a:lumMod val="50000"/>
                  </a:schemeClr>
                </a:solidFill>
                <a:latin typeface="Times New Roman" panose="02020603050405020304" pitchFamily="18" charset="0"/>
                <a:cs typeface="Times New Roman" panose="02020603050405020304" pitchFamily="18" charset="0"/>
              </a:rPr>
              <a:t>Importancia de la atencion temprana</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Marcador de texto 5">
            <a:extLst>
              <a:ext uri="{FF2B5EF4-FFF2-40B4-BE49-F238E27FC236}">
                <a16:creationId xmlns:a16="http://schemas.microsoft.com/office/drawing/2014/main" id="{658A75F3-AE39-4B5B-A501-634DB74EA0DF}"/>
              </a:ext>
            </a:extLst>
          </p:cNvPr>
          <p:cNvSpPr>
            <a:spLocks noGrp="1"/>
          </p:cNvSpPr>
          <p:nvPr>
            <p:ph type="body" sz="half" idx="2"/>
          </p:nvPr>
        </p:nvSpPr>
        <p:spPr/>
        <p:txBody>
          <a:bodyPr>
            <a:normAutofit/>
          </a:bodyPr>
          <a:lstStyle/>
          <a:p>
            <a:pPr algn="just"/>
            <a:r>
              <a:rPr lang="es-ES" sz="1800" dirty="0">
                <a:solidFill>
                  <a:schemeClr val="bg1"/>
                </a:solidFill>
                <a:latin typeface="Times New Roman" panose="02020603050405020304" pitchFamily="18" charset="0"/>
                <a:cs typeface="Times New Roman" panose="02020603050405020304" pitchFamily="18" charset="0"/>
              </a:rPr>
              <a:t>Los primeros años constituyen un periodo caracterizado por el crecimiento, la maduración y el desarrollo. Es una etapa especialmente critica ya que en ella se van adquirir la habilidades motrices, perceptivas, lingüísticas, cognitivas y sociales que posibilitaran el desarrollo  personal y social del niño.</a:t>
            </a:r>
            <a:endParaRPr lang="es-BO" sz="1800" dirty="0">
              <a:solidFill>
                <a:schemeClr val="bg1"/>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4B8829AD-31A3-4C6F-81CF-9A84C05E0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948" y="1338470"/>
            <a:ext cx="6038850" cy="5128591"/>
          </a:xfrm>
          <a:prstGeom prst="rect">
            <a:avLst/>
          </a:prstGeom>
        </p:spPr>
      </p:pic>
    </p:spTree>
    <p:extLst>
      <p:ext uri="{BB962C8B-B14F-4D97-AF65-F5344CB8AC3E}">
        <p14:creationId xmlns:p14="http://schemas.microsoft.com/office/powerpoint/2010/main" val="129105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E2DA303-0FC6-4B99-A754-E3373D5FA9BB}"/>
              </a:ext>
            </a:extLst>
          </p:cNvPr>
          <p:cNvSpPr>
            <a:spLocks noGrp="1"/>
          </p:cNvSpPr>
          <p:nvPr>
            <p:ph type="title"/>
          </p:nvPr>
        </p:nvSpPr>
        <p:spPr>
          <a:xfrm>
            <a:off x="1146705" y="344558"/>
            <a:ext cx="3856037" cy="940904"/>
          </a:xfrm>
        </p:spPr>
        <p:txBody>
          <a:bodyPr>
            <a:normAutofit/>
          </a:bodyPr>
          <a:lstStyle/>
          <a:p>
            <a:pPr algn="ctr"/>
            <a:r>
              <a:rPr lang="es-ES" sz="2800" dirty="0">
                <a:solidFill>
                  <a:schemeClr val="bg2">
                    <a:lumMod val="50000"/>
                  </a:schemeClr>
                </a:solidFill>
                <a:latin typeface="Times New Roman" panose="02020603050405020304" pitchFamily="18" charset="0"/>
                <a:cs typeface="Times New Roman" panose="02020603050405020304" pitchFamily="18" charset="0"/>
              </a:rPr>
              <a:t>PLASTICIDAD NEURONAL</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Marcador de texto 6">
            <a:extLst>
              <a:ext uri="{FF2B5EF4-FFF2-40B4-BE49-F238E27FC236}">
                <a16:creationId xmlns:a16="http://schemas.microsoft.com/office/drawing/2014/main" id="{397B24B8-14EA-4628-A544-08081270EE2B}"/>
              </a:ext>
            </a:extLst>
          </p:cNvPr>
          <p:cNvSpPr>
            <a:spLocks noGrp="1"/>
          </p:cNvSpPr>
          <p:nvPr>
            <p:ph type="body" sz="half" idx="2"/>
          </p:nvPr>
        </p:nvSpPr>
        <p:spPr/>
        <p:txBody>
          <a:bodyPr>
            <a:normAutofit/>
          </a:bodyPr>
          <a:lstStyle/>
          <a:p>
            <a:pPr algn="just"/>
            <a:r>
              <a:rPr lang="es-ES" sz="1800" dirty="0">
                <a:solidFill>
                  <a:schemeClr val="bg1"/>
                </a:solidFill>
                <a:latin typeface="Times New Roman" panose="02020603050405020304" pitchFamily="18" charset="0"/>
                <a:cs typeface="Times New Roman" panose="02020603050405020304" pitchFamily="18" charset="0"/>
              </a:rPr>
              <a:t>Tambien llamada Neuro plasticidad  se refiere a la capacidad del cerebro para cambiar y adaptarse. Hace referencia a ala capacidad para aprender mejorar.</a:t>
            </a:r>
          </a:p>
          <a:p>
            <a:pPr algn="just"/>
            <a:r>
              <a:rPr lang="es-ES" sz="1800" dirty="0">
                <a:solidFill>
                  <a:schemeClr val="bg1"/>
                </a:solidFill>
                <a:latin typeface="Times New Roman" panose="02020603050405020304" pitchFamily="18" charset="0"/>
                <a:cs typeface="Times New Roman" panose="02020603050405020304" pitchFamily="18" charset="0"/>
              </a:rPr>
              <a:t>Es el funcionamiento  de las neuronas cuando estas establecen comunicación llamado tambien Sinapsis Neuronal.</a:t>
            </a:r>
            <a:endParaRPr lang="es-BO" sz="1800" dirty="0">
              <a:solidFill>
                <a:schemeClr val="bg1"/>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8D9F6591-9237-484F-AF65-05036D20D2D0}"/>
              </a:ext>
            </a:extLst>
          </p:cNvPr>
          <p:cNvPicPr>
            <a:picLocks noChangeAspect="1"/>
          </p:cNvPicPr>
          <p:nvPr/>
        </p:nvPicPr>
        <p:blipFill rotWithShape="1">
          <a:blip r:embed="rId2">
            <a:extLst>
              <a:ext uri="{28A0092B-C50C-407E-A947-70E740481C1C}">
                <a14:useLocalDpi xmlns:a14="http://schemas.microsoft.com/office/drawing/2010/main" val="0"/>
              </a:ext>
            </a:extLst>
          </a:blip>
          <a:srcRect r="618" b="1244"/>
          <a:stretch/>
        </p:blipFill>
        <p:spPr>
          <a:xfrm>
            <a:off x="5276022" y="1285462"/>
            <a:ext cx="6134100" cy="4505738"/>
          </a:xfrm>
          <a:prstGeom prst="rect">
            <a:avLst/>
          </a:prstGeom>
        </p:spPr>
      </p:pic>
    </p:spTree>
    <p:extLst>
      <p:ext uri="{BB962C8B-B14F-4D97-AF65-F5344CB8AC3E}">
        <p14:creationId xmlns:p14="http://schemas.microsoft.com/office/powerpoint/2010/main" val="398354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4258F75-6DBE-4885-809F-17AD9CDFD32E}"/>
              </a:ext>
            </a:extLst>
          </p:cNvPr>
          <p:cNvSpPr>
            <a:spLocks noGrp="1"/>
          </p:cNvSpPr>
          <p:nvPr>
            <p:ph type="title"/>
          </p:nvPr>
        </p:nvSpPr>
        <p:spPr>
          <a:xfrm>
            <a:off x="1141413" y="185530"/>
            <a:ext cx="9905998" cy="1126435"/>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POBLACION SUSCEPTIBLE DE ATENCION TEMPRANA</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id="{A4A12C8A-0E67-4123-BD93-7E991F949A6D}"/>
              </a:ext>
            </a:extLst>
          </p:cNvPr>
          <p:cNvSpPr>
            <a:spLocks noGrp="1"/>
          </p:cNvSpPr>
          <p:nvPr>
            <p:ph sz="half" idx="1"/>
          </p:nvPr>
        </p:nvSpPr>
        <p:spPr>
          <a:xfrm>
            <a:off x="1141410" y="1311965"/>
            <a:ext cx="4878389" cy="4479235"/>
          </a:xfrm>
        </p:spPr>
        <p:txBody>
          <a:bodyPr>
            <a:normAutofit/>
          </a:bodyPr>
          <a:lstStyle/>
          <a:p>
            <a:r>
              <a:rPr lang="es-ES" sz="1800" dirty="0"/>
              <a:t>La Atencion  Temprana comprende tres campos de actuación.</a:t>
            </a:r>
            <a:endParaRPr lang="es-BO" sz="1800" dirty="0"/>
          </a:p>
        </p:txBody>
      </p:sp>
      <p:sp>
        <p:nvSpPr>
          <p:cNvPr id="10" name="Rectángulo: esquinas redondeadas 9">
            <a:extLst>
              <a:ext uri="{FF2B5EF4-FFF2-40B4-BE49-F238E27FC236}">
                <a16:creationId xmlns:a16="http://schemas.microsoft.com/office/drawing/2014/main" id="{3618DEEF-49CA-4F5D-A170-B8199D4253F9}"/>
              </a:ext>
            </a:extLst>
          </p:cNvPr>
          <p:cNvSpPr/>
          <p:nvPr/>
        </p:nvSpPr>
        <p:spPr>
          <a:xfrm>
            <a:off x="1009683" y="2676938"/>
            <a:ext cx="2743200" cy="210709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rPr>
              <a:t>La población infantil en general para llevar acabo acciones de  prevención de posibles trastornos en el desarrollo.</a:t>
            </a:r>
            <a:endParaRPr lang="es-BO" dirty="0">
              <a:solidFill>
                <a:schemeClr val="bg2">
                  <a:lumMod val="50000"/>
                </a:schemeClr>
              </a:solidFill>
            </a:endParaRPr>
          </a:p>
        </p:txBody>
      </p:sp>
      <p:sp>
        <p:nvSpPr>
          <p:cNvPr id="11" name="Rectángulo: esquinas redondeadas 10">
            <a:extLst>
              <a:ext uri="{FF2B5EF4-FFF2-40B4-BE49-F238E27FC236}">
                <a16:creationId xmlns:a16="http://schemas.microsoft.com/office/drawing/2014/main" id="{C467449F-E93E-4CEF-B0B1-51F3C85580FB}"/>
              </a:ext>
            </a:extLst>
          </p:cNvPr>
          <p:cNvSpPr/>
          <p:nvPr/>
        </p:nvSpPr>
        <p:spPr>
          <a:xfrm>
            <a:off x="4342606" y="2676939"/>
            <a:ext cx="2623928" cy="2107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Aquellos grupos considerados de riesgo por estar expuesto a factores que pueden provocar alteraciones del curso evolutivo </a:t>
            </a:r>
          </a:p>
          <a:p>
            <a:pPr algn="ctr"/>
            <a:r>
              <a:rPr lang="es-ES" dirty="0">
                <a:solidFill>
                  <a:schemeClr val="bg2">
                    <a:lumMod val="50000"/>
                  </a:schemeClr>
                </a:solidFill>
                <a:latin typeface="Times New Roman" panose="02020603050405020304" pitchFamily="18" charset="0"/>
                <a:cs typeface="Times New Roman" panose="02020603050405020304" pitchFamily="18" charset="0"/>
              </a:rPr>
              <a:t>(vertiente preventiva)    </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2" name="Rectángulo: esquinas redondeadas 11">
            <a:extLst>
              <a:ext uri="{FF2B5EF4-FFF2-40B4-BE49-F238E27FC236}">
                <a16:creationId xmlns:a16="http://schemas.microsoft.com/office/drawing/2014/main" id="{D4B437C2-A6A1-46A4-A657-6384B52DBC52}"/>
              </a:ext>
            </a:extLst>
          </p:cNvPr>
          <p:cNvSpPr/>
          <p:nvPr/>
        </p:nvSpPr>
        <p:spPr>
          <a:xfrm>
            <a:off x="8293345" y="2676938"/>
            <a:ext cx="2623928" cy="210709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lumMod val="50000"/>
                  </a:schemeClr>
                </a:solidFill>
                <a:latin typeface="Times New Roman" panose="02020603050405020304" pitchFamily="18" charset="0"/>
                <a:cs typeface="Times New Roman" panose="02020603050405020304" pitchFamily="18" charset="0"/>
              </a:rPr>
              <a:t>Los niños con trastornos en el desarrollo cuya presencia es evidenciable (vertiente asistencial) </a:t>
            </a:r>
            <a:endParaRPr lang="es-BO"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9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6E855-4B31-420A-90AF-D1A450B990B7}"/>
              </a:ext>
            </a:extLst>
          </p:cNvPr>
          <p:cNvSpPr>
            <a:spLocks noGrp="1"/>
          </p:cNvSpPr>
          <p:nvPr>
            <p:ph type="title"/>
          </p:nvPr>
        </p:nvSpPr>
        <p:spPr>
          <a:xfrm>
            <a:off x="1141413" y="225288"/>
            <a:ext cx="9905998" cy="1020416"/>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Niños con factores de riesgo biológico</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2D7A3B3F-F7C8-48CE-AF82-C55550588F91}"/>
              </a:ext>
            </a:extLst>
          </p:cNvPr>
          <p:cNvSpPr>
            <a:spLocks noGrp="1"/>
          </p:cNvSpPr>
          <p:nvPr>
            <p:ph sz="half" idx="1"/>
          </p:nvPr>
        </p:nvSpPr>
        <p:spPr>
          <a:xfrm>
            <a:off x="1141410" y="1245704"/>
            <a:ext cx="3165547" cy="4545496"/>
          </a:xfrm>
        </p:spPr>
        <p:txBody>
          <a:bodyPr>
            <a:normAutofit/>
          </a:bodyPr>
          <a:lstStyle/>
          <a:p>
            <a:pPr algn="just">
              <a:buFont typeface="Wingdings" panose="05000000000000000000" pitchFamily="2" charset="2"/>
              <a:buChar char="v"/>
            </a:pPr>
            <a:r>
              <a:rPr lang="es-ES" sz="1800" dirty="0">
                <a:solidFill>
                  <a:schemeClr val="bg1"/>
                </a:solidFill>
                <a:latin typeface="Times New Roman" panose="02020603050405020304" pitchFamily="18" charset="0"/>
                <a:cs typeface="Times New Roman" panose="02020603050405020304" pitchFamily="18" charset="0"/>
              </a:rPr>
              <a:t>Entre los factores de riesgo son:</a:t>
            </a:r>
          </a:p>
          <a:p>
            <a:pPr algn="just">
              <a:buFont typeface="Wingdings" panose="05000000000000000000" pitchFamily="2" charset="2"/>
              <a:buChar char="v"/>
            </a:pPr>
            <a:r>
              <a:rPr lang="es-ES" sz="1800" dirty="0">
                <a:solidFill>
                  <a:schemeClr val="bg1"/>
                </a:solidFill>
                <a:latin typeface="Times New Roman" panose="02020603050405020304" pitchFamily="18" charset="0"/>
                <a:cs typeface="Times New Roman" panose="02020603050405020304" pitchFamily="18" charset="0"/>
              </a:rPr>
              <a:t>Prematuridad</a:t>
            </a:r>
          </a:p>
          <a:p>
            <a:pPr algn="just">
              <a:buFont typeface="Wingdings" panose="05000000000000000000" pitchFamily="2" charset="2"/>
              <a:buChar char="v"/>
            </a:pPr>
            <a:r>
              <a:rPr lang="es-ES" sz="1800" dirty="0">
                <a:solidFill>
                  <a:schemeClr val="bg1"/>
                </a:solidFill>
                <a:latin typeface="Times New Roman" panose="02020603050405020304" pitchFamily="18" charset="0"/>
                <a:cs typeface="Times New Roman" panose="02020603050405020304" pitchFamily="18" charset="0"/>
              </a:rPr>
              <a:t>Bajo peso en el nacimiento</a:t>
            </a:r>
          </a:p>
          <a:p>
            <a:pPr algn="just">
              <a:buFont typeface="Wingdings" panose="05000000000000000000" pitchFamily="2" charset="2"/>
              <a:buChar char="v"/>
            </a:pPr>
            <a:r>
              <a:rPr lang="es-ES" sz="1800" dirty="0">
                <a:solidFill>
                  <a:schemeClr val="bg1"/>
                </a:solidFill>
                <a:latin typeface="Times New Roman" panose="02020603050405020304" pitchFamily="18" charset="0"/>
                <a:cs typeface="Times New Roman" panose="02020603050405020304" pitchFamily="18" charset="0"/>
              </a:rPr>
              <a:t>Asfixia intraparto </a:t>
            </a:r>
          </a:p>
          <a:p>
            <a:pPr algn="just">
              <a:buFont typeface="Wingdings" panose="05000000000000000000" pitchFamily="2" charset="2"/>
              <a:buChar char="v"/>
            </a:pPr>
            <a:r>
              <a:rPr lang="es-ES" sz="1800" dirty="0">
                <a:solidFill>
                  <a:schemeClr val="bg1"/>
                </a:solidFill>
                <a:latin typeface="Times New Roman" panose="02020603050405020304" pitchFamily="18" charset="0"/>
                <a:cs typeface="Times New Roman" panose="02020603050405020304" pitchFamily="18" charset="0"/>
              </a:rPr>
              <a:t>Permanencia en unidades de  cuidados intensivos neonatales.</a:t>
            </a:r>
            <a:endParaRPr lang="es-BO"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78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2DC5C-4330-4F19-9E58-F15E83CF306A}"/>
              </a:ext>
            </a:extLst>
          </p:cNvPr>
          <p:cNvSpPr>
            <a:spLocks noGrp="1"/>
          </p:cNvSpPr>
          <p:nvPr>
            <p:ph type="title"/>
          </p:nvPr>
        </p:nvSpPr>
        <p:spPr>
          <a:xfrm>
            <a:off x="1063624" y="225287"/>
            <a:ext cx="10386254" cy="1404731"/>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NIÑOS EN SITUACION DE RIESGO SOCIO-AMBIENTAL</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5A83E386-8231-455D-B9BF-754FB6151E03}"/>
              </a:ext>
            </a:extLst>
          </p:cNvPr>
          <p:cNvSpPr>
            <a:spLocks noGrp="1"/>
          </p:cNvSpPr>
          <p:nvPr>
            <p:ph sz="half" idx="1"/>
          </p:nvPr>
        </p:nvSpPr>
        <p:spPr>
          <a:xfrm>
            <a:off x="742122" y="1497496"/>
            <a:ext cx="5062330" cy="4293704"/>
          </a:xfrm>
        </p:spPr>
        <p:txBody>
          <a:bodyPr>
            <a:normAutofit/>
          </a:bodyPr>
          <a:lstStyle/>
          <a:p>
            <a:r>
              <a:rPr lang="es-ES" sz="1800" dirty="0">
                <a:solidFill>
                  <a:schemeClr val="bg1"/>
                </a:solidFill>
                <a:latin typeface="Times New Roman" panose="02020603050405020304" pitchFamily="18" charset="0"/>
                <a:cs typeface="Times New Roman" panose="02020603050405020304" pitchFamily="18" charset="0"/>
              </a:rPr>
              <a:t>Lo ambientes socioeconómicos desfavorecidos, la drogadicción, abandono y el maltrato.</a:t>
            </a:r>
          </a:p>
          <a:p>
            <a:r>
              <a:rPr lang="es-ES" sz="1800" dirty="0">
                <a:solidFill>
                  <a:schemeClr val="bg1"/>
                </a:solidFill>
                <a:latin typeface="Times New Roman" panose="02020603050405020304" pitchFamily="18" charset="0"/>
                <a:cs typeface="Times New Roman" panose="02020603050405020304" pitchFamily="18" charset="0"/>
              </a:rPr>
              <a:t>Se trata de asegurarle un contexto vital de cuidado y seguridad para poder crecer, madurar y desarrollarse en esta etapa evolutiva tan vulnerable a las influencias al entorno.</a:t>
            </a:r>
            <a:endParaRPr lang="es-BO"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97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79320-7AF1-41AD-BA7E-ED9E1249FBFF}"/>
              </a:ext>
            </a:extLst>
          </p:cNvPr>
          <p:cNvSpPr>
            <a:spLocks noGrp="1"/>
          </p:cNvSpPr>
          <p:nvPr>
            <p:ph type="title"/>
          </p:nvPr>
        </p:nvSpPr>
        <p:spPr>
          <a:xfrm>
            <a:off x="967409" y="132522"/>
            <a:ext cx="10389704" cy="649356"/>
          </a:xfrm>
        </p:spPr>
        <p:txBody>
          <a:bodyPr>
            <a:normAutofit/>
          </a:bodyPr>
          <a:lstStyle/>
          <a:p>
            <a:r>
              <a:rPr lang="es-ES" sz="2800" dirty="0">
                <a:solidFill>
                  <a:schemeClr val="bg2">
                    <a:lumMod val="50000"/>
                  </a:schemeClr>
                </a:solidFill>
                <a:latin typeface="Times New Roman" panose="02020603050405020304" pitchFamily="18" charset="0"/>
                <a:cs typeface="Times New Roman" panose="02020603050405020304" pitchFamily="18" charset="0"/>
              </a:rPr>
              <a:t>Niños con trastornos del desarrollo</a:t>
            </a:r>
            <a:endParaRPr lang="es-BO"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B39C57D-B822-480C-95A0-0513BB09926C}"/>
              </a:ext>
            </a:extLst>
          </p:cNvPr>
          <p:cNvSpPr>
            <a:spLocks noGrp="1"/>
          </p:cNvSpPr>
          <p:nvPr>
            <p:ph sz="half" idx="1"/>
          </p:nvPr>
        </p:nvSpPr>
        <p:spPr>
          <a:xfrm>
            <a:off x="1141411" y="1033670"/>
            <a:ext cx="3152294" cy="4757530"/>
          </a:xfrm>
        </p:spPr>
        <p:txBody>
          <a:bodyPr>
            <a:normAutofit fontScale="92500" lnSpcReduction="20000"/>
          </a:bodyPr>
          <a:lstStyle/>
          <a:p>
            <a:pPr algn="just"/>
            <a:r>
              <a:rPr lang="es-ES" dirty="0">
                <a:solidFill>
                  <a:schemeClr val="bg1"/>
                </a:solidFill>
              </a:rPr>
              <a:t>Considerados con alteraciones de la normal evolución de las dimensiones biológicas, psicológicas y sociales del niño. Con presencia de alteraciones cognitivas con problemas de motricidad, déficit comuniticativo-linguistico o con limitaciones en la percepción sensorial.</a:t>
            </a:r>
            <a:endParaRPr lang="es-BO" dirty="0">
              <a:solidFill>
                <a:schemeClr val="bg1"/>
              </a:solidFill>
            </a:endParaRPr>
          </a:p>
        </p:txBody>
      </p:sp>
    </p:spTree>
    <p:extLst>
      <p:ext uri="{BB962C8B-B14F-4D97-AF65-F5344CB8AC3E}">
        <p14:creationId xmlns:p14="http://schemas.microsoft.com/office/powerpoint/2010/main" val="3862418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1177</TotalTime>
  <Words>1305</Words>
  <Application>Microsoft Office PowerPoint</Application>
  <PresentationFormat>Panorámica</PresentationFormat>
  <Paragraphs>94</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Book Antiqua</vt:lpstr>
      <vt:lpstr>Times New Roman</vt:lpstr>
      <vt:lpstr>Tw Cen MT</vt:lpstr>
      <vt:lpstr>Wingdings</vt:lpstr>
      <vt:lpstr>Circuito</vt:lpstr>
      <vt:lpstr>LAS ACTIVIDADES EN LA ATENCION TEMPRANA</vt:lpstr>
      <vt:lpstr>¿QUE ES LA Atencion TEMPRANA? </vt:lpstr>
      <vt:lpstr>Presentación de PowerPoint</vt:lpstr>
      <vt:lpstr>Importancia de la atencion temprana</vt:lpstr>
      <vt:lpstr>PLASTICIDAD NEURONAL</vt:lpstr>
      <vt:lpstr>POBLACION SUSCEPTIBLE DE ATENCION TEMPRANA</vt:lpstr>
      <vt:lpstr>Niños con factores de riesgo biológico</vt:lpstr>
      <vt:lpstr>NIÑOS EN SITUACION DE RIESGO SOCIO-AMBIENTAL</vt:lpstr>
      <vt:lpstr>Niños con trastornos del desarrollo</vt:lpstr>
      <vt:lpstr>Objetivos generales  de la ATENCION temprana</vt:lpstr>
      <vt:lpstr>PREVENCION </vt:lpstr>
      <vt:lpstr>Trabajo con los padres</vt:lpstr>
      <vt:lpstr>El desarrollo infantil</vt:lpstr>
      <vt:lpstr>ESCALA DE SEGUIMIENTO DEL DESARROLLO PSICOMOTOR</vt:lpstr>
      <vt:lpstr>NORMAS GENERALES DE LA ATENCION TEMPRANA</vt:lpstr>
      <vt:lpstr>TEST DE DENVER </vt:lpstr>
      <vt:lpstr>Presentación de PowerPoint</vt:lpstr>
      <vt:lpstr>Tabla de Desarrollo de los niños  de 0 a 6 años</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RUIZ</dc:creator>
  <cp:lastModifiedBy>RUIZ</cp:lastModifiedBy>
  <cp:revision>212</cp:revision>
  <dcterms:created xsi:type="dcterms:W3CDTF">2020-06-29T02:15:14Z</dcterms:created>
  <dcterms:modified xsi:type="dcterms:W3CDTF">2020-07-01T16:17:23Z</dcterms:modified>
</cp:coreProperties>
</file>