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71" r:id="rId3"/>
    <p:sldId id="272" r:id="rId4"/>
    <p:sldId id="274" r:id="rId5"/>
    <p:sldId id="276" r:id="rId6"/>
    <p:sldId id="277" r:id="rId7"/>
    <p:sldId id="278" r:id="rId8"/>
    <p:sldId id="279" r:id="rId9"/>
    <p:sldId id="256" r:id="rId10"/>
    <p:sldId id="257" r:id="rId11"/>
    <p:sldId id="258" r:id="rId12"/>
    <p:sldId id="259" r:id="rId13"/>
    <p:sldId id="260" r:id="rId14"/>
    <p:sldId id="261" r:id="rId15"/>
    <p:sldId id="262" r:id="rId16"/>
    <p:sldId id="263" r:id="rId17"/>
    <p:sldId id="264" r:id="rId18"/>
    <p:sldId id="265" r:id="rId19"/>
    <p:sldId id="269" r:id="rId20"/>
    <p:sldId id="266" r:id="rId21"/>
    <p:sldId id="267" r:id="rId22"/>
    <p:sldId id="282" r:id="rId23"/>
    <p:sldId id="284" r:id="rId24"/>
  </p:sldIdLst>
  <p:sldSz cx="18288000" cy="10287000"/>
  <p:notesSz cx="6858000" cy="9144000"/>
  <p:embeddedFontLst>
    <p:embeddedFont>
      <p:font typeface="Montserrat"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8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0.jpe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15" Type="http://schemas.openxmlformats.org/officeDocument/2006/relationships/image" Target="../media/image19.png"/><Relationship Id="rId1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8.sv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39.png"/><Relationship Id="rId10" Type="http://schemas.openxmlformats.org/officeDocument/2006/relationships/image" Target="../media/image38.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75233" y="0"/>
            <a:ext cx="5912767" cy="2927655"/>
          </a:xfrm>
          <a:custGeom>
            <a:avLst/>
            <a:gdLst/>
            <a:ahLst/>
            <a:cxnLst/>
            <a:rect l="l" t="t" r="r" b="b"/>
            <a:pathLst>
              <a:path w="5912767" h="5861031">
                <a:moveTo>
                  <a:pt x="0" y="0"/>
                </a:moveTo>
                <a:lnTo>
                  <a:pt x="5912767" y="0"/>
                </a:lnTo>
                <a:lnTo>
                  <a:pt x="5912767" y="5861031"/>
                </a:lnTo>
                <a:lnTo>
                  <a:pt x="0" y="5861031"/>
                </a:lnTo>
                <a:lnTo>
                  <a:pt x="0" y="0"/>
                </a:lnTo>
                <a:close/>
              </a:path>
            </a:pathLst>
          </a:custGeom>
          <a:blipFill>
            <a:blip r:embed="rId2"/>
            <a:stretch>
              <a:fillRect/>
            </a:stretch>
          </a:blipFill>
        </p:spPr>
      </p:sp>
      <p:sp>
        <p:nvSpPr>
          <p:cNvPr id="3" name="Freeform 3"/>
          <p:cNvSpPr/>
          <p:nvPr/>
        </p:nvSpPr>
        <p:spPr>
          <a:xfrm>
            <a:off x="8248396" y="7815262"/>
            <a:ext cx="8253673" cy="8229600"/>
          </a:xfrm>
          <a:custGeom>
            <a:avLst/>
            <a:gdLst/>
            <a:ahLst/>
            <a:cxnLst/>
            <a:rect l="l" t="t" r="r" b="b"/>
            <a:pathLst>
              <a:path w="8253673" h="8229600">
                <a:moveTo>
                  <a:pt x="0" y="0"/>
                </a:moveTo>
                <a:lnTo>
                  <a:pt x="8253673" y="0"/>
                </a:lnTo>
                <a:lnTo>
                  <a:pt x="8253673" y="8229600"/>
                </a:lnTo>
                <a:lnTo>
                  <a:pt x="0" y="8229600"/>
                </a:lnTo>
                <a:lnTo>
                  <a:pt x="0" y="0"/>
                </a:lnTo>
                <a:close/>
              </a:path>
            </a:pathLst>
          </a:custGeom>
          <a:blipFill>
            <a:blip r:embed="rId3"/>
            <a:stretch>
              <a:fillRect/>
            </a:stretch>
          </a:blipFill>
        </p:spPr>
      </p:sp>
      <p:sp>
        <p:nvSpPr>
          <p:cNvPr id="4" name="Freeform 4"/>
          <p:cNvSpPr/>
          <p:nvPr/>
        </p:nvSpPr>
        <p:spPr>
          <a:xfrm rot="2595012">
            <a:off x="-1041461" y="-5773667"/>
            <a:ext cx="8591144" cy="8229600"/>
          </a:xfrm>
          <a:custGeom>
            <a:avLst/>
            <a:gdLst/>
            <a:ahLst/>
            <a:cxnLst/>
            <a:rect l="l" t="t" r="r" b="b"/>
            <a:pathLst>
              <a:path w="8591144" h="8229600">
                <a:moveTo>
                  <a:pt x="0" y="0"/>
                </a:moveTo>
                <a:lnTo>
                  <a:pt x="8591144" y="0"/>
                </a:lnTo>
                <a:lnTo>
                  <a:pt x="8591144" y="8229600"/>
                </a:lnTo>
                <a:lnTo>
                  <a:pt x="0" y="8229600"/>
                </a:lnTo>
                <a:lnTo>
                  <a:pt x="0" y="0"/>
                </a:lnTo>
                <a:close/>
              </a:path>
            </a:pathLst>
          </a:custGeom>
          <a:blipFill>
            <a:blip r:embed="rId4"/>
            <a:stretch>
              <a:fillRect/>
            </a:stretch>
          </a:blipFill>
        </p:spPr>
      </p:sp>
      <p:sp>
        <p:nvSpPr>
          <p:cNvPr id="5" name="Freeform 5"/>
          <p:cNvSpPr/>
          <p:nvPr/>
        </p:nvSpPr>
        <p:spPr>
          <a:xfrm rot="2182117">
            <a:off x="-2130036" y="8534400"/>
            <a:ext cx="6735536" cy="4114800"/>
          </a:xfrm>
          <a:custGeom>
            <a:avLst/>
            <a:gdLst/>
            <a:ahLst/>
            <a:cxnLst/>
            <a:rect l="l" t="t" r="r" b="b"/>
            <a:pathLst>
              <a:path w="6735536" h="4114800">
                <a:moveTo>
                  <a:pt x="0" y="0"/>
                </a:moveTo>
                <a:lnTo>
                  <a:pt x="6735536" y="0"/>
                </a:lnTo>
                <a:lnTo>
                  <a:pt x="673553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25656">
            <a:off x="574496" y="6172200"/>
            <a:ext cx="1660883" cy="4114800"/>
          </a:xfrm>
          <a:custGeom>
            <a:avLst/>
            <a:gdLst/>
            <a:ahLst/>
            <a:cxnLst/>
            <a:rect l="l" t="t" r="r" b="b"/>
            <a:pathLst>
              <a:path w="1660883" h="4114800">
                <a:moveTo>
                  <a:pt x="0" y="0"/>
                </a:moveTo>
                <a:lnTo>
                  <a:pt x="1660883" y="0"/>
                </a:lnTo>
                <a:lnTo>
                  <a:pt x="1660883" y="4114800"/>
                </a:lnTo>
                <a:lnTo>
                  <a:pt x="0" y="4114800"/>
                </a:lnTo>
                <a:lnTo>
                  <a:pt x="0" y="0"/>
                </a:lnTo>
                <a:close/>
              </a:path>
            </a:pathLst>
          </a:custGeom>
          <a:blipFill>
            <a:blip r:embed="rId7">
              <a:alphaModFix amt="55000"/>
              <a:extLst>
                <a:ext uri="{96DAC541-7B7A-43D3-8B79-37D633B846F1}">
                  <asvg:svgBlip xmlns:asvg="http://schemas.microsoft.com/office/drawing/2016/SVG/main" xmlns="" r:embed="rId8"/>
                </a:ext>
              </a:extLst>
            </a:blip>
            <a:stretch>
              <a:fillRect/>
            </a:stretch>
          </a:blipFill>
        </p:spPr>
      </p:sp>
      <p:sp>
        <p:nvSpPr>
          <p:cNvPr id="7" name="Freeform 7"/>
          <p:cNvSpPr/>
          <p:nvPr/>
        </p:nvSpPr>
        <p:spPr>
          <a:xfrm rot="-6732770">
            <a:off x="13052198" y="-367857"/>
            <a:ext cx="1556236" cy="2388224"/>
          </a:xfrm>
          <a:custGeom>
            <a:avLst/>
            <a:gdLst/>
            <a:ahLst/>
            <a:cxnLst/>
            <a:rect l="l" t="t" r="r" b="b"/>
            <a:pathLst>
              <a:path w="1556236" h="2388224">
                <a:moveTo>
                  <a:pt x="0" y="0"/>
                </a:moveTo>
                <a:lnTo>
                  <a:pt x="1556236" y="0"/>
                </a:lnTo>
                <a:lnTo>
                  <a:pt x="1556236" y="2388224"/>
                </a:lnTo>
                <a:lnTo>
                  <a:pt x="0" y="2388224"/>
                </a:lnTo>
                <a:lnTo>
                  <a:pt x="0" y="0"/>
                </a:lnTo>
                <a:close/>
              </a:path>
            </a:pathLst>
          </a:custGeom>
          <a:blipFill>
            <a:blip r:embed="rId9">
              <a:alphaModFix amt="55000"/>
            </a:blip>
            <a:stretch>
              <a:fillRect/>
            </a:stretch>
          </a:blipFill>
        </p:spPr>
      </p:sp>
      <p:sp>
        <p:nvSpPr>
          <p:cNvPr id="8" name="Freeform 8"/>
          <p:cNvSpPr/>
          <p:nvPr/>
        </p:nvSpPr>
        <p:spPr>
          <a:xfrm rot="-2821033">
            <a:off x="12766725" y="7866731"/>
            <a:ext cx="2208741" cy="2805560"/>
          </a:xfrm>
          <a:custGeom>
            <a:avLst/>
            <a:gdLst/>
            <a:ahLst/>
            <a:cxnLst/>
            <a:rect l="l" t="t" r="r" b="b"/>
            <a:pathLst>
              <a:path w="2208741" h="2805560">
                <a:moveTo>
                  <a:pt x="0" y="0"/>
                </a:moveTo>
                <a:lnTo>
                  <a:pt x="2208741" y="0"/>
                </a:lnTo>
                <a:lnTo>
                  <a:pt x="2208741" y="2805560"/>
                </a:lnTo>
                <a:lnTo>
                  <a:pt x="0" y="2805560"/>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7343310">
            <a:off x="3783937" y="95468"/>
            <a:ext cx="1935410" cy="2319119"/>
          </a:xfrm>
          <a:custGeom>
            <a:avLst/>
            <a:gdLst/>
            <a:ahLst/>
            <a:cxnLst/>
            <a:rect l="l" t="t" r="r" b="b"/>
            <a:pathLst>
              <a:path w="1935410" h="2319119">
                <a:moveTo>
                  <a:pt x="0" y="0"/>
                </a:moveTo>
                <a:lnTo>
                  <a:pt x="1935410" y="0"/>
                </a:lnTo>
                <a:lnTo>
                  <a:pt x="1935410" y="2319120"/>
                </a:lnTo>
                <a:lnTo>
                  <a:pt x="0" y="23191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10"/>
          <p:cNvSpPr txBox="1"/>
          <p:nvPr/>
        </p:nvSpPr>
        <p:spPr>
          <a:xfrm>
            <a:off x="2644511" y="2927655"/>
            <a:ext cx="11779779" cy="2180084"/>
          </a:xfrm>
          <a:prstGeom prst="rect">
            <a:avLst/>
          </a:prstGeom>
        </p:spPr>
        <p:txBody>
          <a:bodyPr lIns="0" tIns="0" rIns="0" bIns="0" rtlCol="0" anchor="t">
            <a:spAutoFit/>
          </a:bodyPr>
          <a:lstStyle/>
          <a:p>
            <a:pPr algn="ctr">
              <a:lnSpc>
                <a:spcPts val="8474"/>
              </a:lnSpc>
            </a:pPr>
            <a:r>
              <a:rPr lang="es-ES" sz="6000" dirty="0" smtClean="0"/>
              <a:t>DESENSIBILIZACION </a:t>
            </a:r>
            <a:r>
              <a:rPr lang="es-ES" sz="6000" dirty="0" smtClean="0"/>
              <a:t> SITEMICA.TECNICAS </a:t>
            </a:r>
            <a:r>
              <a:rPr lang="es-ES" sz="6000" dirty="0"/>
              <a:t>DE RELAJACION</a:t>
            </a:r>
            <a:endParaRPr lang="en-US" sz="6000" spc="1462" dirty="0">
              <a:solidFill>
                <a:srgbClr val="000000"/>
              </a:solidFill>
              <a:latin typeface="Cinzel Italics"/>
            </a:endParaRPr>
          </a:p>
        </p:txBody>
      </p:sp>
      <p:sp>
        <p:nvSpPr>
          <p:cNvPr id="11" name="TextBox 11"/>
          <p:cNvSpPr txBox="1"/>
          <p:nvPr/>
        </p:nvSpPr>
        <p:spPr>
          <a:xfrm>
            <a:off x="5912767" y="5969904"/>
            <a:ext cx="6462465" cy="595291"/>
          </a:xfrm>
          <a:prstGeom prst="rect">
            <a:avLst/>
          </a:prstGeom>
        </p:spPr>
        <p:txBody>
          <a:bodyPr lIns="0" tIns="0" rIns="0" bIns="0" rtlCol="0" anchor="t">
            <a:spAutoFit/>
          </a:bodyPr>
          <a:lstStyle/>
          <a:p>
            <a:pPr algn="ctr">
              <a:lnSpc>
                <a:spcPts val="2239"/>
              </a:lnSpc>
            </a:pPr>
            <a:r>
              <a:rPr lang="es-ES" sz="3000" spc="708" dirty="0" smtClean="0">
                <a:solidFill>
                  <a:srgbClr val="000000"/>
                </a:solidFill>
                <a:latin typeface="+mj-lt"/>
              </a:rPr>
              <a:t>Expositora: Lic. Andrea </a:t>
            </a:r>
            <a:r>
              <a:rPr lang="en-US" sz="3000" spc="708" dirty="0" smtClean="0">
                <a:solidFill>
                  <a:srgbClr val="000000"/>
                </a:solidFill>
                <a:latin typeface="+mj-lt"/>
              </a:rPr>
              <a:t>Melissa Jaimes Gonzales</a:t>
            </a:r>
            <a:endParaRPr lang="en-US" sz="3000" spc="708" dirty="0">
              <a:solidFill>
                <a:srgbClr val="000000"/>
              </a:solidFill>
              <a:latin typeface="+mj-lt"/>
            </a:endParaRPr>
          </a:p>
        </p:txBody>
      </p:sp>
      <p:pic>
        <p:nvPicPr>
          <p:cNvPr id="12" name="Imagen 11"/>
          <p:cNvPicPr>
            <a:picLocks noChangeAspect="1"/>
          </p:cNvPicPr>
          <p:nvPr/>
        </p:nvPicPr>
        <p:blipFill>
          <a:blip r:embed="rId14"/>
          <a:stretch>
            <a:fillRect/>
          </a:stretch>
        </p:blipFill>
        <p:spPr>
          <a:xfrm>
            <a:off x="14097000" y="3792302"/>
            <a:ext cx="4064124" cy="1737495"/>
          </a:xfrm>
          <a:prstGeom prst="rect">
            <a:avLst/>
          </a:prstGeom>
        </p:spPr>
      </p:pic>
      <p:pic>
        <p:nvPicPr>
          <p:cNvPr id="13" name="Imagen 12"/>
          <p:cNvPicPr>
            <a:picLocks noChangeAspect="1"/>
          </p:cNvPicPr>
          <p:nvPr/>
        </p:nvPicPr>
        <p:blipFill rotWithShape="1">
          <a:blip r:embed="rId15" cstate="print">
            <a:extLst>
              <a:ext uri="{28A0092B-C50C-407E-A947-70E740481C1C}">
                <a14:useLocalDpi xmlns:a14="http://schemas.microsoft.com/office/drawing/2010/main" val="0"/>
              </a:ext>
            </a:extLst>
          </a:blip>
          <a:srcRect l="24871" t="25107" r="25486" b="25820"/>
          <a:stretch/>
        </p:blipFill>
        <p:spPr>
          <a:xfrm>
            <a:off x="416620" y="3314701"/>
            <a:ext cx="2555180" cy="2655204"/>
          </a:xfrm>
          <a:prstGeom prst="ellipse">
            <a:avLst/>
          </a:prstGeom>
        </p:spPr>
      </p:pic>
    </p:spTree>
    <p:extLst>
      <p:ext uri="{BB962C8B-B14F-4D97-AF65-F5344CB8AC3E}">
        <p14:creationId xmlns:p14="http://schemas.microsoft.com/office/powerpoint/2010/main" val="361269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9195"/>
            <a:ext cx="5775171" cy="6760800"/>
          </a:xfrm>
          <a:custGeom>
            <a:avLst/>
            <a:gdLst/>
            <a:ahLst/>
            <a:cxnLst/>
            <a:rect l="l" t="t" r="r" b="b"/>
            <a:pathLst>
              <a:path w="5775171" h="6760800">
                <a:moveTo>
                  <a:pt x="0" y="0"/>
                </a:moveTo>
                <a:lnTo>
                  <a:pt x="5775171" y="0"/>
                </a:lnTo>
                <a:lnTo>
                  <a:pt x="5775171" y="6760800"/>
                </a:lnTo>
                <a:lnTo>
                  <a:pt x="0" y="6760800"/>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700000">
            <a:off x="8512983" y="1502933"/>
            <a:ext cx="8823375" cy="8692728"/>
          </a:xfrm>
          <a:custGeom>
            <a:avLst/>
            <a:gdLst/>
            <a:ahLst/>
            <a:cxnLst/>
            <a:rect l="l" t="t" r="r" b="b"/>
            <a:pathLst>
              <a:path w="6683749" h="6591847">
                <a:moveTo>
                  <a:pt x="0" y="0"/>
                </a:moveTo>
                <a:lnTo>
                  <a:pt x="6683748" y="0"/>
                </a:lnTo>
                <a:lnTo>
                  <a:pt x="6683748" y="6591847"/>
                </a:lnTo>
                <a:lnTo>
                  <a:pt x="0" y="65918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85750" y="-29195"/>
            <a:ext cx="6647412" cy="7781903"/>
          </a:xfrm>
          <a:custGeom>
            <a:avLst/>
            <a:gdLst/>
            <a:ahLst/>
            <a:cxnLst/>
            <a:rect l="l" t="t" r="r" b="b"/>
            <a:pathLst>
              <a:path w="6647412" h="7781903">
                <a:moveTo>
                  <a:pt x="0" y="0"/>
                </a:moveTo>
                <a:lnTo>
                  <a:pt x="6647412" y="0"/>
                </a:lnTo>
                <a:lnTo>
                  <a:pt x="6647412" y="7781903"/>
                </a:lnTo>
                <a:lnTo>
                  <a:pt x="0" y="7781903"/>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9084421" y="1193591"/>
            <a:ext cx="8174879" cy="1205458"/>
          </a:xfrm>
          <a:prstGeom prst="rect">
            <a:avLst/>
          </a:prstGeom>
        </p:spPr>
        <p:txBody>
          <a:bodyPr lIns="0" tIns="0" rIns="0" bIns="0" rtlCol="0" anchor="t">
            <a:spAutoFit/>
          </a:bodyPr>
          <a:lstStyle/>
          <a:p>
            <a:pPr algn="ctr">
              <a:lnSpc>
                <a:spcPts val="4745"/>
              </a:lnSpc>
            </a:pPr>
            <a:r>
              <a:rPr lang="en-US" sz="4200" spc="819" dirty="0" smtClean="0">
                <a:solidFill>
                  <a:srgbClr val="000000"/>
                </a:solidFill>
                <a:latin typeface="Cinzel Italics"/>
              </a:rPr>
              <a:t>TECNICAS DE RELAJACION</a:t>
            </a:r>
            <a:endParaRPr lang="en-US" sz="4200" spc="819" dirty="0">
              <a:solidFill>
                <a:srgbClr val="000000"/>
              </a:solidFill>
              <a:latin typeface="Cinzel Italics"/>
            </a:endParaRPr>
          </a:p>
        </p:txBody>
      </p:sp>
      <p:sp>
        <p:nvSpPr>
          <p:cNvPr id="8" name="TextBox 8"/>
          <p:cNvSpPr txBox="1"/>
          <p:nvPr/>
        </p:nvSpPr>
        <p:spPr>
          <a:xfrm>
            <a:off x="10194009" y="3289042"/>
            <a:ext cx="5727216" cy="5078313"/>
          </a:xfrm>
          <a:prstGeom prst="rect">
            <a:avLst/>
          </a:prstGeom>
        </p:spPr>
        <p:txBody>
          <a:bodyPr lIns="0" tIns="0" rIns="0" bIns="0" rtlCol="0" anchor="t">
            <a:spAutoFit/>
          </a:bodyPr>
          <a:lstStyle/>
          <a:p>
            <a:r>
              <a:rPr lang="es-ES" sz="3000" dirty="0"/>
              <a:t>El origen de las técnicas de relajación y respiración se sitúa en la cultura oriental vinculado a prácticas religiosas del hinduismo que pretenden a través de la meditación conseguir la contemplación, la sabiduría, la calma mental y la relajación corporal unidas al control respiratorio. Dentro de la Terapia Cognitivo Conductual se dará mucha importancia a estas bases técnicas.</a:t>
            </a:r>
            <a:endParaRPr lang="es-BO" sz="3000" dirty="0"/>
          </a:p>
        </p:txBody>
      </p:sp>
      <p:sp>
        <p:nvSpPr>
          <p:cNvPr id="9" name="AutoShape 9"/>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10" name="TextBox 10"/>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01</a:t>
            </a:r>
          </a:p>
        </p:txBody>
      </p:sp>
      <p:pic>
        <p:nvPicPr>
          <p:cNvPr id="13" name="Imagen 12"/>
          <p:cNvPicPr>
            <a:picLocks noChangeAspect="1"/>
          </p:cNvPicPr>
          <p:nvPr/>
        </p:nvPicPr>
        <p:blipFill>
          <a:blip r:embed="rId6"/>
          <a:stretch>
            <a:fillRect/>
          </a:stretch>
        </p:blipFill>
        <p:spPr>
          <a:xfrm>
            <a:off x="1592811" y="2785028"/>
            <a:ext cx="6870089" cy="545121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3" name="Freeform 3"/>
          <p:cNvSpPr/>
          <p:nvPr/>
        </p:nvSpPr>
        <p:spPr>
          <a:xfrm>
            <a:off x="1028700" y="2346637"/>
            <a:ext cx="7346599" cy="6592575"/>
          </a:xfrm>
          <a:custGeom>
            <a:avLst/>
            <a:gdLst/>
            <a:ahLst/>
            <a:cxnLst/>
            <a:rect l="l" t="t" r="r" b="b"/>
            <a:pathLst>
              <a:path w="6813357" h="5388746">
                <a:moveTo>
                  <a:pt x="0" y="0"/>
                </a:moveTo>
                <a:lnTo>
                  <a:pt x="6813357" y="0"/>
                </a:lnTo>
                <a:lnTo>
                  <a:pt x="6813357" y="5388746"/>
                </a:lnTo>
                <a:lnTo>
                  <a:pt x="0" y="53887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8946799" y="2346637"/>
            <a:ext cx="7070137" cy="6592575"/>
          </a:xfrm>
          <a:custGeom>
            <a:avLst/>
            <a:gdLst/>
            <a:ahLst/>
            <a:cxnLst/>
            <a:rect l="l" t="t" r="r" b="b"/>
            <a:pathLst>
              <a:path w="6813357" h="5388746">
                <a:moveTo>
                  <a:pt x="0" y="0"/>
                </a:moveTo>
                <a:lnTo>
                  <a:pt x="6813358" y="0"/>
                </a:lnTo>
                <a:lnTo>
                  <a:pt x="6813358" y="5388746"/>
                </a:lnTo>
                <a:lnTo>
                  <a:pt x="0" y="53887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5400000">
            <a:off x="13752660" y="-207535"/>
            <a:ext cx="4327805" cy="4742876"/>
          </a:xfrm>
          <a:custGeom>
            <a:avLst/>
            <a:gdLst/>
            <a:ahLst/>
            <a:cxnLst/>
            <a:rect l="l" t="t" r="r" b="b"/>
            <a:pathLst>
              <a:path w="4327805" h="4742876">
                <a:moveTo>
                  <a:pt x="0" y="0"/>
                </a:moveTo>
                <a:lnTo>
                  <a:pt x="4327805" y="0"/>
                </a:lnTo>
                <a:lnTo>
                  <a:pt x="4327805" y="4742875"/>
                </a:lnTo>
                <a:lnTo>
                  <a:pt x="0" y="4742875"/>
                </a:lnTo>
                <a:lnTo>
                  <a:pt x="0" y="0"/>
                </a:lnTo>
                <a:close/>
              </a:path>
            </a:pathLst>
          </a:custGeom>
          <a:blipFill>
            <a:blip r:embed="rId4">
              <a:alphaModFix amt="75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4968621" y="1351393"/>
            <a:ext cx="8174879" cy="677108"/>
          </a:xfrm>
          <a:prstGeom prst="rect">
            <a:avLst/>
          </a:prstGeom>
        </p:spPr>
        <p:txBody>
          <a:bodyPr lIns="0" tIns="0" rIns="0" bIns="0" rtlCol="0" anchor="t">
            <a:spAutoFit/>
          </a:bodyPr>
          <a:lstStyle/>
          <a:p>
            <a:r>
              <a:rPr lang="es-ES" sz="4400" dirty="0"/>
              <a:t>Fundamentación teórica</a:t>
            </a:r>
            <a:endParaRPr lang="es-BO" sz="4400" dirty="0"/>
          </a:p>
        </p:txBody>
      </p:sp>
      <p:sp>
        <p:nvSpPr>
          <p:cNvPr id="7" name="TextBox 7"/>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02</a:t>
            </a:r>
          </a:p>
        </p:txBody>
      </p:sp>
      <p:sp>
        <p:nvSpPr>
          <p:cNvPr id="8" name="TextBox 8"/>
          <p:cNvSpPr txBox="1"/>
          <p:nvPr/>
        </p:nvSpPr>
        <p:spPr>
          <a:xfrm>
            <a:off x="1600200" y="3565432"/>
            <a:ext cx="5943600" cy="3231654"/>
          </a:xfrm>
          <a:prstGeom prst="rect">
            <a:avLst/>
          </a:prstGeom>
        </p:spPr>
        <p:txBody>
          <a:bodyPr wrap="square" lIns="0" tIns="0" rIns="0" bIns="0" rtlCol="0" anchor="t">
            <a:spAutoFit/>
          </a:bodyPr>
          <a:lstStyle/>
          <a:p>
            <a:pPr algn="just"/>
            <a:r>
              <a:rPr lang="es-ES" sz="3000" dirty="0"/>
              <a:t>El entrenamiento en relajación es un proceso de aprendizaje gradual activado por el organismo </a:t>
            </a:r>
            <a:r>
              <a:rPr lang="es-ES" sz="3000" dirty="0" smtClean="0"/>
              <a:t>a </a:t>
            </a:r>
            <a:r>
              <a:rPr lang="es-ES" sz="3000" dirty="0"/>
              <a:t>través del equilibrio del sistema nervioso autónomo (SNA) y su control </a:t>
            </a:r>
            <a:r>
              <a:rPr lang="es-ES" sz="3000" dirty="0" smtClean="0"/>
              <a:t>sobre los </a:t>
            </a:r>
            <a:r>
              <a:rPr lang="es-ES" sz="3000" dirty="0"/>
              <a:t>sistemas automáticos y hormonales del cuerpo.</a:t>
            </a:r>
          </a:p>
        </p:txBody>
      </p:sp>
      <p:sp>
        <p:nvSpPr>
          <p:cNvPr id="10" name="TextBox 10"/>
          <p:cNvSpPr txBox="1"/>
          <p:nvPr/>
        </p:nvSpPr>
        <p:spPr>
          <a:xfrm>
            <a:off x="9404400" y="3860493"/>
            <a:ext cx="6100719" cy="2215991"/>
          </a:xfrm>
          <a:prstGeom prst="rect">
            <a:avLst/>
          </a:prstGeom>
        </p:spPr>
        <p:txBody>
          <a:bodyPr wrap="square" lIns="0" tIns="0" rIns="0" bIns="0" rtlCol="0" anchor="t">
            <a:spAutoFit/>
          </a:bodyPr>
          <a:lstStyle/>
          <a:p>
            <a:pPr algn="just"/>
            <a:r>
              <a:rPr lang="es-BO" sz="3000" dirty="0"/>
              <a:t>Los cambios más significativos están mediados  por sus influencia  en </a:t>
            </a:r>
            <a:r>
              <a:rPr lang="es-BO" sz="3000" dirty="0" smtClean="0"/>
              <a:t>el </a:t>
            </a:r>
            <a:r>
              <a:rPr lang="es-BO" sz="3000" dirty="0"/>
              <a:t>equilibrio de las </a:t>
            </a:r>
            <a:r>
              <a:rPr lang="es-BO" sz="3000" dirty="0" smtClean="0"/>
              <a:t>dos ramas </a:t>
            </a:r>
            <a:r>
              <a:rPr lang="es-BO" sz="3000" dirty="0"/>
              <a:t>del sistema nervioso autónomo</a:t>
            </a:r>
          </a:p>
          <a:p>
            <a:endParaRPr lang="es-ES" sz="2400" dirty="0"/>
          </a:p>
        </p:txBody>
      </p:sp>
      <p:sp>
        <p:nvSpPr>
          <p:cNvPr id="12" name="Freeform 12"/>
          <p:cNvSpPr/>
          <p:nvPr/>
        </p:nvSpPr>
        <p:spPr>
          <a:xfrm rot="-5400000">
            <a:off x="13057557" y="-261954"/>
            <a:ext cx="4991100" cy="5469786"/>
          </a:xfrm>
          <a:custGeom>
            <a:avLst/>
            <a:gdLst/>
            <a:ahLst/>
            <a:cxnLst/>
            <a:rect l="l" t="t" r="r" b="b"/>
            <a:pathLst>
              <a:path w="4991100" h="5469786">
                <a:moveTo>
                  <a:pt x="0" y="0"/>
                </a:moveTo>
                <a:lnTo>
                  <a:pt x="4991100" y="0"/>
                </a:lnTo>
                <a:lnTo>
                  <a:pt x="4991100" y="5469786"/>
                </a:lnTo>
                <a:lnTo>
                  <a:pt x="0" y="5469786"/>
                </a:lnTo>
                <a:lnTo>
                  <a:pt x="0" y="0"/>
                </a:lnTo>
                <a:close/>
              </a:path>
            </a:pathLst>
          </a:custGeom>
          <a:blipFill>
            <a:blip r:embed="rId4">
              <a:alphaModFix amt="75000"/>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21" name="Freeform 21"/>
          <p:cNvSpPr/>
          <p:nvPr/>
        </p:nvSpPr>
        <p:spPr>
          <a:xfrm>
            <a:off x="1420155" y="6836713"/>
            <a:ext cx="3279564" cy="1448971"/>
          </a:xfrm>
          <a:custGeom>
            <a:avLst/>
            <a:gdLst/>
            <a:ahLst/>
            <a:cxnLst/>
            <a:rect l="l" t="t" r="r" b="b"/>
            <a:pathLst>
              <a:path w="3279564" h="1448971">
                <a:moveTo>
                  <a:pt x="0" y="0"/>
                </a:moveTo>
                <a:lnTo>
                  <a:pt x="3279564" y="0"/>
                </a:lnTo>
                <a:lnTo>
                  <a:pt x="3279564" y="1448971"/>
                </a:lnTo>
                <a:lnTo>
                  <a:pt x="0" y="1448971"/>
                </a:lnTo>
                <a:lnTo>
                  <a:pt x="0" y="0"/>
                </a:lnTo>
                <a:close/>
              </a:path>
            </a:pathLst>
          </a:custGeom>
          <a:blipFill>
            <a:blip r:embed="rId2">
              <a:extLst>
                <a:ext uri="{96DAC541-7B7A-43D3-8B79-37D633B846F1}">
                  <asvg:svgBlip xmlns:asvg="http://schemas.microsoft.com/office/drawing/2016/SVG/main" xmlns="" r:embed="rId14"/>
                </a:ext>
              </a:extLst>
            </a:blip>
            <a:stretch>
              <a:fillRect/>
            </a:stretch>
          </a:blipFill>
        </p:spPr>
      </p:sp>
      <p:sp>
        <p:nvSpPr>
          <p:cNvPr id="25" name="TextBox 25"/>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03</a:t>
            </a:r>
          </a:p>
        </p:txBody>
      </p:sp>
      <p:pic>
        <p:nvPicPr>
          <p:cNvPr id="35" name="Imagen 34"/>
          <p:cNvPicPr>
            <a:picLocks noChangeAspect="1"/>
          </p:cNvPicPr>
          <p:nvPr/>
        </p:nvPicPr>
        <p:blipFill>
          <a:blip r:embed="rId15"/>
          <a:stretch>
            <a:fillRect/>
          </a:stretch>
        </p:blipFill>
        <p:spPr>
          <a:xfrm>
            <a:off x="381000" y="0"/>
            <a:ext cx="17525999" cy="89773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3" name="Freeform 3"/>
          <p:cNvSpPr/>
          <p:nvPr/>
        </p:nvSpPr>
        <p:spPr>
          <a:xfrm rot="-1261943">
            <a:off x="-4603876" y="-1001080"/>
            <a:ext cx="7890719" cy="7245115"/>
          </a:xfrm>
          <a:custGeom>
            <a:avLst/>
            <a:gdLst/>
            <a:ahLst/>
            <a:cxnLst/>
            <a:rect l="l" t="t" r="r" b="b"/>
            <a:pathLst>
              <a:path w="7890719" h="7245115">
                <a:moveTo>
                  <a:pt x="0" y="0"/>
                </a:moveTo>
                <a:lnTo>
                  <a:pt x="7890719" y="0"/>
                </a:lnTo>
                <a:lnTo>
                  <a:pt x="7890719" y="7245115"/>
                </a:lnTo>
                <a:lnTo>
                  <a:pt x="0" y="7245115"/>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04</a:t>
            </a:r>
          </a:p>
        </p:txBody>
      </p:sp>
      <p:sp>
        <p:nvSpPr>
          <p:cNvPr id="6" name="Freeform 6"/>
          <p:cNvSpPr/>
          <p:nvPr/>
        </p:nvSpPr>
        <p:spPr>
          <a:xfrm>
            <a:off x="-6448928" y="1409700"/>
            <a:ext cx="10798442" cy="9914933"/>
          </a:xfrm>
          <a:custGeom>
            <a:avLst/>
            <a:gdLst/>
            <a:ahLst/>
            <a:cxnLst/>
            <a:rect l="l" t="t" r="r" b="b"/>
            <a:pathLst>
              <a:path w="10798442" h="9914933">
                <a:moveTo>
                  <a:pt x="0" y="0"/>
                </a:moveTo>
                <a:lnTo>
                  <a:pt x="10798442" y="0"/>
                </a:lnTo>
                <a:lnTo>
                  <a:pt x="10798442" y="9914933"/>
                </a:lnTo>
                <a:lnTo>
                  <a:pt x="0" y="9914933"/>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3465258" y="1632311"/>
            <a:ext cx="3333274" cy="436017"/>
          </a:xfrm>
          <a:prstGeom prst="rect">
            <a:avLst/>
          </a:prstGeom>
        </p:spPr>
        <p:txBody>
          <a:bodyPr lIns="0" tIns="0" rIns="0" bIns="0" rtlCol="0" anchor="t">
            <a:spAutoFit/>
          </a:bodyPr>
          <a:lstStyle/>
          <a:p>
            <a:pPr algn="ctr">
              <a:lnSpc>
                <a:spcPts val="3359"/>
              </a:lnSpc>
            </a:pPr>
            <a:r>
              <a:rPr lang="en-US" sz="3000" b="1" dirty="0" smtClean="0">
                <a:solidFill>
                  <a:srgbClr val="000000"/>
                </a:solidFill>
                <a:latin typeface="Montserrat"/>
              </a:rPr>
              <a:t>CORTISOL</a:t>
            </a:r>
            <a:endParaRPr lang="en-US" sz="3000" b="1" dirty="0">
              <a:solidFill>
                <a:srgbClr val="000000"/>
              </a:solidFill>
              <a:latin typeface="Montserrat"/>
            </a:endParaRPr>
          </a:p>
        </p:txBody>
      </p:sp>
      <p:pic>
        <p:nvPicPr>
          <p:cNvPr id="13" name="Imagen 12"/>
          <p:cNvPicPr>
            <a:picLocks noChangeAspect="1"/>
          </p:cNvPicPr>
          <p:nvPr/>
        </p:nvPicPr>
        <p:blipFill>
          <a:blip r:embed="rId4"/>
          <a:stretch>
            <a:fillRect/>
          </a:stretch>
        </p:blipFill>
        <p:spPr>
          <a:xfrm>
            <a:off x="8763000" y="647701"/>
            <a:ext cx="8370301" cy="8609648"/>
          </a:xfrm>
          <a:prstGeom prst="rect">
            <a:avLst/>
          </a:prstGeom>
        </p:spPr>
      </p:pic>
      <p:sp>
        <p:nvSpPr>
          <p:cNvPr id="15" name="TextBox 10"/>
          <p:cNvSpPr txBox="1"/>
          <p:nvPr/>
        </p:nvSpPr>
        <p:spPr>
          <a:xfrm>
            <a:off x="838201" y="2950817"/>
            <a:ext cx="7880114" cy="6933821"/>
          </a:xfrm>
          <a:prstGeom prst="rect">
            <a:avLst/>
          </a:prstGeom>
        </p:spPr>
        <p:txBody>
          <a:bodyPr wrap="square" lIns="0" tIns="0" rIns="0" bIns="0" rtlCol="0" anchor="t">
            <a:spAutoFit/>
          </a:bodyPr>
          <a:lstStyle/>
          <a:p>
            <a:pPr algn="just"/>
            <a:r>
              <a:rPr lang="es-ES" sz="3000" dirty="0"/>
              <a:t>El hipotálamo produce la hormona liberadora de </a:t>
            </a:r>
            <a:r>
              <a:rPr lang="es-ES" sz="3000" dirty="0" err="1"/>
              <a:t>corticotropina</a:t>
            </a:r>
            <a:r>
              <a:rPr lang="es-ES" sz="3000" dirty="0"/>
              <a:t> (</a:t>
            </a:r>
            <a:r>
              <a:rPr lang="es-ES" sz="3000" dirty="0" err="1"/>
              <a:t>corticotropin-releasing</a:t>
            </a:r>
            <a:r>
              <a:rPr lang="es-ES" sz="3000" dirty="0"/>
              <a:t> hormone, CRH) que estimula la glándula pituitaria para producir la hormona </a:t>
            </a:r>
            <a:r>
              <a:rPr lang="es-ES" sz="3000" dirty="0" err="1"/>
              <a:t>adrenocorticotropa</a:t>
            </a:r>
            <a:r>
              <a:rPr lang="es-ES" sz="3000" dirty="0"/>
              <a:t> (</a:t>
            </a:r>
            <a:r>
              <a:rPr lang="es-ES" sz="3000" dirty="0" err="1"/>
              <a:t>adrenocorticotropin</a:t>
            </a:r>
            <a:r>
              <a:rPr lang="es-ES" sz="3000" dirty="0"/>
              <a:t> hormone, ACTH).</a:t>
            </a:r>
          </a:p>
          <a:p>
            <a:pPr algn="just"/>
            <a:r>
              <a:rPr lang="es-ES" sz="3000" dirty="0"/>
              <a:t>La ACTH estimula las glándulas suprarrenales para producir y liberar las hormonas </a:t>
            </a:r>
            <a:r>
              <a:rPr lang="es-ES" sz="3000" dirty="0" err="1"/>
              <a:t>corticosteroides</a:t>
            </a:r>
            <a:r>
              <a:rPr lang="es-ES" sz="3000" dirty="0"/>
              <a:t> en la sangre.</a:t>
            </a:r>
          </a:p>
          <a:p>
            <a:pPr algn="just"/>
            <a:r>
              <a:rPr lang="es-ES" sz="3000" dirty="0"/>
              <a:t>Tanto el hipotálamo como la glándula pituitaria pueden detectar si la sangre posee la cantidad adecuada de hormona suprarrenal (cortisol). Si hay exceso o insuficiencia de cortisol, estas glándulas cambian la cantidad de CRH y ACTH que liberan</a:t>
            </a:r>
            <a:r>
              <a:rPr lang="es-ES" sz="2400" dirty="0"/>
              <a:t>.</a:t>
            </a:r>
          </a:p>
          <a:p>
            <a:pPr algn="just">
              <a:lnSpc>
                <a:spcPts val="4200"/>
              </a:lnSpc>
            </a:pPr>
            <a:endParaRPr lang="en-US" sz="2100" dirty="0">
              <a:solidFill>
                <a:srgbClr val="000000"/>
              </a:solidFill>
              <a:latin typeface="Montserra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511497"/>
            <a:ext cx="3622816" cy="5775503"/>
          </a:xfrm>
          <a:custGeom>
            <a:avLst/>
            <a:gdLst/>
            <a:ahLst/>
            <a:cxnLst/>
            <a:rect l="l" t="t" r="r" b="b"/>
            <a:pathLst>
              <a:path w="3622816" h="5775503">
                <a:moveTo>
                  <a:pt x="0" y="0"/>
                </a:moveTo>
                <a:lnTo>
                  <a:pt x="3622816" y="0"/>
                </a:lnTo>
                <a:lnTo>
                  <a:pt x="3622816" y="5775503"/>
                </a:lnTo>
                <a:lnTo>
                  <a:pt x="0" y="5775503"/>
                </a:lnTo>
                <a:lnTo>
                  <a:pt x="0" y="0"/>
                </a:lnTo>
                <a:close/>
              </a:path>
            </a:pathLst>
          </a:custGeom>
          <a:blipFill>
            <a:blip r:embed="rId2">
              <a:alphaModFix amt="85000"/>
              <a:extLst>
                <a:ext uri="{96DAC541-7B7A-43D3-8B79-37D633B846F1}">
                  <asvg:svgBlip xmlns:asvg="http://schemas.microsoft.com/office/drawing/2016/SVG/main" xmlns="" r:embed="rId3"/>
                </a:ext>
              </a:extLst>
            </a:blip>
            <a:stretch>
              <a:fillRect/>
            </a:stretch>
          </a:blipFill>
        </p:spPr>
      </p:sp>
      <p:sp>
        <p:nvSpPr>
          <p:cNvPr id="3" name="AutoShape 3"/>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14" name="TextBox 14"/>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05</a:t>
            </a:r>
          </a:p>
        </p:txBody>
      </p:sp>
      <p:sp>
        <p:nvSpPr>
          <p:cNvPr id="18" name="CuadroTexto 17"/>
          <p:cNvSpPr txBox="1"/>
          <p:nvPr/>
        </p:nvSpPr>
        <p:spPr>
          <a:xfrm>
            <a:off x="1600200" y="489613"/>
            <a:ext cx="5276637" cy="553998"/>
          </a:xfrm>
          <a:prstGeom prst="rect">
            <a:avLst/>
          </a:prstGeom>
          <a:noFill/>
        </p:spPr>
        <p:txBody>
          <a:bodyPr wrap="none" rtlCol="0">
            <a:spAutoFit/>
          </a:bodyPr>
          <a:lstStyle/>
          <a:p>
            <a:r>
              <a:rPr lang="es-ES" sz="3000" b="1" dirty="0" smtClean="0"/>
              <a:t>Generadores de cortisol (estrés)</a:t>
            </a:r>
            <a:endParaRPr lang="es-BO" sz="3000" b="1" dirty="0"/>
          </a:p>
        </p:txBody>
      </p:sp>
      <p:sp>
        <p:nvSpPr>
          <p:cNvPr id="19" name="CuadroTexto 18"/>
          <p:cNvSpPr txBox="1"/>
          <p:nvPr/>
        </p:nvSpPr>
        <p:spPr>
          <a:xfrm>
            <a:off x="11699124" y="546440"/>
            <a:ext cx="5074594" cy="553998"/>
          </a:xfrm>
          <a:prstGeom prst="rect">
            <a:avLst/>
          </a:prstGeom>
          <a:noFill/>
        </p:spPr>
        <p:txBody>
          <a:bodyPr wrap="none" rtlCol="0">
            <a:spAutoFit/>
          </a:bodyPr>
          <a:lstStyle/>
          <a:p>
            <a:r>
              <a:rPr lang="es-ES" sz="3000" b="1" dirty="0" smtClean="0"/>
              <a:t>Consecuencias del cortisol alto</a:t>
            </a:r>
            <a:endParaRPr lang="es-BO" sz="3000" b="1" dirty="0"/>
          </a:p>
        </p:txBody>
      </p:sp>
      <p:sp>
        <p:nvSpPr>
          <p:cNvPr id="20" name="Rectángulo redondeado 19"/>
          <p:cNvSpPr/>
          <p:nvPr/>
        </p:nvSpPr>
        <p:spPr>
          <a:xfrm>
            <a:off x="1354374" y="1382941"/>
            <a:ext cx="3162300" cy="112424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s-ES" sz="3000" dirty="0" smtClean="0"/>
              <a:t>Niveles de glucosa </a:t>
            </a:r>
          </a:p>
          <a:p>
            <a:pPr algn="ctr"/>
            <a:r>
              <a:rPr lang="es-ES" sz="3000" dirty="0" smtClean="0"/>
              <a:t>muy bajos</a:t>
            </a:r>
            <a:endParaRPr lang="es-ES" sz="3000" dirty="0"/>
          </a:p>
        </p:txBody>
      </p:sp>
      <p:sp>
        <p:nvSpPr>
          <p:cNvPr id="21" name="Rectángulo redondeado 20"/>
          <p:cNvSpPr/>
          <p:nvPr/>
        </p:nvSpPr>
        <p:spPr>
          <a:xfrm>
            <a:off x="457979" y="2941119"/>
            <a:ext cx="2702373" cy="901443"/>
          </a:xfrm>
          <a:prstGeom prst="round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3000" dirty="0" smtClean="0"/>
              <a:t>Estrés emocional</a:t>
            </a:r>
            <a:endParaRPr lang="es-ES" sz="3000" dirty="0"/>
          </a:p>
        </p:txBody>
      </p:sp>
      <p:sp>
        <p:nvSpPr>
          <p:cNvPr id="22" name="Rectángulo redondeado 21"/>
          <p:cNvSpPr/>
          <p:nvPr/>
        </p:nvSpPr>
        <p:spPr>
          <a:xfrm>
            <a:off x="452547" y="4389458"/>
            <a:ext cx="2702373" cy="9014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3000" dirty="0" smtClean="0"/>
              <a:t>Exceso de actividad física</a:t>
            </a:r>
            <a:endParaRPr lang="es-ES" sz="3000" dirty="0"/>
          </a:p>
        </p:txBody>
      </p:sp>
      <p:sp>
        <p:nvSpPr>
          <p:cNvPr id="23" name="Rectángulo redondeado 22"/>
          <p:cNvSpPr/>
          <p:nvPr/>
        </p:nvSpPr>
        <p:spPr>
          <a:xfrm>
            <a:off x="1238542" y="5869831"/>
            <a:ext cx="2702373" cy="9014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3000" dirty="0" smtClean="0"/>
              <a:t>Falta de sueño</a:t>
            </a:r>
            <a:endParaRPr lang="es-ES" sz="3000" dirty="0"/>
          </a:p>
        </p:txBody>
      </p:sp>
      <p:sp>
        <p:nvSpPr>
          <p:cNvPr id="24" name="Rectángulo redondeado 23"/>
          <p:cNvSpPr/>
          <p:nvPr/>
        </p:nvSpPr>
        <p:spPr>
          <a:xfrm>
            <a:off x="3695703" y="7262114"/>
            <a:ext cx="2702373" cy="9014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3000" dirty="0" smtClean="0"/>
              <a:t>Frio</a:t>
            </a:r>
            <a:r>
              <a:rPr lang="es-ES" sz="2500" dirty="0" smtClean="0"/>
              <a:t> </a:t>
            </a:r>
            <a:r>
              <a:rPr lang="es-ES" sz="3000" dirty="0" smtClean="0"/>
              <a:t>Excesivo</a:t>
            </a:r>
            <a:endParaRPr lang="es-ES" sz="3000" dirty="0"/>
          </a:p>
        </p:txBody>
      </p:sp>
      <p:pic>
        <p:nvPicPr>
          <p:cNvPr id="25" name="Imagen 24"/>
          <p:cNvPicPr>
            <a:picLocks noChangeAspect="1"/>
          </p:cNvPicPr>
          <p:nvPr/>
        </p:nvPicPr>
        <p:blipFill rotWithShape="1">
          <a:blip r:embed="rId4">
            <a:extLst>
              <a:ext uri="{BEBA8EAE-BF5A-486C-A8C5-ECC9F3942E4B}">
                <a14:imgProps xmlns:a14="http://schemas.microsoft.com/office/drawing/2010/main">
                  <a14:imgLayer r:embed="rId5">
                    <a14:imgEffect>
                      <a14:backgroundRemoval t="0" b="82099" l="21222" r="46945"/>
                    </a14:imgEffect>
                  </a14:imgLayer>
                </a14:imgProps>
              </a:ext>
              <a:ext uri="{28A0092B-C50C-407E-A947-70E740481C1C}">
                <a14:useLocalDpi xmlns:a14="http://schemas.microsoft.com/office/drawing/2010/main" val="0"/>
              </a:ext>
            </a:extLst>
          </a:blip>
          <a:srcRect l="22743" t="6664" r="51265" b="26864"/>
          <a:stretch/>
        </p:blipFill>
        <p:spPr>
          <a:xfrm>
            <a:off x="4651516" y="2494077"/>
            <a:ext cx="2659297" cy="3692872"/>
          </a:xfrm>
          <a:prstGeom prst="rect">
            <a:avLst/>
          </a:prstGeom>
        </p:spPr>
      </p:pic>
      <p:sp>
        <p:nvSpPr>
          <p:cNvPr id="26" name="Elipse 25"/>
          <p:cNvSpPr/>
          <p:nvPr/>
        </p:nvSpPr>
        <p:spPr>
          <a:xfrm>
            <a:off x="5600750" y="2718730"/>
            <a:ext cx="647650" cy="8664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27" name="Conector recto de flecha 26"/>
          <p:cNvCxnSpPr>
            <a:stCxn id="20" idx="3"/>
          </p:cNvCxnSpPr>
          <p:nvPr/>
        </p:nvCxnSpPr>
        <p:spPr>
          <a:xfrm>
            <a:off x="4516674" y="1945062"/>
            <a:ext cx="1125442" cy="394647"/>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21" idx="3"/>
          </p:cNvCxnSpPr>
          <p:nvPr/>
        </p:nvCxnSpPr>
        <p:spPr>
          <a:xfrm>
            <a:off x="3160352" y="3391841"/>
            <a:ext cx="1139978" cy="52918"/>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3211877" y="4813720"/>
            <a:ext cx="1139978" cy="52918"/>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V="1">
            <a:off x="3945363" y="6074942"/>
            <a:ext cx="1142623" cy="227282"/>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flipV="1">
            <a:off x="4980893" y="6547155"/>
            <a:ext cx="619857" cy="71496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CuadroTexto 49"/>
          <p:cNvSpPr txBox="1"/>
          <p:nvPr/>
        </p:nvSpPr>
        <p:spPr>
          <a:xfrm>
            <a:off x="11227569" y="1555958"/>
            <a:ext cx="2271071" cy="1015663"/>
          </a:xfrm>
          <a:prstGeom prst="rect">
            <a:avLst/>
          </a:prstGeom>
          <a:noFill/>
        </p:spPr>
        <p:txBody>
          <a:bodyPr wrap="none" rtlCol="0">
            <a:spAutoFit/>
          </a:bodyPr>
          <a:lstStyle/>
          <a:p>
            <a:pPr algn="ctr"/>
            <a:r>
              <a:rPr lang="es-ES" sz="3000" dirty="0" smtClean="0"/>
              <a:t>Resistencia a </a:t>
            </a:r>
          </a:p>
          <a:p>
            <a:pPr algn="ctr"/>
            <a:r>
              <a:rPr lang="es-ES" sz="3000" dirty="0" smtClean="0"/>
              <a:t>la insulina</a:t>
            </a:r>
            <a:endParaRPr lang="es-BO" sz="3000" dirty="0"/>
          </a:p>
        </p:txBody>
      </p:sp>
      <p:sp>
        <p:nvSpPr>
          <p:cNvPr id="51" name="CuadroTexto 50"/>
          <p:cNvSpPr txBox="1"/>
          <p:nvPr/>
        </p:nvSpPr>
        <p:spPr>
          <a:xfrm>
            <a:off x="11079336" y="3093551"/>
            <a:ext cx="1885453" cy="1015663"/>
          </a:xfrm>
          <a:prstGeom prst="rect">
            <a:avLst/>
          </a:prstGeom>
          <a:noFill/>
        </p:spPr>
        <p:txBody>
          <a:bodyPr wrap="none" rtlCol="0">
            <a:spAutoFit/>
          </a:bodyPr>
          <a:lstStyle/>
          <a:p>
            <a:pPr algn="ctr"/>
            <a:r>
              <a:rPr lang="es-ES" sz="3000" dirty="0" smtClean="0"/>
              <a:t>Grasa </a:t>
            </a:r>
          </a:p>
          <a:p>
            <a:pPr algn="ctr"/>
            <a:r>
              <a:rPr lang="es-ES" sz="3000" dirty="0" smtClean="0"/>
              <a:t>Abdominal</a:t>
            </a:r>
            <a:endParaRPr lang="es-BO" sz="3000" dirty="0"/>
          </a:p>
        </p:txBody>
      </p:sp>
      <p:sp>
        <p:nvSpPr>
          <p:cNvPr id="52" name="CuadroTexto 51"/>
          <p:cNvSpPr txBox="1"/>
          <p:nvPr/>
        </p:nvSpPr>
        <p:spPr>
          <a:xfrm>
            <a:off x="11112314" y="4633798"/>
            <a:ext cx="1923925" cy="1015663"/>
          </a:xfrm>
          <a:prstGeom prst="rect">
            <a:avLst/>
          </a:prstGeom>
          <a:noFill/>
        </p:spPr>
        <p:txBody>
          <a:bodyPr wrap="none" rtlCol="0">
            <a:spAutoFit/>
          </a:bodyPr>
          <a:lstStyle/>
          <a:p>
            <a:pPr algn="ctr"/>
            <a:r>
              <a:rPr lang="es-ES" sz="3000" dirty="0" smtClean="0"/>
              <a:t>Retención </a:t>
            </a:r>
          </a:p>
          <a:p>
            <a:pPr algn="ctr"/>
            <a:r>
              <a:rPr lang="es-ES" sz="3000" dirty="0" smtClean="0"/>
              <a:t>De líquidos</a:t>
            </a:r>
            <a:endParaRPr lang="es-BO" sz="3000" dirty="0"/>
          </a:p>
        </p:txBody>
      </p:sp>
      <p:sp>
        <p:nvSpPr>
          <p:cNvPr id="53" name="CuadroTexto 52"/>
          <p:cNvSpPr txBox="1"/>
          <p:nvPr/>
        </p:nvSpPr>
        <p:spPr>
          <a:xfrm>
            <a:off x="11227569" y="6087607"/>
            <a:ext cx="2452916" cy="1477328"/>
          </a:xfrm>
          <a:prstGeom prst="rect">
            <a:avLst/>
          </a:prstGeom>
          <a:noFill/>
        </p:spPr>
        <p:txBody>
          <a:bodyPr wrap="none" rtlCol="0">
            <a:spAutoFit/>
          </a:bodyPr>
          <a:lstStyle/>
          <a:p>
            <a:pPr algn="ctr"/>
            <a:r>
              <a:rPr lang="es-ES" sz="3000" dirty="0" smtClean="0"/>
              <a:t>Alergias y</a:t>
            </a:r>
          </a:p>
          <a:p>
            <a:pPr algn="ctr"/>
            <a:r>
              <a:rPr lang="es-ES" sz="3000" dirty="0" smtClean="0"/>
              <a:t>Enfermedades</a:t>
            </a:r>
          </a:p>
          <a:p>
            <a:pPr algn="ctr"/>
            <a:r>
              <a:rPr lang="es-ES" sz="3000" dirty="0" smtClean="0"/>
              <a:t>Inmunológicas</a:t>
            </a:r>
            <a:endParaRPr lang="es-BO" sz="3000" dirty="0"/>
          </a:p>
        </p:txBody>
      </p:sp>
      <p:sp>
        <p:nvSpPr>
          <p:cNvPr id="54" name="CuadroTexto 53"/>
          <p:cNvSpPr txBox="1"/>
          <p:nvPr/>
        </p:nvSpPr>
        <p:spPr>
          <a:xfrm>
            <a:off x="11217630" y="7919573"/>
            <a:ext cx="2231508" cy="553998"/>
          </a:xfrm>
          <a:prstGeom prst="rect">
            <a:avLst/>
          </a:prstGeom>
          <a:noFill/>
        </p:spPr>
        <p:txBody>
          <a:bodyPr wrap="none" rtlCol="0">
            <a:spAutoFit/>
          </a:bodyPr>
          <a:lstStyle/>
          <a:p>
            <a:r>
              <a:rPr lang="es-ES" sz="3000" dirty="0"/>
              <a:t>O</a:t>
            </a:r>
            <a:r>
              <a:rPr lang="es-ES" sz="3000" dirty="0" smtClean="0"/>
              <a:t>steoporosis</a:t>
            </a:r>
            <a:endParaRPr lang="es-BO" sz="3000" dirty="0"/>
          </a:p>
        </p:txBody>
      </p:sp>
      <p:sp>
        <p:nvSpPr>
          <p:cNvPr id="55" name="CuadroTexto 54"/>
          <p:cNvSpPr txBox="1"/>
          <p:nvPr/>
        </p:nvSpPr>
        <p:spPr>
          <a:xfrm>
            <a:off x="15607308" y="1586735"/>
            <a:ext cx="1595180" cy="553998"/>
          </a:xfrm>
          <a:prstGeom prst="rect">
            <a:avLst/>
          </a:prstGeom>
          <a:noFill/>
        </p:spPr>
        <p:txBody>
          <a:bodyPr wrap="none" rtlCol="0">
            <a:spAutoFit/>
          </a:bodyPr>
          <a:lstStyle/>
          <a:p>
            <a:r>
              <a:rPr lang="es-ES" sz="3000" dirty="0" smtClean="0"/>
              <a:t>Defensas</a:t>
            </a:r>
            <a:endParaRPr lang="es-BO" sz="3000" dirty="0"/>
          </a:p>
        </p:txBody>
      </p:sp>
      <p:sp>
        <p:nvSpPr>
          <p:cNvPr id="56" name="CuadroTexto 55"/>
          <p:cNvSpPr txBox="1"/>
          <p:nvPr/>
        </p:nvSpPr>
        <p:spPr>
          <a:xfrm>
            <a:off x="15635027" y="3308548"/>
            <a:ext cx="1636987" cy="1015663"/>
          </a:xfrm>
          <a:prstGeom prst="rect">
            <a:avLst/>
          </a:prstGeom>
          <a:noFill/>
        </p:spPr>
        <p:txBody>
          <a:bodyPr wrap="none" rtlCol="0">
            <a:spAutoFit/>
          </a:bodyPr>
          <a:lstStyle/>
          <a:p>
            <a:pPr algn="ctr"/>
            <a:r>
              <a:rPr lang="es-ES" sz="3000" dirty="0" smtClean="0"/>
              <a:t>Masa </a:t>
            </a:r>
          </a:p>
          <a:p>
            <a:pPr algn="ctr"/>
            <a:r>
              <a:rPr lang="es-ES" sz="3000" dirty="0" smtClean="0"/>
              <a:t>Muscular</a:t>
            </a:r>
            <a:endParaRPr lang="es-BO" sz="3000" dirty="0"/>
          </a:p>
        </p:txBody>
      </p:sp>
      <p:cxnSp>
        <p:nvCxnSpPr>
          <p:cNvPr id="57" name="Conector recto de flecha 56"/>
          <p:cNvCxnSpPr/>
          <p:nvPr/>
        </p:nvCxnSpPr>
        <p:spPr>
          <a:xfrm flipH="1" flipV="1">
            <a:off x="11067562" y="1739641"/>
            <a:ext cx="11774" cy="5771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p:nvPr/>
        </p:nvCxnSpPr>
        <p:spPr>
          <a:xfrm flipH="1" flipV="1">
            <a:off x="11055788" y="3373642"/>
            <a:ext cx="11774" cy="5771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flipH="1" flipV="1">
            <a:off x="11061675" y="4866638"/>
            <a:ext cx="11774" cy="5771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p:nvPr/>
        </p:nvCxnSpPr>
        <p:spPr>
          <a:xfrm flipH="1" flipV="1">
            <a:off x="11061675" y="6747846"/>
            <a:ext cx="11774" cy="5771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flipH="1" flipV="1">
            <a:off x="11040366" y="7874966"/>
            <a:ext cx="11774" cy="5771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H="1">
            <a:off x="15316200" y="1586735"/>
            <a:ext cx="11774" cy="55399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flipH="1">
            <a:off x="15327974" y="3700196"/>
            <a:ext cx="11774" cy="55399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12712" y="-2933700"/>
            <a:ext cx="6550575" cy="11911013"/>
          </a:xfrm>
          <a:custGeom>
            <a:avLst/>
            <a:gdLst/>
            <a:ahLst/>
            <a:cxnLst/>
            <a:rect l="l" t="t" r="r" b="b"/>
            <a:pathLst>
              <a:path w="7464975" h="6609896">
                <a:moveTo>
                  <a:pt x="0" y="0"/>
                </a:moveTo>
                <a:lnTo>
                  <a:pt x="7464975" y="0"/>
                </a:lnTo>
                <a:lnTo>
                  <a:pt x="7464975" y="6609897"/>
                </a:lnTo>
                <a:lnTo>
                  <a:pt x="0" y="6609897"/>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15" name="AutoShape 15"/>
          <p:cNvSpPr/>
          <p:nvPr/>
        </p:nvSpPr>
        <p:spPr>
          <a:xfrm>
            <a:off x="1028700" y="9257348"/>
            <a:ext cx="14945696" cy="0"/>
          </a:xfrm>
          <a:prstGeom prst="line">
            <a:avLst/>
          </a:prstGeom>
          <a:ln w="9525" cap="flat">
            <a:solidFill>
              <a:srgbClr val="000000"/>
            </a:solidFill>
            <a:prstDash val="solid"/>
            <a:headEnd type="none" w="sm" len="sm"/>
            <a:tailEnd type="none" w="sm" len="sm"/>
          </a:ln>
        </p:spPr>
      </p:sp>
      <p:pic>
        <p:nvPicPr>
          <p:cNvPr id="18" name="Picture 2" descr="Somos lo que comemos y lo que hacemos. La serotonina en el “eje intestino-microbiota-cerebro&quot;  / José Emilio Mesonero"/>
          <p:cNvPicPr>
            <a:picLocks noChangeAspect="1" noChangeArrowheads="1"/>
          </p:cNvPicPr>
          <p:nvPr/>
        </p:nvPicPr>
        <p:blipFill rotWithShape="1">
          <a:blip r:embed="rId4">
            <a:extLst>
              <a:ext uri="{28A0092B-C50C-407E-A947-70E740481C1C}">
                <a14:useLocalDpi xmlns:a14="http://schemas.microsoft.com/office/drawing/2010/main" val="0"/>
              </a:ext>
            </a:extLst>
          </a:blip>
          <a:srcRect l="2866" t="4869" r="1120" b="7719"/>
          <a:stretch/>
        </p:blipFill>
        <p:spPr bwMode="auto">
          <a:xfrm>
            <a:off x="149086" y="0"/>
            <a:ext cx="14921285" cy="897731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7"/>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06</a:t>
            </a:r>
          </a:p>
        </p:txBody>
      </p:sp>
      <p:sp>
        <p:nvSpPr>
          <p:cNvPr id="19" name="CuadroTexto 18"/>
          <p:cNvSpPr txBox="1"/>
          <p:nvPr/>
        </p:nvSpPr>
        <p:spPr>
          <a:xfrm>
            <a:off x="16448043" y="190500"/>
            <a:ext cx="323464" cy="7786747"/>
          </a:xfrm>
          <a:prstGeom prst="rect">
            <a:avLst/>
          </a:prstGeom>
          <a:noFill/>
        </p:spPr>
        <p:txBody>
          <a:bodyPr wrap="square" rtlCol="0">
            <a:spAutoFit/>
          </a:bodyPr>
          <a:lstStyle/>
          <a:p>
            <a:r>
              <a:rPr lang="es-ES" sz="5000" dirty="0" smtClean="0"/>
              <a:t>SEROTONINA</a:t>
            </a:r>
            <a:endParaRPr lang="es-BO" sz="5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32922" y="2794933"/>
            <a:ext cx="7524989" cy="7459145"/>
          </a:xfrm>
          <a:custGeom>
            <a:avLst/>
            <a:gdLst/>
            <a:ahLst/>
            <a:cxnLst/>
            <a:rect l="l" t="t" r="r" b="b"/>
            <a:pathLst>
              <a:path w="7524989" h="7459145">
                <a:moveTo>
                  <a:pt x="0" y="7459145"/>
                </a:moveTo>
                <a:lnTo>
                  <a:pt x="7524989" y="7459145"/>
                </a:lnTo>
                <a:lnTo>
                  <a:pt x="7524989" y="0"/>
                </a:lnTo>
                <a:lnTo>
                  <a:pt x="0" y="0"/>
                </a:lnTo>
                <a:lnTo>
                  <a:pt x="0" y="7459145"/>
                </a:lnTo>
                <a:close/>
              </a:path>
            </a:pathLst>
          </a:custGeom>
          <a:blipFill>
            <a:blip r:embed="rId2">
              <a:alphaModFix amt="75000"/>
            </a:blip>
            <a:stretch>
              <a:fillRect/>
            </a:stretch>
          </a:blipFill>
        </p:spPr>
      </p:sp>
      <p:sp>
        <p:nvSpPr>
          <p:cNvPr id="3" name="TextBox 3"/>
          <p:cNvSpPr txBox="1"/>
          <p:nvPr/>
        </p:nvSpPr>
        <p:spPr>
          <a:xfrm>
            <a:off x="1288788" y="673402"/>
            <a:ext cx="15161295" cy="618363"/>
          </a:xfrm>
          <a:prstGeom prst="rect">
            <a:avLst/>
          </a:prstGeom>
        </p:spPr>
        <p:txBody>
          <a:bodyPr lIns="0" tIns="0" rIns="0" bIns="0" rtlCol="0" anchor="t">
            <a:spAutoFit/>
          </a:bodyPr>
          <a:lstStyle/>
          <a:p>
            <a:pPr algn="ctr">
              <a:lnSpc>
                <a:spcPts val="4745"/>
              </a:lnSpc>
            </a:pPr>
            <a:r>
              <a:rPr lang="en-US" sz="4200" spc="819" dirty="0" smtClean="0">
                <a:solidFill>
                  <a:srgbClr val="000000"/>
                </a:solidFill>
                <a:latin typeface="Cinzel Italics"/>
              </a:rPr>
              <a:t>MODELOS Y EFECTOS DE LA RELAJACION</a:t>
            </a:r>
            <a:endParaRPr lang="en-US" sz="4200" spc="819" dirty="0">
              <a:solidFill>
                <a:srgbClr val="000000"/>
              </a:solidFill>
              <a:latin typeface="Cinzel Italics"/>
            </a:endParaRPr>
          </a:p>
        </p:txBody>
      </p:sp>
      <p:sp>
        <p:nvSpPr>
          <p:cNvPr id="4" name="Freeform 4"/>
          <p:cNvSpPr/>
          <p:nvPr/>
        </p:nvSpPr>
        <p:spPr>
          <a:xfrm rot="5400000" flipV="1">
            <a:off x="-340932" y="2197568"/>
            <a:ext cx="8124978" cy="8053885"/>
          </a:xfrm>
          <a:custGeom>
            <a:avLst/>
            <a:gdLst/>
            <a:ahLst/>
            <a:cxnLst/>
            <a:rect l="l" t="t" r="r" b="b"/>
            <a:pathLst>
              <a:path w="8124978" h="8053885">
                <a:moveTo>
                  <a:pt x="0" y="8053885"/>
                </a:moveTo>
                <a:lnTo>
                  <a:pt x="8124978" y="8053885"/>
                </a:lnTo>
                <a:lnTo>
                  <a:pt x="8124978" y="0"/>
                </a:lnTo>
                <a:lnTo>
                  <a:pt x="0" y="0"/>
                </a:lnTo>
                <a:lnTo>
                  <a:pt x="0" y="8053885"/>
                </a:lnTo>
                <a:close/>
              </a:path>
            </a:pathLst>
          </a:custGeom>
          <a:blipFill>
            <a:blip r:embed="rId2">
              <a:alphaModFix amt="75000"/>
            </a:blip>
            <a:stretch>
              <a:fillRect/>
            </a:stretch>
          </a:blipFill>
        </p:spPr>
      </p:sp>
      <p:sp>
        <p:nvSpPr>
          <p:cNvPr id="5" name="TextBox 5"/>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07</a:t>
            </a:r>
          </a:p>
        </p:txBody>
      </p:sp>
      <p:sp>
        <p:nvSpPr>
          <p:cNvPr id="6" name="AutoShape 6"/>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7" name="TextBox 7"/>
          <p:cNvSpPr txBox="1"/>
          <p:nvPr/>
        </p:nvSpPr>
        <p:spPr>
          <a:xfrm>
            <a:off x="2819400" y="3016639"/>
            <a:ext cx="8303023" cy="2693045"/>
          </a:xfrm>
          <a:prstGeom prst="rect">
            <a:avLst/>
          </a:prstGeom>
        </p:spPr>
        <p:txBody>
          <a:bodyPr wrap="square" lIns="0" tIns="0" rIns="0" bIns="0" rtlCol="0" anchor="t">
            <a:spAutoFit/>
          </a:bodyPr>
          <a:lstStyle/>
          <a:p>
            <a:pPr algn="just">
              <a:lnSpc>
                <a:spcPts val="4200"/>
              </a:lnSpc>
            </a:pPr>
            <a:r>
              <a:rPr lang="es-ES" sz="3000" dirty="0" smtClean="0">
                <a:solidFill>
                  <a:srgbClr val="000000"/>
                </a:solidFill>
              </a:rPr>
              <a:t>Las vías para conseguir los efectos de relajación son diversos existiendo propuestas muy especificas frente a otras mas integradoras que plantean que cualquier estrategia de relajación produce  un cambio psicofisiológico en el organismo.</a:t>
            </a:r>
            <a:endParaRPr lang="es-ES" sz="3000" dirty="0">
              <a:solidFill>
                <a:srgbClr val="000000"/>
              </a:solidFill>
            </a:endParaRPr>
          </a:p>
        </p:txBody>
      </p:sp>
      <p:pic>
        <p:nvPicPr>
          <p:cNvPr id="37" name="Imagen 36"/>
          <p:cNvPicPr>
            <a:picLocks noChangeAspect="1"/>
          </p:cNvPicPr>
          <p:nvPr/>
        </p:nvPicPr>
        <p:blipFill rotWithShape="1">
          <a:blip r:embed="rId3"/>
          <a:srcRect l="28389"/>
          <a:stretch/>
        </p:blipFill>
        <p:spPr>
          <a:xfrm>
            <a:off x="11125200" y="2207672"/>
            <a:ext cx="6153978" cy="61569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6800" y="9298969"/>
            <a:ext cx="14945696" cy="0"/>
          </a:xfrm>
          <a:prstGeom prst="line">
            <a:avLst/>
          </a:prstGeom>
          <a:ln w="9525" cap="flat">
            <a:solidFill>
              <a:srgbClr val="000000"/>
            </a:solidFill>
            <a:prstDash val="solid"/>
            <a:headEnd type="none" w="sm" len="sm"/>
            <a:tailEnd type="none" w="sm" len="sm"/>
          </a:ln>
        </p:spPr>
      </p:sp>
      <p:sp>
        <p:nvSpPr>
          <p:cNvPr id="27" name="Freeform 27"/>
          <p:cNvSpPr/>
          <p:nvPr/>
        </p:nvSpPr>
        <p:spPr>
          <a:xfrm>
            <a:off x="-578418" y="-185708"/>
            <a:ext cx="8326917" cy="7297408"/>
          </a:xfrm>
          <a:custGeom>
            <a:avLst/>
            <a:gdLst/>
            <a:ahLst/>
            <a:cxnLst/>
            <a:rect l="l" t="t" r="r" b="b"/>
            <a:pathLst>
              <a:path w="8326917" h="7297408">
                <a:moveTo>
                  <a:pt x="0" y="0"/>
                </a:moveTo>
                <a:lnTo>
                  <a:pt x="8326918" y="0"/>
                </a:lnTo>
                <a:lnTo>
                  <a:pt x="8326918" y="7297408"/>
                </a:lnTo>
                <a:lnTo>
                  <a:pt x="0" y="7297408"/>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28" name="TextBox 28"/>
          <p:cNvSpPr txBox="1"/>
          <p:nvPr/>
        </p:nvSpPr>
        <p:spPr>
          <a:xfrm>
            <a:off x="8157782" y="331462"/>
            <a:ext cx="8976148" cy="1205458"/>
          </a:xfrm>
          <a:prstGeom prst="rect">
            <a:avLst/>
          </a:prstGeom>
        </p:spPr>
        <p:txBody>
          <a:bodyPr wrap="square" lIns="0" tIns="0" rIns="0" bIns="0" rtlCol="0" anchor="t">
            <a:spAutoFit/>
          </a:bodyPr>
          <a:lstStyle/>
          <a:p>
            <a:pPr algn="ctr">
              <a:lnSpc>
                <a:spcPts val="4745"/>
              </a:lnSpc>
            </a:pPr>
            <a:r>
              <a:rPr lang="en-US" sz="3500" spc="819" dirty="0" smtClean="0">
                <a:solidFill>
                  <a:srgbClr val="000000"/>
                </a:solidFill>
                <a:latin typeface="+mj-lt"/>
              </a:rPr>
              <a:t>MODELOS DE EFECTOS ESPECIFICOS</a:t>
            </a:r>
            <a:endParaRPr lang="en-US" sz="3500" spc="819" dirty="0">
              <a:solidFill>
                <a:srgbClr val="000000"/>
              </a:solidFill>
              <a:latin typeface="+mj-lt"/>
            </a:endParaRPr>
          </a:p>
        </p:txBody>
      </p:sp>
      <p:sp>
        <p:nvSpPr>
          <p:cNvPr id="29" name="TextBox 29"/>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08</a:t>
            </a:r>
          </a:p>
        </p:txBody>
      </p:sp>
      <p:sp>
        <p:nvSpPr>
          <p:cNvPr id="30" name="Freeform 30"/>
          <p:cNvSpPr/>
          <p:nvPr/>
        </p:nvSpPr>
        <p:spPr>
          <a:xfrm>
            <a:off x="60084" y="1042086"/>
            <a:ext cx="8326917" cy="6987947"/>
          </a:xfrm>
          <a:custGeom>
            <a:avLst/>
            <a:gdLst/>
            <a:ahLst/>
            <a:cxnLst/>
            <a:rect l="l" t="t" r="r" b="b"/>
            <a:pathLst>
              <a:path w="8326917" h="7297408">
                <a:moveTo>
                  <a:pt x="0" y="0"/>
                </a:moveTo>
                <a:lnTo>
                  <a:pt x="8326917" y="0"/>
                </a:lnTo>
                <a:lnTo>
                  <a:pt x="8326917" y="7297408"/>
                </a:lnTo>
                <a:lnTo>
                  <a:pt x="0" y="7297408"/>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31" name="TextBox 31"/>
          <p:cNvSpPr txBox="1"/>
          <p:nvPr/>
        </p:nvSpPr>
        <p:spPr>
          <a:xfrm>
            <a:off x="2173647" y="1810976"/>
            <a:ext cx="4989848" cy="538609"/>
          </a:xfrm>
          <a:prstGeom prst="rect">
            <a:avLst/>
          </a:prstGeom>
        </p:spPr>
        <p:txBody>
          <a:bodyPr wrap="square" lIns="0" tIns="0" rIns="0" bIns="0" rtlCol="0" anchor="t">
            <a:spAutoFit/>
          </a:bodyPr>
          <a:lstStyle/>
          <a:p>
            <a:pPr>
              <a:lnSpc>
                <a:spcPts val="4200"/>
              </a:lnSpc>
            </a:pPr>
            <a:r>
              <a:rPr lang="es-BO" sz="3000" b="1" dirty="0"/>
              <a:t>R</a:t>
            </a:r>
            <a:r>
              <a:rPr lang="es-BO" sz="3000" b="1" dirty="0" smtClean="0"/>
              <a:t>elajación </a:t>
            </a:r>
            <a:r>
              <a:rPr lang="es-BO" sz="3000" b="1" dirty="0"/>
              <a:t>progresiva </a:t>
            </a:r>
            <a:r>
              <a:rPr lang="es-BO" sz="3000" b="1" dirty="0" err="1" smtClean="0"/>
              <a:t>JaCobson</a:t>
            </a:r>
            <a:endParaRPr lang="en-US" sz="3000" b="1" dirty="0">
              <a:solidFill>
                <a:srgbClr val="000000"/>
              </a:solidFill>
              <a:latin typeface="Montserrat"/>
            </a:endParaRPr>
          </a:p>
        </p:txBody>
      </p:sp>
      <p:sp>
        <p:nvSpPr>
          <p:cNvPr id="33" name="CuadroTexto 32"/>
          <p:cNvSpPr txBox="1"/>
          <p:nvPr/>
        </p:nvSpPr>
        <p:spPr>
          <a:xfrm>
            <a:off x="636786" y="2447371"/>
            <a:ext cx="7717317" cy="3323987"/>
          </a:xfrm>
          <a:prstGeom prst="rect">
            <a:avLst/>
          </a:prstGeom>
          <a:noFill/>
        </p:spPr>
        <p:txBody>
          <a:bodyPr wrap="square" rtlCol="0">
            <a:spAutoFit/>
          </a:bodyPr>
          <a:lstStyle/>
          <a:p>
            <a:pPr algn="just"/>
            <a:r>
              <a:rPr lang="es-ES" sz="3000" dirty="0"/>
              <a:t>Básicamente consiste en tensar y relajar distintos grupos musculares. </a:t>
            </a:r>
            <a:endParaRPr lang="es-ES" sz="3000" dirty="0" smtClean="0"/>
          </a:p>
          <a:p>
            <a:pPr algn="just"/>
            <a:r>
              <a:rPr lang="es-ES" sz="3000" dirty="0" smtClean="0"/>
              <a:t>Esta </a:t>
            </a:r>
            <a:r>
              <a:rPr lang="es-ES" sz="3000" dirty="0"/>
              <a:t>técnica se basa en que los pensamientos y comportamientos asociados </a:t>
            </a:r>
            <a:r>
              <a:rPr lang="es-ES" sz="3000" dirty="0" smtClean="0"/>
              <a:t>al </a:t>
            </a:r>
            <a:r>
              <a:rPr lang="es-ES" sz="3000" dirty="0"/>
              <a:t>estrés provocan </a:t>
            </a:r>
            <a:r>
              <a:rPr lang="es-ES" sz="3000" dirty="0" smtClean="0"/>
              <a:t>tensiones </a:t>
            </a:r>
            <a:r>
              <a:rPr lang="es-ES" sz="3000" dirty="0"/>
              <a:t>musculares. </a:t>
            </a:r>
            <a:endParaRPr lang="es-ES" sz="3000" dirty="0" smtClean="0"/>
          </a:p>
          <a:p>
            <a:pPr algn="just"/>
            <a:r>
              <a:rPr lang="es-ES" sz="3000" dirty="0" smtClean="0"/>
              <a:t>Cuando </a:t>
            </a:r>
            <a:r>
              <a:rPr lang="es-ES" sz="3000" dirty="0"/>
              <a:t>estamos tensos, nuestra percepción del estrés y la sensación de ansiedad aumenta</a:t>
            </a:r>
            <a:endParaRPr lang="es-BO" sz="3000" dirty="0"/>
          </a:p>
        </p:txBody>
      </p:sp>
      <p:pic>
        <p:nvPicPr>
          <p:cNvPr id="34" name="Imagen 33"/>
          <p:cNvPicPr>
            <a:picLocks noChangeAspect="1"/>
          </p:cNvPicPr>
          <p:nvPr/>
        </p:nvPicPr>
        <p:blipFill rotWithShape="1">
          <a:blip r:embed="rId4"/>
          <a:srcRect l="35655" t="9424" r="34745" b="3196"/>
          <a:stretch/>
        </p:blipFill>
        <p:spPr>
          <a:xfrm>
            <a:off x="11316361" y="1437613"/>
            <a:ext cx="2523093" cy="2945184"/>
          </a:xfrm>
          <a:prstGeom prst="ellipse">
            <a:avLst/>
          </a:prstGeom>
          <a:ln>
            <a:noFill/>
          </a:ln>
          <a:effectLst>
            <a:softEdge rad="112500"/>
          </a:effectLst>
        </p:spPr>
      </p:pic>
      <p:sp>
        <p:nvSpPr>
          <p:cNvPr id="35" name="AutoShape 2" descr="Cama dibujo animado imágenes de stock de arte vectorial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pic>
        <p:nvPicPr>
          <p:cNvPr id="36" name="Imagen 35"/>
          <p:cNvPicPr>
            <a:picLocks noChangeAspect="1"/>
          </p:cNvPicPr>
          <p:nvPr/>
        </p:nvPicPr>
        <p:blipFill>
          <a:blip r:embed="rId5"/>
          <a:stretch>
            <a:fillRect/>
          </a:stretch>
        </p:blipFill>
        <p:spPr>
          <a:xfrm>
            <a:off x="9133095" y="3866979"/>
            <a:ext cx="2340544" cy="1898755"/>
          </a:xfrm>
          <a:prstGeom prst="rect">
            <a:avLst/>
          </a:prstGeom>
        </p:spPr>
      </p:pic>
      <p:pic>
        <p:nvPicPr>
          <p:cNvPr id="38" name="Imagen 37"/>
          <p:cNvPicPr>
            <a:picLocks noChangeAspect="1"/>
          </p:cNvPicPr>
          <p:nvPr/>
        </p:nvPicPr>
        <p:blipFill>
          <a:blip r:embed="rId6"/>
          <a:stretch>
            <a:fillRect/>
          </a:stretch>
        </p:blipFill>
        <p:spPr>
          <a:xfrm>
            <a:off x="11903481" y="4591477"/>
            <a:ext cx="1724025" cy="1443703"/>
          </a:xfrm>
          <a:prstGeom prst="rect">
            <a:avLst/>
          </a:prstGeom>
        </p:spPr>
      </p:pic>
      <p:pic>
        <p:nvPicPr>
          <p:cNvPr id="39" name="Imagen 38"/>
          <p:cNvPicPr>
            <a:picLocks noChangeAspect="1"/>
          </p:cNvPicPr>
          <p:nvPr/>
        </p:nvPicPr>
        <p:blipFill rotWithShape="1">
          <a:blip r:embed="rId7"/>
          <a:srcRect l="12399" t="12923" r="5823" b="19522"/>
          <a:stretch/>
        </p:blipFill>
        <p:spPr>
          <a:xfrm>
            <a:off x="14050722" y="3462996"/>
            <a:ext cx="1752600" cy="1973691"/>
          </a:xfrm>
          <a:prstGeom prst="rect">
            <a:avLst/>
          </a:prstGeom>
        </p:spPr>
      </p:pic>
      <p:sp>
        <p:nvSpPr>
          <p:cNvPr id="40" name="CuadroTexto 39"/>
          <p:cNvSpPr txBox="1"/>
          <p:nvPr/>
        </p:nvSpPr>
        <p:spPr>
          <a:xfrm>
            <a:off x="2346010" y="7179916"/>
            <a:ext cx="1398140" cy="769441"/>
          </a:xfrm>
          <a:prstGeom prst="rect">
            <a:avLst/>
          </a:prstGeom>
          <a:noFill/>
        </p:spPr>
        <p:txBody>
          <a:bodyPr wrap="none" rtlCol="0">
            <a:spAutoFit/>
          </a:bodyPr>
          <a:lstStyle/>
          <a:p>
            <a:r>
              <a:rPr lang="es-ES" sz="2600" dirty="0" smtClean="0"/>
              <a:t>TENSIÓN</a:t>
            </a:r>
          </a:p>
          <a:p>
            <a:endParaRPr lang="es-BO" dirty="0"/>
          </a:p>
        </p:txBody>
      </p:sp>
      <p:sp>
        <p:nvSpPr>
          <p:cNvPr id="41" name="CuadroTexto 40"/>
          <p:cNvSpPr txBox="1"/>
          <p:nvPr/>
        </p:nvSpPr>
        <p:spPr>
          <a:xfrm>
            <a:off x="2156454" y="8251498"/>
            <a:ext cx="1852174" cy="769441"/>
          </a:xfrm>
          <a:prstGeom prst="rect">
            <a:avLst/>
          </a:prstGeom>
          <a:noFill/>
        </p:spPr>
        <p:txBody>
          <a:bodyPr wrap="none" rtlCol="0">
            <a:spAutoFit/>
          </a:bodyPr>
          <a:lstStyle/>
          <a:p>
            <a:r>
              <a:rPr lang="es-ES" sz="2600" dirty="0" smtClean="0"/>
              <a:t>RELAJACIÓN</a:t>
            </a:r>
          </a:p>
          <a:p>
            <a:endParaRPr lang="es-BO" dirty="0"/>
          </a:p>
        </p:txBody>
      </p:sp>
      <p:sp>
        <p:nvSpPr>
          <p:cNvPr id="42" name="CuadroTexto 41"/>
          <p:cNvSpPr txBox="1"/>
          <p:nvPr/>
        </p:nvSpPr>
        <p:spPr>
          <a:xfrm>
            <a:off x="1838141" y="6318850"/>
            <a:ext cx="2524089" cy="553998"/>
          </a:xfrm>
          <a:prstGeom prst="rect">
            <a:avLst/>
          </a:prstGeom>
          <a:noFill/>
        </p:spPr>
        <p:txBody>
          <a:bodyPr wrap="none" rtlCol="0">
            <a:spAutoFit/>
          </a:bodyPr>
          <a:lstStyle/>
          <a:p>
            <a:r>
              <a:rPr lang="es-ES" sz="3000" b="1" dirty="0" smtClean="0"/>
              <a:t>PRIMERA FASE</a:t>
            </a:r>
            <a:endParaRPr lang="es-BO" sz="3000" b="1" dirty="0"/>
          </a:p>
        </p:txBody>
      </p:sp>
      <p:sp>
        <p:nvSpPr>
          <p:cNvPr id="43" name="Flecha curvada hacia la derecha 42"/>
          <p:cNvSpPr/>
          <p:nvPr/>
        </p:nvSpPr>
        <p:spPr>
          <a:xfrm>
            <a:off x="1487045" y="7339897"/>
            <a:ext cx="644087" cy="13091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chemeClr val="tx1"/>
              </a:solidFill>
            </a:endParaRPr>
          </a:p>
        </p:txBody>
      </p:sp>
      <p:sp>
        <p:nvSpPr>
          <p:cNvPr id="44" name="Flecha curvada hacia la izquierda 43"/>
          <p:cNvSpPr/>
          <p:nvPr/>
        </p:nvSpPr>
        <p:spPr>
          <a:xfrm flipV="1">
            <a:off x="9966291" y="7317160"/>
            <a:ext cx="889471" cy="12234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chemeClr val="tx1"/>
              </a:solidFill>
            </a:endParaRPr>
          </a:p>
        </p:txBody>
      </p:sp>
      <p:sp>
        <p:nvSpPr>
          <p:cNvPr id="46" name="CuadroTexto 45"/>
          <p:cNvSpPr txBox="1"/>
          <p:nvPr/>
        </p:nvSpPr>
        <p:spPr>
          <a:xfrm>
            <a:off x="7236855" y="6301778"/>
            <a:ext cx="2605585" cy="553998"/>
          </a:xfrm>
          <a:prstGeom prst="rect">
            <a:avLst/>
          </a:prstGeom>
          <a:noFill/>
        </p:spPr>
        <p:txBody>
          <a:bodyPr wrap="none" rtlCol="0">
            <a:spAutoFit/>
          </a:bodyPr>
          <a:lstStyle/>
          <a:p>
            <a:r>
              <a:rPr lang="es-ES" sz="3000" b="1" dirty="0" smtClean="0"/>
              <a:t>SEGUNDA FASE</a:t>
            </a:r>
            <a:endParaRPr lang="es-BO" sz="3000" b="1" dirty="0"/>
          </a:p>
        </p:txBody>
      </p:sp>
      <p:sp>
        <p:nvSpPr>
          <p:cNvPr id="47" name="CuadroTexto 46"/>
          <p:cNvSpPr txBox="1"/>
          <p:nvPr/>
        </p:nvSpPr>
        <p:spPr>
          <a:xfrm>
            <a:off x="7896207" y="7215067"/>
            <a:ext cx="1243738" cy="769441"/>
          </a:xfrm>
          <a:prstGeom prst="rect">
            <a:avLst/>
          </a:prstGeom>
          <a:noFill/>
        </p:spPr>
        <p:txBody>
          <a:bodyPr wrap="none" rtlCol="0">
            <a:spAutoFit/>
          </a:bodyPr>
          <a:lstStyle/>
          <a:p>
            <a:r>
              <a:rPr lang="es-ES" sz="2600" dirty="0" smtClean="0"/>
              <a:t>REPASO</a:t>
            </a:r>
          </a:p>
          <a:p>
            <a:endParaRPr lang="es-BO" dirty="0"/>
          </a:p>
        </p:txBody>
      </p:sp>
      <p:sp>
        <p:nvSpPr>
          <p:cNvPr id="48" name="CuadroTexto 47"/>
          <p:cNvSpPr txBox="1"/>
          <p:nvPr/>
        </p:nvSpPr>
        <p:spPr>
          <a:xfrm>
            <a:off x="6672425" y="8075559"/>
            <a:ext cx="3742628" cy="1169551"/>
          </a:xfrm>
          <a:prstGeom prst="rect">
            <a:avLst/>
          </a:prstGeom>
          <a:noFill/>
        </p:spPr>
        <p:txBody>
          <a:bodyPr wrap="none" rtlCol="0">
            <a:spAutoFit/>
          </a:bodyPr>
          <a:lstStyle/>
          <a:p>
            <a:pPr algn="ctr"/>
            <a:r>
              <a:rPr lang="es-ES" sz="2600" dirty="0" smtClean="0"/>
              <a:t>CONCIENTIZAR EL </a:t>
            </a:r>
          </a:p>
          <a:p>
            <a:pPr algn="ctr"/>
            <a:r>
              <a:rPr lang="es-ES" sz="2600" dirty="0" smtClean="0"/>
              <a:t>CUERPO CON LA MENTE</a:t>
            </a:r>
          </a:p>
          <a:p>
            <a:endParaRPr lang="es-BO" dirty="0"/>
          </a:p>
        </p:txBody>
      </p:sp>
      <p:sp>
        <p:nvSpPr>
          <p:cNvPr id="49" name="CuadroTexto 48"/>
          <p:cNvSpPr txBox="1"/>
          <p:nvPr/>
        </p:nvSpPr>
        <p:spPr>
          <a:xfrm>
            <a:off x="13106400" y="6308873"/>
            <a:ext cx="2458750" cy="553998"/>
          </a:xfrm>
          <a:prstGeom prst="rect">
            <a:avLst/>
          </a:prstGeom>
          <a:noFill/>
        </p:spPr>
        <p:txBody>
          <a:bodyPr wrap="none" rtlCol="0">
            <a:spAutoFit/>
          </a:bodyPr>
          <a:lstStyle/>
          <a:p>
            <a:r>
              <a:rPr lang="es-ES" sz="3000" b="1" dirty="0" smtClean="0"/>
              <a:t>TERCERA FASE</a:t>
            </a:r>
            <a:endParaRPr lang="es-BO" sz="3000" b="1" dirty="0"/>
          </a:p>
        </p:txBody>
      </p:sp>
      <p:sp>
        <p:nvSpPr>
          <p:cNvPr id="50" name="Flecha curvada hacia la derecha 49"/>
          <p:cNvSpPr/>
          <p:nvPr/>
        </p:nvSpPr>
        <p:spPr>
          <a:xfrm>
            <a:off x="6216071" y="7233286"/>
            <a:ext cx="887387" cy="13807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chemeClr val="tx1"/>
              </a:solidFill>
            </a:endParaRPr>
          </a:p>
        </p:txBody>
      </p:sp>
      <p:sp>
        <p:nvSpPr>
          <p:cNvPr id="53" name="Flecha curvada hacia la izquierda 52"/>
          <p:cNvSpPr/>
          <p:nvPr/>
        </p:nvSpPr>
        <p:spPr>
          <a:xfrm flipV="1">
            <a:off x="4124137" y="7339897"/>
            <a:ext cx="625086" cy="12234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chemeClr val="tx1"/>
              </a:solidFill>
            </a:endParaRPr>
          </a:p>
        </p:txBody>
      </p:sp>
      <p:sp>
        <p:nvSpPr>
          <p:cNvPr id="54" name="CuadroTexto 53"/>
          <p:cNvSpPr txBox="1"/>
          <p:nvPr/>
        </p:nvSpPr>
        <p:spPr>
          <a:xfrm>
            <a:off x="13322604" y="7106543"/>
            <a:ext cx="2048318" cy="1169551"/>
          </a:xfrm>
          <a:prstGeom prst="rect">
            <a:avLst/>
          </a:prstGeom>
          <a:noFill/>
        </p:spPr>
        <p:txBody>
          <a:bodyPr wrap="none" rtlCol="0">
            <a:spAutoFit/>
          </a:bodyPr>
          <a:lstStyle/>
          <a:p>
            <a:pPr algn="ctr"/>
            <a:r>
              <a:rPr lang="es-ES" sz="2600" dirty="0" smtClean="0"/>
              <a:t>RELAJACIÓN </a:t>
            </a:r>
          </a:p>
          <a:p>
            <a:pPr algn="ctr"/>
            <a:r>
              <a:rPr lang="es-ES" sz="2600" dirty="0" smtClean="0"/>
              <a:t>MENTAL</a:t>
            </a:r>
          </a:p>
          <a:p>
            <a:endParaRPr lang="es-BO" dirty="0"/>
          </a:p>
        </p:txBody>
      </p:sp>
      <p:sp>
        <p:nvSpPr>
          <p:cNvPr id="55" name="CuadroTexto 54"/>
          <p:cNvSpPr txBox="1"/>
          <p:nvPr/>
        </p:nvSpPr>
        <p:spPr>
          <a:xfrm>
            <a:off x="13024583" y="8276094"/>
            <a:ext cx="2498504" cy="1169551"/>
          </a:xfrm>
          <a:prstGeom prst="rect">
            <a:avLst/>
          </a:prstGeom>
          <a:noFill/>
        </p:spPr>
        <p:txBody>
          <a:bodyPr wrap="none" rtlCol="0">
            <a:spAutoFit/>
          </a:bodyPr>
          <a:lstStyle/>
          <a:p>
            <a:pPr algn="ctr"/>
            <a:r>
              <a:rPr lang="es-ES" sz="2600" dirty="0" smtClean="0"/>
              <a:t>DEJAR LA MENTE</a:t>
            </a:r>
          </a:p>
          <a:p>
            <a:pPr algn="ctr"/>
            <a:r>
              <a:rPr lang="es-ES" sz="2600" dirty="0" smtClean="0"/>
              <a:t> EN BLACO</a:t>
            </a:r>
          </a:p>
          <a:p>
            <a:endParaRPr lang="es-BO" dirty="0"/>
          </a:p>
        </p:txBody>
      </p:sp>
      <p:sp>
        <p:nvSpPr>
          <p:cNvPr id="56" name="Flecha curvada hacia la derecha 55"/>
          <p:cNvSpPr/>
          <p:nvPr/>
        </p:nvSpPr>
        <p:spPr>
          <a:xfrm>
            <a:off x="12111874" y="7304122"/>
            <a:ext cx="887387" cy="13807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chemeClr val="tx1"/>
              </a:solidFill>
            </a:endParaRPr>
          </a:p>
        </p:txBody>
      </p:sp>
      <p:sp>
        <p:nvSpPr>
          <p:cNvPr id="57" name="Flecha curvada hacia la izquierda 56"/>
          <p:cNvSpPr/>
          <p:nvPr/>
        </p:nvSpPr>
        <p:spPr>
          <a:xfrm flipV="1">
            <a:off x="15523087" y="7215067"/>
            <a:ext cx="889471" cy="13608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1989658" y="2946669"/>
            <a:ext cx="6367589" cy="7454324"/>
          </a:xfrm>
          <a:custGeom>
            <a:avLst/>
            <a:gdLst/>
            <a:ahLst/>
            <a:cxnLst/>
            <a:rect l="l" t="t" r="r" b="b"/>
            <a:pathLst>
              <a:path w="6367589" h="7454324">
                <a:moveTo>
                  <a:pt x="6367589" y="7454324"/>
                </a:moveTo>
                <a:lnTo>
                  <a:pt x="0" y="7454324"/>
                </a:lnTo>
                <a:lnTo>
                  <a:pt x="0" y="0"/>
                </a:lnTo>
                <a:lnTo>
                  <a:pt x="6367589" y="0"/>
                </a:lnTo>
                <a:lnTo>
                  <a:pt x="6367589" y="7454324"/>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4" name="AutoShape 4"/>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37" name="TextBox 37"/>
          <p:cNvSpPr txBox="1"/>
          <p:nvPr/>
        </p:nvSpPr>
        <p:spPr>
          <a:xfrm>
            <a:off x="8600487" y="434218"/>
            <a:ext cx="8173231" cy="1205458"/>
          </a:xfrm>
          <a:prstGeom prst="rect">
            <a:avLst/>
          </a:prstGeom>
        </p:spPr>
        <p:txBody>
          <a:bodyPr wrap="square" lIns="0" tIns="0" rIns="0" bIns="0" rtlCol="0" anchor="t">
            <a:spAutoFit/>
          </a:bodyPr>
          <a:lstStyle/>
          <a:p>
            <a:pPr algn="ctr">
              <a:lnSpc>
                <a:spcPts val="4745"/>
              </a:lnSpc>
            </a:pPr>
            <a:r>
              <a:rPr lang="en-US" sz="4200" spc="819" dirty="0" smtClean="0">
                <a:solidFill>
                  <a:srgbClr val="000000"/>
                </a:solidFill>
              </a:rPr>
              <a:t>MODELO DE RESPUESTA DE RELAJACION UNICA</a:t>
            </a:r>
            <a:endParaRPr lang="en-US" sz="4200" spc="819" dirty="0">
              <a:solidFill>
                <a:srgbClr val="000000"/>
              </a:solidFill>
            </a:endParaRPr>
          </a:p>
        </p:txBody>
      </p:sp>
      <p:sp>
        <p:nvSpPr>
          <p:cNvPr id="38" name="TextBox 38"/>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09</a:t>
            </a:r>
          </a:p>
        </p:txBody>
      </p:sp>
      <p:sp>
        <p:nvSpPr>
          <p:cNvPr id="39" name="TextBox 39"/>
          <p:cNvSpPr txBox="1"/>
          <p:nvPr/>
        </p:nvSpPr>
        <p:spPr>
          <a:xfrm>
            <a:off x="535473" y="2864638"/>
            <a:ext cx="4950927" cy="4847481"/>
          </a:xfrm>
          <a:prstGeom prst="rect">
            <a:avLst/>
          </a:prstGeom>
        </p:spPr>
        <p:txBody>
          <a:bodyPr wrap="square" lIns="0" tIns="0" rIns="0" bIns="0" rtlCol="0" anchor="t">
            <a:spAutoFit/>
          </a:bodyPr>
          <a:lstStyle/>
          <a:p>
            <a:pPr algn="just">
              <a:lnSpc>
                <a:spcPts val="4200"/>
              </a:lnSpc>
            </a:pPr>
            <a:r>
              <a:rPr lang="es-ES" sz="3000" dirty="0" smtClean="0">
                <a:solidFill>
                  <a:srgbClr val="000000"/>
                </a:solidFill>
                <a:latin typeface="+mj-lt"/>
              </a:rPr>
              <a:t>Es una “respuesta </a:t>
            </a:r>
            <a:r>
              <a:rPr lang="es-ES" sz="3000" dirty="0">
                <a:solidFill>
                  <a:srgbClr val="000000"/>
                </a:solidFill>
                <a:latin typeface="+mj-lt"/>
              </a:rPr>
              <a:t>de </a:t>
            </a:r>
            <a:r>
              <a:rPr lang="es-ES" sz="3000" dirty="0" smtClean="0">
                <a:solidFill>
                  <a:srgbClr val="000000"/>
                </a:solidFill>
                <a:latin typeface="+mj-lt"/>
              </a:rPr>
              <a:t>relajación” alternativa </a:t>
            </a:r>
            <a:r>
              <a:rPr lang="es-ES" sz="3000" dirty="0">
                <a:solidFill>
                  <a:srgbClr val="000000"/>
                </a:solidFill>
                <a:latin typeface="+mj-lt"/>
              </a:rPr>
              <a:t>científica </a:t>
            </a:r>
            <a:r>
              <a:rPr lang="es-ES" sz="3000" dirty="0" smtClean="0">
                <a:solidFill>
                  <a:srgbClr val="000000"/>
                </a:solidFill>
                <a:latin typeface="+mj-lt"/>
              </a:rPr>
              <a:t>que implementa una palabra de “meditación</a:t>
            </a:r>
            <a:r>
              <a:rPr lang="es-ES" sz="3000" dirty="0">
                <a:solidFill>
                  <a:srgbClr val="000000"/>
                </a:solidFill>
                <a:latin typeface="+mj-lt"/>
              </a:rPr>
              <a:t>”. </a:t>
            </a:r>
            <a:r>
              <a:rPr lang="es-ES" sz="3000" dirty="0" err="1" smtClean="0">
                <a:solidFill>
                  <a:srgbClr val="000000"/>
                </a:solidFill>
                <a:latin typeface="+mj-lt"/>
              </a:rPr>
              <a:t>Benson</a:t>
            </a:r>
            <a:r>
              <a:rPr lang="es-ES" sz="3000" dirty="0" smtClean="0">
                <a:solidFill>
                  <a:srgbClr val="000000"/>
                </a:solidFill>
                <a:latin typeface="+mj-lt"/>
              </a:rPr>
              <a:t> define </a:t>
            </a:r>
            <a:r>
              <a:rPr lang="es-ES" sz="3000" dirty="0">
                <a:solidFill>
                  <a:srgbClr val="000000"/>
                </a:solidFill>
                <a:latin typeface="+mj-lt"/>
              </a:rPr>
              <a:t>la respuesta de relajación como la capacidad del cuerpo para inducir una disminución de la actividad de los músculos y órganos</a:t>
            </a:r>
            <a:r>
              <a:rPr lang="es-ES" sz="3000" dirty="0" smtClean="0">
                <a:solidFill>
                  <a:srgbClr val="000000"/>
                </a:solidFill>
                <a:latin typeface="+mj-lt"/>
              </a:rPr>
              <a:t>. </a:t>
            </a:r>
            <a:endParaRPr lang="en-US" sz="3000" dirty="0">
              <a:solidFill>
                <a:srgbClr val="000000"/>
              </a:solidFill>
              <a:latin typeface="+mj-lt"/>
            </a:endParaRPr>
          </a:p>
        </p:txBody>
      </p:sp>
      <p:sp>
        <p:nvSpPr>
          <p:cNvPr id="40" name="CuadroTexto 39"/>
          <p:cNvSpPr txBox="1"/>
          <p:nvPr/>
        </p:nvSpPr>
        <p:spPr>
          <a:xfrm flipH="1">
            <a:off x="401369" y="1793159"/>
            <a:ext cx="5618431" cy="1169551"/>
          </a:xfrm>
          <a:prstGeom prst="rect">
            <a:avLst/>
          </a:prstGeom>
          <a:noFill/>
        </p:spPr>
        <p:txBody>
          <a:bodyPr wrap="square" rtlCol="0">
            <a:spAutoFit/>
          </a:bodyPr>
          <a:lstStyle/>
          <a:p>
            <a:pPr algn="ctr"/>
            <a:r>
              <a:rPr lang="es-ES" sz="3500" dirty="0" smtClean="0"/>
              <a:t>Relajación única de </a:t>
            </a:r>
          </a:p>
          <a:p>
            <a:pPr algn="ctr"/>
            <a:r>
              <a:rPr lang="es-ES" sz="3500" dirty="0" err="1" smtClean="0"/>
              <a:t>Herbeth</a:t>
            </a:r>
            <a:r>
              <a:rPr lang="es-ES" sz="3500" dirty="0" smtClean="0"/>
              <a:t> </a:t>
            </a:r>
            <a:r>
              <a:rPr lang="es-ES" sz="3500" dirty="0" err="1" smtClean="0"/>
              <a:t>Benson</a:t>
            </a:r>
            <a:endParaRPr lang="es-BO" sz="3500" dirty="0"/>
          </a:p>
        </p:txBody>
      </p:sp>
      <p:pic>
        <p:nvPicPr>
          <p:cNvPr id="42" name="Imagen 41"/>
          <p:cNvPicPr>
            <a:picLocks noChangeAspect="1"/>
          </p:cNvPicPr>
          <p:nvPr/>
        </p:nvPicPr>
        <p:blipFill rotWithShape="1">
          <a:blip r:embed="rId4"/>
          <a:srcRect l="21122" r="18152"/>
          <a:stretch/>
        </p:blipFill>
        <p:spPr>
          <a:xfrm>
            <a:off x="10493733" y="3443856"/>
            <a:ext cx="4765703" cy="5219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CuadroTexto 42"/>
          <p:cNvSpPr txBox="1"/>
          <p:nvPr/>
        </p:nvSpPr>
        <p:spPr>
          <a:xfrm>
            <a:off x="11759053" y="1916270"/>
            <a:ext cx="1885174" cy="1015663"/>
          </a:xfrm>
          <a:prstGeom prst="rect">
            <a:avLst/>
          </a:prstGeom>
          <a:noFill/>
        </p:spPr>
        <p:txBody>
          <a:bodyPr wrap="square" rtlCol="0">
            <a:spAutoFit/>
          </a:bodyPr>
          <a:lstStyle/>
          <a:p>
            <a:r>
              <a:rPr lang="es-ES" sz="3000" dirty="0" smtClean="0"/>
              <a:t>Posición cómoda</a:t>
            </a:r>
            <a:endParaRPr lang="es-BO" sz="3000" dirty="0"/>
          </a:p>
        </p:txBody>
      </p:sp>
      <p:sp>
        <p:nvSpPr>
          <p:cNvPr id="44" name="CuadroTexto 43"/>
          <p:cNvSpPr txBox="1"/>
          <p:nvPr/>
        </p:nvSpPr>
        <p:spPr>
          <a:xfrm>
            <a:off x="15173452" y="2161920"/>
            <a:ext cx="1885174" cy="1015663"/>
          </a:xfrm>
          <a:prstGeom prst="rect">
            <a:avLst/>
          </a:prstGeom>
          <a:noFill/>
        </p:spPr>
        <p:txBody>
          <a:bodyPr wrap="square" rtlCol="0">
            <a:spAutoFit/>
          </a:bodyPr>
          <a:lstStyle/>
          <a:p>
            <a:pPr algn="ctr"/>
            <a:r>
              <a:rPr lang="es-ES" sz="3000" dirty="0" smtClean="0"/>
              <a:t>Cerrar los ojos</a:t>
            </a:r>
            <a:endParaRPr lang="es-BO" sz="3000" dirty="0"/>
          </a:p>
        </p:txBody>
      </p:sp>
      <p:sp>
        <p:nvSpPr>
          <p:cNvPr id="45" name="CuadroTexto 44"/>
          <p:cNvSpPr txBox="1"/>
          <p:nvPr/>
        </p:nvSpPr>
        <p:spPr>
          <a:xfrm>
            <a:off x="15314514" y="4318882"/>
            <a:ext cx="2743199" cy="1938992"/>
          </a:xfrm>
          <a:prstGeom prst="rect">
            <a:avLst/>
          </a:prstGeom>
          <a:noFill/>
        </p:spPr>
        <p:txBody>
          <a:bodyPr wrap="square" rtlCol="0">
            <a:spAutoFit/>
          </a:bodyPr>
          <a:lstStyle/>
          <a:p>
            <a:pPr algn="ctr"/>
            <a:r>
              <a:rPr lang="es-ES" sz="3000" dirty="0" smtClean="0"/>
              <a:t>Relajar profundamente los músculos del cuerpo</a:t>
            </a:r>
            <a:endParaRPr lang="es-BO" sz="3000" dirty="0"/>
          </a:p>
        </p:txBody>
      </p:sp>
      <p:sp>
        <p:nvSpPr>
          <p:cNvPr id="46" name="CuadroTexto 45"/>
          <p:cNvSpPr txBox="1"/>
          <p:nvPr/>
        </p:nvSpPr>
        <p:spPr>
          <a:xfrm>
            <a:off x="15809974" y="7193971"/>
            <a:ext cx="2171504" cy="1015663"/>
          </a:xfrm>
          <a:prstGeom prst="rect">
            <a:avLst/>
          </a:prstGeom>
          <a:noFill/>
        </p:spPr>
        <p:txBody>
          <a:bodyPr wrap="square" rtlCol="0">
            <a:spAutoFit/>
          </a:bodyPr>
          <a:lstStyle/>
          <a:p>
            <a:pPr algn="ctr"/>
            <a:r>
              <a:rPr lang="es-ES" sz="3000" dirty="0" smtClean="0"/>
              <a:t>Respira por la nariz</a:t>
            </a:r>
            <a:endParaRPr lang="es-BO" sz="3000" dirty="0"/>
          </a:p>
        </p:txBody>
      </p:sp>
      <p:sp>
        <p:nvSpPr>
          <p:cNvPr id="47" name="CuadroTexto 46"/>
          <p:cNvSpPr txBox="1"/>
          <p:nvPr/>
        </p:nvSpPr>
        <p:spPr>
          <a:xfrm>
            <a:off x="7129948" y="7021223"/>
            <a:ext cx="2743199" cy="1938992"/>
          </a:xfrm>
          <a:prstGeom prst="rect">
            <a:avLst/>
          </a:prstGeom>
          <a:noFill/>
        </p:spPr>
        <p:txBody>
          <a:bodyPr wrap="square" rtlCol="0">
            <a:spAutoFit/>
          </a:bodyPr>
          <a:lstStyle/>
          <a:p>
            <a:pPr algn="ctr"/>
            <a:r>
              <a:rPr lang="es-ES" sz="3000" dirty="0" smtClean="0"/>
              <a:t>Exhalar repitiendo la palabra “uno” y un mantra</a:t>
            </a:r>
            <a:endParaRPr lang="es-BO" sz="3000" dirty="0"/>
          </a:p>
        </p:txBody>
      </p:sp>
      <p:sp>
        <p:nvSpPr>
          <p:cNvPr id="48" name="CuadroTexto 47"/>
          <p:cNvSpPr txBox="1"/>
          <p:nvPr/>
        </p:nvSpPr>
        <p:spPr>
          <a:xfrm>
            <a:off x="7228887" y="4554094"/>
            <a:ext cx="2743199" cy="1477328"/>
          </a:xfrm>
          <a:prstGeom prst="rect">
            <a:avLst/>
          </a:prstGeom>
          <a:noFill/>
        </p:spPr>
        <p:txBody>
          <a:bodyPr wrap="square" rtlCol="0">
            <a:spAutoFit/>
          </a:bodyPr>
          <a:lstStyle/>
          <a:p>
            <a:pPr algn="ctr"/>
            <a:r>
              <a:rPr lang="es-ES" sz="3000" dirty="0" smtClean="0"/>
              <a:t>Mantener esta meditación por 10 a 20 minutos</a:t>
            </a:r>
            <a:endParaRPr lang="es-BO" sz="3000" dirty="0"/>
          </a:p>
        </p:txBody>
      </p:sp>
      <p:sp>
        <p:nvSpPr>
          <p:cNvPr id="49" name="CuadroTexto 48"/>
          <p:cNvSpPr txBox="1"/>
          <p:nvPr/>
        </p:nvSpPr>
        <p:spPr>
          <a:xfrm>
            <a:off x="7284310" y="2170899"/>
            <a:ext cx="2743199" cy="1477328"/>
          </a:xfrm>
          <a:prstGeom prst="rect">
            <a:avLst/>
          </a:prstGeom>
          <a:noFill/>
        </p:spPr>
        <p:txBody>
          <a:bodyPr wrap="square" rtlCol="0">
            <a:spAutoFit/>
          </a:bodyPr>
          <a:lstStyle/>
          <a:p>
            <a:pPr algn="ctr"/>
            <a:r>
              <a:rPr lang="es-ES" sz="3000" dirty="0" smtClean="0"/>
              <a:t>Terminar en silencio con los ojos cerrados</a:t>
            </a:r>
            <a:endParaRPr lang="es-BO" sz="3000" dirty="0"/>
          </a:p>
        </p:txBody>
      </p:sp>
      <p:sp>
        <p:nvSpPr>
          <p:cNvPr id="53" name="Arco 52"/>
          <p:cNvSpPr/>
          <p:nvPr/>
        </p:nvSpPr>
        <p:spPr>
          <a:xfrm flipV="1">
            <a:off x="11759052" y="2424425"/>
            <a:ext cx="3414399" cy="70175"/>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54" name="Arco 53"/>
          <p:cNvSpPr/>
          <p:nvPr/>
        </p:nvSpPr>
        <p:spPr>
          <a:xfrm>
            <a:off x="9463969" y="7990719"/>
            <a:ext cx="7220335" cy="1100842"/>
          </a:xfrm>
          <a:prstGeom prst="arc">
            <a:avLst>
              <a:gd name="adj1" fmla="val 22994"/>
              <a:gd name="adj2" fmla="val 10612263"/>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56" name="Arco 55"/>
          <p:cNvSpPr/>
          <p:nvPr/>
        </p:nvSpPr>
        <p:spPr>
          <a:xfrm flipH="1">
            <a:off x="16684304" y="6186539"/>
            <a:ext cx="133266" cy="1978217"/>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58" name="Arco 57"/>
          <p:cNvSpPr/>
          <p:nvPr/>
        </p:nvSpPr>
        <p:spPr>
          <a:xfrm>
            <a:off x="16447358" y="2946669"/>
            <a:ext cx="391519" cy="2664477"/>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59" name="Arco 58"/>
          <p:cNvSpPr/>
          <p:nvPr/>
        </p:nvSpPr>
        <p:spPr>
          <a:xfrm flipH="1">
            <a:off x="8434914" y="5937214"/>
            <a:ext cx="133266" cy="1978217"/>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61" name="Arco 60"/>
          <p:cNvSpPr/>
          <p:nvPr/>
        </p:nvSpPr>
        <p:spPr>
          <a:xfrm flipH="1">
            <a:off x="8434914" y="3701187"/>
            <a:ext cx="133266" cy="1978217"/>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62" name="Arco 61"/>
          <p:cNvSpPr/>
          <p:nvPr/>
        </p:nvSpPr>
        <p:spPr>
          <a:xfrm>
            <a:off x="8328628" y="2492583"/>
            <a:ext cx="3286916" cy="4571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32922" y="2794933"/>
            <a:ext cx="7524989" cy="7459145"/>
          </a:xfrm>
          <a:custGeom>
            <a:avLst/>
            <a:gdLst/>
            <a:ahLst/>
            <a:cxnLst/>
            <a:rect l="l" t="t" r="r" b="b"/>
            <a:pathLst>
              <a:path w="7524989" h="7459145">
                <a:moveTo>
                  <a:pt x="0" y="7459145"/>
                </a:moveTo>
                <a:lnTo>
                  <a:pt x="7524989" y="7459145"/>
                </a:lnTo>
                <a:lnTo>
                  <a:pt x="7524989" y="0"/>
                </a:lnTo>
                <a:lnTo>
                  <a:pt x="0" y="0"/>
                </a:lnTo>
                <a:lnTo>
                  <a:pt x="0" y="7459145"/>
                </a:lnTo>
                <a:close/>
              </a:path>
            </a:pathLst>
          </a:custGeom>
          <a:blipFill>
            <a:blip r:embed="rId2">
              <a:alphaModFix amt="75000"/>
            </a:blip>
            <a:stretch>
              <a:fillRect/>
            </a:stretch>
          </a:blipFill>
        </p:spPr>
      </p:sp>
      <p:sp>
        <p:nvSpPr>
          <p:cNvPr id="3" name="TextBox 3"/>
          <p:cNvSpPr txBox="1"/>
          <p:nvPr/>
        </p:nvSpPr>
        <p:spPr>
          <a:xfrm>
            <a:off x="1288788" y="673402"/>
            <a:ext cx="15161295" cy="618363"/>
          </a:xfrm>
          <a:prstGeom prst="rect">
            <a:avLst/>
          </a:prstGeom>
        </p:spPr>
        <p:txBody>
          <a:bodyPr lIns="0" tIns="0" rIns="0" bIns="0" rtlCol="0" anchor="t">
            <a:spAutoFit/>
          </a:bodyPr>
          <a:lstStyle/>
          <a:p>
            <a:pPr algn="ctr">
              <a:lnSpc>
                <a:spcPts val="4745"/>
              </a:lnSpc>
            </a:pPr>
            <a:r>
              <a:rPr lang="en-US" sz="4200" spc="819" dirty="0" smtClean="0">
                <a:solidFill>
                  <a:srgbClr val="000000"/>
                </a:solidFill>
                <a:latin typeface="Cinzel Italics"/>
              </a:rPr>
              <a:t>MODELO INTEGRATIVO</a:t>
            </a:r>
            <a:endParaRPr lang="en-US" sz="4200" spc="819" dirty="0">
              <a:solidFill>
                <a:srgbClr val="000000"/>
              </a:solidFill>
              <a:latin typeface="Cinzel Italics"/>
            </a:endParaRPr>
          </a:p>
        </p:txBody>
      </p:sp>
      <p:sp>
        <p:nvSpPr>
          <p:cNvPr id="4" name="Freeform 4"/>
          <p:cNvSpPr/>
          <p:nvPr/>
        </p:nvSpPr>
        <p:spPr>
          <a:xfrm rot="5400000" flipV="1">
            <a:off x="-340932" y="2197568"/>
            <a:ext cx="8124978" cy="8053885"/>
          </a:xfrm>
          <a:custGeom>
            <a:avLst/>
            <a:gdLst/>
            <a:ahLst/>
            <a:cxnLst/>
            <a:rect l="l" t="t" r="r" b="b"/>
            <a:pathLst>
              <a:path w="8124978" h="8053885">
                <a:moveTo>
                  <a:pt x="0" y="8053885"/>
                </a:moveTo>
                <a:lnTo>
                  <a:pt x="8124978" y="8053885"/>
                </a:lnTo>
                <a:lnTo>
                  <a:pt x="8124978" y="0"/>
                </a:lnTo>
                <a:lnTo>
                  <a:pt x="0" y="0"/>
                </a:lnTo>
                <a:lnTo>
                  <a:pt x="0" y="8053885"/>
                </a:lnTo>
                <a:close/>
              </a:path>
            </a:pathLst>
          </a:custGeom>
          <a:blipFill>
            <a:blip r:embed="rId2">
              <a:alphaModFix amt="75000"/>
            </a:blip>
            <a:stretch>
              <a:fillRect/>
            </a:stretch>
          </a:blipFill>
        </p:spPr>
      </p:sp>
      <p:sp>
        <p:nvSpPr>
          <p:cNvPr id="5" name="TextBox 5"/>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07</a:t>
            </a:r>
          </a:p>
        </p:txBody>
      </p:sp>
      <p:sp>
        <p:nvSpPr>
          <p:cNvPr id="6" name="AutoShape 6"/>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7" name="TextBox 7"/>
          <p:cNvSpPr txBox="1"/>
          <p:nvPr/>
        </p:nvSpPr>
        <p:spPr>
          <a:xfrm>
            <a:off x="2529509" y="2730536"/>
            <a:ext cx="8303023" cy="5353004"/>
          </a:xfrm>
          <a:prstGeom prst="rect">
            <a:avLst/>
          </a:prstGeom>
        </p:spPr>
        <p:txBody>
          <a:bodyPr wrap="square" lIns="0" tIns="0" rIns="0" bIns="0" rtlCol="0" anchor="t">
            <a:spAutoFit/>
          </a:bodyPr>
          <a:lstStyle/>
          <a:p>
            <a:pPr algn="just">
              <a:lnSpc>
                <a:spcPts val="4200"/>
              </a:lnSpc>
            </a:pPr>
            <a:r>
              <a:rPr lang="es-ES" sz="3000" dirty="0" smtClean="0">
                <a:solidFill>
                  <a:srgbClr val="000000"/>
                </a:solidFill>
              </a:rPr>
              <a:t>Es sugiere </a:t>
            </a:r>
            <a:r>
              <a:rPr lang="es-ES" sz="3000" dirty="0">
                <a:solidFill>
                  <a:srgbClr val="000000"/>
                </a:solidFill>
              </a:rPr>
              <a:t>que la mayor parte de los procedimientos de relajación tienen </a:t>
            </a:r>
            <a:r>
              <a:rPr lang="es-ES" sz="3000" dirty="0" smtClean="0">
                <a:solidFill>
                  <a:srgbClr val="000000"/>
                </a:solidFill>
              </a:rPr>
              <a:t>efectos muy específicos, así como un efecto general de reducción de la respuesta ante el estrés, es decir, la respuesta </a:t>
            </a:r>
            <a:r>
              <a:rPr lang="es-ES" sz="3000" dirty="0" err="1" smtClean="0">
                <a:solidFill>
                  <a:srgbClr val="000000"/>
                </a:solidFill>
              </a:rPr>
              <a:t>psisicologica</a:t>
            </a:r>
            <a:r>
              <a:rPr lang="es-ES" sz="3000" dirty="0" smtClean="0">
                <a:solidFill>
                  <a:srgbClr val="000000"/>
                </a:solidFill>
              </a:rPr>
              <a:t> especifica, producida por cada una de las técnicas, se superpondría </a:t>
            </a:r>
            <a:r>
              <a:rPr lang="es-ES" sz="3000" dirty="0">
                <a:solidFill>
                  <a:srgbClr val="000000"/>
                </a:solidFill>
              </a:rPr>
              <a:t>a un efecto de relajación más generalizado. </a:t>
            </a:r>
            <a:r>
              <a:rPr lang="es-ES" sz="3000" dirty="0" smtClean="0">
                <a:solidFill>
                  <a:srgbClr val="000000"/>
                </a:solidFill>
              </a:rPr>
              <a:t>Por ejemplo, el entrenamiento autógeno tiene efectos específicos sobre las funciones autonómicas </a:t>
            </a:r>
            <a:r>
              <a:rPr lang="es-ES" sz="3000" dirty="0">
                <a:solidFill>
                  <a:srgbClr val="000000"/>
                </a:solidFill>
              </a:rPr>
              <a:t>que se incluyen en los ejercicios autógenos</a:t>
            </a:r>
          </a:p>
        </p:txBody>
      </p:sp>
      <p:pic>
        <p:nvPicPr>
          <p:cNvPr id="1028" name="Picture 4" descr="LAS TÉCNICAS DE RELAJACION AYUDA - Brainly.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1400" y="2346972"/>
            <a:ext cx="6858000" cy="646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5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75233" y="0"/>
            <a:ext cx="5912767" cy="5861031"/>
          </a:xfrm>
          <a:custGeom>
            <a:avLst/>
            <a:gdLst/>
            <a:ahLst/>
            <a:cxnLst/>
            <a:rect l="l" t="t" r="r" b="b"/>
            <a:pathLst>
              <a:path w="5912767" h="5861031">
                <a:moveTo>
                  <a:pt x="0" y="0"/>
                </a:moveTo>
                <a:lnTo>
                  <a:pt x="5912767" y="0"/>
                </a:lnTo>
                <a:lnTo>
                  <a:pt x="5912767" y="5861031"/>
                </a:lnTo>
                <a:lnTo>
                  <a:pt x="0" y="5861031"/>
                </a:lnTo>
                <a:lnTo>
                  <a:pt x="0" y="0"/>
                </a:lnTo>
                <a:close/>
              </a:path>
            </a:pathLst>
          </a:custGeom>
          <a:blipFill>
            <a:blip r:embed="rId2"/>
            <a:stretch>
              <a:fillRect/>
            </a:stretch>
          </a:blipFill>
        </p:spPr>
      </p:sp>
      <p:sp>
        <p:nvSpPr>
          <p:cNvPr id="3" name="Freeform 3"/>
          <p:cNvSpPr/>
          <p:nvPr/>
        </p:nvSpPr>
        <p:spPr>
          <a:xfrm>
            <a:off x="8248396" y="7815262"/>
            <a:ext cx="8253673" cy="8229600"/>
          </a:xfrm>
          <a:custGeom>
            <a:avLst/>
            <a:gdLst/>
            <a:ahLst/>
            <a:cxnLst/>
            <a:rect l="l" t="t" r="r" b="b"/>
            <a:pathLst>
              <a:path w="8253673" h="8229600">
                <a:moveTo>
                  <a:pt x="0" y="0"/>
                </a:moveTo>
                <a:lnTo>
                  <a:pt x="8253673" y="0"/>
                </a:lnTo>
                <a:lnTo>
                  <a:pt x="8253673" y="8229600"/>
                </a:lnTo>
                <a:lnTo>
                  <a:pt x="0" y="8229600"/>
                </a:lnTo>
                <a:lnTo>
                  <a:pt x="0" y="0"/>
                </a:lnTo>
                <a:close/>
              </a:path>
            </a:pathLst>
          </a:custGeom>
          <a:blipFill>
            <a:blip r:embed="rId3"/>
            <a:stretch>
              <a:fillRect/>
            </a:stretch>
          </a:blipFill>
        </p:spPr>
      </p:sp>
      <p:sp>
        <p:nvSpPr>
          <p:cNvPr id="4" name="Freeform 4"/>
          <p:cNvSpPr/>
          <p:nvPr/>
        </p:nvSpPr>
        <p:spPr>
          <a:xfrm rot="2595012">
            <a:off x="-1041461" y="-5773667"/>
            <a:ext cx="8591144" cy="8229600"/>
          </a:xfrm>
          <a:custGeom>
            <a:avLst/>
            <a:gdLst/>
            <a:ahLst/>
            <a:cxnLst/>
            <a:rect l="l" t="t" r="r" b="b"/>
            <a:pathLst>
              <a:path w="8591144" h="8229600">
                <a:moveTo>
                  <a:pt x="0" y="0"/>
                </a:moveTo>
                <a:lnTo>
                  <a:pt x="8591144" y="0"/>
                </a:lnTo>
                <a:lnTo>
                  <a:pt x="8591144" y="8229600"/>
                </a:lnTo>
                <a:lnTo>
                  <a:pt x="0" y="8229600"/>
                </a:lnTo>
                <a:lnTo>
                  <a:pt x="0" y="0"/>
                </a:lnTo>
                <a:close/>
              </a:path>
            </a:pathLst>
          </a:custGeom>
          <a:blipFill>
            <a:blip r:embed="rId4"/>
            <a:stretch>
              <a:fillRect/>
            </a:stretch>
          </a:blipFill>
        </p:spPr>
      </p:sp>
      <p:sp>
        <p:nvSpPr>
          <p:cNvPr id="5" name="Freeform 5"/>
          <p:cNvSpPr/>
          <p:nvPr/>
        </p:nvSpPr>
        <p:spPr>
          <a:xfrm rot="2182117">
            <a:off x="-2130036" y="8534400"/>
            <a:ext cx="6735536" cy="4114800"/>
          </a:xfrm>
          <a:custGeom>
            <a:avLst/>
            <a:gdLst/>
            <a:ahLst/>
            <a:cxnLst/>
            <a:rect l="l" t="t" r="r" b="b"/>
            <a:pathLst>
              <a:path w="6735536" h="4114800">
                <a:moveTo>
                  <a:pt x="0" y="0"/>
                </a:moveTo>
                <a:lnTo>
                  <a:pt x="6735536" y="0"/>
                </a:lnTo>
                <a:lnTo>
                  <a:pt x="673553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25656">
            <a:off x="574496" y="6172200"/>
            <a:ext cx="1660883" cy="4114800"/>
          </a:xfrm>
          <a:custGeom>
            <a:avLst/>
            <a:gdLst/>
            <a:ahLst/>
            <a:cxnLst/>
            <a:rect l="l" t="t" r="r" b="b"/>
            <a:pathLst>
              <a:path w="1660883" h="4114800">
                <a:moveTo>
                  <a:pt x="0" y="0"/>
                </a:moveTo>
                <a:lnTo>
                  <a:pt x="1660883" y="0"/>
                </a:lnTo>
                <a:lnTo>
                  <a:pt x="1660883" y="4114800"/>
                </a:lnTo>
                <a:lnTo>
                  <a:pt x="0" y="4114800"/>
                </a:lnTo>
                <a:lnTo>
                  <a:pt x="0" y="0"/>
                </a:lnTo>
                <a:close/>
              </a:path>
            </a:pathLst>
          </a:custGeom>
          <a:blipFill>
            <a:blip r:embed="rId7">
              <a:alphaModFix amt="55000"/>
              <a:extLst>
                <a:ext uri="{96DAC541-7B7A-43D3-8B79-37D633B846F1}">
                  <asvg:svgBlip xmlns:asvg="http://schemas.microsoft.com/office/drawing/2016/SVG/main" xmlns="" r:embed="rId8"/>
                </a:ext>
              </a:extLst>
            </a:blip>
            <a:stretch>
              <a:fillRect/>
            </a:stretch>
          </a:blipFill>
        </p:spPr>
      </p:sp>
      <p:sp>
        <p:nvSpPr>
          <p:cNvPr id="7" name="Freeform 7"/>
          <p:cNvSpPr/>
          <p:nvPr/>
        </p:nvSpPr>
        <p:spPr>
          <a:xfrm rot="-6732770">
            <a:off x="13052198" y="-367857"/>
            <a:ext cx="1556236" cy="2388224"/>
          </a:xfrm>
          <a:custGeom>
            <a:avLst/>
            <a:gdLst/>
            <a:ahLst/>
            <a:cxnLst/>
            <a:rect l="l" t="t" r="r" b="b"/>
            <a:pathLst>
              <a:path w="1556236" h="2388224">
                <a:moveTo>
                  <a:pt x="0" y="0"/>
                </a:moveTo>
                <a:lnTo>
                  <a:pt x="1556236" y="0"/>
                </a:lnTo>
                <a:lnTo>
                  <a:pt x="1556236" y="2388224"/>
                </a:lnTo>
                <a:lnTo>
                  <a:pt x="0" y="2388224"/>
                </a:lnTo>
                <a:lnTo>
                  <a:pt x="0" y="0"/>
                </a:lnTo>
                <a:close/>
              </a:path>
            </a:pathLst>
          </a:custGeom>
          <a:blipFill>
            <a:blip r:embed="rId9">
              <a:alphaModFix amt="55000"/>
            </a:blip>
            <a:stretch>
              <a:fillRect/>
            </a:stretch>
          </a:blipFill>
        </p:spPr>
      </p:sp>
      <p:sp>
        <p:nvSpPr>
          <p:cNvPr id="8" name="Freeform 8"/>
          <p:cNvSpPr/>
          <p:nvPr/>
        </p:nvSpPr>
        <p:spPr>
          <a:xfrm rot="-2821033">
            <a:off x="12766725" y="7866731"/>
            <a:ext cx="2208741" cy="2805560"/>
          </a:xfrm>
          <a:custGeom>
            <a:avLst/>
            <a:gdLst/>
            <a:ahLst/>
            <a:cxnLst/>
            <a:rect l="l" t="t" r="r" b="b"/>
            <a:pathLst>
              <a:path w="2208741" h="2805560">
                <a:moveTo>
                  <a:pt x="0" y="0"/>
                </a:moveTo>
                <a:lnTo>
                  <a:pt x="2208741" y="0"/>
                </a:lnTo>
                <a:lnTo>
                  <a:pt x="2208741" y="2805560"/>
                </a:lnTo>
                <a:lnTo>
                  <a:pt x="0" y="2805560"/>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7343310">
            <a:off x="3783937" y="95468"/>
            <a:ext cx="1935410" cy="2319119"/>
          </a:xfrm>
          <a:custGeom>
            <a:avLst/>
            <a:gdLst/>
            <a:ahLst/>
            <a:cxnLst/>
            <a:rect l="l" t="t" r="r" b="b"/>
            <a:pathLst>
              <a:path w="1935410" h="2319119">
                <a:moveTo>
                  <a:pt x="0" y="0"/>
                </a:moveTo>
                <a:lnTo>
                  <a:pt x="1935410" y="0"/>
                </a:lnTo>
                <a:lnTo>
                  <a:pt x="1935410" y="2319120"/>
                </a:lnTo>
                <a:lnTo>
                  <a:pt x="0" y="23191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10"/>
          <p:cNvSpPr txBox="1"/>
          <p:nvPr/>
        </p:nvSpPr>
        <p:spPr>
          <a:xfrm>
            <a:off x="2988498" y="2788183"/>
            <a:ext cx="12671689" cy="2180084"/>
          </a:xfrm>
          <a:prstGeom prst="rect">
            <a:avLst/>
          </a:prstGeom>
        </p:spPr>
        <p:txBody>
          <a:bodyPr wrap="square" lIns="0" tIns="0" rIns="0" bIns="0" rtlCol="0" anchor="t">
            <a:spAutoFit/>
          </a:bodyPr>
          <a:lstStyle/>
          <a:p>
            <a:pPr algn="ctr">
              <a:lnSpc>
                <a:spcPts val="8474"/>
              </a:lnSpc>
            </a:pPr>
            <a:r>
              <a:rPr lang="en-US" sz="7500" spc="1462" smtClean="0">
                <a:solidFill>
                  <a:srgbClr val="000000"/>
                </a:solidFill>
                <a:latin typeface="Cinzel Italics"/>
              </a:rPr>
              <a:t>DESENSIBILIZACION SISTEMICA</a:t>
            </a:r>
            <a:endParaRPr lang="en-US" sz="7500" spc="1462" dirty="0">
              <a:solidFill>
                <a:srgbClr val="000000"/>
              </a:solidFill>
              <a:latin typeface="Cinzel Italics"/>
            </a:endParaRPr>
          </a:p>
        </p:txBody>
      </p:sp>
      <p:sp>
        <p:nvSpPr>
          <p:cNvPr id="12" name="Rectángulo 11"/>
          <p:cNvSpPr/>
          <p:nvPr/>
        </p:nvSpPr>
        <p:spPr>
          <a:xfrm>
            <a:off x="4751642" y="5637849"/>
            <a:ext cx="9144000" cy="3785652"/>
          </a:xfrm>
          <a:prstGeom prst="rect">
            <a:avLst/>
          </a:prstGeom>
        </p:spPr>
        <p:txBody>
          <a:bodyPr>
            <a:spAutoFit/>
          </a:bodyPr>
          <a:lstStyle/>
          <a:p>
            <a:r>
              <a:rPr lang="es-ES" sz="4000" dirty="0" smtClean="0">
                <a:solidFill>
                  <a:srgbClr val="524D66"/>
                </a:solidFill>
                <a:latin typeface="Source Sans Pro"/>
              </a:rPr>
              <a:t>Es</a:t>
            </a:r>
            <a:r>
              <a:rPr lang="es-ES" sz="4000" dirty="0">
                <a:solidFill>
                  <a:srgbClr val="524D66"/>
                </a:solidFill>
                <a:latin typeface="Source Sans Pro"/>
              </a:rPr>
              <a:t> </a:t>
            </a:r>
            <a:r>
              <a:rPr lang="es-ES" sz="4000" b="1" dirty="0">
                <a:solidFill>
                  <a:srgbClr val="524D66"/>
                </a:solidFill>
                <a:latin typeface="Source Sans Pro"/>
              </a:rPr>
              <a:t>una forma de intervención psicoterapéutica usada en el tratamiento de trastornos de ansiedad</a:t>
            </a:r>
            <a:r>
              <a:rPr lang="es-ES" sz="4000" dirty="0">
                <a:solidFill>
                  <a:srgbClr val="524D66"/>
                </a:solidFill>
                <a:latin typeface="Source Sans Pro"/>
              </a:rPr>
              <a:t> y alteraciones psicológicas asociadas a estos</a:t>
            </a:r>
            <a:r>
              <a:rPr lang="es-ES" sz="4000" dirty="0" smtClean="0">
                <a:solidFill>
                  <a:srgbClr val="524D66"/>
                </a:solidFill>
                <a:latin typeface="Source Sans Pro"/>
              </a:rPr>
              <a:t>.</a:t>
            </a:r>
          </a:p>
          <a:p>
            <a:endParaRPr lang="es-BO" sz="4000" dirty="0"/>
          </a:p>
        </p:txBody>
      </p:sp>
    </p:spTree>
    <p:extLst>
      <p:ext uri="{BB962C8B-B14F-4D97-AF65-F5344CB8AC3E}">
        <p14:creationId xmlns:p14="http://schemas.microsoft.com/office/powerpoint/2010/main" val="1730714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21" name="TextBox 21"/>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10</a:t>
            </a:r>
          </a:p>
        </p:txBody>
      </p:sp>
      <p:sp>
        <p:nvSpPr>
          <p:cNvPr id="22" name="TextBox 22"/>
          <p:cNvSpPr txBox="1"/>
          <p:nvPr/>
        </p:nvSpPr>
        <p:spPr>
          <a:xfrm>
            <a:off x="859075" y="492674"/>
            <a:ext cx="9620082" cy="1205458"/>
          </a:xfrm>
          <a:prstGeom prst="rect">
            <a:avLst/>
          </a:prstGeom>
        </p:spPr>
        <p:txBody>
          <a:bodyPr wrap="square" lIns="0" tIns="0" rIns="0" bIns="0" rtlCol="0" anchor="t">
            <a:spAutoFit/>
          </a:bodyPr>
          <a:lstStyle/>
          <a:p>
            <a:pPr algn="ctr">
              <a:lnSpc>
                <a:spcPts val="4745"/>
              </a:lnSpc>
            </a:pPr>
            <a:r>
              <a:rPr lang="en-US" sz="3500" spc="819" dirty="0" smtClean="0">
                <a:solidFill>
                  <a:srgbClr val="000000"/>
                </a:solidFill>
                <a:latin typeface="Cinzel Italics"/>
              </a:rPr>
              <a:t>CONSEJOS PARA LA PRACTICO DE ESTOS EJERCICICOS</a:t>
            </a:r>
            <a:endParaRPr lang="en-US" sz="3500" spc="819" dirty="0">
              <a:solidFill>
                <a:srgbClr val="000000"/>
              </a:solidFill>
              <a:latin typeface="Cinzel Italics"/>
            </a:endParaRPr>
          </a:p>
        </p:txBody>
      </p:sp>
      <p:sp>
        <p:nvSpPr>
          <p:cNvPr id="25" name="Freeform 6"/>
          <p:cNvSpPr/>
          <p:nvPr/>
        </p:nvSpPr>
        <p:spPr>
          <a:xfrm>
            <a:off x="13302646" y="6711536"/>
            <a:ext cx="3124609" cy="3093363"/>
          </a:xfrm>
          <a:custGeom>
            <a:avLst/>
            <a:gdLst/>
            <a:ahLst/>
            <a:cxnLst/>
            <a:rect l="l" t="t" r="r" b="b"/>
            <a:pathLst>
              <a:path w="3124609" h="3093363">
                <a:moveTo>
                  <a:pt x="0" y="0"/>
                </a:moveTo>
                <a:lnTo>
                  <a:pt x="3124608" y="0"/>
                </a:lnTo>
                <a:lnTo>
                  <a:pt x="3124608" y="3093362"/>
                </a:lnTo>
                <a:lnTo>
                  <a:pt x="0" y="3093362"/>
                </a:lnTo>
                <a:lnTo>
                  <a:pt x="0" y="0"/>
                </a:lnTo>
                <a:close/>
              </a:path>
            </a:pathLst>
          </a:custGeom>
          <a:blipFill>
            <a:blip r:embed="rId2">
              <a:alphaModFix amt="75000"/>
              <a:extLst>
                <a:ext uri="{96DAC541-7B7A-43D3-8B79-37D633B846F1}">
                  <asvg:svgBlip xmlns:asvg="http://schemas.microsoft.com/office/drawing/2016/SVG/main" xmlns="" r:embed="rId6"/>
                </a:ext>
              </a:extLst>
            </a:blip>
            <a:stretch>
              <a:fillRect/>
            </a:stretch>
          </a:blipFill>
        </p:spPr>
      </p:sp>
      <p:sp>
        <p:nvSpPr>
          <p:cNvPr id="27" name="Rectángulo 26"/>
          <p:cNvSpPr/>
          <p:nvPr/>
        </p:nvSpPr>
        <p:spPr>
          <a:xfrm>
            <a:off x="859075" y="2411816"/>
            <a:ext cx="9144000" cy="2400657"/>
          </a:xfrm>
          <a:prstGeom prst="rect">
            <a:avLst/>
          </a:prstGeom>
        </p:spPr>
        <p:txBody>
          <a:bodyPr>
            <a:spAutoFit/>
          </a:bodyPr>
          <a:lstStyle/>
          <a:p>
            <a:pPr algn="just"/>
            <a:r>
              <a:rPr lang="es-ES" sz="3000" dirty="0" smtClean="0"/>
              <a:t>Tal </a:t>
            </a:r>
            <a:r>
              <a:rPr lang="es-ES" sz="3000" dirty="0"/>
              <a:t>y como su nombre indica, esta técnica parte de la base del entrenamiento y, por lo tanto, se debe ir practicando progresivamente y de forma constante para lograr alcanzar los estados de bienestar que puede proporcionar.</a:t>
            </a:r>
            <a:endParaRPr lang="es-BO" sz="3000" dirty="0"/>
          </a:p>
        </p:txBody>
      </p:sp>
      <p:pic>
        <p:nvPicPr>
          <p:cNvPr id="30" name="Imagen 29"/>
          <p:cNvPicPr>
            <a:picLocks noChangeAspect="1"/>
          </p:cNvPicPr>
          <p:nvPr/>
        </p:nvPicPr>
        <p:blipFill>
          <a:blip r:embed="rId7"/>
          <a:stretch>
            <a:fillRect/>
          </a:stretch>
        </p:blipFill>
        <p:spPr>
          <a:xfrm>
            <a:off x="13458401" y="7066856"/>
            <a:ext cx="2968854" cy="2715836"/>
          </a:xfrm>
          <a:prstGeom prst="ellipse">
            <a:avLst/>
          </a:prstGeom>
          <a:ln>
            <a:noFill/>
          </a:ln>
          <a:effectLst>
            <a:softEdge rad="112500"/>
          </a:effectLst>
        </p:spPr>
      </p:pic>
      <p:sp>
        <p:nvSpPr>
          <p:cNvPr id="33" name="Freeform 3"/>
          <p:cNvSpPr/>
          <p:nvPr/>
        </p:nvSpPr>
        <p:spPr>
          <a:xfrm>
            <a:off x="9547132" y="6998570"/>
            <a:ext cx="3124609" cy="3093363"/>
          </a:xfrm>
          <a:custGeom>
            <a:avLst/>
            <a:gdLst/>
            <a:ahLst/>
            <a:cxnLst/>
            <a:rect l="l" t="t" r="r" b="b"/>
            <a:pathLst>
              <a:path w="3124609" h="3093363">
                <a:moveTo>
                  <a:pt x="0" y="0"/>
                </a:moveTo>
                <a:lnTo>
                  <a:pt x="3124609" y="0"/>
                </a:lnTo>
                <a:lnTo>
                  <a:pt x="3124609" y="3093362"/>
                </a:lnTo>
                <a:lnTo>
                  <a:pt x="0" y="3093362"/>
                </a:lnTo>
                <a:lnTo>
                  <a:pt x="0" y="0"/>
                </a:lnTo>
                <a:close/>
              </a:path>
            </a:pathLst>
          </a:custGeom>
          <a:blipFill>
            <a:blip r:embed="rId8">
              <a:alphaModFix amt="75000"/>
              <a:extLst>
                <a:ext uri="{96DAC541-7B7A-43D3-8B79-37D633B846F1}">
                  <asvg:svgBlip xmlns="" xmlns:asvg="http://schemas.microsoft.com/office/drawing/2016/SVG/main" r:embed="rId3"/>
                </a:ext>
              </a:extLst>
            </a:blip>
            <a:stretch>
              <a:fillRect/>
            </a:stretch>
          </a:blipFill>
        </p:spPr>
      </p:sp>
      <p:sp>
        <p:nvSpPr>
          <p:cNvPr id="34" name="Freeform 6"/>
          <p:cNvSpPr/>
          <p:nvPr/>
        </p:nvSpPr>
        <p:spPr>
          <a:xfrm>
            <a:off x="5595846" y="7095017"/>
            <a:ext cx="3124609" cy="3093363"/>
          </a:xfrm>
          <a:custGeom>
            <a:avLst/>
            <a:gdLst/>
            <a:ahLst/>
            <a:cxnLst/>
            <a:rect l="l" t="t" r="r" b="b"/>
            <a:pathLst>
              <a:path w="3124609" h="3093363">
                <a:moveTo>
                  <a:pt x="0" y="0"/>
                </a:moveTo>
                <a:lnTo>
                  <a:pt x="3124608" y="0"/>
                </a:lnTo>
                <a:lnTo>
                  <a:pt x="3124608" y="3093362"/>
                </a:lnTo>
                <a:lnTo>
                  <a:pt x="0" y="3093362"/>
                </a:lnTo>
                <a:lnTo>
                  <a:pt x="0" y="0"/>
                </a:lnTo>
                <a:close/>
              </a:path>
            </a:pathLst>
          </a:custGeom>
          <a:blipFill>
            <a:blip r:embed="rId2">
              <a:alphaModFix amt="75000"/>
              <a:extLst>
                <a:ext uri="{96DAC541-7B7A-43D3-8B79-37D633B846F1}">
                  <asvg:svgBlip xmlns:asvg="http://schemas.microsoft.com/office/drawing/2016/SVG/main" xmlns="" r:embed="rId6"/>
                </a:ext>
              </a:extLst>
            </a:blip>
            <a:stretch>
              <a:fillRect/>
            </a:stretch>
          </a:blipFill>
        </p:spPr>
      </p:sp>
      <p:pic>
        <p:nvPicPr>
          <p:cNvPr id="31" name="Imagen 30"/>
          <p:cNvPicPr>
            <a:picLocks noChangeAspect="1"/>
          </p:cNvPicPr>
          <p:nvPr/>
        </p:nvPicPr>
        <p:blipFill>
          <a:blip r:embed="rId9"/>
          <a:stretch>
            <a:fillRect/>
          </a:stretch>
        </p:blipFill>
        <p:spPr>
          <a:xfrm>
            <a:off x="5936661" y="7337997"/>
            <a:ext cx="2878870" cy="2753936"/>
          </a:xfrm>
          <a:prstGeom prst="ellipse">
            <a:avLst/>
          </a:prstGeom>
          <a:ln>
            <a:noFill/>
          </a:ln>
          <a:effectLst>
            <a:softEdge rad="112500"/>
          </a:effectLst>
        </p:spPr>
      </p:pic>
      <p:pic>
        <p:nvPicPr>
          <p:cNvPr id="29" name="Imagen 28"/>
          <p:cNvPicPr>
            <a:picLocks noChangeAspect="1"/>
          </p:cNvPicPr>
          <p:nvPr/>
        </p:nvPicPr>
        <p:blipFill rotWithShape="1">
          <a:blip r:embed="rId10"/>
          <a:srcRect r="52470" b="81368"/>
          <a:stretch/>
        </p:blipFill>
        <p:spPr>
          <a:xfrm>
            <a:off x="9742904" y="7061807"/>
            <a:ext cx="2928837" cy="2878555"/>
          </a:xfrm>
          <a:prstGeom prst="ellipse">
            <a:avLst/>
          </a:prstGeom>
          <a:ln>
            <a:noFill/>
          </a:ln>
          <a:effectLst>
            <a:softEdge rad="112500"/>
          </a:effectLst>
        </p:spPr>
      </p:pic>
      <p:pic>
        <p:nvPicPr>
          <p:cNvPr id="2048" name="Imagen 2047"/>
          <p:cNvPicPr>
            <a:picLocks noChangeAspect="1"/>
          </p:cNvPicPr>
          <p:nvPr/>
        </p:nvPicPr>
        <p:blipFill rotWithShape="1">
          <a:blip r:embed="rId11"/>
          <a:srcRect l="7619" t="6578" r="5009" b="7798"/>
          <a:stretch/>
        </p:blipFill>
        <p:spPr>
          <a:xfrm>
            <a:off x="928532" y="5287229"/>
            <a:ext cx="3399884" cy="3559254"/>
          </a:xfrm>
          <a:prstGeom prst="rect">
            <a:avLst/>
          </a:prstGeom>
        </p:spPr>
      </p:pic>
      <p:sp>
        <p:nvSpPr>
          <p:cNvPr id="2049" name="CuadroTexto 2048"/>
          <p:cNvSpPr txBox="1"/>
          <p:nvPr/>
        </p:nvSpPr>
        <p:spPr>
          <a:xfrm>
            <a:off x="12410849" y="1382661"/>
            <a:ext cx="4635436" cy="63094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3500" dirty="0" smtClean="0"/>
              <a:t>DEBEMOS CONSIDERAR:</a:t>
            </a:r>
            <a:endParaRPr lang="es-BO" sz="3500" dirty="0"/>
          </a:p>
        </p:txBody>
      </p:sp>
      <p:pic>
        <p:nvPicPr>
          <p:cNvPr id="2051" name="Imagen 2050"/>
          <p:cNvPicPr>
            <a:picLocks noChangeAspect="1"/>
          </p:cNvPicPr>
          <p:nvPr/>
        </p:nvPicPr>
        <p:blipFill>
          <a:blip r:embed="rId12"/>
          <a:stretch>
            <a:fillRect/>
          </a:stretch>
        </p:blipFill>
        <p:spPr>
          <a:xfrm>
            <a:off x="13067162" y="2448791"/>
            <a:ext cx="3133713" cy="2997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2" name="Flecha abajo 2051"/>
          <p:cNvSpPr/>
          <p:nvPr/>
        </p:nvSpPr>
        <p:spPr>
          <a:xfrm>
            <a:off x="14634019" y="5703808"/>
            <a:ext cx="304800" cy="908602"/>
          </a:xfrm>
          <a:prstGeom prst="downArrow">
            <a:avLst/>
          </a:prstGeom>
          <a:solidFill>
            <a:srgbClr val="E8A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053" name="Flecha izquierda 2052"/>
          <p:cNvSpPr/>
          <p:nvPr/>
        </p:nvSpPr>
        <p:spPr>
          <a:xfrm>
            <a:off x="3810000" y="8369129"/>
            <a:ext cx="1596081" cy="484632"/>
          </a:xfrm>
          <a:prstGeom prst="leftArrow">
            <a:avLst/>
          </a:prstGeom>
          <a:solidFill>
            <a:srgbClr val="E8A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75233" y="0"/>
            <a:ext cx="5912767" cy="5861031"/>
          </a:xfrm>
          <a:custGeom>
            <a:avLst/>
            <a:gdLst/>
            <a:ahLst/>
            <a:cxnLst/>
            <a:rect l="l" t="t" r="r" b="b"/>
            <a:pathLst>
              <a:path w="5912767" h="5861031">
                <a:moveTo>
                  <a:pt x="0" y="0"/>
                </a:moveTo>
                <a:lnTo>
                  <a:pt x="5912767" y="0"/>
                </a:lnTo>
                <a:lnTo>
                  <a:pt x="5912767" y="5861031"/>
                </a:lnTo>
                <a:lnTo>
                  <a:pt x="0" y="5861031"/>
                </a:lnTo>
                <a:lnTo>
                  <a:pt x="0" y="0"/>
                </a:lnTo>
                <a:close/>
              </a:path>
            </a:pathLst>
          </a:custGeom>
          <a:blipFill>
            <a:blip r:embed="rId2"/>
            <a:stretch>
              <a:fillRect/>
            </a:stretch>
          </a:blipFill>
        </p:spPr>
      </p:sp>
      <p:sp>
        <p:nvSpPr>
          <p:cNvPr id="3" name="Freeform 3"/>
          <p:cNvSpPr/>
          <p:nvPr/>
        </p:nvSpPr>
        <p:spPr>
          <a:xfrm>
            <a:off x="8248396" y="7815262"/>
            <a:ext cx="8253673" cy="8229600"/>
          </a:xfrm>
          <a:custGeom>
            <a:avLst/>
            <a:gdLst/>
            <a:ahLst/>
            <a:cxnLst/>
            <a:rect l="l" t="t" r="r" b="b"/>
            <a:pathLst>
              <a:path w="8253673" h="8229600">
                <a:moveTo>
                  <a:pt x="0" y="0"/>
                </a:moveTo>
                <a:lnTo>
                  <a:pt x="8253673" y="0"/>
                </a:lnTo>
                <a:lnTo>
                  <a:pt x="8253673" y="8229600"/>
                </a:lnTo>
                <a:lnTo>
                  <a:pt x="0" y="8229600"/>
                </a:lnTo>
                <a:lnTo>
                  <a:pt x="0" y="0"/>
                </a:lnTo>
                <a:close/>
              </a:path>
            </a:pathLst>
          </a:custGeom>
          <a:blipFill>
            <a:blip r:embed="rId3"/>
            <a:stretch>
              <a:fillRect/>
            </a:stretch>
          </a:blipFill>
        </p:spPr>
      </p:sp>
      <p:sp>
        <p:nvSpPr>
          <p:cNvPr id="4" name="Freeform 4"/>
          <p:cNvSpPr/>
          <p:nvPr/>
        </p:nvSpPr>
        <p:spPr>
          <a:xfrm rot="2595012">
            <a:off x="-1041461" y="-5773667"/>
            <a:ext cx="8591144" cy="8229600"/>
          </a:xfrm>
          <a:custGeom>
            <a:avLst/>
            <a:gdLst/>
            <a:ahLst/>
            <a:cxnLst/>
            <a:rect l="l" t="t" r="r" b="b"/>
            <a:pathLst>
              <a:path w="8591144" h="8229600">
                <a:moveTo>
                  <a:pt x="0" y="0"/>
                </a:moveTo>
                <a:lnTo>
                  <a:pt x="8591144" y="0"/>
                </a:lnTo>
                <a:lnTo>
                  <a:pt x="8591144" y="8229600"/>
                </a:lnTo>
                <a:lnTo>
                  <a:pt x="0" y="8229600"/>
                </a:lnTo>
                <a:lnTo>
                  <a:pt x="0" y="0"/>
                </a:lnTo>
                <a:close/>
              </a:path>
            </a:pathLst>
          </a:custGeom>
          <a:blipFill>
            <a:blip r:embed="rId4"/>
            <a:stretch>
              <a:fillRect/>
            </a:stretch>
          </a:blipFill>
        </p:spPr>
      </p:sp>
      <p:sp>
        <p:nvSpPr>
          <p:cNvPr id="5" name="Freeform 5"/>
          <p:cNvSpPr/>
          <p:nvPr/>
        </p:nvSpPr>
        <p:spPr>
          <a:xfrm rot="2182117">
            <a:off x="-2130036" y="8534400"/>
            <a:ext cx="6735536" cy="4114800"/>
          </a:xfrm>
          <a:custGeom>
            <a:avLst/>
            <a:gdLst/>
            <a:ahLst/>
            <a:cxnLst/>
            <a:rect l="l" t="t" r="r" b="b"/>
            <a:pathLst>
              <a:path w="6735536" h="4114800">
                <a:moveTo>
                  <a:pt x="0" y="0"/>
                </a:moveTo>
                <a:lnTo>
                  <a:pt x="6735536" y="0"/>
                </a:lnTo>
                <a:lnTo>
                  <a:pt x="673553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25656">
            <a:off x="574496" y="6172200"/>
            <a:ext cx="1660883" cy="4114800"/>
          </a:xfrm>
          <a:custGeom>
            <a:avLst/>
            <a:gdLst/>
            <a:ahLst/>
            <a:cxnLst/>
            <a:rect l="l" t="t" r="r" b="b"/>
            <a:pathLst>
              <a:path w="1660883" h="4114800">
                <a:moveTo>
                  <a:pt x="0" y="0"/>
                </a:moveTo>
                <a:lnTo>
                  <a:pt x="1660883" y="0"/>
                </a:lnTo>
                <a:lnTo>
                  <a:pt x="1660883" y="4114800"/>
                </a:lnTo>
                <a:lnTo>
                  <a:pt x="0" y="4114800"/>
                </a:lnTo>
                <a:lnTo>
                  <a:pt x="0" y="0"/>
                </a:lnTo>
                <a:close/>
              </a:path>
            </a:pathLst>
          </a:custGeom>
          <a:blipFill>
            <a:blip r:embed="rId7">
              <a:alphaModFix amt="55000"/>
              <a:extLst>
                <a:ext uri="{96DAC541-7B7A-43D3-8B79-37D633B846F1}">
                  <asvg:svgBlip xmlns:asvg="http://schemas.microsoft.com/office/drawing/2016/SVG/main" xmlns="" r:embed="rId8"/>
                </a:ext>
              </a:extLst>
            </a:blip>
            <a:stretch>
              <a:fillRect/>
            </a:stretch>
          </a:blipFill>
        </p:spPr>
      </p:sp>
      <p:sp>
        <p:nvSpPr>
          <p:cNvPr id="7" name="Freeform 7"/>
          <p:cNvSpPr/>
          <p:nvPr/>
        </p:nvSpPr>
        <p:spPr>
          <a:xfrm rot="-6732770">
            <a:off x="13052198" y="-367857"/>
            <a:ext cx="1556236" cy="2388224"/>
          </a:xfrm>
          <a:custGeom>
            <a:avLst/>
            <a:gdLst/>
            <a:ahLst/>
            <a:cxnLst/>
            <a:rect l="l" t="t" r="r" b="b"/>
            <a:pathLst>
              <a:path w="1556236" h="2388224">
                <a:moveTo>
                  <a:pt x="0" y="0"/>
                </a:moveTo>
                <a:lnTo>
                  <a:pt x="1556236" y="0"/>
                </a:lnTo>
                <a:lnTo>
                  <a:pt x="1556236" y="2388224"/>
                </a:lnTo>
                <a:lnTo>
                  <a:pt x="0" y="2388224"/>
                </a:lnTo>
                <a:lnTo>
                  <a:pt x="0" y="0"/>
                </a:lnTo>
                <a:close/>
              </a:path>
            </a:pathLst>
          </a:custGeom>
          <a:blipFill>
            <a:blip r:embed="rId9">
              <a:alphaModFix amt="55000"/>
            </a:blip>
            <a:stretch>
              <a:fillRect/>
            </a:stretch>
          </a:blipFill>
        </p:spPr>
      </p:sp>
      <p:sp>
        <p:nvSpPr>
          <p:cNvPr id="8" name="Freeform 8"/>
          <p:cNvSpPr/>
          <p:nvPr/>
        </p:nvSpPr>
        <p:spPr>
          <a:xfrm rot="-2821033">
            <a:off x="12766725" y="7866731"/>
            <a:ext cx="2208741" cy="2805560"/>
          </a:xfrm>
          <a:custGeom>
            <a:avLst/>
            <a:gdLst/>
            <a:ahLst/>
            <a:cxnLst/>
            <a:rect l="l" t="t" r="r" b="b"/>
            <a:pathLst>
              <a:path w="2208741" h="2805560">
                <a:moveTo>
                  <a:pt x="0" y="0"/>
                </a:moveTo>
                <a:lnTo>
                  <a:pt x="2208741" y="0"/>
                </a:lnTo>
                <a:lnTo>
                  <a:pt x="2208741" y="2805560"/>
                </a:lnTo>
                <a:lnTo>
                  <a:pt x="0" y="2805560"/>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7343310">
            <a:off x="3783937" y="95468"/>
            <a:ext cx="1935410" cy="2319119"/>
          </a:xfrm>
          <a:custGeom>
            <a:avLst/>
            <a:gdLst/>
            <a:ahLst/>
            <a:cxnLst/>
            <a:rect l="l" t="t" r="r" b="b"/>
            <a:pathLst>
              <a:path w="1935410" h="2319119">
                <a:moveTo>
                  <a:pt x="0" y="0"/>
                </a:moveTo>
                <a:lnTo>
                  <a:pt x="1935410" y="0"/>
                </a:lnTo>
                <a:lnTo>
                  <a:pt x="1935410" y="2319120"/>
                </a:lnTo>
                <a:lnTo>
                  <a:pt x="0" y="23191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10"/>
          <p:cNvSpPr txBox="1"/>
          <p:nvPr/>
        </p:nvSpPr>
        <p:spPr>
          <a:xfrm>
            <a:off x="3254111" y="3331479"/>
            <a:ext cx="11779779" cy="2180084"/>
          </a:xfrm>
          <a:prstGeom prst="rect">
            <a:avLst/>
          </a:prstGeom>
        </p:spPr>
        <p:txBody>
          <a:bodyPr lIns="0" tIns="0" rIns="0" bIns="0" rtlCol="0" anchor="t">
            <a:spAutoFit/>
          </a:bodyPr>
          <a:lstStyle/>
          <a:p>
            <a:pPr algn="ctr">
              <a:lnSpc>
                <a:spcPts val="8474"/>
              </a:lnSpc>
            </a:pPr>
            <a:r>
              <a:rPr lang="en-US" sz="7500" spc="1462" dirty="0" smtClean="0">
                <a:solidFill>
                  <a:srgbClr val="000000"/>
                </a:solidFill>
                <a:latin typeface="Cinzel Italics"/>
              </a:rPr>
              <a:t>EJERCICIOS DE RESPIRACION</a:t>
            </a:r>
            <a:endParaRPr lang="en-US" sz="7500" spc="1462" dirty="0">
              <a:solidFill>
                <a:srgbClr val="000000"/>
              </a:solidFill>
              <a:latin typeface="Cinzel Itali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32922" y="2794933"/>
            <a:ext cx="7524989" cy="7459145"/>
          </a:xfrm>
          <a:custGeom>
            <a:avLst/>
            <a:gdLst/>
            <a:ahLst/>
            <a:cxnLst/>
            <a:rect l="l" t="t" r="r" b="b"/>
            <a:pathLst>
              <a:path w="7524989" h="7459145">
                <a:moveTo>
                  <a:pt x="0" y="7459145"/>
                </a:moveTo>
                <a:lnTo>
                  <a:pt x="7524989" y="7459145"/>
                </a:lnTo>
                <a:lnTo>
                  <a:pt x="7524989" y="0"/>
                </a:lnTo>
                <a:lnTo>
                  <a:pt x="0" y="0"/>
                </a:lnTo>
                <a:lnTo>
                  <a:pt x="0" y="7459145"/>
                </a:lnTo>
                <a:close/>
              </a:path>
            </a:pathLst>
          </a:custGeom>
          <a:blipFill>
            <a:blip r:embed="rId2">
              <a:alphaModFix amt="75000"/>
            </a:blip>
            <a:stretch>
              <a:fillRect/>
            </a:stretch>
          </a:blipFill>
        </p:spPr>
      </p:sp>
      <p:sp>
        <p:nvSpPr>
          <p:cNvPr id="3" name="TextBox 3"/>
          <p:cNvSpPr txBox="1"/>
          <p:nvPr/>
        </p:nvSpPr>
        <p:spPr>
          <a:xfrm>
            <a:off x="1288788" y="673402"/>
            <a:ext cx="15161295" cy="1205458"/>
          </a:xfrm>
          <a:prstGeom prst="rect">
            <a:avLst/>
          </a:prstGeom>
        </p:spPr>
        <p:txBody>
          <a:bodyPr lIns="0" tIns="0" rIns="0" bIns="0" rtlCol="0" anchor="t">
            <a:spAutoFit/>
          </a:bodyPr>
          <a:lstStyle/>
          <a:p>
            <a:pPr algn="ctr">
              <a:lnSpc>
                <a:spcPts val="4745"/>
              </a:lnSpc>
            </a:pPr>
            <a:r>
              <a:rPr lang="en-US" sz="4200" spc="819" dirty="0" smtClean="0">
                <a:solidFill>
                  <a:srgbClr val="000000"/>
                </a:solidFill>
                <a:latin typeface="Cinzel Italics"/>
              </a:rPr>
              <a:t>MECANISMOS AUTOREGULADORES DE LA RESPIRACION</a:t>
            </a:r>
            <a:endParaRPr lang="en-US" sz="4200" spc="819" dirty="0">
              <a:solidFill>
                <a:srgbClr val="000000"/>
              </a:solidFill>
              <a:latin typeface="Cinzel Italics"/>
            </a:endParaRPr>
          </a:p>
        </p:txBody>
      </p:sp>
      <p:sp>
        <p:nvSpPr>
          <p:cNvPr id="4" name="Freeform 4"/>
          <p:cNvSpPr/>
          <p:nvPr/>
        </p:nvSpPr>
        <p:spPr>
          <a:xfrm rot="5400000" flipV="1">
            <a:off x="-340932" y="2197568"/>
            <a:ext cx="8124978" cy="8053885"/>
          </a:xfrm>
          <a:custGeom>
            <a:avLst/>
            <a:gdLst/>
            <a:ahLst/>
            <a:cxnLst/>
            <a:rect l="l" t="t" r="r" b="b"/>
            <a:pathLst>
              <a:path w="8124978" h="8053885">
                <a:moveTo>
                  <a:pt x="0" y="8053885"/>
                </a:moveTo>
                <a:lnTo>
                  <a:pt x="8124978" y="8053885"/>
                </a:lnTo>
                <a:lnTo>
                  <a:pt x="8124978" y="0"/>
                </a:lnTo>
                <a:lnTo>
                  <a:pt x="0" y="0"/>
                </a:lnTo>
                <a:lnTo>
                  <a:pt x="0" y="8053885"/>
                </a:lnTo>
                <a:close/>
              </a:path>
            </a:pathLst>
          </a:custGeom>
          <a:blipFill>
            <a:blip r:embed="rId2">
              <a:alphaModFix amt="75000"/>
            </a:blip>
            <a:stretch>
              <a:fillRect/>
            </a:stretch>
          </a:blipFill>
        </p:spPr>
      </p:sp>
      <p:sp>
        <p:nvSpPr>
          <p:cNvPr id="5" name="TextBox 5"/>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07</a:t>
            </a:r>
          </a:p>
        </p:txBody>
      </p:sp>
      <p:sp>
        <p:nvSpPr>
          <p:cNvPr id="6" name="AutoShape 6"/>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7" name="TextBox 7"/>
          <p:cNvSpPr txBox="1"/>
          <p:nvPr/>
        </p:nvSpPr>
        <p:spPr>
          <a:xfrm>
            <a:off x="2133601" y="3235419"/>
            <a:ext cx="3952968" cy="505523"/>
          </a:xfrm>
          <a:prstGeom prst="rect">
            <a:avLst/>
          </a:prstGeom>
          <a:solidFill>
            <a:schemeClr val="accent5">
              <a:lumMod val="40000"/>
              <a:lumOff val="60000"/>
            </a:schemeClr>
          </a:solidFill>
          <a:ln>
            <a:solidFill>
              <a:schemeClr val="tx1"/>
            </a:solidFill>
          </a:ln>
        </p:spPr>
        <p:txBody>
          <a:bodyPr wrap="square" lIns="0" tIns="0" rIns="0" bIns="0" rtlCol="0" anchor="t">
            <a:spAutoFit/>
          </a:bodyPr>
          <a:lstStyle/>
          <a:p>
            <a:pPr algn="ctr">
              <a:lnSpc>
                <a:spcPts val="4200"/>
              </a:lnSpc>
            </a:pPr>
            <a:r>
              <a:rPr lang="es-ES" sz="3000" dirty="0" smtClean="0">
                <a:solidFill>
                  <a:srgbClr val="000000"/>
                </a:solidFill>
              </a:rPr>
              <a:t>RESPIRACION COSTAL</a:t>
            </a:r>
            <a:endParaRPr lang="es-ES" sz="3000" dirty="0">
              <a:solidFill>
                <a:srgbClr val="000000"/>
              </a:solidFill>
            </a:endParaRPr>
          </a:p>
        </p:txBody>
      </p:sp>
      <p:pic>
        <p:nvPicPr>
          <p:cNvPr id="1028" name="Picture 4" descr="LAS TÉCNICAS DE RELAJACION AYUDA - Brainly.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1400" y="2346972"/>
            <a:ext cx="6858000" cy="6461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7"/>
          <p:cNvSpPr txBox="1"/>
          <p:nvPr/>
        </p:nvSpPr>
        <p:spPr>
          <a:xfrm>
            <a:off x="6582577" y="3619500"/>
            <a:ext cx="3704423" cy="1615827"/>
          </a:xfrm>
          <a:prstGeom prst="rect">
            <a:avLst/>
          </a:prstGeom>
          <a:solidFill>
            <a:schemeClr val="accent2">
              <a:lumMod val="40000"/>
              <a:lumOff val="60000"/>
            </a:schemeClr>
          </a:solidFill>
          <a:ln>
            <a:solidFill>
              <a:schemeClr val="tx1"/>
            </a:solidFill>
          </a:ln>
        </p:spPr>
        <p:txBody>
          <a:bodyPr wrap="square" lIns="0" tIns="0" rIns="0" bIns="0" rtlCol="0" anchor="t">
            <a:spAutoFit/>
          </a:bodyPr>
          <a:lstStyle/>
          <a:p>
            <a:pPr algn="ctr">
              <a:lnSpc>
                <a:spcPts val="4200"/>
              </a:lnSpc>
            </a:pPr>
            <a:r>
              <a:rPr lang="es-ES" sz="3000" dirty="0" smtClean="0">
                <a:solidFill>
                  <a:srgbClr val="000000"/>
                </a:solidFill>
              </a:rPr>
              <a:t>ELEVACION INVOLUNTARIA DE HOMBROS</a:t>
            </a:r>
            <a:endParaRPr lang="es-ES" sz="3000" dirty="0">
              <a:solidFill>
                <a:srgbClr val="000000"/>
              </a:solidFill>
            </a:endParaRPr>
          </a:p>
        </p:txBody>
      </p:sp>
      <p:sp>
        <p:nvSpPr>
          <p:cNvPr id="10" name="TextBox 7"/>
          <p:cNvSpPr txBox="1"/>
          <p:nvPr/>
        </p:nvSpPr>
        <p:spPr>
          <a:xfrm>
            <a:off x="6625206" y="6288580"/>
            <a:ext cx="2042491" cy="505523"/>
          </a:xfrm>
          <a:prstGeom prst="rect">
            <a:avLst/>
          </a:prstGeom>
          <a:solidFill>
            <a:schemeClr val="accent2">
              <a:lumMod val="60000"/>
              <a:lumOff val="40000"/>
            </a:schemeClr>
          </a:solidFill>
          <a:ln>
            <a:solidFill>
              <a:schemeClr val="tx1"/>
            </a:solidFill>
          </a:ln>
        </p:spPr>
        <p:txBody>
          <a:bodyPr wrap="square" lIns="0" tIns="0" rIns="0" bIns="0" rtlCol="0" anchor="t">
            <a:spAutoFit/>
          </a:bodyPr>
          <a:lstStyle/>
          <a:p>
            <a:pPr algn="ctr">
              <a:lnSpc>
                <a:spcPts val="4200"/>
              </a:lnSpc>
            </a:pPr>
            <a:r>
              <a:rPr lang="es-ES" sz="3000" dirty="0" smtClean="0">
                <a:solidFill>
                  <a:srgbClr val="000000"/>
                </a:solidFill>
              </a:rPr>
              <a:t>SUPIROS</a:t>
            </a:r>
            <a:endParaRPr lang="es-ES" sz="3000" dirty="0">
              <a:solidFill>
                <a:srgbClr val="000000"/>
              </a:solidFill>
            </a:endParaRPr>
          </a:p>
        </p:txBody>
      </p:sp>
      <p:sp>
        <p:nvSpPr>
          <p:cNvPr id="11" name="TextBox 7"/>
          <p:cNvSpPr txBox="1"/>
          <p:nvPr/>
        </p:nvSpPr>
        <p:spPr>
          <a:xfrm>
            <a:off x="3162807" y="4894404"/>
            <a:ext cx="2535814" cy="538609"/>
          </a:xfrm>
          <a:prstGeom prst="rect">
            <a:avLst/>
          </a:prstGeom>
          <a:solidFill>
            <a:schemeClr val="accent3">
              <a:lumMod val="60000"/>
              <a:lumOff val="40000"/>
            </a:schemeClr>
          </a:solidFill>
          <a:ln>
            <a:solidFill>
              <a:schemeClr val="tx1"/>
            </a:solidFill>
          </a:ln>
        </p:spPr>
        <p:txBody>
          <a:bodyPr wrap="square" lIns="0" tIns="0" rIns="0" bIns="0" rtlCol="0" anchor="t">
            <a:spAutoFit/>
          </a:bodyPr>
          <a:lstStyle/>
          <a:p>
            <a:pPr algn="just">
              <a:lnSpc>
                <a:spcPts val="4200"/>
              </a:lnSpc>
            </a:pPr>
            <a:r>
              <a:rPr lang="es-ES" sz="3000" dirty="0" smtClean="0">
                <a:solidFill>
                  <a:srgbClr val="000000"/>
                </a:solidFill>
              </a:rPr>
              <a:t>ESTIRAMINETOS</a:t>
            </a:r>
            <a:endParaRPr lang="es-ES" sz="3000" dirty="0">
              <a:solidFill>
                <a:srgbClr val="000000"/>
              </a:solidFill>
            </a:endParaRPr>
          </a:p>
        </p:txBody>
      </p:sp>
    </p:spTree>
    <p:extLst>
      <p:ext uri="{BB962C8B-B14F-4D97-AF65-F5344CB8AC3E}">
        <p14:creationId xmlns:p14="http://schemas.microsoft.com/office/powerpoint/2010/main" val="1017117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32922" y="2794933"/>
            <a:ext cx="7524989" cy="7459145"/>
          </a:xfrm>
          <a:custGeom>
            <a:avLst/>
            <a:gdLst/>
            <a:ahLst/>
            <a:cxnLst/>
            <a:rect l="l" t="t" r="r" b="b"/>
            <a:pathLst>
              <a:path w="7524989" h="7459145">
                <a:moveTo>
                  <a:pt x="0" y="7459145"/>
                </a:moveTo>
                <a:lnTo>
                  <a:pt x="7524989" y="7459145"/>
                </a:lnTo>
                <a:lnTo>
                  <a:pt x="7524989" y="0"/>
                </a:lnTo>
                <a:lnTo>
                  <a:pt x="0" y="0"/>
                </a:lnTo>
                <a:lnTo>
                  <a:pt x="0" y="7459145"/>
                </a:lnTo>
                <a:close/>
              </a:path>
            </a:pathLst>
          </a:custGeom>
          <a:blipFill>
            <a:blip r:embed="rId2">
              <a:alphaModFix amt="75000"/>
            </a:blip>
            <a:stretch>
              <a:fillRect/>
            </a:stretch>
          </a:blipFill>
        </p:spPr>
      </p:sp>
      <p:sp>
        <p:nvSpPr>
          <p:cNvPr id="3" name="TextBox 3"/>
          <p:cNvSpPr txBox="1"/>
          <p:nvPr/>
        </p:nvSpPr>
        <p:spPr>
          <a:xfrm>
            <a:off x="1288788" y="673402"/>
            <a:ext cx="15161295" cy="618363"/>
          </a:xfrm>
          <a:prstGeom prst="rect">
            <a:avLst/>
          </a:prstGeom>
        </p:spPr>
        <p:txBody>
          <a:bodyPr lIns="0" tIns="0" rIns="0" bIns="0" rtlCol="0" anchor="t">
            <a:spAutoFit/>
          </a:bodyPr>
          <a:lstStyle/>
          <a:p>
            <a:pPr algn="ctr">
              <a:lnSpc>
                <a:spcPts val="4745"/>
              </a:lnSpc>
            </a:pPr>
            <a:r>
              <a:rPr lang="en-US" sz="4200" spc="819" dirty="0" smtClean="0">
                <a:solidFill>
                  <a:srgbClr val="000000"/>
                </a:solidFill>
                <a:latin typeface="Cinzel Italics"/>
              </a:rPr>
              <a:t>TIPOS DE RESPIRACION</a:t>
            </a:r>
            <a:endParaRPr lang="en-US" sz="4200" spc="819" dirty="0">
              <a:solidFill>
                <a:srgbClr val="000000"/>
              </a:solidFill>
              <a:latin typeface="Cinzel Italics"/>
            </a:endParaRPr>
          </a:p>
        </p:txBody>
      </p:sp>
      <p:sp>
        <p:nvSpPr>
          <p:cNvPr id="4" name="Freeform 4"/>
          <p:cNvSpPr/>
          <p:nvPr/>
        </p:nvSpPr>
        <p:spPr>
          <a:xfrm rot="5400000" flipV="1">
            <a:off x="-340932" y="2197568"/>
            <a:ext cx="8124978" cy="8053885"/>
          </a:xfrm>
          <a:custGeom>
            <a:avLst/>
            <a:gdLst/>
            <a:ahLst/>
            <a:cxnLst/>
            <a:rect l="l" t="t" r="r" b="b"/>
            <a:pathLst>
              <a:path w="8124978" h="8053885">
                <a:moveTo>
                  <a:pt x="0" y="8053885"/>
                </a:moveTo>
                <a:lnTo>
                  <a:pt x="8124978" y="8053885"/>
                </a:lnTo>
                <a:lnTo>
                  <a:pt x="8124978" y="0"/>
                </a:lnTo>
                <a:lnTo>
                  <a:pt x="0" y="0"/>
                </a:lnTo>
                <a:lnTo>
                  <a:pt x="0" y="8053885"/>
                </a:lnTo>
                <a:close/>
              </a:path>
            </a:pathLst>
          </a:custGeom>
          <a:blipFill>
            <a:blip r:embed="rId2">
              <a:alphaModFix amt="75000"/>
            </a:blip>
            <a:stretch>
              <a:fillRect/>
            </a:stretch>
          </a:blipFill>
        </p:spPr>
      </p:sp>
      <p:sp>
        <p:nvSpPr>
          <p:cNvPr id="5" name="TextBox 5"/>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07</a:t>
            </a:r>
          </a:p>
        </p:txBody>
      </p:sp>
      <p:sp>
        <p:nvSpPr>
          <p:cNvPr id="6" name="AutoShape 6"/>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7" name="TextBox 7"/>
          <p:cNvSpPr txBox="1"/>
          <p:nvPr/>
        </p:nvSpPr>
        <p:spPr>
          <a:xfrm>
            <a:off x="2822177" y="3009900"/>
            <a:ext cx="5231709" cy="538609"/>
          </a:xfrm>
          <a:prstGeom prst="rect">
            <a:avLst/>
          </a:prstGeom>
          <a:solidFill>
            <a:schemeClr val="accent2">
              <a:lumMod val="60000"/>
              <a:lumOff val="40000"/>
            </a:schemeClr>
          </a:solidFill>
          <a:ln>
            <a:solidFill>
              <a:schemeClr val="tx1"/>
            </a:solidFill>
          </a:ln>
        </p:spPr>
        <p:txBody>
          <a:bodyPr wrap="square" lIns="0" tIns="0" rIns="0" bIns="0" rtlCol="0" anchor="t">
            <a:spAutoFit/>
          </a:bodyPr>
          <a:lstStyle/>
          <a:p>
            <a:pPr algn="just">
              <a:lnSpc>
                <a:spcPts val="4200"/>
              </a:lnSpc>
            </a:pPr>
            <a:r>
              <a:rPr lang="es-ES" sz="3000" dirty="0" smtClean="0">
                <a:solidFill>
                  <a:srgbClr val="000000"/>
                </a:solidFill>
              </a:rPr>
              <a:t>RESPIRACION COSTAL</a:t>
            </a:r>
            <a:endParaRPr lang="es-ES" sz="3000" dirty="0">
              <a:solidFill>
                <a:srgbClr val="000000"/>
              </a:solidFill>
            </a:endParaRPr>
          </a:p>
        </p:txBody>
      </p:sp>
      <p:pic>
        <p:nvPicPr>
          <p:cNvPr id="37" name="Imagen 36"/>
          <p:cNvPicPr>
            <a:picLocks noChangeAspect="1"/>
          </p:cNvPicPr>
          <p:nvPr/>
        </p:nvPicPr>
        <p:blipFill rotWithShape="1">
          <a:blip r:embed="rId3"/>
          <a:srcRect l="28389"/>
          <a:stretch/>
        </p:blipFill>
        <p:spPr>
          <a:xfrm>
            <a:off x="11125200" y="2207672"/>
            <a:ext cx="6153978" cy="6156961"/>
          </a:xfrm>
          <a:prstGeom prst="rect">
            <a:avLst/>
          </a:prstGeom>
        </p:spPr>
      </p:pic>
      <p:sp>
        <p:nvSpPr>
          <p:cNvPr id="9" name="TextBox 7"/>
          <p:cNvSpPr txBox="1"/>
          <p:nvPr/>
        </p:nvSpPr>
        <p:spPr>
          <a:xfrm>
            <a:off x="3307634" y="4124018"/>
            <a:ext cx="5660066" cy="538609"/>
          </a:xfrm>
          <a:prstGeom prst="rect">
            <a:avLst/>
          </a:prstGeom>
          <a:solidFill>
            <a:schemeClr val="accent3">
              <a:lumMod val="60000"/>
              <a:lumOff val="40000"/>
            </a:schemeClr>
          </a:solidFill>
          <a:ln>
            <a:solidFill>
              <a:schemeClr val="tx1"/>
            </a:solidFill>
          </a:ln>
        </p:spPr>
        <p:txBody>
          <a:bodyPr wrap="square" lIns="0" tIns="0" rIns="0" bIns="0" rtlCol="0" anchor="t">
            <a:spAutoFit/>
          </a:bodyPr>
          <a:lstStyle/>
          <a:p>
            <a:pPr algn="just">
              <a:lnSpc>
                <a:spcPts val="4200"/>
              </a:lnSpc>
            </a:pPr>
            <a:r>
              <a:rPr lang="es-ES" sz="3000" dirty="0" smtClean="0">
                <a:solidFill>
                  <a:srgbClr val="000000"/>
                </a:solidFill>
              </a:rPr>
              <a:t>RESPIRACION DIAFRAGMATICA</a:t>
            </a:r>
            <a:endParaRPr lang="es-ES" sz="3000" dirty="0">
              <a:solidFill>
                <a:srgbClr val="000000"/>
              </a:solidFill>
            </a:endParaRPr>
          </a:p>
        </p:txBody>
      </p:sp>
      <p:sp>
        <p:nvSpPr>
          <p:cNvPr id="10" name="TextBox 7"/>
          <p:cNvSpPr txBox="1"/>
          <p:nvPr/>
        </p:nvSpPr>
        <p:spPr>
          <a:xfrm>
            <a:off x="4350037" y="5453399"/>
            <a:ext cx="5555964" cy="538609"/>
          </a:xfrm>
          <a:prstGeom prst="rect">
            <a:avLst/>
          </a:prstGeom>
          <a:solidFill>
            <a:schemeClr val="accent6">
              <a:lumMod val="60000"/>
              <a:lumOff val="40000"/>
            </a:schemeClr>
          </a:solidFill>
          <a:ln>
            <a:solidFill>
              <a:schemeClr val="tx1"/>
            </a:solidFill>
          </a:ln>
        </p:spPr>
        <p:txBody>
          <a:bodyPr wrap="square" lIns="0" tIns="0" rIns="0" bIns="0" rtlCol="0" anchor="t">
            <a:spAutoFit/>
          </a:bodyPr>
          <a:lstStyle/>
          <a:p>
            <a:pPr algn="just">
              <a:lnSpc>
                <a:spcPts val="4200"/>
              </a:lnSpc>
            </a:pPr>
            <a:r>
              <a:rPr lang="es-ES" sz="3000" dirty="0" smtClean="0">
                <a:solidFill>
                  <a:srgbClr val="000000"/>
                </a:solidFill>
              </a:rPr>
              <a:t>RESPIRACION ABDOMINAL</a:t>
            </a:r>
            <a:endParaRPr lang="es-ES" sz="3000" dirty="0">
              <a:solidFill>
                <a:srgbClr val="000000"/>
              </a:solidFill>
            </a:endParaRPr>
          </a:p>
        </p:txBody>
      </p:sp>
    </p:spTree>
    <p:extLst>
      <p:ext uri="{BB962C8B-B14F-4D97-AF65-F5344CB8AC3E}">
        <p14:creationId xmlns:p14="http://schemas.microsoft.com/office/powerpoint/2010/main" val="9044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2488042"/>
            <a:ext cx="5410200" cy="5170646"/>
          </a:xfrm>
          <a:prstGeom prst="rect">
            <a:avLst/>
          </a:prstGeom>
        </p:spPr>
        <p:txBody>
          <a:bodyPr wrap="square">
            <a:spAutoFit/>
          </a:bodyPr>
          <a:lstStyle/>
          <a:p>
            <a:r>
              <a:rPr lang="es-ES" sz="3000" dirty="0" smtClean="0">
                <a:solidFill>
                  <a:srgbClr val="524D66"/>
                </a:solidFill>
                <a:latin typeface="Source Sans Pro"/>
              </a:rPr>
              <a:t>Esta técnica la </a:t>
            </a:r>
            <a:r>
              <a:rPr lang="es-ES" sz="3000" dirty="0" err="1" smtClean="0">
                <a:solidFill>
                  <a:srgbClr val="524D66"/>
                </a:solidFill>
                <a:latin typeface="Source Sans Pro"/>
              </a:rPr>
              <a:t>popone</a:t>
            </a:r>
            <a:r>
              <a:rPr lang="es-ES" sz="3000" dirty="0">
                <a:solidFill>
                  <a:srgbClr val="524D66"/>
                </a:solidFill>
                <a:latin typeface="Source Sans Pro"/>
              </a:rPr>
              <a:t> </a:t>
            </a:r>
            <a:r>
              <a:rPr lang="es-ES" sz="3000" dirty="0" smtClean="0">
                <a:solidFill>
                  <a:srgbClr val="524D66"/>
                </a:solidFill>
                <a:latin typeface="Source Sans Pro"/>
              </a:rPr>
              <a:t> </a:t>
            </a:r>
            <a:r>
              <a:rPr lang="es-ES" sz="3000" dirty="0" err="1" smtClean="0">
                <a:solidFill>
                  <a:srgbClr val="524D66"/>
                </a:solidFill>
                <a:latin typeface="Source Sans Pro"/>
              </a:rPr>
              <a:t>Jhoseph</a:t>
            </a:r>
            <a:r>
              <a:rPr lang="es-ES" sz="3000" dirty="0" smtClean="0">
                <a:solidFill>
                  <a:srgbClr val="524D66"/>
                </a:solidFill>
                <a:latin typeface="Source Sans Pro"/>
              </a:rPr>
              <a:t> </a:t>
            </a:r>
            <a:r>
              <a:rPr lang="es-ES" sz="3000" dirty="0" err="1" smtClean="0">
                <a:solidFill>
                  <a:srgbClr val="524D66"/>
                </a:solidFill>
                <a:latin typeface="Source Sans Pro"/>
              </a:rPr>
              <a:t>Wolpe</a:t>
            </a:r>
            <a:r>
              <a:rPr lang="es-ES" sz="3000" dirty="0" smtClean="0">
                <a:solidFill>
                  <a:srgbClr val="524D66"/>
                </a:solidFill>
                <a:latin typeface="Source Sans Pro"/>
              </a:rPr>
              <a:t> quien se </a:t>
            </a:r>
            <a:r>
              <a:rPr lang="es-ES" sz="3000" b="1" dirty="0" smtClean="0">
                <a:solidFill>
                  <a:srgbClr val="524D66"/>
                </a:solidFill>
                <a:latin typeface="Source Sans Pro"/>
              </a:rPr>
              <a:t> </a:t>
            </a:r>
            <a:r>
              <a:rPr lang="es-ES" sz="3000" b="1" dirty="0">
                <a:solidFill>
                  <a:srgbClr val="524D66"/>
                </a:solidFill>
                <a:latin typeface="Source Sans Pro"/>
              </a:rPr>
              <a:t>basa en el condicionamiento clásico</a:t>
            </a:r>
            <a:r>
              <a:rPr lang="es-ES" sz="3000" dirty="0">
                <a:solidFill>
                  <a:srgbClr val="524D66"/>
                </a:solidFill>
                <a:latin typeface="Source Sans Pro"/>
              </a:rPr>
              <a:t>. El principio consiste en que la intensidad de una respuesta como la ansiedad puede ser reducida a través de la emisión de una respuesta incompatible, como podría ser la relajación. </a:t>
            </a:r>
            <a:endParaRPr lang="es-BO" sz="3000" dirty="0"/>
          </a:p>
        </p:txBody>
      </p:sp>
      <p:sp>
        <p:nvSpPr>
          <p:cNvPr id="3" name="Freeform 4"/>
          <p:cNvSpPr/>
          <p:nvPr/>
        </p:nvSpPr>
        <p:spPr>
          <a:xfrm>
            <a:off x="-285750" y="-29196"/>
            <a:ext cx="6647412" cy="7781903"/>
          </a:xfrm>
          <a:custGeom>
            <a:avLst/>
            <a:gdLst/>
            <a:ahLst/>
            <a:cxnLst/>
            <a:rect l="l" t="t" r="r" b="b"/>
            <a:pathLst>
              <a:path w="6647412" h="7781903">
                <a:moveTo>
                  <a:pt x="0" y="0"/>
                </a:moveTo>
                <a:lnTo>
                  <a:pt x="6647412" y="0"/>
                </a:lnTo>
                <a:lnTo>
                  <a:pt x="6647412" y="7781903"/>
                </a:lnTo>
                <a:lnTo>
                  <a:pt x="0" y="7781903"/>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pic>
        <p:nvPicPr>
          <p:cNvPr id="4" name="Imagen 3"/>
          <p:cNvPicPr>
            <a:picLocks noChangeAspect="1"/>
          </p:cNvPicPr>
          <p:nvPr/>
        </p:nvPicPr>
        <p:blipFill rotWithShape="1">
          <a:blip r:embed="rId4"/>
          <a:srcRect l="23842" r="24157"/>
          <a:stretch/>
        </p:blipFill>
        <p:spPr>
          <a:xfrm>
            <a:off x="10725150" y="1714500"/>
            <a:ext cx="5943600" cy="6429375"/>
          </a:xfrm>
          <a:prstGeom prst="ellipse">
            <a:avLst/>
          </a:prstGeom>
          <a:ln>
            <a:noFill/>
          </a:ln>
          <a:effectLst>
            <a:softEdge rad="112500"/>
          </a:effectLst>
        </p:spPr>
      </p:pic>
    </p:spTree>
    <p:extLst>
      <p:ext uri="{BB962C8B-B14F-4D97-AF65-F5344CB8AC3E}">
        <p14:creationId xmlns:p14="http://schemas.microsoft.com/office/powerpoint/2010/main" val="22728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3" name="Freeform 3"/>
          <p:cNvSpPr/>
          <p:nvPr/>
        </p:nvSpPr>
        <p:spPr>
          <a:xfrm>
            <a:off x="1028700" y="2346637"/>
            <a:ext cx="7346599" cy="6592575"/>
          </a:xfrm>
          <a:custGeom>
            <a:avLst/>
            <a:gdLst/>
            <a:ahLst/>
            <a:cxnLst/>
            <a:rect l="l" t="t" r="r" b="b"/>
            <a:pathLst>
              <a:path w="6813357" h="5388746">
                <a:moveTo>
                  <a:pt x="0" y="0"/>
                </a:moveTo>
                <a:lnTo>
                  <a:pt x="6813357" y="0"/>
                </a:lnTo>
                <a:lnTo>
                  <a:pt x="6813357" y="5388746"/>
                </a:lnTo>
                <a:lnTo>
                  <a:pt x="0" y="53887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8942882" y="2346637"/>
            <a:ext cx="7070137" cy="6592575"/>
          </a:xfrm>
          <a:custGeom>
            <a:avLst/>
            <a:gdLst/>
            <a:ahLst/>
            <a:cxnLst/>
            <a:rect l="l" t="t" r="r" b="b"/>
            <a:pathLst>
              <a:path w="6813357" h="5388746">
                <a:moveTo>
                  <a:pt x="0" y="0"/>
                </a:moveTo>
                <a:lnTo>
                  <a:pt x="6813358" y="0"/>
                </a:lnTo>
                <a:lnTo>
                  <a:pt x="6813358" y="5388746"/>
                </a:lnTo>
                <a:lnTo>
                  <a:pt x="0" y="53887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5400000">
            <a:off x="13752660" y="-207535"/>
            <a:ext cx="4327805" cy="4742876"/>
          </a:xfrm>
          <a:custGeom>
            <a:avLst/>
            <a:gdLst/>
            <a:ahLst/>
            <a:cxnLst/>
            <a:rect l="l" t="t" r="r" b="b"/>
            <a:pathLst>
              <a:path w="4327805" h="4742876">
                <a:moveTo>
                  <a:pt x="0" y="0"/>
                </a:moveTo>
                <a:lnTo>
                  <a:pt x="4327805" y="0"/>
                </a:lnTo>
                <a:lnTo>
                  <a:pt x="4327805" y="4742875"/>
                </a:lnTo>
                <a:lnTo>
                  <a:pt x="0" y="4742875"/>
                </a:lnTo>
                <a:lnTo>
                  <a:pt x="0" y="0"/>
                </a:lnTo>
                <a:close/>
              </a:path>
            </a:pathLst>
          </a:custGeom>
          <a:blipFill>
            <a:blip r:embed="rId4">
              <a:alphaModFix amt="75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745899" y="809686"/>
            <a:ext cx="13258799" cy="1354217"/>
          </a:xfrm>
          <a:prstGeom prst="rect">
            <a:avLst/>
          </a:prstGeom>
        </p:spPr>
        <p:txBody>
          <a:bodyPr wrap="square" lIns="0" tIns="0" rIns="0" bIns="0" rtlCol="0" anchor="t">
            <a:spAutoFit/>
          </a:bodyPr>
          <a:lstStyle/>
          <a:p>
            <a:pPr algn="ctr"/>
            <a:r>
              <a:rPr lang="es-ES" sz="4400" dirty="0" smtClean="0"/>
              <a:t>CONDICIONES DE APLICACIÓN PARA LA DESENSIBILIZACION SISTEMICA</a:t>
            </a:r>
            <a:endParaRPr lang="es-BO" sz="4400" dirty="0"/>
          </a:p>
        </p:txBody>
      </p:sp>
      <p:sp>
        <p:nvSpPr>
          <p:cNvPr id="7" name="TextBox 7"/>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02</a:t>
            </a:r>
          </a:p>
        </p:txBody>
      </p:sp>
      <p:sp>
        <p:nvSpPr>
          <p:cNvPr id="8" name="TextBox 8"/>
          <p:cNvSpPr txBox="1"/>
          <p:nvPr/>
        </p:nvSpPr>
        <p:spPr>
          <a:xfrm>
            <a:off x="1882599" y="3103767"/>
            <a:ext cx="5638800" cy="5078313"/>
          </a:xfrm>
          <a:prstGeom prst="rect">
            <a:avLst/>
          </a:prstGeom>
        </p:spPr>
        <p:txBody>
          <a:bodyPr wrap="square" lIns="0" tIns="0" rIns="0" bIns="0" rtlCol="0" anchor="t">
            <a:spAutoFit/>
          </a:bodyPr>
          <a:lstStyle/>
          <a:p>
            <a:pPr algn="just"/>
            <a:r>
              <a:rPr lang="es-ES" sz="3000" dirty="0" smtClean="0"/>
              <a:t>La desensibilización sistémica esta especialmente dirigida al tratamiento de los miedos fóbicos, en aquellos casos en los que existe un estimulo condicionado de ansiedad, por esta razón se ha mostrado tan eficaz en el abordaje de las fobias especificas y aquellos problemas de ansiedad que se refieren a situaciones muy concretas.</a:t>
            </a:r>
            <a:endParaRPr lang="es-ES" sz="3000" dirty="0"/>
          </a:p>
        </p:txBody>
      </p:sp>
      <p:sp>
        <p:nvSpPr>
          <p:cNvPr id="12" name="Freeform 12"/>
          <p:cNvSpPr/>
          <p:nvPr/>
        </p:nvSpPr>
        <p:spPr>
          <a:xfrm rot="-5400000">
            <a:off x="13057557" y="-261954"/>
            <a:ext cx="4991100" cy="5469786"/>
          </a:xfrm>
          <a:custGeom>
            <a:avLst/>
            <a:gdLst/>
            <a:ahLst/>
            <a:cxnLst/>
            <a:rect l="l" t="t" r="r" b="b"/>
            <a:pathLst>
              <a:path w="4991100" h="5469786">
                <a:moveTo>
                  <a:pt x="0" y="0"/>
                </a:moveTo>
                <a:lnTo>
                  <a:pt x="4991100" y="0"/>
                </a:lnTo>
                <a:lnTo>
                  <a:pt x="4991100" y="5469786"/>
                </a:lnTo>
                <a:lnTo>
                  <a:pt x="0" y="5469786"/>
                </a:lnTo>
                <a:lnTo>
                  <a:pt x="0" y="0"/>
                </a:lnTo>
                <a:close/>
              </a:path>
            </a:pathLst>
          </a:custGeom>
          <a:blipFill>
            <a:blip r:embed="rId4">
              <a:alphaModFix amt="75000"/>
              <a:extLst>
                <a:ext uri="{96DAC541-7B7A-43D3-8B79-37D633B846F1}">
                  <asvg:svgBlip xmlns:asvg="http://schemas.microsoft.com/office/drawing/2016/SVG/main" xmlns="" r:embed="rId5"/>
                </a:ext>
              </a:extLst>
            </a:blip>
            <a:stretch>
              <a:fillRect/>
            </a:stretch>
          </a:blipFill>
        </p:spPr>
      </p:sp>
      <p:sp>
        <p:nvSpPr>
          <p:cNvPr id="9" name="CuadroTexto 8"/>
          <p:cNvSpPr txBox="1"/>
          <p:nvPr/>
        </p:nvSpPr>
        <p:spPr>
          <a:xfrm>
            <a:off x="9641470" y="3457944"/>
            <a:ext cx="5672959" cy="3323987"/>
          </a:xfrm>
          <a:prstGeom prst="rect">
            <a:avLst/>
          </a:prstGeom>
          <a:noFill/>
        </p:spPr>
        <p:txBody>
          <a:bodyPr wrap="square" rtlCol="0">
            <a:spAutoFit/>
          </a:bodyPr>
          <a:lstStyle/>
          <a:p>
            <a:pPr algn="just"/>
            <a:r>
              <a:rPr lang="es-BO" sz="3000" dirty="0"/>
              <a:t>Los resultados de la Desensibilización Sistemática serán más exitosos </a:t>
            </a:r>
            <a:r>
              <a:rPr lang="es-BO" sz="3000" dirty="0" smtClean="0"/>
              <a:t>cuando</a:t>
            </a:r>
          </a:p>
          <a:p>
            <a:pPr algn="just"/>
            <a:r>
              <a:rPr lang="es-BO" sz="3000" dirty="0" smtClean="0"/>
              <a:t>  el problema al que se aplique no se deba a un déficit de habilidades  que este siendo la causa de la ansiedad.</a:t>
            </a:r>
            <a:endParaRPr lang="es-BO" sz="3000" dirty="0"/>
          </a:p>
        </p:txBody>
      </p:sp>
    </p:spTree>
    <p:extLst>
      <p:ext uri="{BB962C8B-B14F-4D97-AF65-F5344CB8AC3E}">
        <p14:creationId xmlns:p14="http://schemas.microsoft.com/office/powerpoint/2010/main" val="3615891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7348"/>
            <a:ext cx="14945696" cy="0"/>
          </a:xfrm>
          <a:prstGeom prst="line">
            <a:avLst/>
          </a:prstGeom>
          <a:ln w="9525" cap="flat">
            <a:solidFill>
              <a:srgbClr val="000000"/>
            </a:solidFill>
            <a:prstDash val="solid"/>
            <a:headEnd type="none" w="sm" len="sm"/>
            <a:tailEnd type="none" w="sm" len="sm"/>
          </a:ln>
        </p:spPr>
      </p:sp>
      <p:sp>
        <p:nvSpPr>
          <p:cNvPr id="3" name="Freeform 3"/>
          <p:cNvSpPr/>
          <p:nvPr/>
        </p:nvSpPr>
        <p:spPr>
          <a:xfrm rot="-1261943">
            <a:off x="-4603876" y="-1001080"/>
            <a:ext cx="7890719" cy="7245115"/>
          </a:xfrm>
          <a:custGeom>
            <a:avLst/>
            <a:gdLst/>
            <a:ahLst/>
            <a:cxnLst/>
            <a:rect l="l" t="t" r="r" b="b"/>
            <a:pathLst>
              <a:path w="7890719" h="7245115">
                <a:moveTo>
                  <a:pt x="0" y="0"/>
                </a:moveTo>
                <a:lnTo>
                  <a:pt x="7890719" y="0"/>
                </a:lnTo>
                <a:lnTo>
                  <a:pt x="7890719" y="7245115"/>
                </a:lnTo>
                <a:lnTo>
                  <a:pt x="0" y="7245115"/>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6288136" y="8977313"/>
            <a:ext cx="971164" cy="466725"/>
          </a:xfrm>
          <a:prstGeom prst="rect">
            <a:avLst/>
          </a:prstGeom>
        </p:spPr>
        <p:txBody>
          <a:bodyPr lIns="0" tIns="0" rIns="0" bIns="0" rtlCol="0" anchor="t">
            <a:spAutoFit/>
          </a:bodyPr>
          <a:lstStyle/>
          <a:p>
            <a:pPr>
              <a:lnSpc>
                <a:spcPts val="4079"/>
              </a:lnSpc>
            </a:pPr>
            <a:r>
              <a:rPr lang="en-US" sz="2400" spc="840">
                <a:solidFill>
                  <a:srgbClr val="000000"/>
                </a:solidFill>
                <a:latin typeface="Montserrat"/>
              </a:rPr>
              <a:t>04</a:t>
            </a:r>
          </a:p>
        </p:txBody>
      </p:sp>
      <p:sp>
        <p:nvSpPr>
          <p:cNvPr id="6" name="Freeform 6"/>
          <p:cNvSpPr/>
          <p:nvPr/>
        </p:nvSpPr>
        <p:spPr>
          <a:xfrm>
            <a:off x="-6705600" y="1218428"/>
            <a:ext cx="10798442" cy="9914933"/>
          </a:xfrm>
          <a:custGeom>
            <a:avLst/>
            <a:gdLst/>
            <a:ahLst/>
            <a:cxnLst/>
            <a:rect l="l" t="t" r="r" b="b"/>
            <a:pathLst>
              <a:path w="10798442" h="9914933">
                <a:moveTo>
                  <a:pt x="0" y="0"/>
                </a:moveTo>
                <a:lnTo>
                  <a:pt x="10798442" y="0"/>
                </a:lnTo>
                <a:lnTo>
                  <a:pt x="10798442" y="9914933"/>
                </a:lnTo>
                <a:lnTo>
                  <a:pt x="0" y="9914933"/>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2590800" y="782411"/>
            <a:ext cx="7676674" cy="436017"/>
          </a:xfrm>
          <a:prstGeom prst="rect">
            <a:avLst/>
          </a:prstGeom>
        </p:spPr>
        <p:txBody>
          <a:bodyPr wrap="square" lIns="0" tIns="0" rIns="0" bIns="0" rtlCol="0" anchor="t">
            <a:spAutoFit/>
          </a:bodyPr>
          <a:lstStyle/>
          <a:p>
            <a:pPr algn="ctr">
              <a:lnSpc>
                <a:spcPts val="3359"/>
              </a:lnSpc>
            </a:pPr>
            <a:r>
              <a:rPr lang="en-US" sz="3000" b="1" dirty="0" smtClean="0">
                <a:solidFill>
                  <a:srgbClr val="000000"/>
                </a:solidFill>
                <a:latin typeface="Montserrat"/>
              </a:rPr>
              <a:t>PROCEDIMINETO DE APLICACION</a:t>
            </a:r>
            <a:endParaRPr lang="en-US" sz="3000" b="1" dirty="0">
              <a:solidFill>
                <a:srgbClr val="000000"/>
              </a:solidFill>
              <a:latin typeface="Montserrat"/>
            </a:endParaRPr>
          </a:p>
        </p:txBody>
      </p:sp>
      <p:sp>
        <p:nvSpPr>
          <p:cNvPr id="8" name="Rectángulo 7"/>
          <p:cNvSpPr/>
          <p:nvPr/>
        </p:nvSpPr>
        <p:spPr>
          <a:xfrm>
            <a:off x="-2895600" y="1882813"/>
            <a:ext cx="9144000" cy="1477328"/>
          </a:xfrm>
          <a:prstGeom prst="rect">
            <a:avLst/>
          </a:prstGeom>
        </p:spPr>
        <p:txBody>
          <a:bodyPr>
            <a:spAutoFit/>
          </a:bodyPr>
          <a:lstStyle/>
          <a:p>
            <a:pPr algn="just"/>
            <a:r>
              <a:rPr lang="es-ES" sz="3000" dirty="0" smtClean="0"/>
              <a:t>Se requiere </a:t>
            </a:r>
            <a:r>
              <a:rPr lang="es-ES" sz="3000" dirty="0"/>
              <a:t>de unos pasos </a:t>
            </a:r>
            <a:r>
              <a:rPr lang="es-ES" sz="3000" dirty="0" smtClean="0"/>
              <a:t>iniciales </a:t>
            </a:r>
            <a:r>
              <a:rPr lang="es-ES" sz="3000" dirty="0"/>
              <a:t>preparatorios antes de comenzar con las sesiones de desensibilización </a:t>
            </a:r>
            <a:r>
              <a:rPr lang="es-ES" sz="3000" dirty="0" smtClean="0"/>
              <a:t>propiamente </a:t>
            </a:r>
            <a:r>
              <a:rPr lang="es-ES" sz="3000" dirty="0"/>
              <a:t>dichas. Estos pasos son</a:t>
            </a:r>
            <a:r>
              <a:rPr lang="es-ES" sz="3000" dirty="0" smtClean="0"/>
              <a:t>:</a:t>
            </a:r>
            <a:endParaRPr lang="es-BO" sz="3000" dirty="0"/>
          </a:p>
        </p:txBody>
      </p:sp>
      <p:sp>
        <p:nvSpPr>
          <p:cNvPr id="11" name="Rectángulo 10"/>
          <p:cNvSpPr/>
          <p:nvPr/>
        </p:nvSpPr>
        <p:spPr>
          <a:xfrm>
            <a:off x="2024385" y="3686450"/>
            <a:ext cx="10542818" cy="1477328"/>
          </a:xfrm>
          <a:prstGeom prst="rect">
            <a:avLst/>
          </a:prstGeom>
          <a:solidFill>
            <a:schemeClr val="accent5">
              <a:lumMod val="60000"/>
              <a:lumOff val="40000"/>
            </a:schemeClr>
          </a:solidFill>
        </p:spPr>
        <p:txBody>
          <a:bodyPr wrap="square">
            <a:spAutoFit/>
          </a:bodyPr>
          <a:lstStyle/>
          <a:p>
            <a:pPr algn="just"/>
            <a:r>
              <a:rPr lang="es-ES" sz="3000" dirty="0" smtClean="0"/>
              <a:t>Identificación  </a:t>
            </a:r>
            <a:r>
              <a:rPr lang="es-ES" sz="3000" dirty="0"/>
              <a:t>de la respuesta </a:t>
            </a:r>
            <a:r>
              <a:rPr lang="es-ES" sz="3000" dirty="0" smtClean="0"/>
              <a:t>fisiológica, cognitiva conductual</a:t>
            </a:r>
          </a:p>
          <a:p>
            <a:pPr algn="just"/>
            <a:r>
              <a:rPr lang="es-ES" sz="3000" dirty="0" smtClean="0"/>
              <a:t> ante el estimulo fóbico y buscar incompatible </a:t>
            </a:r>
            <a:r>
              <a:rPr lang="es-ES" sz="3000" dirty="0"/>
              <a:t>con la ansiedad </a:t>
            </a:r>
            <a:r>
              <a:rPr lang="es-ES" sz="3000" dirty="0" smtClean="0"/>
              <a:t>y</a:t>
            </a:r>
          </a:p>
          <a:p>
            <a:pPr algn="just"/>
            <a:r>
              <a:rPr lang="es-ES" sz="3000" dirty="0" smtClean="0"/>
              <a:t> </a:t>
            </a:r>
            <a:r>
              <a:rPr lang="es-ES" sz="3000" dirty="0"/>
              <a:t>posible entrenamiento. </a:t>
            </a:r>
            <a:endParaRPr lang="es-BO" sz="3000" dirty="0"/>
          </a:p>
        </p:txBody>
      </p:sp>
      <p:sp>
        <p:nvSpPr>
          <p:cNvPr id="12" name="Rectángulo 11"/>
          <p:cNvSpPr/>
          <p:nvPr/>
        </p:nvSpPr>
        <p:spPr>
          <a:xfrm>
            <a:off x="2039625" y="6054285"/>
            <a:ext cx="11155170" cy="553998"/>
          </a:xfrm>
          <a:prstGeom prst="rect">
            <a:avLst/>
          </a:prstGeom>
          <a:solidFill>
            <a:srgbClr val="FFC000"/>
          </a:solidFill>
        </p:spPr>
        <p:txBody>
          <a:bodyPr wrap="none">
            <a:spAutoFit/>
          </a:bodyPr>
          <a:lstStyle/>
          <a:p>
            <a:r>
              <a:rPr lang="es-ES" sz="3000" dirty="0" smtClean="0"/>
              <a:t>Elaboración </a:t>
            </a:r>
            <a:r>
              <a:rPr lang="es-ES" sz="3000" dirty="0"/>
              <a:t>de una jerarquía </a:t>
            </a:r>
            <a:r>
              <a:rPr lang="es-ES" sz="3000" dirty="0" smtClean="0"/>
              <a:t>de los miedos que le generen </a:t>
            </a:r>
            <a:r>
              <a:rPr lang="es-ES" sz="3000" dirty="0"/>
              <a:t>ansiedad</a:t>
            </a:r>
            <a:endParaRPr lang="es-BO" sz="3000" dirty="0"/>
          </a:p>
        </p:txBody>
      </p:sp>
      <p:sp>
        <p:nvSpPr>
          <p:cNvPr id="16" name="Rectángulo 15"/>
          <p:cNvSpPr/>
          <p:nvPr/>
        </p:nvSpPr>
        <p:spPr>
          <a:xfrm>
            <a:off x="2054865" y="7657143"/>
            <a:ext cx="12078508" cy="1015663"/>
          </a:xfrm>
          <a:prstGeom prst="rect">
            <a:avLst/>
          </a:prstGeom>
          <a:solidFill>
            <a:schemeClr val="accent3">
              <a:lumMod val="75000"/>
            </a:schemeClr>
          </a:solidFill>
        </p:spPr>
        <p:txBody>
          <a:bodyPr wrap="square">
            <a:spAutoFit/>
          </a:bodyPr>
          <a:lstStyle/>
          <a:p>
            <a:r>
              <a:rPr lang="es-ES" sz="3000" dirty="0" smtClean="0"/>
              <a:t>Valoración </a:t>
            </a:r>
            <a:r>
              <a:rPr lang="es-ES" sz="3000" dirty="0"/>
              <a:t>de la capacidad imaginativa y </a:t>
            </a:r>
            <a:r>
              <a:rPr lang="es-ES" sz="3000" dirty="0" smtClean="0"/>
              <a:t>entrenamiento</a:t>
            </a:r>
          </a:p>
          <a:p>
            <a:r>
              <a:rPr lang="es-ES" sz="3000" dirty="0" smtClean="0"/>
              <a:t>en </a:t>
            </a:r>
            <a:r>
              <a:rPr lang="es-ES" sz="3000" dirty="0"/>
              <a:t>imaginación </a:t>
            </a:r>
            <a:r>
              <a:rPr lang="es-ES" sz="3000" dirty="0" smtClean="0"/>
              <a:t>y terapias de relajación</a:t>
            </a:r>
            <a:endParaRPr lang="es-BO" sz="3000" dirty="0"/>
          </a:p>
        </p:txBody>
      </p:sp>
      <p:sp>
        <p:nvSpPr>
          <p:cNvPr id="17" name="CuadroTexto 16"/>
          <p:cNvSpPr txBox="1"/>
          <p:nvPr/>
        </p:nvSpPr>
        <p:spPr>
          <a:xfrm>
            <a:off x="11582400" y="6821784"/>
            <a:ext cx="45719" cy="369332"/>
          </a:xfrm>
          <a:prstGeom prst="rect">
            <a:avLst/>
          </a:prstGeom>
          <a:noFill/>
        </p:spPr>
        <p:txBody>
          <a:bodyPr wrap="square" rtlCol="0">
            <a:spAutoFit/>
          </a:bodyPr>
          <a:lstStyle/>
          <a:p>
            <a:endParaRPr lang="es-BO" dirty="0"/>
          </a:p>
        </p:txBody>
      </p:sp>
      <p:sp>
        <p:nvSpPr>
          <p:cNvPr id="18" name="Flecha abajo 17"/>
          <p:cNvSpPr/>
          <p:nvPr/>
        </p:nvSpPr>
        <p:spPr>
          <a:xfrm>
            <a:off x="11989646" y="4674574"/>
            <a:ext cx="484632" cy="97840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9" name="Flecha abajo 18"/>
          <p:cNvSpPr/>
          <p:nvPr/>
        </p:nvSpPr>
        <p:spPr>
          <a:xfrm>
            <a:off x="12710163" y="6348309"/>
            <a:ext cx="484632" cy="97840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1" name="Elipse 20"/>
          <p:cNvSpPr/>
          <p:nvPr/>
        </p:nvSpPr>
        <p:spPr>
          <a:xfrm>
            <a:off x="12952479" y="7707774"/>
            <a:ext cx="91440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46176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51853836"/>
              </p:ext>
            </p:extLst>
          </p:nvPr>
        </p:nvGraphicFramePr>
        <p:xfrm>
          <a:off x="1752600" y="2324100"/>
          <a:ext cx="13487400" cy="6583680"/>
        </p:xfrm>
        <a:graphic>
          <a:graphicData uri="http://schemas.openxmlformats.org/drawingml/2006/table">
            <a:tbl>
              <a:tblPr firstRow="1" bandRow="1">
                <a:tableStyleId>{7DF18680-E054-41AD-8BC1-D1AEF772440D}</a:tableStyleId>
              </a:tblPr>
              <a:tblGrid>
                <a:gridCol w="4495800"/>
                <a:gridCol w="4495800"/>
                <a:gridCol w="4495800"/>
              </a:tblGrid>
              <a:tr h="370840">
                <a:tc>
                  <a:txBody>
                    <a:bodyPr/>
                    <a:lstStyle/>
                    <a:p>
                      <a:pPr algn="ctr"/>
                      <a:r>
                        <a:rPr lang="es-ES" sz="3000" dirty="0" smtClean="0">
                          <a:solidFill>
                            <a:schemeClr val="tx1"/>
                          </a:solidFill>
                        </a:rPr>
                        <a:t>ANTECEDENTE</a:t>
                      </a:r>
                      <a:endParaRPr lang="es-BO" sz="3000" dirty="0">
                        <a:solidFill>
                          <a:schemeClr val="tx1"/>
                        </a:solidFill>
                      </a:endParaRPr>
                    </a:p>
                  </a:txBody>
                  <a:tcPr/>
                </a:tc>
                <a:tc>
                  <a:txBody>
                    <a:bodyPr/>
                    <a:lstStyle/>
                    <a:p>
                      <a:pPr algn="ctr"/>
                      <a:r>
                        <a:rPr lang="es-ES" sz="3000" dirty="0" smtClean="0">
                          <a:solidFill>
                            <a:schemeClr val="tx1"/>
                          </a:solidFill>
                        </a:rPr>
                        <a:t>RESPUESTA</a:t>
                      </a:r>
                      <a:endParaRPr lang="es-BO" sz="3000" dirty="0">
                        <a:solidFill>
                          <a:schemeClr val="tx1"/>
                        </a:solidFill>
                      </a:endParaRPr>
                    </a:p>
                  </a:txBody>
                  <a:tcPr/>
                </a:tc>
                <a:tc>
                  <a:txBody>
                    <a:bodyPr/>
                    <a:lstStyle/>
                    <a:p>
                      <a:pPr algn="ctr"/>
                      <a:r>
                        <a:rPr lang="es-ES" sz="3000" dirty="0" smtClean="0">
                          <a:solidFill>
                            <a:schemeClr val="tx1"/>
                          </a:solidFill>
                        </a:rPr>
                        <a:t>CONSECUENTE</a:t>
                      </a:r>
                      <a:endParaRPr lang="es-BO" sz="3000" dirty="0">
                        <a:solidFill>
                          <a:schemeClr val="tx1"/>
                        </a:solidFill>
                      </a:endParaRPr>
                    </a:p>
                  </a:txBody>
                  <a:tcPr/>
                </a:tc>
              </a:tr>
              <a:tr h="370840">
                <a:tc>
                  <a:txBody>
                    <a:bodyPr/>
                    <a:lstStyle/>
                    <a:p>
                      <a:r>
                        <a:rPr lang="es-ES" sz="3000" dirty="0" smtClean="0"/>
                        <a:t>La presencia de</a:t>
                      </a:r>
                      <a:r>
                        <a:rPr lang="es-ES" sz="3000" baseline="0" dirty="0" smtClean="0"/>
                        <a:t> un gato </a:t>
                      </a:r>
                    </a:p>
                    <a:p>
                      <a:r>
                        <a:rPr lang="es-ES" sz="3000" baseline="0" dirty="0" smtClean="0"/>
                        <a:t>cuando tiene que ir a la casa de alguien que tiene gato.</a:t>
                      </a:r>
                    </a:p>
                    <a:p>
                      <a:r>
                        <a:rPr lang="es-ES" sz="3000" baseline="0" dirty="0" smtClean="0"/>
                        <a:t>Cuando ve un gato en la calle</a:t>
                      </a:r>
                    </a:p>
                    <a:p>
                      <a:r>
                        <a:rPr lang="es-ES" sz="3000" baseline="0" dirty="0" smtClean="0"/>
                        <a:t>Cuando ve videos o películas donde aparece un gato.</a:t>
                      </a:r>
                    </a:p>
                    <a:p>
                      <a:r>
                        <a:rPr lang="es-ES" sz="3000" baseline="0" dirty="0" smtClean="0"/>
                        <a:t>Cuando escucha maullar a un gato</a:t>
                      </a:r>
                    </a:p>
                    <a:p>
                      <a:r>
                        <a:rPr lang="es-ES" sz="3000" baseline="0" dirty="0" smtClean="0"/>
                        <a:t>Cuando ve pelos de gato </a:t>
                      </a:r>
                      <a:endParaRPr lang="es-BO" sz="3000" dirty="0"/>
                    </a:p>
                  </a:txBody>
                  <a:tcPr/>
                </a:tc>
                <a:tc>
                  <a:txBody>
                    <a:bodyPr/>
                    <a:lstStyle/>
                    <a:p>
                      <a:r>
                        <a:rPr lang="es-ES" sz="3000" dirty="0" smtClean="0"/>
                        <a:t>Motoras: aprieta os puños,</a:t>
                      </a:r>
                      <a:r>
                        <a:rPr lang="es-ES" sz="3000" baseline="0" dirty="0" smtClean="0"/>
                        <a:t> respuestas de evitación activas y pasivas, respuestas de escape: alejarse correr gritar</a:t>
                      </a:r>
                    </a:p>
                    <a:p>
                      <a:r>
                        <a:rPr lang="es-ES" sz="3000" baseline="0" dirty="0" smtClean="0"/>
                        <a:t>Fisiológicas: llorar, sudar de manos, aceleración del ritmo cardiaco y necesidad de orinar.</a:t>
                      </a:r>
                    </a:p>
                    <a:p>
                      <a:r>
                        <a:rPr lang="es-ES" sz="3000" baseline="0" dirty="0" smtClean="0"/>
                        <a:t>Cognoscitivas: anticipación catastrófica de potenciales consecuencias negativas.}</a:t>
                      </a:r>
                    </a:p>
                    <a:p>
                      <a:endParaRPr lang="es-BO" sz="3000" dirty="0"/>
                    </a:p>
                  </a:txBody>
                  <a:tcPr/>
                </a:tc>
                <a:tc>
                  <a:txBody>
                    <a:bodyPr/>
                    <a:lstStyle/>
                    <a:p>
                      <a:r>
                        <a:rPr lang="es-ES" sz="3000" dirty="0" smtClean="0"/>
                        <a:t>Sentimientos de culpa</a:t>
                      </a:r>
                    </a:p>
                    <a:p>
                      <a:r>
                        <a:rPr lang="es-ES" sz="3000" dirty="0" smtClean="0"/>
                        <a:t>Auto reproches</a:t>
                      </a:r>
                    </a:p>
                    <a:p>
                      <a:r>
                        <a:rPr lang="es-ES" sz="3000" dirty="0" smtClean="0"/>
                        <a:t>Vergüenza</a:t>
                      </a:r>
                    </a:p>
                    <a:p>
                      <a:r>
                        <a:rPr lang="es-ES" sz="3000" dirty="0" smtClean="0"/>
                        <a:t>tristeza</a:t>
                      </a:r>
                      <a:endParaRPr lang="es-BO" sz="3000" dirty="0"/>
                    </a:p>
                  </a:txBody>
                  <a:tcPr/>
                </a:tc>
              </a:tr>
            </a:tbl>
          </a:graphicData>
        </a:graphic>
      </p:graphicFrame>
      <p:sp>
        <p:nvSpPr>
          <p:cNvPr id="3" name="CuadroTexto 2"/>
          <p:cNvSpPr txBox="1"/>
          <p:nvPr/>
        </p:nvSpPr>
        <p:spPr>
          <a:xfrm>
            <a:off x="3124200" y="1409700"/>
            <a:ext cx="3613490" cy="553998"/>
          </a:xfrm>
          <a:prstGeom prst="rect">
            <a:avLst/>
          </a:prstGeom>
          <a:noFill/>
        </p:spPr>
        <p:txBody>
          <a:bodyPr wrap="none" rtlCol="0">
            <a:spAutoFit/>
          </a:bodyPr>
          <a:lstStyle/>
          <a:p>
            <a:r>
              <a:rPr lang="es-ES" sz="3000" b="1" dirty="0" smtClean="0"/>
              <a:t>ANALISIS FUNCIONAL</a:t>
            </a:r>
            <a:endParaRPr lang="es-BO" sz="3000" b="1" dirty="0"/>
          </a:p>
        </p:txBody>
      </p:sp>
      <p:sp>
        <p:nvSpPr>
          <p:cNvPr id="4" name="Freeform 2"/>
          <p:cNvSpPr/>
          <p:nvPr/>
        </p:nvSpPr>
        <p:spPr>
          <a:xfrm>
            <a:off x="12375233" y="0"/>
            <a:ext cx="5912767" cy="2927655"/>
          </a:xfrm>
          <a:custGeom>
            <a:avLst/>
            <a:gdLst/>
            <a:ahLst/>
            <a:cxnLst/>
            <a:rect l="l" t="t" r="r" b="b"/>
            <a:pathLst>
              <a:path w="5912767" h="5861031">
                <a:moveTo>
                  <a:pt x="0" y="0"/>
                </a:moveTo>
                <a:lnTo>
                  <a:pt x="5912767" y="0"/>
                </a:lnTo>
                <a:lnTo>
                  <a:pt x="5912767" y="5861031"/>
                </a:lnTo>
                <a:lnTo>
                  <a:pt x="0" y="5861031"/>
                </a:lnTo>
                <a:lnTo>
                  <a:pt x="0" y="0"/>
                </a:lnTo>
                <a:close/>
              </a:path>
            </a:pathLst>
          </a:custGeom>
          <a:blipFill>
            <a:blip r:embed="rId2"/>
            <a:stretch>
              <a:fillRect/>
            </a:stretch>
          </a:blipFill>
        </p:spPr>
      </p:sp>
    </p:spTree>
    <p:extLst>
      <p:ext uri="{BB962C8B-B14F-4D97-AF65-F5344CB8AC3E}">
        <p14:creationId xmlns:p14="http://schemas.microsoft.com/office/powerpoint/2010/main" val="143608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083415902"/>
              </p:ext>
            </p:extLst>
          </p:nvPr>
        </p:nvGraphicFramePr>
        <p:xfrm>
          <a:off x="2920039" y="2095500"/>
          <a:ext cx="12192000" cy="7406640"/>
        </p:xfrm>
        <a:graphic>
          <a:graphicData uri="http://schemas.openxmlformats.org/drawingml/2006/table">
            <a:tbl>
              <a:tblPr firstRow="1" bandRow="1">
                <a:tableStyleId>{93296810-A885-4BE3-A3E7-6D5BEEA58F35}</a:tableStyleId>
              </a:tblPr>
              <a:tblGrid>
                <a:gridCol w="1295400"/>
                <a:gridCol w="8610600"/>
                <a:gridCol w="2286000"/>
              </a:tblGrid>
              <a:tr h="447040">
                <a:tc>
                  <a:txBody>
                    <a:bodyPr/>
                    <a:lstStyle/>
                    <a:p>
                      <a:pPr algn="ctr"/>
                      <a:r>
                        <a:rPr lang="es-ES" sz="3000" dirty="0" smtClean="0">
                          <a:solidFill>
                            <a:schemeClr val="tx1"/>
                          </a:solidFill>
                        </a:rPr>
                        <a:t>ITEMS</a:t>
                      </a:r>
                      <a:endParaRPr lang="es-BO" sz="3000" dirty="0">
                        <a:solidFill>
                          <a:schemeClr val="tx1"/>
                        </a:solidFill>
                      </a:endParaRPr>
                    </a:p>
                  </a:txBody>
                  <a:tcPr/>
                </a:tc>
                <a:tc>
                  <a:txBody>
                    <a:bodyPr/>
                    <a:lstStyle/>
                    <a:p>
                      <a:pPr algn="ctr"/>
                      <a:r>
                        <a:rPr lang="es-ES" sz="3000" dirty="0" smtClean="0">
                          <a:solidFill>
                            <a:schemeClr val="tx1"/>
                          </a:solidFill>
                        </a:rPr>
                        <a:t>DESCRIPCION DE ITEMS</a:t>
                      </a:r>
                      <a:endParaRPr lang="es-BO" sz="3000" dirty="0">
                        <a:solidFill>
                          <a:schemeClr val="tx1"/>
                        </a:solidFill>
                      </a:endParaRPr>
                    </a:p>
                  </a:txBody>
                  <a:tcPr/>
                </a:tc>
                <a:tc>
                  <a:txBody>
                    <a:bodyPr/>
                    <a:lstStyle/>
                    <a:p>
                      <a:pPr algn="ctr"/>
                      <a:r>
                        <a:rPr lang="es-ES" sz="3000" dirty="0" smtClean="0">
                          <a:solidFill>
                            <a:schemeClr val="tx1"/>
                          </a:solidFill>
                        </a:rPr>
                        <a:t>VALOR</a:t>
                      </a:r>
                      <a:endParaRPr lang="es-BO" sz="3000" dirty="0">
                        <a:solidFill>
                          <a:schemeClr val="tx1"/>
                        </a:solidFill>
                      </a:endParaRPr>
                    </a:p>
                  </a:txBody>
                  <a:tcPr/>
                </a:tc>
              </a:tr>
              <a:tr h="370840">
                <a:tc>
                  <a:txBody>
                    <a:bodyPr/>
                    <a:lstStyle/>
                    <a:p>
                      <a:pPr algn="ctr"/>
                      <a:r>
                        <a:rPr lang="es-ES" dirty="0" smtClean="0"/>
                        <a:t>1</a:t>
                      </a:r>
                      <a:endParaRPr lang="es-BO" dirty="0"/>
                    </a:p>
                  </a:txBody>
                  <a:tcPr/>
                </a:tc>
                <a:tc>
                  <a:txBody>
                    <a:bodyPr/>
                    <a:lstStyle/>
                    <a:p>
                      <a:r>
                        <a:rPr lang="es-ES" sz="3000" dirty="0" smtClean="0"/>
                        <a:t>Foto de un gato</a:t>
                      </a:r>
                      <a:endParaRPr lang="es-BO" sz="3000" dirty="0"/>
                    </a:p>
                  </a:txBody>
                  <a:tcPr/>
                </a:tc>
                <a:tc>
                  <a:txBody>
                    <a:bodyPr/>
                    <a:lstStyle/>
                    <a:p>
                      <a:pPr algn="ctr"/>
                      <a:r>
                        <a:rPr lang="es-ES" dirty="0" smtClean="0"/>
                        <a:t>20</a:t>
                      </a:r>
                      <a:endParaRPr lang="es-BO" dirty="0"/>
                    </a:p>
                  </a:txBody>
                  <a:tcPr/>
                </a:tc>
              </a:tr>
              <a:tr h="370840">
                <a:tc>
                  <a:txBody>
                    <a:bodyPr/>
                    <a:lstStyle/>
                    <a:p>
                      <a:pPr algn="ctr"/>
                      <a:r>
                        <a:rPr lang="es-ES" dirty="0" smtClean="0"/>
                        <a:t>2</a:t>
                      </a:r>
                      <a:endParaRPr lang="es-BO" dirty="0"/>
                    </a:p>
                  </a:txBody>
                  <a:tcPr/>
                </a:tc>
                <a:tc>
                  <a:txBody>
                    <a:bodyPr/>
                    <a:lstStyle/>
                    <a:p>
                      <a:r>
                        <a:rPr lang="es-ES" sz="3000" dirty="0" smtClean="0"/>
                        <a:t>El sonido de un gato maullando a distancia</a:t>
                      </a:r>
                      <a:endParaRPr lang="es-BO" sz="3000" dirty="0"/>
                    </a:p>
                  </a:txBody>
                  <a:tcPr/>
                </a:tc>
                <a:tc>
                  <a:txBody>
                    <a:bodyPr/>
                    <a:lstStyle/>
                    <a:p>
                      <a:pPr algn="ctr"/>
                      <a:r>
                        <a:rPr lang="es-ES" dirty="0" smtClean="0"/>
                        <a:t>35</a:t>
                      </a:r>
                      <a:endParaRPr lang="es-BO" dirty="0"/>
                    </a:p>
                  </a:txBody>
                  <a:tcPr/>
                </a:tc>
              </a:tr>
              <a:tr h="370840">
                <a:tc>
                  <a:txBody>
                    <a:bodyPr/>
                    <a:lstStyle/>
                    <a:p>
                      <a:pPr algn="ctr"/>
                      <a:r>
                        <a:rPr lang="es-ES" dirty="0" smtClean="0"/>
                        <a:t>3</a:t>
                      </a:r>
                      <a:endParaRPr lang="es-BO" dirty="0"/>
                    </a:p>
                  </a:txBody>
                  <a:tcPr/>
                </a:tc>
                <a:tc>
                  <a:txBody>
                    <a:bodyPr/>
                    <a:lstStyle/>
                    <a:p>
                      <a:r>
                        <a:rPr lang="es-ES" sz="3000" dirty="0" smtClean="0"/>
                        <a:t>Ver un a película con</a:t>
                      </a:r>
                      <a:r>
                        <a:rPr lang="es-ES" sz="3000" baseline="0" dirty="0" smtClean="0"/>
                        <a:t> un gato que aparece en muchas escenas</a:t>
                      </a:r>
                      <a:endParaRPr lang="es-BO" sz="3000" dirty="0"/>
                    </a:p>
                  </a:txBody>
                  <a:tcPr/>
                </a:tc>
                <a:tc>
                  <a:txBody>
                    <a:bodyPr/>
                    <a:lstStyle/>
                    <a:p>
                      <a:pPr algn="ctr"/>
                      <a:r>
                        <a:rPr lang="es-ES" dirty="0" smtClean="0"/>
                        <a:t>40</a:t>
                      </a:r>
                      <a:endParaRPr lang="es-BO" dirty="0"/>
                    </a:p>
                  </a:txBody>
                  <a:tcPr/>
                </a:tc>
              </a:tr>
              <a:tr h="370840">
                <a:tc>
                  <a:txBody>
                    <a:bodyPr/>
                    <a:lstStyle/>
                    <a:p>
                      <a:pPr algn="ctr"/>
                      <a:r>
                        <a:rPr lang="es-ES" dirty="0" smtClean="0"/>
                        <a:t>4</a:t>
                      </a:r>
                      <a:endParaRPr lang="es-BO" dirty="0"/>
                    </a:p>
                  </a:txBody>
                  <a:tcPr/>
                </a:tc>
                <a:tc>
                  <a:txBody>
                    <a:bodyPr/>
                    <a:lstStyle/>
                    <a:p>
                      <a:r>
                        <a:rPr lang="es-ES" sz="3000" dirty="0" smtClean="0"/>
                        <a:t>Saber que tiene que ir</a:t>
                      </a:r>
                      <a:r>
                        <a:rPr lang="es-ES" sz="3000" baseline="0" dirty="0" smtClean="0"/>
                        <a:t> a la casa de alguien que tiene un gato</a:t>
                      </a:r>
                      <a:endParaRPr lang="es-BO" sz="3000" dirty="0"/>
                    </a:p>
                  </a:txBody>
                  <a:tcPr/>
                </a:tc>
                <a:tc>
                  <a:txBody>
                    <a:bodyPr/>
                    <a:lstStyle/>
                    <a:p>
                      <a:pPr algn="ctr"/>
                      <a:r>
                        <a:rPr lang="es-ES" dirty="0" smtClean="0"/>
                        <a:t>50</a:t>
                      </a:r>
                      <a:endParaRPr lang="es-BO" dirty="0"/>
                    </a:p>
                  </a:txBody>
                  <a:tcPr/>
                </a:tc>
              </a:tr>
              <a:tr h="370840">
                <a:tc>
                  <a:txBody>
                    <a:bodyPr/>
                    <a:lstStyle/>
                    <a:p>
                      <a:pPr algn="ctr"/>
                      <a:r>
                        <a:rPr lang="es-ES" dirty="0" smtClean="0"/>
                        <a:t>5</a:t>
                      </a:r>
                      <a:endParaRPr lang="es-BO" dirty="0"/>
                    </a:p>
                  </a:txBody>
                  <a:tcPr/>
                </a:tc>
                <a:tc>
                  <a:txBody>
                    <a:bodyPr/>
                    <a:lstStyle/>
                    <a:p>
                      <a:r>
                        <a:rPr lang="es-ES" sz="3000" dirty="0" smtClean="0"/>
                        <a:t>Ver un gato en la calle a</a:t>
                      </a:r>
                      <a:r>
                        <a:rPr lang="es-ES" sz="3000" baseline="0" dirty="0" smtClean="0"/>
                        <a:t> 10 metros de distancia</a:t>
                      </a:r>
                      <a:endParaRPr lang="es-BO" sz="3000" dirty="0"/>
                    </a:p>
                  </a:txBody>
                  <a:tcPr/>
                </a:tc>
                <a:tc>
                  <a:txBody>
                    <a:bodyPr/>
                    <a:lstStyle/>
                    <a:p>
                      <a:pPr algn="ctr"/>
                      <a:r>
                        <a:rPr lang="es-ES" dirty="0" smtClean="0"/>
                        <a:t>62</a:t>
                      </a:r>
                      <a:endParaRPr lang="es-BO" dirty="0"/>
                    </a:p>
                  </a:txBody>
                  <a:tcPr/>
                </a:tc>
              </a:tr>
              <a:tr h="370840">
                <a:tc>
                  <a:txBody>
                    <a:bodyPr/>
                    <a:lstStyle/>
                    <a:p>
                      <a:pPr algn="ctr"/>
                      <a:r>
                        <a:rPr lang="es-ES" dirty="0" smtClean="0"/>
                        <a:t>6</a:t>
                      </a:r>
                      <a:endParaRPr lang="es-BO" dirty="0"/>
                    </a:p>
                  </a:txBody>
                  <a:tcPr/>
                </a:tc>
                <a:tc>
                  <a:txBody>
                    <a:bodyPr/>
                    <a:lstStyle/>
                    <a:p>
                      <a:r>
                        <a:rPr lang="es-ES" sz="3000" dirty="0" smtClean="0"/>
                        <a:t>Ver un gato al otro lado de la acera</a:t>
                      </a:r>
                      <a:endParaRPr lang="es-BO" sz="3000" dirty="0"/>
                    </a:p>
                  </a:txBody>
                  <a:tcPr/>
                </a:tc>
                <a:tc>
                  <a:txBody>
                    <a:bodyPr/>
                    <a:lstStyle/>
                    <a:p>
                      <a:pPr algn="ctr"/>
                      <a:r>
                        <a:rPr lang="es-ES" dirty="0" smtClean="0"/>
                        <a:t>70</a:t>
                      </a:r>
                      <a:endParaRPr lang="es-BO" dirty="0"/>
                    </a:p>
                  </a:txBody>
                  <a:tcPr/>
                </a:tc>
              </a:tr>
              <a:tr h="370840">
                <a:tc>
                  <a:txBody>
                    <a:bodyPr/>
                    <a:lstStyle/>
                    <a:p>
                      <a:pPr algn="ctr"/>
                      <a:r>
                        <a:rPr lang="es-ES" dirty="0" smtClean="0"/>
                        <a:t>7</a:t>
                      </a:r>
                      <a:endParaRPr lang="es-BO" dirty="0"/>
                    </a:p>
                  </a:txBody>
                  <a:tcPr/>
                </a:tc>
                <a:tc>
                  <a:txBody>
                    <a:bodyPr/>
                    <a:lstStyle/>
                    <a:p>
                      <a:r>
                        <a:rPr lang="es-ES" sz="3000" dirty="0" smtClean="0"/>
                        <a:t>Ver al gato a un metro de distancia acompañado de su dueño</a:t>
                      </a:r>
                      <a:endParaRPr lang="es-BO" sz="3000" dirty="0"/>
                    </a:p>
                  </a:txBody>
                  <a:tcPr/>
                </a:tc>
                <a:tc>
                  <a:txBody>
                    <a:bodyPr/>
                    <a:lstStyle/>
                    <a:p>
                      <a:pPr algn="ctr"/>
                      <a:r>
                        <a:rPr lang="es-ES" dirty="0" smtClean="0"/>
                        <a:t>78</a:t>
                      </a:r>
                      <a:endParaRPr lang="es-BO" dirty="0"/>
                    </a:p>
                  </a:txBody>
                  <a:tcPr/>
                </a:tc>
              </a:tr>
              <a:tr h="370840">
                <a:tc>
                  <a:txBody>
                    <a:bodyPr/>
                    <a:lstStyle/>
                    <a:p>
                      <a:pPr algn="ctr"/>
                      <a:r>
                        <a:rPr lang="es-ES" dirty="0" smtClean="0"/>
                        <a:t>8</a:t>
                      </a:r>
                      <a:endParaRPr lang="es-BO" dirty="0"/>
                    </a:p>
                  </a:txBody>
                  <a:tcPr/>
                </a:tc>
                <a:tc>
                  <a:txBody>
                    <a:bodyPr/>
                    <a:lstStyle/>
                    <a:p>
                      <a:r>
                        <a:rPr lang="es-ES" sz="3000" dirty="0" smtClean="0"/>
                        <a:t>Acariciar al gato</a:t>
                      </a:r>
                      <a:r>
                        <a:rPr lang="es-ES" sz="3000" baseline="0" dirty="0" smtClean="0"/>
                        <a:t> en la presencia de su dueño</a:t>
                      </a:r>
                      <a:endParaRPr lang="es-BO" sz="3000" dirty="0"/>
                    </a:p>
                  </a:txBody>
                  <a:tcPr/>
                </a:tc>
                <a:tc>
                  <a:txBody>
                    <a:bodyPr/>
                    <a:lstStyle/>
                    <a:p>
                      <a:pPr algn="ctr"/>
                      <a:r>
                        <a:rPr lang="es-ES" dirty="0" smtClean="0"/>
                        <a:t>85</a:t>
                      </a:r>
                      <a:endParaRPr lang="es-BO" dirty="0"/>
                    </a:p>
                  </a:txBody>
                  <a:tcPr/>
                </a:tc>
              </a:tr>
              <a:tr h="370840">
                <a:tc>
                  <a:txBody>
                    <a:bodyPr/>
                    <a:lstStyle/>
                    <a:p>
                      <a:pPr algn="ctr"/>
                      <a:r>
                        <a:rPr lang="es-ES" dirty="0" smtClean="0"/>
                        <a:t>9</a:t>
                      </a:r>
                      <a:endParaRPr lang="es-BO" dirty="0"/>
                    </a:p>
                  </a:txBody>
                  <a:tcPr/>
                </a:tc>
                <a:tc>
                  <a:txBody>
                    <a:bodyPr/>
                    <a:lstStyle/>
                    <a:p>
                      <a:r>
                        <a:rPr lang="es-ES" sz="3000" dirty="0" smtClean="0"/>
                        <a:t>Acariciar al gato sin la presencia de sus dueño</a:t>
                      </a:r>
                      <a:endParaRPr lang="es-BO" sz="3000" dirty="0"/>
                    </a:p>
                  </a:txBody>
                  <a:tcPr/>
                </a:tc>
                <a:tc>
                  <a:txBody>
                    <a:bodyPr/>
                    <a:lstStyle/>
                    <a:p>
                      <a:pPr algn="ctr"/>
                      <a:r>
                        <a:rPr lang="es-ES" dirty="0" smtClean="0"/>
                        <a:t>99</a:t>
                      </a:r>
                      <a:endParaRPr lang="es-BO" dirty="0"/>
                    </a:p>
                  </a:txBody>
                  <a:tcPr/>
                </a:tc>
              </a:tr>
              <a:tr h="370840">
                <a:tc>
                  <a:txBody>
                    <a:bodyPr/>
                    <a:lstStyle/>
                    <a:p>
                      <a:pPr algn="ctr"/>
                      <a:r>
                        <a:rPr lang="es-ES" dirty="0" smtClean="0"/>
                        <a:t>10</a:t>
                      </a:r>
                      <a:endParaRPr lang="es-BO" dirty="0"/>
                    </a:p>
                  </a:txBody>
                  <a:tcPr/>
                </a:tc>
                <a:tc>
                  <a:txBody>
                    <a:bodyPr/>
                    <a:lstStyle/>
                    <a:p>
                      <a:r>
                        <a:rPr lang="es-ES" sz="3000" dirty="0" smtClean="0"/>
                        <a:t>Cargar</a:t>
                      </a:r>
                      <a:r>
                        <a:rPr lang="es-ES" sz="3000" baseline="0" dirty="0" smtClean="0"/>
                        <a:t> a un gato</a:t>
                      </a:r>
                      <a:endParaRPr lang="es-BO" sz="3000" dirty="0"/>
                    </a:p>
                  </a:txBody>
                  <a:tcPr/>
                </a:tc>
                <a:tc>
                  <a:txBody>
                    <a:bodyPr/>
                    <a:lstStyle/>
                    <a:p>
                      <a:pPr algn="ctr"/>
                      <a:r>
                        <a:rPr lang="es-ES" dirty="0" smtClean="0"/>
                        <a:t>100</a:t>
                      </a:r>
                      <a:endParaRPr lang="es-BO" dirty="0"/>
                    </a:p>
                  </a:txBody>
                  <a:tcPr/>
                </a:tc>
              </a:tr>
            </a:tbl>
          </a:graphicData>
        </a:graphic>
      </p:graphicFrame>
      <p:sp>
        <p:nvSpPr>
          <p:cNvPr id="8" name="Freeform 4"/>
          <p:cNvSpPr/>
          <p:nvPr/>
        </p:nvSpPr>
        <p:spPr>
          <a:xfrm>
            <a:off x="-285750" y="-29195"/>
            <a:ext cx="6647412" cy="7781903"/>
          </a:xfrm>
          <a:custGeom>
            <a:avLst/>
            <a:gdLst/>
            <a:ahLst/>
            <a:cxnLst/>
            <a:rect l="l" t="t" r="r" b="b"/>
            <a:pathLst>
              <a:path w="6647412" h="7781903">
                <a:moveTo>
                  <a:pt x="0" y="0"/>
                </a:moveTo>
                <a:lnTo>
                  <a:pt x="6647412" y="0"/>
                </a:lnTo>
                <a:lnTo>
                  <a:pt x="6647412" y="7781903"/>
                </a:lnTo>
                <a:lnTo>
                  <a:pt x="0" y="7781903"/>
                </a:lnTo>
                <a:lnTo>
                  <a:pt x="0" y="0"/>
                </a:lnTo>
                <a:close/>
              </a:path>
            </a:pathLst>
          </a:custGeom>
          <a:blipFill>
            <a:blip r:embed="rId2">
              <a:alphaModFix amt="75000"/>
              <a:extLst>
                <a:ext uri="{96DAC541-7B7A-43D3-8B79-37D633B846F1}">
                  <asvg:svgBlip xmlns:asvg="http://schemas.microsoft.com/office/drawing/2016/SVG/main" xmlns="" r:embed="rId3"/>
                </a:ext>
              </a:extLst>
            </a:blip>
            <a:stretch>
              <a:fillRect/>
            </a:stretch>
          </a:blipFill>
        </p:spPr>
      </p:sp>
      <p:sp>
        <p:nvSpPr>
          <p:cNvPr id="9" name="CuadroTexto 8"/>
          <p:cNvSpPr txBox="1"/>
          <p:nvPr/>
        </p:nvSpPr>
        <p:spPr>
          <a:xfrm>
            <a:off x="6934200" y="952500"/>
            <a:ext cx="3612912" cy="553998"/>
          </a:xfrm>
          <a:prstGeom prst="rect">
            <a:avLst/>
          </a:prstGeom>
          <a:noFill/>
        </p:spPr>
        <p:txBody>
          <a:bodyPr wrap="none" rtlCol="0">
            <a:spAutoFit/>
          </a:bodyPr>
          <a:lstStyle/>
          <a:p>
            <a:r>
              <a:rPr lang="es-ES" sz="3000" b="1" dirty="0" smtClean="0"/>
              <a:t>JERARQUIA DE ITEMS</a:t>
            </a:r>
            <a:endParaRPr lang="es-BO" sz="3000" b="1" dirty="0"/>
          </a:p>
        </p:txBody>
      </p:sp>
    </p:spTree>
    <p:extLst>
      <p:ext uri="{BB962C8B-B14F-4D97-AF65-F5344CB8AC3E}">
        <p14:creationId xmlns:p14="http://schemas.microsoft.com/office/powerpoint/2010/main" val="229813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88242" y="1102360"/>
            <a:ext cx="4876800" cy="1938992"/>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4000" dirty="0" smtClean="0"/>
              <a:t>Desensibilización sistémica</a:t>
            </a:r>
          </a:p>
          <a:p>
            <a:pPr algn="ctr"/>
            <a:r>
              <a:rPr lang="es-ES" sz="4000" dirty="0" smtClean="0"/>
              <a:t>En imaginación</a:t>
            </a:r>
            <a:endParaRPr lang="es-BO" sz="4000" dirty="0"/>
          </a:p>
        </p:txBody>
      </p:sp>
      <p:sp>
        <p:nvSpPr>
          <p:cNvPr id="4" name="CuadroTexto 3"/>
          <p:cNvSpPr txBox="1"/>
          <p:nvPr/>
        </p:nvSpPr>
        <p:spPr>
          <a:xfrm flipH="1">
            <a:off x="1371600" y="1102360"/>
            <a:ext cx="3048000" cy="1169551"/>
          </a:xfrm>
          <a:prstGeom prst="rect">
            <a:avLst/>
          </a:prstGeom>
          <a:noFill/>
          <a:ln>
            <a:solidFill>
              <a:srgbClr val="E8A724"/>
            </a:solidFill>
          </a:ln>
        </p:spPr>
        <p:txBody>
          <a:bodyPr wrap="square" rtlCol="0">
            <a:spAutoFit/>
          </a:bodyPr>
          <a:lstStyle/>
          <a:p>
            <a:r>
              <a:rPr lang="es-ES" sz="3500" dirty="0" smtClean="0"/>
              <a:t>Capacidades de visualización</a:t>
            </a:r>
            <a:endParaRPr lang="es-BO" sz="3500" dirty="0"/>
          </a:p>
        </p:txBody>
      </p:sp>
      <p:sp>
        <p:nvSpPr>
          <p:cNvPr id="5" name="CuadroTexto 4"/>
          <p:cNvSpPr txBox="1"/>
          <p:nvPr/>
        </p:nvSpPr>
        <p:spPr>
          <a:xfrm flipH="1">
            <a:off x="1095128" y="3311582"/>
            <a:ext cx="1396959" cy="1015663"/>
          </a:xfrm>
          <a:prstGeom prst="rect">
            <a:avLst/>
          </a:prstGeom>
          <a:noFill/>
          <a:ln>
            <a:solidFill>
              <a:srgbClr val="E8A724"/>
            </a:solidFill>
          </a:ln>
        </p:spPr>
        <p:txBody>
          <a:bodyPr wrap="square" rtlCol="0">
            <a:spAutoFit/>
          </a:bodyPr>
          <a:lstStyle/>
          <a:p>
            <a:r>
              <a:rPr lang="es-ES" sz="3000" dirty="0" smtClean="0"/>
              <a:t>Escena neutra</a:t>
            </a:r>
            <a:endParaRPr lang="es-BO" sz="3000" dirty="0"/>
          </a:p>
        </p:txBody>
      </p:sp>
      <p:sp>
        <p:nvSpPr>
          <p:cNvPr id="6" name="CuadroTexto 5"/>
          <p:cNvSpPr txBox="1"/>
          <p:nvPr/>
        </p:nvSpPr>
        <p:spPr>
          <a:xfrm flipH="1">
            <a:off x="2934766" y="3311581"/>
            <a:ext cx="1902869" cy="1015663"/>
          </a:xfrm>
          <a:prstGeom prst="rect">
            <a:avLst/>
          </a:prstGeom>
          <a:noFill/>
          <a:ln>
            <a:solidFill>
              <a:srgbClr val="E8A724"/>
            </a:solidFill>
          </a:ln>
        </p:spPr>
        <p:txBody>
          <a:bodyPr wrap="square" rtlCol="0">
            <a:spAutoFit/>
          </a:bodyPr>
          <a:lstStyle/>
          <a:p>
            <a:r>
              <a:rPr lang="es-ES" sz="3000" dirty="0" smtClean="0"/>
              <a:t>Escena emocional</a:t>
            </a:r>
            <a:endParaRPr lang="es-BO" sz="3000" dirty="0"/>
          </a:p>
        </p:txBody>
      </p:sp>
      <p:sp>
        <p:nvSpPr>
          <p:cNvPr id="7" name="CuadroTexto 6"/>
          <p:cNvSpPr txBox="1"/>
          <p:nvPr/>
        </p:nvSpPr>
        <p:spPr>
          <a:xfrm flipH="1">
            <a:off x="6814863" y="3831659"/>
            <a:ext cx="2722959" cy="1015663"/>
          </a:xfrm>
          <a:prstGeom prst="rect">
            <a:avLst/>
          </a:prstGeom>
          <a:noFill/>
          <a:ln>
            <a:solidFill>
              <a:srgbClr val="E8A724"/>
            </a:solidFill>
          </a:ln>
        </p:spPr>
        <p:txBody>
          <a:bodyPr wrap="square" rtlCol="0">
            <a:spAutoFit/>
          </a:bodyPr>
          <a:lstStyle/>
          <a:p>
            <a:r>
              <a:rPr lang="es-ES" sz="3000" dirty="0" smtClean="0"/>
              <a:t>Entrenamiento relajación</a:t>
            </a:r>
            <a:endParaRPr lang="es-BO" sz="3000" dirty="0"/>
          </a:p>
        </p:txBody>
      </p:sp>
      <p:sp>
        <p:nvSpPr>
          <p:cNvPr id="8" name="CuadroTexto 7"/>
          <p:cNvSpPr txBox="1"/>
          <p:nvPr/>
        </p:nvSpPr>
        <p:spPr>
          <a:xfrm flipH="1">
            <a:off x="6738293" y="5676900"/>
            <a:ext cx="2698302" cy="1015663"/>
          </a:xfrm>
          <a:prstGeom prst="rect">
            <a:avLst/>
          </a:prstGeom>
          <a:noFill/>
          <a:ln>
            <a:solidFill>
              <a:srgbClr val="E8A724"/>
            </a:solidFill>
          </a:ln>
        </p:spPr>
        <p:txBody>
          <a:bodyPr wrap="square" rtlCol="0">
            <a:spAutoFit/>
          </a:bodyPr>
          <a:lstStyle/>
          <a:p>
            <a:r>
              <a:rPr lang="es-ES" sz="3000" dirty="0" smtClean="0"/>
              <a:t>Construcción de jerarquía</a:t>
            </a:r>
            <a:endParaRPr lang="es-BO" sz="3000" dirty="0"/>
          </a:p>
        </p:txBody>
      </p:sp>
      <p:sp>
        <p:nvSpPr>
          <p:cNvPr id="9" name="CuadroTexto 8"/>
          <p:cNvSpPr txBox="1"/>
          <p:nvPr/>
        </p:nvSpPr>
        <p:spPr>
          <a:xfrm flipH="1">
            <a:off x="6281708" y="7236568"/>
            <a:ext cx="3611471" cy="1015663"/>
          </a:xfrm>
          <a:prstGeom prst="rect">
            <a:avLst/>
          </a:prstGeom>
          <a:noFill/>
          <a:ln>
            <a:solidFill>
              <a:srgbClr val="E8A724"/>
            </a:solidFill>
          </a:ln>
        </p:spPr>
        <p:txBody>
          <a:bodyPr wrap="square" rtlCol="0">
            <a:spAutoFit/>
          </a:bodyPr>
          <a:lstStyle/>
          <a:p>
            <a:r>
              <a:rPr lang="es-ES" sz="3000" dirty="0" smtClean="0"/>
              <a:t>Presentación de los </a:t>
            </a:r>
            <a:r>
              <a:rPr lang="es-ES" sz="3000" dirty="0" err="1" smtClean="0"/>
              <a:t>items</a:t>
            </a:r>
            <a:endParaRPr lang="es-BO" sz="3000" dirty="0"/>
          </a:p>
        </p:txBody>
      </p:sp>
      <p:sp>
        <p:nvSpPr>
          <p:cNvPr id="10" name="CuadroTexto 9"/>
          <p:cNvSpPr txBox="1"/>
          <p:nvPr/>
        </p:nvSpPr>
        <p:spPr>
          <a:xfrm>
            <a:off x="12725400" y="5399901"/>
            <a:ext cx="4275979" cy="553998"/>
          </a:xfrm>
          <a:prstGeom prst="rect">
            <a:avLst/>
          </a:prstGeom>
          <a:solidFill>
            <a:srgbClr val="E8A724"/>
          </a:solidFill>
          <a:ln>
            <a:solidFill>
              <a:srgbClr val="E8A724"/>
            </a:solidFill>
          </a:ln>
        </p:spPr>
        <p:txBody>
          <a:bodyPr wrap="none" rtlCol="0">
            <a:spAutoFit/>
          </a:bodyPr>
          <a:lstStyle/>
          <a:p>
            <a:r>
              <a:rPr lang="es-ES" sz="3000" dirty="0" smtClean="0"/>
              <a:t>Trabajo de todos los </a:t>
            </a:r>
            <a:r>
              <a:rPr lang="es-ES" sz="3000" dirty="0" err="1" smtClean="0"/>
              <a:t>Items</a:t>
            </a:r>
            <a:endParaRPr lang="es-BO" sz="3000" dirty="0"/>
          </a:p>
        </p:txBody>
      </p:sp>
      <p:sp>
        <p:nvSpPr>
          <p:cNvPr id="11" name="Flecha derecha 10"/>
          <p:cNvSpPr/>
          <p:nvPr/>
        </p:nvSpPr>
        <p:spPr>
          <a:xfrm>
            <a:off x="4419600" y="1485901"/>
            <a:ext cx="836070" cy="3047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4" name="Flecha abajo 13"/>
          <p:cNvSpPr/>
          <p:nvPr/>
        </p:nvSpPr>
        <p:spPr>
          <a:xfrm>
            <a:off x="7782644" y="3075180"/>
            <a:ext cx="304800" cy="5440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5" name="Flecha abajo 14"/>
          <p:cNvSpPr/>
          <p:nvPr/>
        </p:nvSpPr>
        <p:spPr>
          <a:xfrm>
            <a:off x="7782644" y="4881150"/>
            <a:ext cx="304800" cy="5440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6" name="Flecha abajo 15"/>
          <p:cNvSpPr/>
          <p:nvPr/>
        </p:nvSpPr>
        <p:spPr>
          <a:xfrm>
            <a:off x="7782644" y="6692563"/>
            <a:ext cx="304800" cy="5440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9" name="Flecha abajo 18"/>
          <p:cNvSpPr/>
          <p:nvPr/>
        </p:nvSpPr>
        <p:spPr>
          <a:xfrm>
            <a:off x="3581400" y="2298930"/>
            <a:ext cx="304800" cy="5440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0" name="Flecha abajo 19"/>
          <p:cNvSpPr/>
          <p:nvPr/>
        </p:nvSpPr>
        <p:spPr>
          <a:xfrm>
            <a:off x="1926958" y="2298930"/>
            <a:ext cx="304800" cy="5440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1" name="Llaves 20"/>
          <p:cNvSpPr/>
          <p:nvPr/>
        </p:nvSpPr>
        <p:spPr>
          <a:xfrm flipH="1">
            <a:off x="11658599" y="2019300"/>
            <a:ext cx="211807" cy="5791199"/>
          </a:xfrm>
          <a:prstGeom prst="bracePair">
            <a:avLst/>
          </a:prstGeom>
          <a:solidFill>
            <a:srgbClr val="7030A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a:p>
        </p:txBody>
      </p:sp>
      <p:sp>
        <p:nvSpPr>
          <p:cNvPr id="22" name="Freeform 2"/>
          <p:cNvSpPr/>
          <p:nvPr/>
        </p:nvSpPr>
        <p:spPr>
          <a:xfrm>
            <a:off x="12076635" y="0"/>
            <a:ext cx="6211366" cy="3311581"/>
          </a:xfrm>
          <a:custGeom>
            <a:avLst/>
            <a:gdLst/>
            <a:ahLst/>
            <a:cxnLst/>
            <a:rect l="l" t="t" r="r" b="b"/>
            <a:pathLst>
              <a:path w="5912767" h="5861031">
                <a:moveTo>
                  <a:pt x="0" y="0"/>
                </a:moveTo>
                <a:lnTo>
                  <a:pt x="5912767" y="0"/>
                </a:lnTo>
                <a:lnTo>
                  <a:pt x="5912767" y="5861031"/>
                </a:lnTo>
                <a:lnTo>
                  <a:pt x="0" y="5861031"/>
                </a:lnTo>
                <a:lnTo>
                  <a:pt x="0" y="0"/>
                </a:lnTo>
                <a:close/>
              </a:path>
            </a:pathLst>
          </a:custGeom>
          <a:blipFill>
            <a:blip r:embed="rId2"/>
            <a:stretch>
              <a:fillRect/>
            </a:stretch>
          </a:blipFill>
        </p:spPr>
      </p:sp>
    </p:spTree>
    <p:extLst>
      <p:ext uri="{BB962C8B-B14F-4D97-AF65-F5344CB8AC3E}">
        <p14:creationId xmlns:p14="http://schemas.microsoft.com/office/powerpoint/2010/main" val="181121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75233" y="0"/>
            <a:ext cx="5912767" cy="2927655"/>
          </a:xfrm>
          <a:custGeom>
            <a:avLst/>
            <a:gdLst/>
            <a:ahLst/>
            <a:cxnLst/>
            <a:rect l="l" t="t" r="r" b="b"/>
            <a:pathLst>
              <a:path w="5912767" h="5861031">
                <a:moveTo>
                  <a:pt x="0" y="0"/>
                </a:moveTo>
                <a:lnTo>
                  <a:pt x="5912767" y="0"/>
                </a:lnTo>
                <a:lnTo>
                  <a:pt x="5912767" y="5861031"/>
                </a:lnTo>
                <a:lnTo>
                  <a:pt x="0" y="5861031"/>
                </a:lnTo>
                <a:lnTo>
                  <a:pt x="0" y="0"/>
                </a:lnTo>
                <a:close/>
              </a:path>
            </a:pathLst>
          </a:custGeom>
          <a:blipFill>
            <a:blip r:embed="rId2"/>
            <a:stretch>
              <a:fillRect/>
            </a:stretch>
          </a:blipFill>
        </p:spPr>
      </p:sp>
      <p:sp>
        <p:nvSpPr>
          <p:cNvPr id="3" name="Freeform 3"/>
          <p:cNvSpPr/>
          <p:nvPr/>
        </p:nvSpPr>
        <p:spPr>
          <a:xfrm>
            <a:off x="8248396" y="7815262"/>
            <a:ext cx="8253673" cy="8229600"/>
          </a:xfrm>
          <a:custGeom>
            <a:avLst/>
            <a:gdLst/>
            <a:ahLst/>
            <a:cxnLst/>
            <a:rect l="l" t="t" r="r" b="b"/>
            <a:pathLst>
              <a:path w="8253673" h="8229600">
                <a:moveTo>
                  <a:pt x="0" y="0"/>
                </a:moveTo>
                <a:lnTo>
                  <a:pt x="8253673" y="0"/>
                </a:lnTo>
                <a:lnTo>
                  <a:pt x="8253673" y="8229600"/>
                </a:lnTo>
                <a:lnTo>
                  <a:pt x="0" y="8229600"/>
                </a:lnTo>
                <a:lnTo>
                  <a:pt x="0" y="0"/>
                </a:lnTo>
                <a:close/>
              </a:path>
            </a:pathLst>
          </a:custGeom>
          <a:blipFill>
            <a:blip r:embed="rId3"/>
            <a:stretch>
              <a:fillRect/>
            </a:stretch>
          </a:blipFill>
        </p:spPr>
      </p:sp>
      <p:sp>
        <p:nvSpPr>
          <p:cNvPr id="4" name="Freeform 4"/>
          <p:cNvSpPr/>
          <p:nvPr/>
        </p:nvSpPr>
        <p:spPr>
          <a:xfrm rot="2595012">
            <a:off x="-1041461" y="-5773667"/>
            <a:ext cx="8591144" cy="8229600"/>
          </a:xfrm>
          <a:custGeom>
            <a:avLst/>
            <a:gdLst/>
            <a:ahLst/>
            <a:cxnLst/>
            <a:rect l="l" t="t" r="r" b="b"/>
            <a:pathLst>
              <a:path w="8591144" h="8229600">
                <a:moveTo>
                  <a:pt x="0" y="0"/>
                </a:moveTo>
                <a:lnTo>
                  <a:pt x="8591144" y="0"/>
                </a:lnTo>
                <a:lnTo>
                  <a:pt x="8591144" y="8229600"/>
                </a:lnTo>
                <a:lnTo>
                  <a:pt x="0" y="8229600"/>
                </a:lnTo>
                <a:lnTo>
                  <a:pt x="0" y="0"/>
                </a:lnTo>
                <a:close/>
              </a:path>
            </a:pathLst>
          </a:custGeom>
          <a:blipFill>
            <a:blip r:embed="rId4"/>
            <a:stretch>
              <a:fillRect/>
            </a:stretch>
          </a:blipFill>
        </p:spPr>
      </p:sp>
      <p:sp>
        <p:nvSpPr>
          <p:cNvPr id="5" name="Freeform 5"/>
          <p:cNvSpPr/>
          <p:nvPr/>
        </p:nvSpPr>
        <p:spPr>
          <a:xfrm rot="2182117">
            <a:off x="-2130036" y="8534400"/>
            <a:ext cx="6735536" cy="4114800"/>
          </a:xfrm>
          <a:custGeom>
            <a:avLst/>
            <a:gdLst/>
            <a:ahLst/>
            <a:cxnLst/>
            <a:rect l="l" t="t" r="r" b="b"/>
            <a:pathLst>
              <a:path w="6735536" h="4114800">
                <a:moveTo>
                  <a:pt x="0" y="0"/>
                </a:moveTo>
                <a:lnTo>
                  <a:pt x="6735536" y="0"/>
                </a:lnTo>
                <a:lnTo>
                  <a:pt x="673553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25656">
            <a:off x="574496" y="6172200"/>
            <a:ext cx="1660883" cy="4114800"/>
          </a:xfrm>
          <a:custGeom>
            <a:avLst/>
            <a:gdLst/>
            <a:ahLst/>
            <a:cxnLst/>
            <a:rect l="l" t="t" r="r" b="b"/>
            <a:pathLst>
              <a:path w="1660883" h="4114800">
                <a:moveTo>
                  <a:pt x="0" y="0"/>
                </a:moveTo>
                <a:lnTo>
                  <a:pt x="1660883" y="0"/>
                </a:lnTo>
                <a:lnTo>
                  <a:pt x="1660883" y="4114800"/>
                </a:lnTo>
                <a:lnTo>
                  <a:pt x="0" y="4114800"/>
                </a:lnTo>
                <a:lnTo>
                  <a:pt x="0" y="0"/>
                </a:lnTo>
                <a:close/>
              </a:path>
            </a:pathLst>
          </a:custGeom>
          <a:blipFill>
            <a:blip r:embed="rId7">
              <a:alphaModFix amt="55000"/>
              <a:extLst>
                <a:ext uri="{96DAC541-7B7A-43D3-8B79-37D633B846F1}">
                  <asvg:svgBlip xmlns:asvg="http://schemas.microsoft.com/office/drawing/2016/SVG/main" xmlns="" r:embed="rId8"/>
                </a:ext>
              </a:extLst>
            </a:blip>
            <a:stretch>
              <a:fillRect/>
            </a:stretch>
          </a:blipFill>
        </p:spPr>
      </p:sp>
      <p:sp>
        <p:nvSpPr>
          <p:cNvPr id="7" name="Freeform 7"/>
          <p:cNvSpPr/>
          <p:nvPr/>
        </p:nvSpPr>
        <p:spPr>
          <a:xfrm rot="-6732770">
            <a:off x="13052198" y="-367857"/>
            <a:ext cx="1556236" cy="2388224"/>
          </a:xfrm>
          <a:custGeom>
            <a:avLst/>
            <a:gdLst/>
            <a:ahLst/>
            <a:cxnLst/>
            <a:rect l="l" t="t" r="r" b="b"/>
            <a:pathLst>
              <a:path w="1556236" h="2388224">
                <a:moveTo>
                  <a:pt x="0" y="0"/>
                </a:moveTo>
                <a:lnTo>
                  <a:pt x="1556236" y="0"/>
                </a:lnTo>
                <a:lnTo>
                  <a:pt x="1556236" y="2388224"/>
                </a:lnTo>
                <a:lnTo>
                  <a:pt x="0" y="2388224"/>
                </a:lnTo>
                <a:lnTo>
                  <a:pt x="0" y="0"/>
                </a:lnTo>
                <a:close/>
              </a:path>
            </a:pathLst>
          </a:custGeom>
          <a:blipFill>
            <a:blip r:embed="rId9">
              <a:alphaModFix amt="55000"/>
            </a:blip>
            <a:stretch>
              <a:fillRect/>
            </a:stretch>
          </a:blipFill>
        </p:spPr>
      </p:sp>
      <p:sp>
        <p:nvSpPr>
          <p:cNvPr id="8" name="Freeform 8"/>
          <p:cNvSpPr/>
          <p:nvPr/>
        </p:nvSpPr>
        <p:spPr>
          <a:xfrm rot="-2821033">
            <a:off x="12766725" y="7866731"/>
            <a:ext cx="2208741" cy="2805560"/>
          </a:xfrm>
          <a:custGeom>
            <a:avLst/>
            <a:gdLst/>
            <a:ahLst/>
            <a:cxnLst/>
            <a:rect l="l" t="t" r="r" b="b"/>
            <a:pathLst>
              <a:path w="2208741" h="2805560">
                <a:moveTo>
                  <a:pt x="0" y="0"/>
                </a:moveTo>
                <a:lnTo>
                  <a:pt x="2208741" y="0"/>
                </a:lnTo>
                <a:lnTo>
                  <a:pt x="2208741" y="2805560"/>
                </a:lnTo>
                <a:lnTo>
                  <a:pt x="0" y="2805560"/>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7343310">
            <a:off x="3783937" y="95468"/>
            <a:ext cx="1935410" cy="2319119"/>
          </a:xfrm>
          <a:custGeom>
            <a:avLst/>
            <a:gdLst/>
            <a:ahLst/>
            <a:cxnLst/>
            <a:rect l="l" t="t" r="r" b="b"/>
            <a:pathLst>
              <a:path w="1935410" h="2319119">
                <a:moveTo>
                  <a:pt x="0" y="0"/>
                </a:moveTo>
                <a:lnTo>
                  <a:pt x="1935410" y="0"/>
                </a:lnTo>
                <a:lnTo>
                  <a:pt x="1935410" y="2319120"/>
                </a:lnTo>
                <a:lnTo>
                  <a:pt x="0" y="23191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10"/>
          <p:cNvSpPr txBox="1"/>
          <p:nvPr/>
        </p:nvSpPr>
        <p:spPr>
          <a:xfrm>
            <a:off x="2684383" y="4358050"/>
            <a:ext cx="11779779" cy="1090042"/>
          </a:xfrm>
          <a:prstGeom prst="rect">
            <a:avLst/>
          </a:prstGeom>
        </p:spPr>
        <p:txBody>
          <a:bodyPr lIns="0" tIns="0" rIns="0" bIns="0" rtlCol="0" anchor="t">
            <a:spAutoFit/>
          </a:bodyPr>
          <a:lstStyle/>
          <a:p>
            <a:pPr algn="ctr">
              <a:lnSpc>
                <a:spcPts val="8474"/>
              </a:lnSpc>
            </a:pPr>
            <a:r>
              <a:rPr lang="es-ES" sz="8000" dirty="0"/>
              <a:t>TECNICAS DE RELAJACION</a:t>
            </a:r>
            <a:endParaRPr lang="en-US" sz="7500" spc="1462" dirty="0">
              <a:solidFill>
                <a:srgbClr val="000000"/>
              </a:solidFill>
              <a:latin typeface="Cinzel Itali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1029</Words>
  <Application>Microsoft Office PowerPoint</Application>
  <PresentationFormat>Personalizado</PresentationFormat>
  <Paragraphs>169</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Cinzel Italics</vt:lpstr>
      <vt:lpstr>Montserrat</vt:lpstr>
      <vt:lpstr>Calibri</vt:lpstr>
      <vt:lpstr>Source Sans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negocio ilustrado neutral</dc:title>
  <dc:creator>HP</dc:creator>
  <cp:lastModifiedBy>EIFODEC PC</cp:lastModifiedBy>
  <cp:revision>45</cp:revision>
  <dcterms:created xsi:type="dcterms:W3CDTF">2006-08-16T00:00:00Z</dcterms:created>
  <dcterms:modified xsi:type="dcterms:W3CDTF">2023-07-07T21:12:44Z</dcterms:modified>
  <dc:identifier>DAFnuKDxfOs</dc:identifier>
</cp:coreProperties>
</file>