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9" r:id="rId2"/>
    <p:sldId id="267" r:id="rId3"/>
    <p:sldId id="280" r:id="rId4"/>
    <p:sldId id="281" r:id="rId5"/>
    <p:sldId id="282" r:id="rId6"/>
    <p:sldId id="268" r:id="rId7"/>
    <p:sldId id="269" r:id="rId8"/>
    <p:sldId id="270" r:id="rId9"/>
    <p:sldId id="273" r:id="rId10"/>
    <p:sldId id="274" r:id="rId11"/>
    <p:sldId id="275" r:id="rId12"/>
    <p:sldId id="276" r:id="rId13"/>
    <p:sldId id="277" r:id="rId14"/>
    <p:sldId id="278" r:id="rId15"/>
    <p:sldId id="256" r:id="rId16"/>
    <p:sldId id="257" r:id="rId17"/>
    <p:sldId id="258" r:id="rId18"/>
    <p:sldId id="259" r:id="rId19"/>
    <p:sldId id="262" r:id="rId20"/>
    <p:sldId id="263" r:id="rId21"/>
    <p:sldId id="260" r:id="rId22"/>
    <p:sldId id="264" r:id="rId23"/>
    <p:sldId id="265" r:id="rId24"/>
    <p:sldId id="283" r:id="rId25"/>
    <p:sldId id="266" r:id="rId2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16"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58AFD-F9AA-4E70-B73F-59343DE32680}" type="datetimeFigureOut">
              <a:rPr lang="es-ES" smtClean="0"/>
              <a:t>30/01/2018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85D3B-6580-473D-AFA3-4B465CA66238}" type="slidenum">
              <a:rPr lang="es-ES" smtClean="0"/>
              <a:t>‹Nº›</a:t>
            </a:fld>
            <a:endParaRPr lang="es-ES"/>
          </a:p>
        </p:txBody>
      </p:sp>
    </p:spTree>
    <p:extLst>
      <p:ext uri="{BB962C8B-B14F-4D97-AF65-F5344CB8AC3E}">
        <p14:creationId xmlns:p14="http://schemas.microsoft.com/office/powerpoint/2010/main" val="337323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7C85D3B-6580-473D-AFA3-4B465CA66238}" type="slidenum">
              <a:rPr lang="es-ES" smtClean="0"/>
              <a:t>12</a:t>
            </a:fld>
            <a:endParaRPr lang="es-ES"/>
          </a:p>
        </p:txBody>
      </p:sp>
    </p:spTree>
    <p:extLst>
      <p:ext uri="{BB962C8B-B14F-4D97-AF65-F5344CB8AC3E}">
        <p14:creationId xmlns:p14="http://schemas.microsoft.com/office/powerpoint/2010/main" val="330109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73550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98521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12284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6820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238915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77515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72138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142562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72602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143890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40591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22984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9171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30115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172334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344004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5B0FBF-ED34-4906-B5FE-43E47660D395}" type="datetimeFigureOut">
              <a:rPr lang="es-AR" smtClean="0"/>
              <a:pPr/>
              <a:t>30/01/2018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46022E8-29CB-48C2-85B9-DEE63D67BF18}" type="slidenum">
              <a:rPr lang="es-AR" smtClean="0"/>
              <a:pPr/>
              <a:t>‹Nº›</a:t>
            </a:fld>
            <a:endParaRPr lang="es-AR"/>
          </a:p>
        </p:txBody>
      </p:sp>
    </p:spTree>
    <p:extLst>
      <p:ext uri="{BB962C8B-B14F-4D97-AF65-F5344CB8AC3E}">
        <p14:creationId xmlns:p14="http://schemas.microsoft.com/office/powerpoint/2010/main" val="74101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5B0FBF-ED34-4906-B5FE-43E47660D395}" type="datetimeFigureOut">
              <a:rPr lang="es-AR" smtClean="0"/>
              <a:pPr/>
              <a:t>30/01/2018</a:t>
            </a:fld>
            <a:endParaRPr lang="es-A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46022E8-29CB-48C2-85B9-DEE63D67BF18}" type="slidenum">
              <a:rPr lang="es-AR" smtClean="0"/>
              <a:pPr/>
              <a:t>‹Nº›</a:t>
            </a:fld>
            <a:endParaRPr lang="es-AR"/>
          </a:p>
        </p:txBody>
      </p:sp>
    </p:spTree>
    <p:extLst>
      <p:ext uri="{BB962C8B-B14F-4D97-AF65-F5344CB8AC3E}">
        <p14:creationId xmlns:p14="http://schemas.microsoft.com/office/powerpoint/2010/main" val="257983653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4.bp.blogspot.com/-_SGL9xyiOQM/TdSr8Y8h_RI/AAAAAAAAALU/G9J_pAf2ND4/s1600/sport020059.jpg&amp;imgrefurl=http://losnumero5.blogspot.com/2011/05/habilidades-motrices-basicas.html&amp;usg=__zY9ducEv_ZiREsWhaiIPAu4aKPw=&amp;h=768&amp;w=1043&amp;sz=188&amp;hl=es&amp;start=20&amp;zoom=1&amp;tbnid=68xEFrSSRIpewM:&amp;tbnh=110&amp;tbnw=150&amp;ei=ERPRT66fIaXN6QHrtqD0Dw&amp;prev=/search?q=habilidades+motoras+adquiridas&amp;um=1&amp;hl=es&amp;sa=G&amp;tbm=isch&amp;um=1&amp;itbs=1"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3.bp.blogspot.com/_k9vvkx_ERIE/TThqTeoE5DI/AAAAAAAAABA/gJYAZ_RON5g/s1600/LIBRO+2.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CIELITO\FABITO\R.B.C\2010\LOGO EIFODEC.jpg"/>
          <p:cNvPicPr/>
          <p:nvPr/>
        </p:nvPicPr>
        <p:blipFill>
          <a:blip r:embed="rId2" cstate="print"/>
          <a:stretch>
            <a:fillRect/>
          </a:stretch>
        </p:blipFill>
        <p:spPr bwMode="auto">
          <a:xfrm>
            <a:off x="107504" y="116632"/>
            <a:ext cx="1571223" cy="1300766"/>
          </a:xfrm>
          <a:prstGeom prst="rect">
            <a:avLst/>
          </a:prstGeom>
          <a:noFill/>
          <a:ln>
            <a:noFill/>
          </a:ln>
        </p:spPr>
      </p:pic>
      <p:pic>
        <p:nvPicPr>
          <p:cNvPr id="3" name="Imagen 2" descr="D:\CIELITO\FABITO\R.B.C\2010\LOGO LUZ PARA EL MUNDO.JPG"/>
          <p:cNvPicPr/>
          <p:nvPr/>
        </p:nvPicPr>
        <p:blipFill rotWithShape="1">
          <a:blip r:embed="rId3"/>
          <a:srcRect l="3084" t="1980" r="3599" b="4950"/>
          <a:stretch/>
        </p:blipFill>
        <p:spPr bwMode="auto">
          <a:xfrm>
            <a:off x="7452320" y="116632"/>
            <a:ext cx="1558344" cy="1210614"/>
          </a:xfrm>
          <a:prstGeom prst="rect">
            <a:avLst/>
          </a:prstGeom>
          <a:noFill/>
          <a:ln>
            <a:noFill/>
          </a:ln>
        </p:spPr>
      </p:pic>
      <p:sp>
        <p:nvSpPr>
          <p:cNvPr id="14" name="Título 13"/>
          <p:cNvSpPr>
            <a:spLocks noGrp="1"/>
          </p:cNvSpPr>
          <p:nvPr>
            <p:ph type="title"/>
          </p:nvPr>
        </p:nvSpPr>
        <p:spPr>
          <a:xfrm>
            <a:off x="1115616" y="1916832"/>
            <a:ext cx="6371794" cy="1512167"/>
          </a:xfrm>
        </p:spPr>
        <p:txBody>
          <a:bodyPr/>
          <a:lstStyle/>
          <a:p>
            <a:r>
              <a:rPr lang="es-ES" sz="9600" dirty="0" smtClean="0">
                <a:latin typeface="Algerian" panose="04020705040A02060702" pitchFamily="82" charset="0"/>
              </a:rPr>
              <a:t>PRAXIAS</a:t>
            </a:r>
            <a:endParaRPr lang="es-ES" sz="9600" dirty="0">
              <a:latin typeface="Algerian" panose="04020705040A02060702" pitchFamily="82" charset="0"/>
            </a:endParaRPr>
          </a:p>
        </p:txBody>
      </p:sp>
      <p:sp>
        <p:nvSpPr>
          <p:cNvPr id="15" name="Marcador de texto 14"/>
          <p:cNvSpPr>
            <a:spLocks noGrp="1"/>
          </p:cNvSpPr>
          <p:nvPr>
            <p:ph type="body" sz="half" idx="2"/>
          </p:nvPr>
        </p:nvSpPr>
        <p:spPr/>
        <p:txBody>
          <a:bodyPr/>
          <a:lstStyle/>
          <a:p>
            <a:r>
              <a:rPr lang="es-ES" b="1" dirty="0">
                <a:latin typeface="Times New Roman" panose="02020603050405020304" pitchFamily="18" charset="0"/>
                <a:cs typeface="Times New Roman" panose="02020603050405020304" pitchFamily="18" charset="0"/>
              </a:rPr>
              <a:t>RESPONSABLE: MIRIAM RIVERA  MONTAÑO</a:t>
            </a:r>
          </a:p>
          <a:p>
            <a:r>
              <a:rPr lang="es-ES" b="1" dirty="0">
                <a:latin typeface="Times New Roman" panose="02020603050405020304" pitchFamily="18" charset="0"/>
                <a:cs typeface="Times New Roman" panose="02020603050405020304" pitchFamily="18" charset="0"/>
              </a:rPr>
              <a:t>GESTION : I /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AR" sz="6000" dirty="0" smtClean="0"/>
              <a:t>TIPOS DE APRAXIAS</a:t>
            </a:r>
            <a:r>
              <a:rPr lang="es-AR" dirty="0" smtClean="0"/>
              <a:t/>
            </a:r>
            <a:br>
              <a:rPr lang="es-AR" dirty="0" smtClean="0"/>
            </a:br>
            <a:endParaRPr lang="es-AR" dirty="0"/>
          </a:p>
        </p:txBody>
      </p:sp>
      <p:sp>
        <p:nvSpPr>
          <p:cNvPr id="6" name="5 Marcador de texto"/>
          <p:cNvSpPr>
            <a:spLocks noGrp="1"/>
          </p:cNvSpPr>
          <p:nvPr>
            <p:ph type="body" idx="1"/>
          </p:nvPr>
        </p:nvSpPr>
        <p:spPr>
          <a:xfrm>
            <a:off x="428596" y="928671"/>
            <a:ext cx="4040188" cy="857256"/>
          </a:xfrm>
        </p:spPr>
        <p:txBody>
          <a:bodyPr>
            <a:normAutofit fontScale="92500" lnSpcReduction="10000"/>
          </a:bodyPr>
          <a:lstStyle/>
          <a:p>
            <a:endParaRPr lang="es-AR" dirty="0" smtClean="0"/>
          </a:p>
          <a:p>
            <a:r>
              <a:rPr lang="es-AR" b="1" dirty="0" smtClean="0"/>
              <a:t>APRAXIA IDEATORIA</a:t>
            </a:r>
            <a:endParaRPr lang="es-AR" dirty="0"/>
          </a:p>
        </p:txBody>
      </p:sp>
      <p:sp>
        <p:nvSpPr>
          <p:cNvPr id="7" name="6 Marcador de contenido"/>
          <p:cNvSpPr>
            <a:spLocks noGrp="1"/>
          </p:cNvSpPr>
          <p:nvPr>
            <p:ph sz="half" idx="2"/>
          </p:nvPr>
        </p:nvSpPr>
        <p:spPr>
          <a:xfrm>
            <a:off x="457200" y="2143116"/>
            <a:ext cx="4040188" cy="4500594"/>
          </a:xfrm>
        </p:spPr>
        <p:txBody>
          <a:bodyPr>
            <a:normAutofit lnSpcReduction="10000"/>
          </a:bodyPr>
          <a:lstStyle/>
          <a:p>
            <a:r>
              <a:rPr lang="es-AR" sz="2800" dirty="0" smtClean="0"/>
              <a:t>Incapacidad para ordenar de </a:t>
            </a:r>
            <a:r>
              <a:rPr lang="es-AR" sz="2800" dirty="0" err="1" smtClean="0"/>
              <a:t>manere</a:t>
            </a:r>
            <a:r>
              <a:rPr lang="es-AR" sz="2800" dirty="0" smtClean="0"/>
              <a:t> correcta una serie de movimientos o acciones que conducen a un objetivo. El paciente es incapaz de crear la imagen del acto que va efectuar.</a:t>
            </a:r>
          </a:p>
          <a:p>
            <a:pPr>
              <a:buNone/>
            </a:pP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AR" dirty="0" smtClean="0"/>
              <a:t/>
            </a:r>
            <a:br>
              <a:rPr lang="es-AR" dirty="0" smtClean="0"/>
            </a:br>
            <a:endParaRPr lang="es-AR" dirty="0"/>
          </a:p>
        </p:txBody>
      </p:sp>
      <p:sp>
        <p:nvSpPr>
          <p:cNvPr id="8" name="7 Marcador de contenido"/>
          <p:cNvSpPr>
            <a:spLocks noGrp="1"/>
          </p:cNvSpPr>
          <p:nvPr>
            <p:ph sz="half" idx="1"/>
          </p:nvPr>
        </p:nvSpPr>
        <p:spPr>
          <a:xfrm>
            <a:off x="457200" y="0"/>
            <a:ext cx="4038600" cy="6126163"/>
          </a:xfrm>
        </p:spPr>
        <p:txBody>
          <a:bodyPr/>
          <a:lstStyle/>
          <a:p>
            <a:r>
              <a:rPr lang="es-AR" b="1" dirty="0" smtClean="0"/>
              <a:t>APRAXIA IDEOMOTORA</a:t>
            </a:r>
            <a:r>
              <a:rPr lang="es-AR" dirty="0" smtClean="0"/>
              <a:t>:</a:t>
            </a:r>
          </a:p>
          <a:p>
            <a:r>
              <a:rPr lang="es-AR" dirty="0" smtClean="0"/>
              <a:t>Incapacidad para realizar habilidades motoras. Es la dificultad para colocar, orientar y mover correctamente un miembro en el espacio.</a:t>
            </a:r>
          </a:p>
          <a:p>
            <a:endParaRPr lang="es-AR" b="1" dirty="0"/>
          </a:p>
        </p:txBody>
      </p:sp>
      <p:sp>
        <p:nvSpPr>
          <p:cNvPr id="9" name="8 Marcador de contenido"/>
          <p:cNvSpPr>
            <a:spLocks noGrp="1"/>
          </p:cNvSpPr>
          <p:nvPr>
            <p:ph sz="half" idx="2"/>
          </p:nvPr>
        </p:nvSpPr>
        <p:spPr>
          <a:xfrm>
            <a:off x="4648200" y="0"/>
            <a:ext cx="4495800" cy="6126163"/>
          </a:xfrm>
        </p:spPr>
        <p:txBody>
          <a:bodyPr/>
          <a:lstStyle/>
          <a:p>
            <a:r>
              <a:rPr lang="es-AR" b="1" dirty="0" smtClean="0"/>
              <a:t>APRAXIA CINÉTICA DE EXTREMIDADES</a:t>
            </a:r>
          </a:p>
          <a:p>
            <a:r>
              <a:rPr lang="es-AR" dirty="0" smtClean="0"/>
              <a:t>Pérdida de capacidad para hacer movimientos precisos y finos(falta de destreza en las manos o dedos)</a:t>
            </a:r>
          </a:p>
          <a:p>
            <a:pPr marL="0" indent="0">
              <a:buNone/>
            </a:pPr>
            <a:r>
              <a:rPr lang="es-AR" dirty="0"/>
              <a:t> </a:t>
            </a:r>
            <a:r>
              <a:rPr lang="es-AR" dirty="0" smtClean="0"/>
              <a:t>     como ser en la enfermedad del     Parkinson.</a:t>
            </a:r>
          </a:p>
          <a:p>
            <a:pPr>
              <a:buNone/>
            </a:pPr>
            <a:endParaRPr lang="es-AR" dirty="0"/>
          </a:p>
        </p:txBody>
      </p:sp>
      <p:pic>
        <p:nvPicPr>
          <p:cNvPr id="3074" name="il_fi" descr="b176"/>
          <p:cNvPicPr>
            <a:picLocks noChangeAspect="1" noChangeArrowheads="1"/>
          </p:cNvPicPr>
          <p:nvPr/>
        </p:nvPicPr>
        <p:blipFill>
          <a:blip r:embed="rId2" cstate="print"/>
          <a:srcRect/>
          <a:stretch>
            <a:fillRect/>
          </a:stretch>
        </p:blipFill>
        <p:spPr bwMode="auto">
          <a:xfrm>
            <a:off x="0" y="2500306"/>
            <a:ext cx="4071934" cy="3857652"/>
          </a:xfrm>
          <a:prstGeom prst="rect">
            <a:avLst/>
          </a:prstGeom>
          <a:noFill/>
          <a:ln w="9525">
            <a:noFill/>
            <a:miter lim="800000"/>
            <a:headEnd/>
            <a:tailEnd/>
          </a:ln>
        </p:spPr>
      </p:pic>
      <p:pic>
        <p:nvPicPr>
          <p:cNvPr id="3075" name="il_fi" descr="dificulta-lectura1"/>
          <p:cNvPicPr>
            <a:picLocks noChangeAspect="1" noChangeArrowheads="1"/>
          </p:cNvPicPr>
          <p:nvPr/>
        </p:nvPicPr>
        <p:blipFill>
          <a:blip r:embed="rId3" cstate="print"/>
          <a:srcRect/>
          <a:stretch>
            <a:fillRect/>
          </a:stretch>
        </p:blipFill>
        <p:spPr bwMode="auto">
          <a:xfrm>
            <a:off x="5286380" y="2428868"/>
            <a:ext cx="3857620"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0" y="0"/>
            <a:ext cx="4495800" cy="6126163"/>
          </a:xfrm>
        </p:spPr>
        <p:txBody>
          <a:bodyPr/>
          <a:lstStyle/>
          <a:p>
            <a:r>
              <a:rPr lang="es-AR" b="1" dirty="0" smtClean="0"/>
              <a:t>APRAXIA CONCEPTUAL</a:t>
            </a:r>
            <a:r>
              <a:rPr lang="es-AR" dirty="0" smtClean="0"/>
              <a:t>:</a:t>
            </a:r>
          </a:p>
          <a:p>
            <a:r>
              <a:rPr lang="es-AR" dirty="0" smtClean="0"/>
              <a:t>Incapacidad para reconocer la acción de un objeto</a:t>
            </a:r>
            <a:r>
              <a:rPr lang="es-AR" dirty="0"/>
              <a:t> </a:t>
            </a:r>
            <a:r>
              <a:rPr lang="es-AR" dirty="0" smtClean="0"/>
              <a:t>o la dificultad de realizar problemas mecánicos. Se pueden observar fallos de contenidos(utilizan una herramienta como si fuera otra, de distinta finalidad y fallos en la asociación objeto herramienta.</a:t>
            </a:r>
          </a:p>
          <a:p>
            <a:endParaRPr lang="es-AR" dirty="0"/>
          </a:p>
        </p:txBody>
      </p:sp>
      <p:sp>
        <p:nvSpPr>
          <p:cNvPr id="4" name="3 Marcador de contenido"/>
          <p:cNvSpPr>
            <a:spLocks noGrp="1"/>
          </p:cNvSpPr>
          <p:nvPr>
            <p:ph sz="half" idx="2"/>
          </p:nvPr>
        </p:nvSpPr>
        <p:spPr>
          <a:xfrm>
            <a:off x="4648200" y="0"/>
            <a:ext cx="4495800" cy="6858000"/>
          </a:xfrm>
        </p:spPr>
        <p:txBody>
          <a:bodyPr/>
          <a:lstStyle/>
          <a:p>
            <a:r>
              <a:rPr lang="es-AR" b="1" dirty="0" smtClean="0"/>
              <a:t>APRAXIA FACIAL-ORAL O BUCOFACIAL</a:t>
            </a:r>
            <a:r>
              <a:rPr lang="es-AR" dirty="0" smtClean="0"/>
              <a:t>:  Es la dificultad  de realizar expresiones faciales.</a:t>
            </a:r>
          </a:p>
          <a:p>
            <a:pPr>
              <a:buFont typeface="Wingdings" pitchFamily="2" charset="2"/>
              <a:buChar char="q"/>
            </a:pPr>
            <a:endParaRPr lang="es-AR" dirty="0" smtClean="0"/>
          </a:p>
          <a:p>
            <a:pPr>
              <a:buNone/>
            </a:pPr>
            <a:endParaRPr lang="es-AR" dirty="0"/>
          </a:p>
        </p:txBody>
      </p:sp>
      <p:pic>
        <p:nvPicPr>
          <p:cNvPr id="5" name="il_fi" descr="http://brainmind.com/images/DressingApraxia.jpg"/>
          <p:cNvPicPr/>
          <p:nvPr/>
        </p:nvPicPr>
        <p:blipFill>
          <a:blip r:embed="rId3" cstate="print"/>
          <a:srcRect/>
          <a:stretch>
            <a:fillRect/>
          </a:stretch>
        </p:blipFill>
        <p:spPr bwMode="auto">
          <a:xfrm>
            <a:off x="0" y="2948377"/>
            <a:ext cx="4286248" cy="3880452"/>
          </a:xfrm>
          <a:prstGeom prst="rect">
            <a:avLst/>
          </a:prstGeom>
          <a:noFill/>
          <a:ln w="9525">
            <a:noFill/>
            <a:miter lim="800000"/>
            <a:headEnd/>
            <a:tailEnd/>
          </a:ln>
        </p:spPr>
      </p:pic>
      <p:pic>
        <p:nvPicPr>
          <p:cNvPr id="4098" name="il_fi" descr="Camisa-zara-ni%C3%B1os-primavera-verano-2012"/>
          <p:cNvPicPr>
            <a:picLocks noChangeAspect="1" noChangeArrowheads="1"/>
          </p:cNvPicPr>
          <p:nvPr/>
        </p:nvPicPr>
        <p:blipFill>
          <a:blip r:embed="rId4" cstate="print"/>
          <a:srcRect l="16833" b="31939"/>
          <a:stretch>
            <a:fillRect/>
          </a:stretch>
        </p:blipFill>
        <p:spPr bwMode="auto">
          <a:xfrm>
            <a:off x="5214942" y="2214554"/>
            <a:ext cx="3714776" cy="4643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0"/>
            <a:ext cx="4038600" cy="6126163"/>
          </a:xfrm>
        </p:spPr>
        <p:txBody>
          <a:bodyPr/>
          <a:lstStyle/>
          <a:p>
            <a:r>
              <a:rPr lang="es-ES" b="1" dirty="0" smtClean="0"/>
              <a:t>LA APRAXIA OCULOMOTORA</a:t>
            </a:r>
            <a:r>
              <a:rPr lang="es-AR" dirty="0"/>
              <a:t> </a:t>
            </a:r>
            <a:endParaRPr lang="es-AR" dirty="0" smtClean="0"/>
          </a:p>
          <a:p>
            <a:pPr marL="0" indent="0">
              <a:buNone/>
            </a:pPr>
            <a:r>
              <a:rPr lang="es-ES" b="1" dirty="0" smtClean="0"/>
              <a:t> </a:t>
            </a:r>
            <a:r>
              <a:rPr lang="es-ES" dirty="0" smtClean="0"/>
              <a:t>Dificultad para mover los ojos a voluntad.</a:t>
            </a:r>
            <a:endParaRPr lang="es-AR" dirty="0" smtClean="0"/>
          </a:p>
          <a:p>
            <a:pPr>
              <a:buNone/>
            </a:pPr>
            <a:r>
              <a:rPr lang="es-ES" dirty="0" smtClean="0"/>
              <a:t> </a:t>
            </a:r>
            <a:endParaRPr lang="es-AR" dirty="0" smtClean="0"/>
          </a:p>
          <a:p>
            <a:endParaRPr lang="es-AR" dirty="0" smtClean="0"/>
          </a:p>
          <a:p>
            <a:endParaRPr lang="es-AR" dirty="0"/>
          </a:p>
        </p:txBody>
      </p:sp>
      <p:sp>
        <p:nvSpPr>
          <p:cNvPr id="4" name="3 Marcador de contenido"/>
          <p:cNvSpPr>
            <a:spLocks noGrp="1"/>
          </p:cNvSpPr>
          <p:nvPr>
            <p:ph sz="half" idx="2"/>
          </p:nvPr>
        </p:nvSpPr>
        <p:spPr>
          <a:xfrm>
            <a:off x="4648200" y="0"/>
            <a:ext cx="4495800" cy="6126163"/>
          </a:xfrm>
        </p:spPr>
        <p:txBody>
          <a:bodyPr/>
          <a:lstStyle/>
          <a:p>
            <a:r>
              <a:rPr lang="es-ES" b="1" dirty="0" smtClean="0"/>
              <a:t>LA APRAXIA VERBAL</a:t>
            </a:r>
          </a:p>
          <a:p>
            <a:r>
              <a:rPr lang="es-ES" dirty="0" smtClean="0"/>
              <a:t>Dificultad para coordinar los movimientos de la boca y del habla.</a:t>
            </a:r>
            <a:endParaRPr lang="es-AR" dirty="0" smtClean="0"/>
          </a:p>
          <a:p>
            <a:endParaRPr lang="es-AR" dirty="0"/>
          </a:p>
        </p:txBody>
      </p:sp>
      <p:pic>
        <p:nvPicPr>
          <p:cNvPr id="5" name="il_fi" descr="http://www.pacificu.edu/optometry/ce/courses/15840/images/FIG7.jpg"/>
          <p:cNvPicPr/>
          <p:nvPr/>
        </p:nvPicPr>
        <p:blipFill>
          <a:blip r:embed="rId2" cstate="print"/>
          <a:srcRect/>
          <a:stretch>
            <a:fillRect/>
          </a:stretch>
        </p:blipFill>
        <p:spPr bwMode="auto">
          <a:xfrm>
            <a:off x="0" y="2285992"/>
            <a:ext cx="4572000" cy="4572008"/>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4857752" y="2285992"/>
            <a:ext cx="4286248" cy="4572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654164"/>
          </a:xfrm>
        </p:spPr>
        <p:txBody>
          <a:bodyPr>
            <a:normAutofit fontScale="90000"/>
          </a:bodyPr>
          <a:lstStyle/>
          <a:p>
            <a:r>
              <a:rPr lang="es-ES" dirty="0" smtClean="0"/>
              <a:t>LA APRAXIA CONSTRUCTIVA</a:t>
            </a:r>
            <a:r>
              <a:rPr lang="es-AR" dirty="0" smtClean="0"/>
              <a:t/>
            </a:r>
            <a:br>
              <a:rPr lang="es-AR" dirty="0" smtClean="0"/>
            </a:br>
            <a:r>
              <a:rPr lang="es-ES" dirty="0" smtClean="0"/>
              <a:t> </a:t>
            </a:r>
            <a:r>
              <a:rPr lang="es-AR" dirty="0" smtClean="0"/>
              <a:t/>
            </a:r>
            <a:br>
              <a:rPr lang="es-AR" dirty="0" smtClean="0"/>
            </a:br>
            <a:endParaRPr lang="es-AR" dirty="0"/>
          </a:p>
        </p:txBody>
      </p:sp>
      <p:sp>
        <p:nvSpPr>
          <p:cNvPr id="3" name="2 Marcador de contenido"/>
          <p:cNvSpPr>
            <a:spLocks noGrp="1"/>
          </p:cNvSpPr>
          <p:nvPr>
            <p:ph sz="half" idx="1"/>
          </p:nvPr>
        </p:nvSpPr>
        <p:spPr>
          <a:xfrm>
            <a:off x="827700" y="1571612"/>
            <a:ext cx="3298113" cy="4684727"/>
          </a:xfrm>
        </p:spPr>
        <p:txBody>
          <a:bodyPr>
            <a:normAutofit fontScale="92500" lnSpcReduction="10000"/>
          </a:bodyPr>
          <a:lstStyle/>
          <a:p>
            <a:r>
              <a:rPr lang="es-AR" dirty="0" smtClean="0"/>
              <a:t> </a:t>
            </a:r>
            <a:r>
              <a:rPr lang="es-ES" dirty="0" smtClean="0"/>
              <a:t>Incapacidad de copiar, dibujar o construir figuras simples. Si el niño sufre apraxia, puede pasar que: </a:t>
            </a:r>
          </a:p>
          <a:p>
            <a:r>
              <a:rPr lang="es-ES" dirty="0" smtClean="0"/>
              <a:t>No dibuje los detalles</a:t>
            </a:r>
          </a:p>
          <a:p>
            <a:r>
              <a:rPr lang="es-ES" dirty="0" smtClean="0"/>
              <a:t>La desalineación de las figuras</a:t>
            </a:r>
          </a:p>
          <a:p>
            <a:r>
              <a:rPr lang="es-ES" dirty="0" smtClean="0"/>
              <a:t>Falta de atención a los detalles</a:t>
            </a:r>
          </a:p>
          <a:p>
            <a:r>
              <a:rPr lang="es-ES" dirty="0" smtClean="0"/>
              <a:t>Interrupciones del eje Horizontal</a:t>
            </a:r>
          </a:p>
          <a:p>
            <a:r>
              <a:rPr lang="es-ES" dirty="0" smtClean="0"/>
              <a:t>Invertir o rotar las imágenes</a:t>
            </a:r>
            <a:endParaRPr lang="es-AR" dirty="0" smtClean="0"/>
          </a:p>
          <a:p>
            <a:pPr>
              <a:buNone/>
            </a:pPr>
            <a:r>
              <a:rPr lang="es-ES" dirty="0" smtClean="0"/>
              <a:t> </a:t>
            </a:r>
            <a:endParaRPr lang="es-AR" dirty="0" smtClean="0"/>
          </a:p>
          <a:p>
            <a:endParaRPr lang="es-AR" dirty="0"/>
          </a:p>
        </p:txBody>
      </p:sp>
      <p:pic>
        <p:nvPicPr>
          <p:cNvPr id="5122" name="il_fi" descr="pizarra11"/>
          <p:cNvPicPr>
            <a:picLocks noChangeAspect="1" noChangeArrowheads="1"/>
          </p:cNvPicPr>
          <p:nvPr/>
        </p:nvPicPr>
        <p:blipFill>
          <a:blip r:embed="rId2" cstate="print"/>
          <a:srcRect/>
          <a:stretch>
            <a:fillRect/>
          </a:stretch>
        </p:blipFill>
        <p:spPr bwMode="auto">
          <a:xfrm>
            <a:off x="4143372" y="1571612"/>
            <a:ext cx="5000628"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il_fi" descr="habilidades-1"/>
          <p:cNvPicPr>
            <a:picLocks noChangeAspect="1" noChangeArrowheads="1"/>
          </p:cNvPicPr>
          <p:nvPr/>
        </p:nvPicPr>
        <p:blipFill>
          <a:blip r:embed="rId2" cstate="print"/>
          <a:srcRect/>
          <a:stretch>
            <a:fillRect/>
          </a:stretch>
        </p:blipFill>
        <p:spPr bwMode="auto">
          <a:xfrm>
            <a:off x="5943600" y="0"/>
            <a:ext cx="3200400" cy="2314575"/>
          </a:xfrm>
          <a:prstGeom prst="rect">
            <a:avLst/>
          </a:prstGeom>
          <a:noFill/>
          <a:ln w="9525">
            <a:noFill/>
            <a:miter lim="800000"/>
            <a:headEnd/>
            <a:tailEnd/>
          </a:ln>
        </p:spPr>
      </p:pic>
      <p:sp>
        <p:nvSpPr>
          <p:cNvPr id="3" name="2 Subtítulo"/>
          <p:cNvSpPr>
            <a:spLocks noGrp="1"/>
          </p:cNvSpPr>
          <p:nvPr>
            <p:ph type="subTitle" idx="1"/>
          </p:nvPr>
        </p:nvSpPr>
        <p:spPr>
          <a:xfrm>
            <a:off x="128558" y="1340768"/>
            <a:ext cx="5667578" cy="2588274"/>
          </a:xfrm>
        </p:spPr>
        <p:txBody>
          <a:bodyPr>
            <a:normAutofit fontScale="92500" lnSpcReduction="10000"/>
          </a:bodyPr>
          <a:lstStyle/>
          <a:p>
            <a:pPr algn="just"/>
            <a:r>
              <a:rPr lang="es-AR" cap="none" dirty="0">
                <a:solidFill>
                  <a:schemeClr val="tx1"/>
                </a:solidFill>
              </a:rPr>
              <a:t>E</a:t>
            </a:r>
            <a:r>
              <a:rPr lang="es-AR" cap="none" dirty="0" smtClean="0">
                <a:solidFill>
                  <a:schemeClr val="tx1"/>
                </a:solidFill>
              </a:rPr>
              <a:t>s conocida también como el “síndrome del niño torpe”, porque quienes la padecen suelen tener cierta torpeza y lentitud al ejecutar movimientos coordinados tales como hablar, recortar con tijeras, escribir, abotonarse, atarse los cordones de los zapatos, etc. También afectando sus habilidades  sociales. Los niños con </a:t>
            </a:r>
            <a:r>
              <a:rPr lang="es-AR" cap="none" dirty="0" err="1" smtClean="0">
                <a:solidFill>
                  <a:schemeClr val="tx1"/>
                </a:solidFill>
              </a:rPr>
              <a:t>dispraxia</a:t>
            </a:r>
            <a:r>
              <a:rPr lang="es-AR" cap="none" dirty="0" smtClean="0">
                <a:solidFill>
                  <a:schemeClr val="tx1"/>
                </a:solidFill>
              </a:rPr>
              <a:t> podrían comportarse de un modo inmaduro.</a:t>
            </a:r>
          </a:p>
          <a:p>
            <a:endParaRPr lang="es-AR" dirty="0"/>
          </a:p>
        </p:txBody>
      </p:sp>
      <p:pic>
        <p:nvPicPr>
          <p:cNvPr id="1026" name="il_fi" descr="Photo0002"/>
          <p:cNvPicPr>
            <a:picLocks noChangeAspect="1" noChangeArrowheads="1"/>
          </p:cNvPicPr>
          <p:nvPr/>
        </p:nvPicPr>
        <p:blipFill>
          <a:blip r:embed="rId3" cstate="print"/>
          <a:srcRect t="12620" b="22476"/>
          <a:stretch>
            <a:fillRect/>
          </a:stretch>
        </p:blipFill>
        <p:spPr bwMode="auto">
          <a:xfrm>
            <a:off x="0" y="3929042"/>
            <a:ext cx="3143240" cy="2928958"/>
          </a:xfrm>
          <a:prstGeom prst="rect">
            <a:avLst/>
          </a:prstGeom>
          <a:noFill/>
          <a:ln w="9525">
            <a:noFill/>
            <a:miter lim="800000"/>
            <a:headEnd/>
            <a:tailEnd/>
          </a:ln>
        </p:spPr>
      </p:pic>
      <p:pic>
        <p:nvPicPr>
          <p:cNvPr id="1027" name="il_fi" descr="nino-hablando"/>
          <p:cNvPicPr>
            <a:picLocks noChangeAspect="1" noChangeArrowheads="1"/>
          </p:cNvPicPr>
          <p:nvPr/>
        </p:nvPicPr>
        <p:blipFill>
          <a:blip r:embed="rId4" cstate="print"/>
          <a:srcRect r="24999"/>
          <a:stretch>
            <a:fillRect/>
          </a:stretch>
        </p:blipFill>
        <p:spPr bwMode="auto">
          <a:xfrm>
            <a:off x="3214678" y="3929066"/>
            <a:ext cx="3571900" cy="2928934"/>
          </a:xfrm>
          <a:prstGeom prst="rect">
            <a:avLst/>
          </a:prstGeom>
          <a:noFill/>
          <a:ln w="9525">
            <a:noFill/>
            <a:miter lim="800000"/>
            <a:headEnd/>
            <a:tailEnd/>
          </a:ln>
        </p:spPr>
      </p:pic>
      <p:pic>
        <p:nvPicPr>
          <p:cNvPr id="1028" name="il_fi" descr="ni%C3%B1o+recortando"/>
          <p:cNvPicPr>
            <a:picLocks noChangeAspect="1" noChangeArrowheads="1"/>
          </p:cNvPicPr>
          <p:nvPr/>
        </p:nvPicPr>
        <p:blipFill>
          <a:blip r:embed="rId5" cstate="print"/>
          <a:srcRect/>
          <a:stretch>
            <a:fillRect/>
          </a:stretch>
        </p:blipFill>
        <p:spPr bwMode="auto">
          <a:xfrm>
            <a:off x="6605204" y="2516860"/>
            <a:ext cx="2538796" cy="3000372"/>
          </a:xfrm>
          <a:prstGeom prst="rect">
            <a:avLst/>
          </a:prstGeom>
          <a:noFill/>
          <a:ln w="9525">
            <a:noFill/>
            <a:miter lim="800000"/>
            <a:headEnd/>
            <a:tailEnd/>
          </a:ln>
        </p:spPr>
      </p:pic>
      <p:sp>
        <p:nvSpPr>
          <p:cNvPr id="4" name="Elipse 3"/>
          <p:cNvSpPr/>
          <p:nvPr/>
        </p:nvSpPr>
        <p:spPr>
          <a:xfrm>
            <a:off x="330399" y="0"/>
            <a:ext cx="5472608" cy="1340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t>DISPRAXIA</a:t>
            </a:r>
            <a:endParaRPr lang="es-ES" sz="5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il_fi" descr="10_neuronas_nacimientos_quo_180"/>
          <p:cNvPicPr>
            <a:picLocks noChangeAspect="1" noChangeArrowheads="1"/>
          </p:cNvPicPr>
          <p:nvPr/>
        </p:nvPicPr>
        <p:blipFill>
          <a:blip r:embed="rId2" cstate="print"/>
          <a:srcRect/>
          <a:stretch>
            <a:fillRect/>
          </a:stretch>
        </p:blipFill>
        <p:spPr bwMode="auto">
          <a:xfrm rot="5400000">
            <a:off x="5786442" y="3500442"/>
            <a:ext cx="4000504" cy="2714612"/>
          </a:xfrm>
          <a:prstGeom prst="rect">
            <a:avLst/>
          </a:prstGeom>
          <a:noFill/>
          <a:ln w="9525">
            <a:noFill/>
            <a:miter lim="800000"/>
            <a:headEnd/>
            <a:tailEnd/>
          </a:ln>
        </p:spPr>
      </p:pic>
      <p:pic>
        <p:nvPicPr>
          <p:cNvPr id="2050" name="il_fi" descr="cerebro-lenguaje"/>
          <p:cNvPicPr>
            <a:picLocks noChangeAspect="1" noChangeArrowheads="1"/>
          </p:cNvPicPr>
          <p:nvPr/>
        </p:nvPicPr>
        <p:blipFill>
          <a:blip r:embed="rId3" cstate="print"/>
          <a:srcRect/>
          <a:stretch>
            <a:fillRect/>
          </a:stretch>
        </p:blipFill>
        <p:spPr bwMode="auto">
          <a:xfrm>
            <a:off x="5459212" y="0"/>
            <a:ext cx="3684788" cy="2928934"/>
          </a:xfrm>
          <a:prstGeom prst="rect">
            <a:avLst/>
          </a:prstGeom>
          <a:noFill/>
          <a:ln w="9525">
            <a:noFill/>
            <a:miter lim="800000"/>
            <a:headEnd/>
            <a:tailEnd/>
          </a:ln>
        </p:spPr>
      </p:pic>
      <p:sp>
        <p:nvSpPr>
          <p:cNvPr id="2" name="1 Título"/>
          <p:cNvSpPr>
            <a:spLocks noGrp="1"/>
          </p:cNvSpPr>
          <p:nvPr>
            <p:ph type="title"/>
          </p:nvPr>
        </p:nvSpPr>
        <p:spPr>
          <a:xfrm>
            <a:off x="428596" y="0"/>
            <a:ext cx="5400684" cy="868346"/>
          </a:xfrm>
        </p:spPr>
        <p:txBody>
          <a:bodyPr/>
          <a:lstStyle/>
          <a:p>
            <a:r>
              <a:rPr lang="es-AR" dirty="0" smtClean="0"/>
              <a:t>CAUSAS</a:t>
            </a:r>
            <a:endParaRPr lang="es-AR" dirty="0"/>
          </a:p>
        </p:txBody>
      </p:sp>
      <p:sp>
        <p:nvSpPr>
          <p:cNvPr id="3" name="2 Marcador de contenido"/>
          <p:cNvSpPr>
            <a:spLocks noGrp="1"/>
          </p:cNvSpPr>
          <p:nvPr>
            <p:ph idx="1"/>
          </p:nvPr>
        </p:nvSpPr>
        <p:spPr>
          <a:xfrm>
            <a:off x="0" y="714356"/>
            <a:ext cx="5292080" cy="3714776"/>
          </a:xfrm>
        </p:spPr>
        <p:txBody>
          <a:bodyPr>
            <a:normAutofit/>
          </a:bodyPr>
          <a:lstStyle/>
          <a:p>
            <a:pPr>
              <a:buNone/>
            </a:pPr>
            <a:r>
              <a:rPr lang="es-AR" dirty="0" smtClean="0"/>
              <a:t>No hay causas totalmente establecidas. Puede deberse a una inmadurez en el desarrollo de las neuronas o ser ocasionada por traumatismos, enfermedades o lesiones cerebrales, por lo que puede aparecer en cualquier etapa de la vida.</a:t>
            </a:r>
          </a:p>
          <a:p>
            <a:endParaRPr lang="es-AR" dirty="0"/>
          </a:p>
        </p:txBody>
      </p:sp>
      <p:pic>
        <p:nvPicPr>
          <p:cNvPr id="2051" name="il_fi" descr="afasia3"/>
          <p:cNvPicPr>
            <a:picLocks noChangeAspect="1" noChangeArrowheads="1"/>
          </p:cNvPicPr>
          <p:nvPr/>
        </p:nvPicPr>
        <p:blipFill>
          <a:blip r:embed="rId4" cstate="print"/>
          <a:srcRect/>
          <a:stretch>
            <a:fillRect/>
          </a:stretch>
        </p:blipFill>
        <p:spPr bwMode="auto">
          <a:xfrm>
            <a:off x="2714612" y="3929066"/>
            <a:ext cx="3714744" cy="2928934"/>
          </a:xfrm>
          <a:prstGeom prst="rect">
            <a:avLst/>
          </a:prstGeom>
          <a:noFill/>
          <a:ln w="9525">
            <a:noFill/>
            <a:miter lim="800000"/>
            <a:headEnd/>
            <a:tailEnd/>
          </a:ln>
        </p:spPr>
      </p:pic>
      <p:pic>
        <p:nvPicPr>
          <p:cNvPr id="2052" name="il_fi" descr="brain-injury"/>
          <p:cNvPicPr>
            <a:picLocks noChangeAspect="1" noChangeArrowheads="1"/>
          </p:cNvPicPr>
          <p:nvPr/>
        </p:nvPicPr>
        <p:blipFill>
          <a:blip r:embed="rId5" cstate="print"/>
          <a:srcRect/>
          <a:stretch>
            <a:fillRect/>
          </a:stretch>
        </p:blipFill>
        <p:spPr bwMode="auto">
          <a:xfrm>
            <a:off x="0" y="3929066"/>
            <a:ext cx="2714612"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5686436" cy="1143000"/>
          </a:xfrm>
        </p:spPr>
        <p:txBody>
          <a:bodyPr/>
          <a:lstStyle/>
          <a:p>
            <a:r>
              <a:rPr lang="es-AR" dirty="0" smtClean="0"/>
              <a:t>SINTOMAS</a:t>
            </a:r>
            <a:endParaRPr lang="es-AR" dirty="0"/>
          </a:p>
        </p:txBody>
      </p:sp>
      <p:sp>
        <p:nvSpPr>
          <p:cNvPr id="3" name="2 Marcador de contenido"/>
          <p:cNvSpPr>
            <a:spLocks noGrp="1"/>
          </p:cNvSpPr>
          <p:nvPr>
            <p:ph idx="1"/>
          </p:nvPr>
        </p:nvSpPr>
        <p:spPr>
          <a:xfrm>
            <a:off x="457200" y="928670"/>
            <a:ext cx="6186502" cy="2500330"/>
          </a:xfrm>
        </p:spPr>
        <p:txBody>
          <a:bodyPr>
            <a:normAutofit/>
          </a:bodyPr>
          <a:lstStyle/>
          <a:p>
            <a:pPr>
              <a:buNone/>
            </a:pPr>
            <a:r>
              <a:rPr lang="es-AR" dirty="0" smtClean="0"/>
              <a:t>Debilidad motriz generalizada que impide terminar movimientos que exigen cierta coordinación.</a:t>
            </a:r>
            <a:br>
              <a:rPr lang="es-AR" dirty="0" smtClean="0"/>
            </a:br>
            <a:r>
              <a:rPr lang="es-AR" dirty="0" smtClean="0"/>
              <a:t/>
            </a:r>
            <a:br>
              <a:rPr lang="es-AR" dirty="0" smtClean="0"/>
            </a:br>
            <a:endParaRPr lang="es-AR" dirty="0" smtClean="0"/>
          </a:p>
          <a:p>
            <a:endParaRPr lang="es-AR" dirty="0"/>
          </a:p>
        </p:txBody>
      </p:sp>
      <p:pic>
        <p:nvPicPr>
          <p:cNvPr id="3074" name="il_fi" descr="101711_1218_Biomecnica216"/>
          <p:cNvPicPr>
            <a:picLocks noChangeAspect="1" noChangeArrowheads="1"/>
          </p:cNvPicPr>
          <p:nvPr/>
        </p:nvPicPr>
        <p:blipFill>
          <a:blip r:embed="rId2" cstate="print"/>
          <a:srcRect/>
          <a:stretch>
            <a:fillRect/>
          </a:stretch>
        </p:blipFill>
        <p:spPr bwMode="auto">
          <a:xfrm>
            <a:off x="0" y="3071810"/>
            <a:ext cx="4291710" cy="3786190"/>
          </a:xfrm>
          <a:prstGeom prst="rect">
            <a:avLst/>
          </a:prstGeom>
          <a:noFill/>
          <a:ln w="9525">
            <a:noFill/>
            <a:miter lim="800000"/>
            <a:headEnd/>
            <a:tailEnd/>
          </a:ln>
        </p:spPr>
      </p:pic>
      <p:pic>
        <p:nvPicPr>
          <p:cNvPr id="3075" name="il_fi" descr="ninos_jugando"/>
          <p:cNvPicPr>
            <a:picLocks noChangeAspect="1" noChangeArrowheads="1"/>
          </p:cNvPicPr>
          <p:nvPr/>
        </p:nvPicPr>
        <p:blipFill>
          <a:blip r:embed="rId3" cstate="print"/>
          <a:srcRect/>
          <a:stretch>
            <a:fillRect/>
          </a:stretch>
        </p:blipFill>
        <p:spPr bwMode="auto">
          <a:xfrm>
            <a:off x="4286216" y="3099262"/>
            <a:ext cx="4857784" cy="375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COMPLICACIONES</a:t>
            </a:r>
            <a:endParaRPr lang="es-AR" dirty="0"/>
          </a:p>
        </p:txBody>
      </p:sp>
      <p:sp>
        <p:nvSpPr>
          <p:cNvPr id="3" name="2 Marcador de contenido"/>
          <p:cNvSpPr>
            <a:spLocks noGrp="1"/>
          </p:cNvSpPr>
          <p:nvPr>
            <p:ph idx="1"/>
          </p:nvPr>
        </p:nvSpPr>
        <p:spPr>
          <a:xfrm>
            <a:off x="457200" y="1285860"/>
            <a:ext cx="8229600" cy="2357454"/>
          </a:xfrm>
        </p:spPr>
        <p:txBody>
          <a:bodyPr/>
          <a:lstStyle/>
          <a:p>
            <a:pPr>
              <a:buNone/>
            </a:pPr>
            <a:r>
              <a:rPr lang="es-AR" dirty="0" smtClean="0"/>
              <a:t>La dispraxia puede combinarse a veces con</a:t>
            </a:r>
          </a:p>
          <a:p>
            <a:pPr>
              <a:buFont typeface="Wingdings" pitchFamily="2" charset="2"/>
              <a:buChar char="v"/>
            </a:pPr>
            <a:r>
              <a:rPr lang="es-AR" dirty="0" smtClean="0"/>
              <a:t>Dislexia (trastorno del aprendizaje) </a:t>
            </a:r>
          </a:p>
          <a:p>
            <a:pPr>
              <a:buFont typeface="Wingdings" pitchFamily="2" charset="2"/>
              <a:buChar char="v"/>
            </a:pPr>
            <a:r>
              <a:rPr lang="es-AR" dirty="0" smtClean="0"/>
              <a:t>Dislalia (problema del habla).</a:t>
            </a:r>
          </a:p>
          <a:p>
            <a:endParaRPr lang="es-AR" dirty="0"/>
          </a:p>
        </p:txBody>
      </p:sp>
      <p:pic>
        <p:nvPicPr>
          <p:cNvPr id="4098" name="il_fi" descr="nino-hablando"/>
          <p:cNvPicPr>
            <a:picLocks noChangeAspect="1" noChangeArrowheads="1"/>
          </p:cNvPicPr>
          <p:nvPr/>
        </p:nvPicPr>
        <p:blipFill>
          <a:blip r:embed="rId2" cstate="print"/>
          <a:srcRect r="26500"/>
          <a:stretch>
            <a:fillRect/>
          </a:stretch>
        </p:blipFill>
        <p:spPr bwMode="auto">
          <a:xfrm>
            <a:off x="0" y="3676650"/>
            <a:ext cx="3071802" cy="3181350"/>
          </a:xfrm>
          <a:prstGeom prst="rect">
            <a:avLst/>
          </a:prstGeom>
          <a:noFill/>
          <a:ln w="9525">
            <a:noFill/>
            <a:miter lim="800000"/>
            <a:headEnd/>
            <a:tailEnd/>
          </a:ln>
        </p:spPr>
      </p:pic>
      <p:pic>
        <p:nvPicPr>
          <p:cNvPr id="4099" name="il_fi" descr="ni%C3%B1o+hablando+por+movil"/>
          <p:cNvPicPr>
            <a:picLocks noChangeAspect="1" noChangeArrowheads="1"/>
          </p:cNvPicPr>
          <p:nvPr/>
        </p:nvPicPr>
        <p:blipFill>
          <a:blip r:embed="rId3" cstate="print"/>
          <a:srcRect/>
          <a:stretch>
            <a:fillRect/>
          </a:stretch>
        </p:blipFill>
        <p:spPr bwMode="auto">
          <a:xfrm>
            <a:off x="5857852" y="3714752"/>
            <a:ext cx="3286148" cy="3143248"/>
          </a:xfrm>
          <a:prstGeom prst="rect">
            <a:avLst/>
          </a:prstGeom>
          <a:noFill/>
          <a:ln w="9525">
            <a:noFill/>
            <a:miter lim="800000"/>
            <a:headEnd/>
            <a:tailEnd/>
          </a:ln>
        </p:spPr>
      </p:pic>
      <p:pic>
        <p:nvPicPr>
          <p:cNvPr id="7" name="il_fi" descr="http://www.atades.com/wp-content/uploads/2011/07/martin-02.jpg"/>
          <p:cNvPicPr/>
          <p:nvPr/>
        </p:nvPicPr>
        <p:blipFill>
          <a:blip r:embed="rId4" cstate="print"/>
          <a:srcRect l="10313" t="16091" r="40739"/>
          <a:stretch>
            <a:fillRect/>
          </a:stretch>
        </p:blipFill>
        <p:spPr bwMode="auto">
          <a:xfrm>
            <a:off x="3214678" y="3714752"/>
            <a:ext cx="2500330" cy="3143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DISPRAXIAS</a:t>
            </a:r>
            <a:endParaRPr lang="es-AR" dirty="0"/>
          </a:p>
        </p:txBody>
      </p:sp>
      <p:sp>
        <p:nvSpPr>
          <p:cNvPr id="3" name="2 Marcador de contenido"/>
          <p:cNvSpPr>
            <a:spLocks noGrp="1"/>
          </p:cNvSpPr>
          <p:nvPr>
            <p:ph idx="1"/>
          </p:nvPr>
        </p:nvSpPr>
        <p:spPr>
          <a:xfrm>
            <a:off x="457200" y="1214422"/>
            <a:ext cx="8229600" cy="2928958"/>
          </a:xfrm>
        </p:spPr>
        <p:txBody>
          <a:bodyPr>
            <a:normAutofit/>
          </a:bodyPr>
          <a:lstStyle/>
          <a:p>
            <a:pPr lvl="0">
              <a:buNone/>
            </a:pPr>
            <a:r>
              <a:rPr lang="es-AR" b="1" i="1" dirty="0" smtClean="0"/>
              <a:t>Dispraxia ideacional </a:t>
            </a:r>
          </a:p>
          <a:p>
            <a:pPr>
              <a:buNone/>
            </a:pPr>
            <a:r>
              <a:rPr lang="es-AR" dirty="0" smtClean="0"/>
              <a:t>Es la incapacidad para demostrar cómo utilizar un objeto común, tales como un cepillo de dientes</a:t>
            </a:r>
            <a:r>
              <a:rPr lang="es-AR" dirty="0"/>
              <a:t> </a:t>
            </a:r>
            <a:r>
              <a:rPr lang="es-AR" dirty="0" smtClean="0"/>
              <a:t>y hacer la cama.</a:t>
            </a:r>
          </a:p>
          <a:p>
            <a:pPr>
              <a:buNone/>
            </a:pPr>
            <a:endParaRPr lang="es-AR" dirty="0" smtClean="0"/>
          </a:p>
          <a:p>
            <a:endParaRPr lang="es-AR" dirty="0"/>
          </a:p>
        </p:txBody>
      </p:sp>
      <p:pic>
        <p:nvPicPr>
          <p:cNvPr id="6146" name="il_fi" descr="blanquear-dientes-bicarbonato"/>
          <p:cNvPicPr>
            <a:picLocks noChangeAspect="1" noChangeArrowheads="1"/>
          </p:cNvPicPr>
          <p:nvPr/>
        </p:nvPicPr>
        <p:blipFill>
          <a:blip r:embed="rId2" cstate="print"/>
          <a:srcRect/>
          <a:stretch>
            <a:fillRect/>
          </a:stretch>
        </p:blipFill>
        <p:spPr bwMode="auto">
          <a:xfrm>
            <a:off x="-32" y="3571876"/>
            <a:ext cx="4473789" cy="3286124"/>
          </a:xfrm>
          <a:prstGeom prst="rect">
            <a:avLst/>
          </a:prstGeom>
          <a:noFill/>
          <a:ln w="9525">
            <a:noFill/>
            <a:miter lim="800000"/>
            <a:headEnd/>
            <a:tailEnd/>
          </a:ln>
        </p:spPr>
      </p:pic>
      <p:pic>
        <p:nvPicPr>
          <p:cNvPr id="6147" name="il_fi" descr="ansiedad-nino-ntnva"/>
          <p:cNvPicPr>
            <a:picLocks noChangeAspect="1" noChangeArrowheads="1"/>
          </p:cNvPicPr>
          <p:nvPr/>
        </p:nvPicPr>
        <p:blipFill>
          <a:blip r:embed="rId3" cstate="print"/>
          <a:srcRect/>
          <a:stretch>
            <a:fillRect/>
          </a:stretch>
        </p:blipFill>
        <p:spPr bwMode="auto">
          <a:xfrm>
            <a:off x="4500561" y="3571876"/>
            <a:ext cx="4503207"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27384"/>
            <a:ext cx="7540090" cy="1853248"/>
          </a:xfrm>
        </p:spPr>
        <p:txBody>
          <a:bodyPr>
            <a:normAutofit fontScale="90000"/>
          </a:bodyPr>
          <a:lstStyle/>
          <a:p>
            <a:r>
              <a:rPr lang="es-AR" sz="9800" dirty="0" smtClean="0"/>
              <a:t>PRAXIAS</a:t>
            </a:r>
            <a:r>
              <a:rPr lang="es-AR" dirty="0" smtClean="0"/>
              <a:t/>
            </a:r>
            <a:br>
              <a:rPr lang="es-AR" dirty="0" smtClean="0"/>
            </a:br>
            <a:endParaRPr lang="es-AR" dirty="0"/>
          </a:p>
        </p:txBody>
      </p:sp>
      <p:sp>
        <p:nvSpPr>
          <p:cNvPr id="5" name="4 Marcador de contenido"/>
          <p:cNvSpPr>
            <a:spLocks noGrp="1"/>
          </p:cNvSpPr>
          <p:nvPr>
            <p:ph sz="half" idx="1"/>
          </p:nvPr>
        </p:nvSpPr>
        <p:spPr>
          <a:xfrm>
            <a:off x="457200" y="1600200"/>
            <a:ext cx="3610744" cy="4525963"/>
          </a:xfrm>
        </p:spPr>
        <p:txBody>
          <a:bodyPr>
            <a:normAutofit fontScale="70000" lnSpcReduction="20000"/>
          </a:bodyPr>
          <a:lstStyle/>
          <a:p>
            <a:pPr marL="0" indent="0" algn="just">
              <a:buNone/>
            </a:pPr>
            <a:r>
              <a:rPr lang="es-AR" sz="3200" dirty="0" smtClean="0"/>
              <a:t>Las praxias son las habilidades motoras adquiridas.</a:t>
            </a:r>
          </a:p>
          <a:p>
            <a:pPr marL="0" indent="0" algn="just">
              <a:buNone/>
            </a:pPr>
            <a:r>
              <a:rPr lang="es-AR" sz="3200" dirty="0" smtClean="0"/>
              <a:t>Cuando caminamos , nos vestimos o      hacemos cualquier actividad de tipo motor hacemos esta habilidad.</a:t>
            </a:r>
            <a:endParaRPr lang="es-AR" sz="3200" dirty="0"/>
          </a:p>
          <a:p>
            <a:pPr marL="0" indent="0" algn="just">
              <a:buNone/>
            </a:pPr>
            <a:r>
              <a:rPr lang="es-AR" sz="3200" dirty="0" smtClean="0"/>
              <a:t>También implica el conocimiento de las funciones de los objetos que queremos utilizar, o de los actos que queremos llevar a cabo.</a:t>
            </a:r>
          </a:p>
          <a:p>
            <a:endParaRPr lang="es-AR" dirty="0"/>
          </a:p>
        </p:txBody>
      </p:sp>
      <p:pic>
        <p:nvPicPr>
          <p:cNvPr id="7" name="6 Marcador de contenido" descr="http://t0.gstatic.com/images?q=tbn:ANd9GcRLkcLXCVLWBdkxYLj8dBYuxbYPut6OMEcu5hoRRAGayE_bZRIbWWk8Ac7O">
            <a:hlinkClick r:id="rId2"/>
          </p:cNvPr>
          <p:cNvPicPr>
            <a:picLocks noGrp="1"/>
          </p:cNvPicPr>
          <p:nvPr>
            <p:ph sz="half" idx="2"/>
          </p:nvPr>
        </p:nvPicPr>
        <p:blipFill>
          <a:blip r:embed="rId3" cstate="print"/>
          <a:srcRect/>
          <a:stretch>
            <a:fillRect/>
          </a:stretch>
        </p:blipFill>
        <p:spPr bwMode="auto">
          <a:xfrm>
            <a:off x="4214810" y="1142984"/>
            <a:ext cx="4572032" cy="2786082"/>
          </a:xfrm>
          <a:prstGeom prst="rect">
            <a:avLst/>
          </a:prstGeom>
          <a:noFill/>
          <a:ln w="9525">
            <a:noFill/>
            <a:miter lim="800000"/>
            <a:headEnd/>
            <a:tailEnd/>
          </a:ln>
        </p:spPr>
      </p:pic>
      <p:pic>
        <p:nvPicPr>
          <p:cNvPr id="8" name="7 Imagen" descr="http://3.bp.blogspot.com/_k9vvkx_ERIE/TThqTeoE5DI/AAAAAAAAABA/gJYAZ_RON5g/s1600/LIBRO+2.jpg">
            <a:hlinkClick r:id="rId4"/>
          </p:cNvPr>
          <p:cNvPicPr/>
          <p:nvPr/>
        </p:nvPicPr>
        <p:blipFill>
          <a:blip r:embed="rId5" cstate="print"/>
          <a:srcRect t="38538" b="16995"/>
          <a:stretch>
            <a:fillRect/>
          </a:stretch>
        </p:blipFill>
        <p:spPr bwMode="auto">
          <a:xfrm>
            <a:off x="4214810" y="4027888"/>
            <a:ext cx="4572032" cy="2857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DISPRAXIAS</a:t>
            </a:r>
            <a:endParaRPr lang="es-AR" dirty="0"/>
          </a:p>
        </p:txBody>
      </p:sp>
      <p:sp>
        <p:nvSpPr>
          <p:cNvPr id="3" name="2 Marcador de contenido"/>
          <p:cNvSpPr>
            <a:spLocks noGrp="1"/>
          </p:cNvSpPr>
          <p:nvPr>
            <p:ph idx="1"/>
          </p:nvPr>
        </p:nvSpPr>
        <p:spPr>
          <a:xfrm>
            <a:off x="500034" y="1214422"/>
            <a:ext cx="6615130" cy="2400304"/>
          </a:xfrm>
        </p:spPr>
        <p:txBody>
          <a:bodyPr/>
          <a:lstStyle/>
          <a:p>
            <a:pPr lvl="0">
              <a:buNone/>
            </a:pPr>
            <a:r>
              <a:rPr lang="es-AR" b="1" i="1" dirty="0" smtClean="0"/>
              <a:t>dispraxia  ido-motora</a:t>
            </a:r>
          </a:p>
          <a:p>
            <a:pPr>
              <a:buNone/>
            </a:pPr>
            <a:r>
              <a:rPr lang="es-AR" dirty="0" smtClean="0"/>
              <a:t>Dificultad para completar tareas motoras de un paso como peinarse y mover la mano para decir adiós.</a:t>
            </a:r>
            <a:endParaRPr lang="es-AR" dirty="0"/>
          </a:p>
        </p:txBody>
      </p:sp>
      <p:pic>
        <p:nvPicPr>
          <p:cNvPr id="7172" name="il_fi" descr="b176"/>
          <p:cNvPicPr>
            <a:picLocks noChangeAspect="1" noChangeArrowheads="1"/>
          </p:cNvPicPr>
          <p:nvPr/>
        </p:nvPicPr>
        <p:blipFill>
          <a:blip r:embed="rId2" cstate="print"/>
          <a:srcRect/>
          <a:stretch>
            <a:fillRect/>
          </a:stretch>
        </p:blipFill>
        <p:spPr bwMode="auto">
          <a:xfrm>
            <a:off x="1547664" y="3599843"/>
            <a:ext cx="3008819" cy="3214686"/>
          </a:xfrm>
          <a:prstGeom prst="rect">
            <a:avLst/>
          </a:prstGeom>
          <a:noFill/>
          <a:ln w="9525">
            <a:noFill/>
            <a:miter lim="800000"/>
            <a:headEnd/>
            <a:tailEnd/>
          </a:ln>
        </p:spPr>
      </p:pic>
      <p:pic>
        <p:nvPicPr>
          <p:cNvPr id="7173" name="il_fi" descr="apraxia"/>
          <p:cNvPicPr>
            <a:picLocks noChangeAspect="1" noChangeArrowheads="1"/>
          </p:cNvPicPr>
          <p:nvPr/>
        </p:nvPicPr>
        <p:blipFill>
          <a:blip r:embed="rId3" cstate="print"/>
          <a:srcRect/>
          <a:stretch>
            <a:fillRect/>
          </a:stretch>
        </p:blipFill>
        <p:spPr bwMode="auto">
          <a:xfrm>
            <a:off x="5701744" y="3599843"/>
            <a:ext cx="2857488"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l_fi" descr="Camisa-zara-ni%C3%B1os-primavera-verano-2012"/>
          <p:cNvPicPr>
            <a:picLocks noChangeAspect="1" noChangeArrowheads="1"/>
          </p:cNvPicPr>
          <p:nvPr/>
        </p:nvPicPr>
        <p:blipFill>
          <a:blip r:embed="rId2" cstate="print"/>
          <a:srcRect l="16832" r="8354"/>
          <a:stretch>
            <a:fillRect/>
          </a:stretch>
        </p:blipFill>
        <p:spPr bwMode="auto">
          <a:xfrm>
            <a:off x="6286480" y="1504950"/>
            <a:ext cx="2857520" cy="53530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AR" sz="3200" dirty="0" smtClean="0"/>
              <a:t>TIPOS DE DISPRAXA IDEO-MOTOR</a:t>
            </a:r>
            <a:endParaRPr lang="es-AR" sz="3200" dirty="0"/>
          </a:p>
        </p:txBody>
      </p:sp>
      <p:sp>
        <p:nvSpPr>
          <p:cNvPr id="3" name="2 Marcador de contenido"/>
          <p:cNvSpPr>
            <a:spLocks noGrp="1"/>
          </p:cNvSpPr>
          <p:nvPr>
            <p:ph idx="1"/>
          </p:nvPr>
        </p:nvSpPr>
        <p:spPr>
          <a:xfrm>
            <a:off x="457200" y="1600200"/>
            <a:ext cx="6686568" cy="2185990"/>
          </a:xfrm>
        </p:spPr>
        <p:txBody>
          <a:bodyPr/>
          <a:lstStyle/>
          <a:p>
            <a:pPr>
              <a:buNone/>
            </a:pPr>
            <a:r>
              <a:rPr lang="es-AR" u="sng" dirty="0" smtClean="0"/>
              <a:t>Dispraxia oral </a:t>
            </a:r>
            <a:endParaRPr lang="es-AR" dirty="0" smtClean="0"/>
          </a:p>
          <a:p>
            <a:pPr>
              <a:buNone/>
            </a:pPr>
            <a:r>
              <a:rPr lang="es-AR" dirty="0" smtClean="0"/>
              <a:t>son incapaces de reproducir movimientos de la boca. </a:t>
            </a:r>
            <a:endParaRPr lang="es-AR" dirty="0"/>
          </a:p>
        </p:txBody>
      </p:sp>
      <p:pic>
        <p:nvPicPr>
          <p:cNvPr id="5123" name="il_fi" descr="wwwpuntodsicpuntoupvpuntocomUNIVPOLITDEVALENCIA"/>
          <p:cNvPicPr>
            <a:picLocks noChangeAspect="1" noChangeArrowheads="1"/>
          </p:cNvPicPr>
          <p:nvPr/>
        </p:nvPicPr>
        <p:blipFill>
          <a:blip r:embed="rId3" cstate="print"/>
          <a:srcRect l="10637" t="17420" r="12766"/>
          <a:stretch>
            <a:fillRect/>
          </a:stretch>
        </p:blipFill>
        <p:spPr bwMode="auto">
          <a:xfrm>
            <a:off x="0" y="3071810"/>
            <a:ext cx="2571768" cy="3786190"/>
          </a:xfrm>
          <a:prstGeom prst="rect">
            <a:avLst/>
          </a:prstGeom>
          <a:noFill/>
          <a:ln w="9525">
            <a:noFill/>
            <a:miter lim="800000"/>
            <a:headEnd/>
            <a:tailEnd/>
          </a:ln>
        </p:spPr>
      </p:pic>
      <p:pic>
        <p:nvPicPr>
          <p:cNvPr id="5124" name="il_fi" descr="cotidianasvistas"/>
          <p:cNvPicPr>
            <a:picLocks noChangeAspect="1" noChangeArrowheads="1"/>
          </p:cNvPicPr>
          <p:nvPr/>
        </p:nvPicPr>
        <p:blipFill>
          <a:blip r:embed="rId4" cstate="print"/>
          <a:srcRect/>
          <a:stretch>
            <a:fillRect/>
          </a:stretch>
        </p:blipFill>
        <p:spPr bwMode="auto">
          <a:xfrm>
            <a:off x="2476512" y="3071811"/>
            <a:ext cx="3810000"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smtClean="0"/>
              <a:t>TIPOS DE DISPRAXIAS IDEO-MOTOR</a:t>
            </a:r>
            <a:endParaRPr lang="es-AR" sz="2800" dirty="0"/>
          </a:p>
        </p:txBody>
      </p:sp>
      <p:sp>
        <p:nvSpPr>
          <p:cNvPr id="3" name="2 Marcador de contenido"/>
          <p:cNvSpPr>
            <a:spLocks noGrp="1"/>
          </p:cNvSpPr>
          <p:nvPr>
            <p:ph idx="1"/>
          </p:nvPr>
        </p:nvSpPr>
        <p:spPr>
          <a:xfrm>
            <a:off x="457200" y="1600200"/>
            <a:ext cx="8229600" cy="2471742"/>
          </a:xfrm>
        </p:spPr>
        <p:txBody>
          <a:bodyPr/>
          <a:lstStyle/>
          <a:p>
            <a:pPr>
              <a:buNone/>
            </a:pPr>
            <a:r>
              <a:rPr lang="es-AR" u="sng" dirty="0" smtClean="0"/>
              <a:t>Dispraxia verbal </a:t>
            </a:r>
            <a:r>
              <a:rPr lang="es-AR" dirty="0" smtClean="0"/>
              <a:t> </a:t>
            </a:r>
          </a:p>
          <a:p>
            <a:pPr>
              <a:buNone/>
            </a:pPr>
            <a:r>
              <a:rPr lang="es-AR" dirty="0" smtClean="0"/>
              <a:t>Los niños tienen dificultad para coordinación de los </a:t>
            </a:r>
            <a:r>
              <a:rPr lang="es-AR" dirty="0" err="1" smtClean="0"/>
              <a:t>movientos</a:t>
            </a:r>
            <a:r>
              <a:rPr lang="es-AR" dirty="0" smtClean="0"/>
              <a:t> musculares necesarios para pronunciar palabras.</a:t>
            </a:r>
          </a:p>
          <a:p>
            <a:endParaRPr lang="es-AR" dirty="0"/>
          </a:p>
        </p:txBody>
      </p:sp>
      <p:pic>
        <p:nvPicPr>
          <p:cNvPr id="9218" name="il_fi" descr="nino"/>
          <p:cNvPicPr>
            <a:picLocks noChangeAspect="1" noChangeArrowheads="1"/>
          </p:cNvPicPr>
          <p:nvPr/>
        </p:nvPicPr>
        <p:blipFill>
          <a:blip r:embed="rId2" cstate="print"/>
          <a:srcRect l="25609" t="52046" r="23171"/>
          <a:stretch>
            <a:fillRect/>
          </a:stretch>
        </p:blipFill>
        <p:spPr bwMode="auto">
          <a:xfrm>
            <a:off x="785818" y="3190910"/>
            <a:ext cx="2857488" cy="3667090"/>
          </a:xfrm>
          <a:prstGeom prst="rect">
            <a:avLst/>
          </a:prstGeom>
          <a:noFill/>
          <a:ln w="9525">
            <a:noFill/>
            <a:miter lim="800000"/>
            <a:headEnd/>
            <a:tailEnd/>
          </a:ln>
        </p:spPr>
      </p:pic>
      <p:pic>
        <p:nvPicPr>
          <p:cNvPr id="9219" name="il_fi" descr="brain-injury"/>
          <p:cNvPicPr>
            <a:picLocks noChangeAspect="1" noChangeArrowheads="1"/>
          </p:cNvPicPr>
          <p:nvPr/>
        </p:nvPicPr>
        <p:blipFill>
          <a:blip r:embed="rId3" cstate="print"/>
          <a:srcRect l="39034" b="45610"/>
          <a:stretch>
            <a:fillRect/>
          </a:stretch>
        </p:blipFill>
        <p:spPr bwMode="auto">
          <a:xfrm>
            <a:off x="4500562" y="3257745"/>
            <a:ext cx="4143404" cy="3600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DISPRAXIAS</a:t>
            </a:r>
            <a:endParaRPr lang="es-AR" dirty="0"/>
          </a:p>
        </p:txBody>
      </p:sp>
      <p:sp>
        <p:nvSpPr>
          <p:cNvPr id="3" name="2 Marcador de contenido"/>
          <p:cNvSpPr>
            <a:spLocks noGrp="1"/>
          </p:cNvSpPr>
          <p:nvPr>
            <p:ph idx="1"/>
          </p:nvPr>
        </p:nvSpPr>
        <p:spPr>
          <a:xfrm>
            <a:off x="457200" y="1600200"/>
            <a:ext cx="6972320" cy="2471742"/>
          </a:xfrm>
        </p:spPr>
        <p:txBody>
          <a:bodyPr>
            <a:normAutofit/>
          </a:bodyPr>
          <a:lstStyle/>
          <a:p>
            <a:pPr lvl="0">
              <a:buNone/>
            </a:pPr>
            <a:r>
              <a:rPr lang="es-AR" b="1" i="1" dirty="0" smtClean="0"/>
              <a:t>Dispraxia de construcción </a:t>
            </a:r>
          </a:p>
          <a:p>
            <a:pPr>
              <a:buNone/>
            </a:pPr>
            <a:r>
              <a:rPr lang="es-AR" dirty="0" smtClean="0"/>
              <a:t>Dificulta entender las relaciones espaciales. Los niños con este tipo de </a:t>
            </a:r>
            <a:r>
              <a:rPr lang="es-AR" dirty="0" err="1" smtClean="0"/>
              <a:t>dispraxia</a:t>
            </a:r>
            <a:r>
              <a:rPr lang="es-AR" dirty="0" smtClean="0"/>
              <a:t> pueden tener dificultad copiando formas geométricas o usar bloques de construcción.</a:t>
            </a:r>
            <a:endParaRPr lang="es-AR" dirty="0"/>
          </a:p>
        </p:txBody>
      </p:sp>
      <p:pic>
        <p:nvPicPr>
          <p:cNvPr id="10242" name="il_fi" descr="sole"/>
          <p:cNvPicPr>
            <a:picLocks noChangeAspect="1" noChangeArrowheads="1"/>
          </p:cNvPicPr>
          <p:nvPr/>
        </p:nvPicPr>
        <p:blipFill>
          <a:blip r:embed="rId2" cstate="print"/>
          <a:srcRect/>
          <a:stretch>
            <a:fillRect/>
          </a:stretch>
        </p:blipFill>
        <p:spPr bwMode="auto">
          <a:xfrm>
            <a:off x="0" y="4000504"/>
            <a:ext cx="4238625" cy="2857496"/>
          </a:xfrm>
          <a:prstGeom prst="rect">
            <a:avLst/>
          </a:prstGeom>
          <a:noFill/>
          <a:ln w="9525">
            <a:noFill/>
            <a:miter lim="800000"/>
            <a:headEnd/>
            <a:tailEnd/>
          </a:ln>
        </p:spPr>
      </p:pic>
      <p:pic>
        <p:nvPicPr>
          <p:cNvPr id="10243" name="il_fi" descr="pizarra11"/>
          <p:cNvPicPr>
            <a:picLocks noChangeAspect="1" noChangeArrowheads="1"/>
          </p:cNvPicPr>
          <p:nvPr/>
        </p:nvPicPr>
        <p:blipFill>
          <a:blip r:embed="rId3" cstate="print"/>
          <a:srcRect/>
          <a:stretch>
            <a:fillRect/>
          </a:stretch>
        </p:blipFill>
        <p:spPr bwMode="auto">
          <a:xfrm>
            <a:off x="4357686" y="3929066"/>
            <a:ext cx="4214834"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S" dirty="0" smtClean="0"/>
              <a:t>Existen terapias que puedan ayudar:</a:t>
            </a:r>
          </a:p>
          <a:p>
            <a:pPr algn="just"/>
            <a:r>
              <a:rPr lang="es-ES" u="sng" dirty="0" smtClean="0"/>
              <a:t>TERAPIA OCUPACIONAL.- </a:t>
            </a:r>
            <a:r>
              <a:rPr lang="es-ES" dirty="0" smtClean="0"/>
              <a:t>Donde se trabaja Habilidades diarias. Esto incluye aprender a utilizar un cuchillo o escribir de manera legible.</a:t>
            </a:r>
          </a:p>
          <a:p>
            <a:pPr algn="just"/>
            <a:r>
              <a:rPr lang="es-ES" u="sng" dirty="0" smtClean="0"/>
              <a:t>TERAPIA DEL HABLA</a:t>
            </a:r>
            <a:r>
              <a:rPr lang="es-ES" dirty="0" smtClean="0"/>
              <a:t>: Donde se realiza ejercicios específicos que pueden ayudarlo a comunicarse mas claramente.</a:t>
            </a:r>
          </a:p>
          <a:p>
            <a:pPr algn="just"/>
            <a:r>
              <a:rPr lang="es-ES" u="sng" dirty="0" smtClean="0"/>
              <a:t>ENTRENAMIENTO PERCEPTIVO-MOTOR.- </a:t>
            </a:r>
            <a:r>
              <a:rPr lang="es-ES" dirty="0" smtClean="0"/>
              <a:t>Esta diseñada para mejorar las habilidades de lenguaje, visuales, movimiento, audición y de comprensión.</a:t>
            </a:r>
            <a:endParaRPr lang="es-ES" dirty="0"/>
          </a:p>
        </p:txBody>
      </p:sp>
      <p:sp>
        <p:nvSpPr>
          <p:cNvPr id="4" name="Elipse 3"/>
          <p:cNvSpPr/>
          <p:nvPr/>
        </p:nvSpPr>
        <p:spPr>
          <a:xfrm>
            <a:off x="827700" y="116632"/>
            <a:ext cx="626458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t>TRATAMIENTO</a:t>
            </a:r>
            <a:endParaRPr lang="es-ES" sz="4800" dirty="0"/>
          </a:p>
        </p:txBody>
      </p:sp>
    </p:spTree>
    <p:extLst>
      <p:ext uri="{BB962C8B-B14F-4D97-AF65-F5344CB8AC3E}">
        <p14:creationId xmlns:p14="http://schemas.microsoft.com/office/powerpoint/2010/main" val="232644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l_fi" descr="Dia_Mundial_del_Libro_Infantil_5%5B1%5D"/>
          <p:cNvPicPr>
            <a:picLocks noChangeAspect="1" noChangeArrowheads="1"/>
          </p:cNvPicPr>
          <p:nvPr/>
        </p:nvPicPr>
        <p:blipFill>
          <a:blip r:embed="rId2" cstate="print"/>
          <a:srcRect/>
          <a:stretch>
            <a:fillRect/>
          </a:stretch>
        </p:blipFill>
        <p:spPr bwMode="auto">
          <a:xfrm>
            <a:off x="0" y="56951"/>
            <a:ext cx="9144000" cy="6801049"/>
          </a:xfrm>
          <a:prstGeom prst="rect">
            <a:avLst/>
          </a:prstGeom>
          <a:noFill/>
          <a:ln w="9525">
            <a:noFill/>
            <a:miter lim="800000"/>
            <a:headEnd/>
            <a:tailEnd/>
          </a:ln>
        </p:spPr>
      </p:pic>
      <p:sp>
        <p:nvSpPr>
          <p:cNvPr id="5" name="4 Rectángulo"/>
          <p:cNvSpPr/>
          <p:nvPr/>
        </p:nvSpPr>
        <p:spPr>
          <a:xfrm>
            <a:off x="1071538" y="4143380"/>
            <a:ext cx="7072362" cy="1569660"/>
          </a:xfrm>
          <a:prstGeom prst="rect">
            <a:avLst/>
          </a:prstGeom>
          <a:noFill/>
          <a:scene3d>
            <a:camera prst="orthographicFront"/>
            <a:lightRig rig="threePt" dir="t"/>
          </a:scene3d>
          <a:sp3d>
            <a:bevelT prst="relaxedInset"/>
          </a:sp3d>
        </p:spPr>
        <p:txBody>
          <a:bodyPr wrap="squar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84710" y="116632"/>
            <a:ext cx="7055380" cy="1152128"/>
          </a:xfrm>
        </p:spPr>
        <p:txBody>
          <a:bodyPr/>
          <a:lstStyle/>
          <a:p>
            <a:r>
              <a:rPr lang="es-ES" dirty="0" smtClean="0"/>
              <a:t>TIPOS DE PRAXIAS </a:t>
            </a:r>
            <a:endParaRPr lang="es-ES" dirty="0"/>
          </a:p>
        </p:txBody>
      </p:sp>
      <p:sp>
        <p:nvSpPr>
          <p:cNvPr id="6" name="Marcador de contenido 5"/>
          <p:cNvSpPr>
            <a:spLocks noGrp="1"/>
          </p:cNvSpPr>
          <p:nvPr>
            <p:ph sz="half" idx="1"/>
          </p:nvPr>
        </p:nvSpPr>
        <p:spPr>
          <a:xfrm>
            <a:off x="251520" y="1052736"/>
            <a:ext cx="3874293" cy="5203603"/>
          </a:xfrm>
        </p:spPr>
        <p:txBody>
          <a:bodyPr/>
          <a:lstStyle/>
          <a:p>
            <a:pPr algn="just"/>
            <a:r>
              <a:rPr lang="es-ES" u="sng" dirty="0" smtClean="0"/>
              <a:t>PRAXIAS IDEOMOTORAS:   </a:t>
            </a:r>
            <a:r>
              <a:rPr lang="es-ES" dirty="0" smtClean="0"/>
              <a:t>Capacidad de realizar un movimiento o gesto simple, orden e imitación acciones que requieran planeación de movimiento </a:t>
            </a:r>
            <a:r>
              <a:rPr lang="es-ES" dirty="0" err="1" smtClean="0"/>
              <a:t>Ej</a:t>
            </a:r>
            <a:r>
              <a:rPr lang="es-ES" dirty="0" smtClean="0"/>
              <a:t>: Decir adiós, saludo  militar, imitar la utilización de un cepillo de dientes.</a:t>
            </a:r>
          </a:p>
        </p:txBody>
      </p:sp>
      <p:sp>
        <p:nvSpPr>
          <p:cNvPr id="7" name="Marcador de contenido 6"/>
          <p:cNvSpPr>
            <a:spLocks noGrp="1"/>
          </p:cNvSpPr>
          <p:nvPr>
            <p:ph sz="half" idx="2"/>
          </p:nvPr>
        </p:nvSpPr>
        <p:spPr>
          <a:xfrm>
            <a:off x="4241975" y="1052736"/>
            <a:ext cx="4578497" cy="5203603"/>
          </a:xfrm>
        </p:spPr>
        <p:txBody>
          <a:bodyPr/>
          <a:lstStyle/>
          <a:p>
            <a:r>
              <a:rPr lang="es-ES" u="sng" dirty="0" smtClean="0"/>
              <a:t>PRAXIAS IDEATORIAS: </a:t>
            </a:r>
            <a:r>
              <a:rPr lang="es-ES" dirty="0" smtClean="0"/>
              <a:t>Capacidad de manipular objetos mediante una secuencia de gestos, lo que implica el conocimiento de la función del objetivo el conocimiento de la función del objeto, el conocimiento del orden serial de los actos que llevan esa acción.</a:t>
            </a:r>
            <a:endParaRPr lang="es-ES" dirty="0"/>
          </a:p>
        </p:txBody>
      </p:sp>
      <p:pic>
        <p:nvPicPr>
          <p:cNvPr id="8" name="Imagen 7" descr="C:\Users\SAMSUNG\AppData\Local\Microsoft\Windows\Temporary Internet Files\Content.Word\Screenshot_2018-01-29-20-20-57.png"/>
          <p:cNvPicPr/>
          <p:nvPr/>
        </p:nvPicPr>
        <p:blipFill rotWithShape="1">
          <a:blip r:embed="rId2">
            <a:extLst>
              <a:ext uri="{28A0092B-C50C-407E-A947-70E740481C1C}">
                <a14:useLocalDpi xmlns:a14="http://schemas.microsoft.com/office/drawing/2010/main" val="0"/>
              </a:ext>
            </a:extLst>
          </a:blip>
          <a:srcRect l="24414" t="31054" r="17923" b="48666"/>
          <a:stretch/>
        </p:blipFill>
        <p:spPr bwMode="auto">
          <a:xfrm>
            <a:off x="683568" y="3645023"/>
            <a:ext cx="3168352" cy="2611315"/>
          </a:xfrm>
          <a:prstGeom prst="rect">
            <a:avLst/>
          </a:prstGeom>
          <a:noFill/>
          <a:ln>
            <a:noFill/>
          </a:ln>
          <a:extLst>
            <a:ext uri="{53640926-AAD7-44D8-BBD7-CCE9431645EC}">
              <a14:shadowObscured xmlns:a14="http://schemas.microsoft.com/office/drawing/2010/main"/>
            </a:ext>
          </a:extLst>
        </p:spPr>
      </p:pic>
      <p:pic>
        <p:nvPicPr>
          <p:cNvPr id="9" name="Imagen 8" descr="C:\Users\SAMSUNG\AppData\Local\Microsoft\Windows\Temporary Internet Files\Content.Word\Screenshot_2018-01-29-20-24-13.png"/>
          <p:cNvPicPr/>
          <p:nvPr/>
        </p:nvPicPr>
        <p:blipFill rotWithShape="1">
          <a:blip r:embed="rId3">
            <a:extLst>
              <a:ext uri="{28A0092B-C50C-407E-A947-70E740481C1C}">
                <a14:useLocalDpi xmlns:a14="http://schemas.microsoft.com/office/drawing/2010/main" val="0"/>
              </a:ext>
            </a:extLst>
          </a:blip>
          <a:srcRect t="4629" b="48833"/>
          <a:stretch/>
        </p:blipFill>
        <p:spPr bwMode="auto">
          <a:xfrm>
            <a:off x="4716016" y="3501009"/>
            <a:ext cx="4104456" cy="27553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865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1"/>
          </p:nvPr>
        </p:nvSpPr>
        <p:spPr>
          <a:xfrm>
            <a:off x="251520" y="332656"/>
            <a:ext cx="4104456" cy="5923683"/>
          </a:xfrm>
        </p:spPr>
        <p:txBody>
          <a:bodyPr/>
          <a:lstStyle/>
          <a:p>
            <a:r>
              <a:rPr lang="es-ES" u="sng" dirty="0" smtClean="0"/>
              <a:t>PRAXIAS FACIALES: </a:t>
            </a:r>
            <a:r>
              <a:rPr lang="es-ES" dirty="0" smtClean="0"/>
              <a:t>Capacidad de realizar de manera voluntaria movimientos o gestos con diversas partes de la cara </a:t>
            </a:r>
            <a:r>
              <a:rPr lang="es-ES" dirty="0" smtClean="0"/>
              <a:t>             :</a:t>
            </a:r>
            <a:r>
              <a:rPr lang="es-ES" dirty="0" smtClean="0"/>
              <a:t>labios, ojos, lengua, cejas</a:t>
            </a:r>
            <a:r>
              <a:rPr lang="es-ES" dirty="0"/>
              <a:t> </a:t>
            </a:r>
            <a:r>
              <a:rPr lang="es-ES" dirty="0" smtClean="0"/>
              <a:t>y mejillas.</a:t>
            </a:r>
            <a:endParaRPr lang="es-ES" dirty="0"/>
          </a:p>
        </p:txBody>
      </p:sp>
      <p:sp>
        <p:nvSpPr>
          <p:cNvPr id="7" name="Marcador de contenido 6"/>
          <p:cNvSpPr>
            <a:spLocks noGrp="1"/>
          </p:cNvSpPr>
          <p:nvPr>
            <p:ph sz="half" idx="2"/>
          </p:nvPr>
        </p:nvSpPr>
        <p:spPr>
          <a:xfrm>
            <a:off x="4241975" y="332656"/>
            <a:ext cx="4074441" cy="5923683"/>
          </a:xfrm>
        </p:spPr>
        <p:txBody>
          <a:bodyPr/>
          <a:lstStyle/>
          <a:p>
            <a:r>
              <a:rPr lang="es-ES" u="sng" dirty="0" smtClean="0"/>
              <a:t>PRAXIAS VISOCONSTRUCTIVAS : </a:t>
            </a:r>
            <a:r>
              <a:rPr lang="es-ES" dirty="0" smtClean="0"/>
              <a:t>Capacidad de planificar y realizar los movimientos necesarios para organizar una serie de elementos en el espacio para formar un dibujo o figura final.</a:t>
            </a:r>
            <a:endParaRPr lang="es-ES" dirty="0"/>
          </a:p>
        </p:txBody>
      </p:sp>
      <p:pic>
        <p:nvPicPr>
          <p:cNvPr id="4" name="Imagen 3" descr="C:\Users\SAMSUNG\AppData\Local\Microsoft\Windows\Temporary Internet Files\Content.Word\Screenshot_2018-01-29-20-26-35.png"/>
          <p:cNvPicPr/>
          <p:nvPr/>
        </p:nvPicPr>
        <p:blipFill rotWithShape="1">
          <a:blip r:embed="rId2">
            <a:extLst>
              <a:ext uri="{28A0092B-C50C-407E-A947-70E740481C1C}">
                <a14:useLocalDpi xmlns:a14="http://schemas.microsoft.com/office/drawing/2010/main" val="0"/>
              </a:ext>
            </a:extLst>
          </a:blip>
          <a:srcRect t="5068" b="36078"/>
          <a:stretch/>
        </p:blipFill>
        <p:spPr bwMode="auto">
          <a:xfrm>
            <a:off x="1045148" y="3446464"/>
            <a:ext cx="2863215" cy="2809875"/>
          </a:xfrm>
          <a:prstGeom prst="rect">
            <a:avLst/>
          </a:prstGeom>
          <a:noFill/>
          <a:ln>
            <a:noFill/>
          </a:ln>
          <a:extLst>
            <a:ext uri="{53640926-AAD7-44D8-BBD7-CCE9431645EC}">
              <a14:shadowObscured xmlns:a14="http://schemas.microsoft.com/office/drawing/2010/main"/>
            </a:ext>
          </a:extLst>
        </p:spPr>
      </p:pic>
      <p:pic>
        <p:nvPicPr>
          <p:cNvPr id="5" name="Imagen 4" descr="C:\Users\SAMSUNG\AppData\Local\Microsoft\Windows\Temporary Internet Files\Content.Word\Screenshot_2018-01-29-20-30-08.png"/>
          <p:cNvPicPr/>
          <p:nvPr/>
        </p:nvPicPr>
        <p:blipFill rotWithShape="1">
          <a:blip r:embed="rId3">
            <a:extLst>
              <a:ext uri="{28A0092B-C50C-407E-A947-70E740481C1C}">
                <a14:useLocalDpi xmlns:a14="http://schemas.microsoft.com/office/drawing/2010/main" val="0"/>
              </a:ext>
            </a:extLst>
          </a:blip>
          <a:srcRect t="5499" b="21960"/>
          <a:stretch/>
        </p:blipFill>
        <p:spPr bwMode="auto">
          <a:xfrm>
            <a:off x="4716016" y="3446464"/>
            <a:ext cx="3078480" cy="2809875"/>
          </a:xfrm>
          <a:prstGeom prst="rect">
            <a:avLst/>
          </a:prstGeom>
          <a:noFill/>
          <a:ln>
            <a:noFill/>
          </a:ln>
          <a:extLst>
            <a:ext uri="{53640926-AAD7-44D8-BBD7-CCE9431645EC}">
              <a14:shadowObscured xmlns:a14="http://schemas.microsoft.com/office/drawing/2010/main"/>
            </a:ext>
          </a:extLst>
        </p:spPr>
      </p:pic>
      <p:sp>
        <p:nvSpPr>
          <p:cNvPr id="2" name="Flecha abajo 1"/>
          <p:cNvSpPr/>
          <p:nvPr/>
        </p:nvSpPr>
        <p:spPr>
          <a:xfrm>
            <a:off x="2229271" y="231608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Flecha abajo 2"/>
          <p:cNvSpPr/>
          <p:nvPr/>
        </p:nvSpPr>
        <p:spPr>
          <a:xfrm>
            <a:off x="6444208" y="22829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12199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971600" y="908720"/>
            <a:ext cx="7056784" cy="4176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t>ALTERACIONES DE LAS PRAXIAS</a:t>
            </a:r>
            <a:endParaRPr lang="es-ES" sz="4800" dirty="0"/>
          </a:p>
        </p:txBody>
      </p:sp>
    </p:spTree>
    <p:extLst>
      <p:ext uri="{BB962C8B-B14F-4D97-AF65-F5344CB8AC3E}">
        <p14:creationId xmlns:p14="http://schemas.microsoft.com/office/powerpoint/2010/main" val="3826467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4710" y="260648"/>
            <a:ext cx="7055380" cy="1008112"/>
          </a:xfrm>
        </p:spPr>
        <p:txBody>
          <a:bodyPr>
            <a:noAutofit/>
          </a:bodyPr>
          <a:lstStyle/>
          <a:p>
            <a:r>
              <a:rPr lang="es-AR" sz="6600" dirty="0" smtClean="0"/>
              <a:t/>
            </a:r>
            <a:br>
              <a:rPr lang="es-AR" sz="6600" dirty="0" smtClean="0"/>
            </a:br>
            <a:endParaRPr lang="es-AR" sz="6600" dirty="0"/>
          </a:p>
        </p:txBody>
      </p:sp>
      <p:sp>
        <p:nvSpPr>
          <p:cNvPr id="3" name="2 Marcador de contenido"/>
          <p:cNvSpPr>
            <a:spLocks noGrp="1"/>
          </p:cNvSpPr>
          <p:nvPr>
            <p:ph idx="1"/>
          </p:nvPr>
        </p:nvSpPr>
        <p:spPr>
          <a:xfrm>
            <a:off x="827700" y="1412777"/>
            <a:ext cx="4320364" cy="4835630"/>
          </a:xfrm>
        </p:spPr>
        <p:txBody>
          <a:bodyPr>
            <a:normAutofit/>
          </a:bodyPr>
          <a:lstStyle/>
          <a:p>
            <a:r>
              <a:rPr lang="es-AR" dirty="0" smtClean="0"/>
              <a:t>Es un trastorno neurológico caracterizado por la pérdida de la capacidad de llevar a cabo movimientos de propósito, a pesar de tener la capacidad física y el deseo  de realizarlos. </a:t>
            </a:r>
            <a:endParaRPr lang="es-AR" dirty="0"/>
          </a:p>
        </p:txBody>
      </p:sp>
      <p:pic>
        <p:nvPicPr>
          <p:cNvPr id="5" name="4 Marcador de contenido"/>
          <p:cNvPicPr>
            <a:picLocks noGrp="1"/>
          </p:cNvPicPr>
          <p:nvPr>
            <p:ph sz="half" idx="4294967295"/>
          </p:nvPr>
        </p:nvPicPr>
        <p:blipFill>
          <a:blip r:embed="rId2" cstate="print"/>
          <a:stretch>
            <a:fillRect/>
          </a:stretch>
        </p:blipFill>
        <p:spPr bwMode="auto">
          <a:xfrm>
            <a:off x="5845175" y="2506663"/>
            <a:ext cx="3298825" cy="3298825"/>
          </a:xfrm>
          <a:prstGeom prst="rect">
            <a:avLst/>
          </a:prstGeom>
          <a:noFill/>
          <a:ln w="9525">
            <a:noFill/>
            <a:miter lim="800000"/>
            <a:headEnd/>
            <a:tailEnd/>
          </a:ln>
        </p:spPr>
      </p:pic>
      <p:sp>
        <p:nvSpPr>
          <p:cNvPr id="4" name="Elipse 3"/>
          <p:cNvSpPr/>
          <p:nvPr/>
        </p:nvSpPr>
        <p:spPr>
          <a:xfrm>
            <a:off x="1636136" y="0"/>
            <a:ext cx="5240120" cy="141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APRAXIA</a:t>
            </a:r>
            <a:endParaRPr lang="es-E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7300" dirty="0" smtClean="0"/>
              <a:t>CAUSAS</a:t>
            </a:r>
            <a:r>
              <a:rPr lang="es-AR" dirty="0" smtClean="0"/>
              <a:t/>
            </a:r>
            <a:br>
              <a:rPr lang="es-AR" dirty="0" smtClean="0"/>
            </a:br>
            <a:endParaRPr lang="es-AR" dirty="0"/>
          </a:p>
        </p:txBody>
      </p:sp>
      <p:sp>
        <p:nvSpPr>
          <p:cNvPr id="3" name="2 Marcador de contenido"/>
          <p:cNvSpPr>
            <a:spLocks noGrp="1"/>
          </p:cNvSpPr>
          <p:nvPr>
            <p:ph idx="1"/>
          </p:nvPr>
        </p:nvSpPr>
        <p:spPr/>
        <p:txBody>
          <a:bodyPr>
            <a:normAutofit/>
          </a:bodyPr>
          <a:lstStyle/>
          <a:p>
            <a:r>
              <a:rPr lang="es-ES" sz="3200" dirty="0" smtClean="0"/>
              <a:t>Las apraxias son un trastornó Neurológico  es causada por daño al cerebro </a:t>
            </a:r>
            <a:r>
              <a:rPr lang="es-ES" sz="3200" dirty="0" err="1" smtClean="0"/>
              <a:t>Ej</a:t>
            </a:r>
            <a:r>
              <a:rPr lang="es-ES" sz="3200" dirty="0" smtClean="0"/>
              <a:t>: Parkinson, Ataxia, Parálisis Cerebral y Epilepsia. Cuando la apraxia se desarrolla en una persona sana, se denomina apraxia adquirida.</a:t>
            </a:r>
            <a:endParaRPr lang="es-AR" sz="3200" dirty="0" smtClean="0"/>
          </a:p>
          <a:p>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857364"/>
          </a:xfrm>
        </p:spPr>
        <p:txBody>
          <a:bodyPr>
            <a:noAutofit/>
          </a:bodyPr>
          <a:lstStyle/>
          <a:p>
            <a:r>
              <a:rPr lang="es-ES" sz="4800" dirty="0" smtClean="0"/>
              <a:t>Las causas más comunes de la apraxia adquirida </a:t>
            </a:r>
            <a:r>
              <a:rPr lang="es-AR" sz="4800" dirty="0" smtClean="0"/>
              <a:t/>
            </a:r>
            <a:br>
              <a:rPr lang="es-AR" sz="4800" dirty="0" smtClean="0"/>
            </a:br>
            <a:endParaRPr lang="es-AR" sz="4800" dirty="0"/>
          </a:p>
        </p:txBody>
      </p:sp>
      <p:sp>
        <p:nvSpPr>
          <p:cNvPr id="3" name="2 Marcador de contenido"/>
          <p:cNvSpPr>
            <a:spLocks noGrp="1"/>
          </p:cNvSpPr>
          <p:nvPr>
            <p:ph sz="half" idx="1"/>
          </p:nvPr>
        </p:nvSpPr>
        <p:spPr/>
        <p:txBody>
          <a:bodyPr>
            <a:normAutofit fontScale="92500"/>
          </a:bodyPr>
          <a:lstStyle/>
          <a:p>
            <a:pPr lvl="0"/>
            <a:r>
              <a:rPr lang="es-AR" sz="2800" dirty="0" smtClean="0"/>
              <a:t>Tumor cerebral</a:t>
            </a:r>
          </a:p>
          <a:p>
            <a:pPr lvl="0"/>
            <a:r>
              <a:rPr lang="es-AR" sz="2800" dirty="0" smtClean="0"/>
              <a:t>Enfermedad neurodegenerativa</a:t>
            </a:r>
          </a:p>
          <a:p>
            <a:pPr lvl="0"/>
            <a:r>
              <a:rPr lang="es-AR" sz="2800" dirty="0" smtClean="0"/>
              <a:t>Demencia</a:t>
            </a:r>
          </a:p>
          <a:p>
            <a:pPr lvl="0"/>
            <a:r>
              <a:rPr lang="es-AR" sz="2800" dirty="0" smtClean="0"/>
              <a:t>Accidente cerebrovascular</a:t>
            </a:r>
          </a:p>
          <a:p>
            <a:pPr lvl="0"/>
            <a:r>
              <a:rPr lang="es-AR" sz="2800" dirty="0" smtClean="0"/>
              <a:t>Lesión cerebral traumática</a:t>
            </a:r>
          </a:p>
          <a:p>
            <a:endParaRPr lang="es-AR" dirty="0"/>
          </a:p>
        </p:txBody>
      </p:sp>
      <p:pic>
        <p:nvPicPr>
          <p:cNvPr id="1026" name="il_fi" descr="cerebro-lenguaje"/>
          <p:cNvPicPr>
            <a:picLocks noChangeAspect="1" noChangeArrowheads="1"/>
          </p:cNvPicPr>
          <p:nvPr/>
        </p:nvPicPr>
        <p:blipFill>
          <a:blip r:embed="rId2" cstate="print"/>
          <a:srcRect/>
          <a:stretch>
            <a:fillRect/>
          </a:stretch>
        </p:blipFill>
        <p:spPr bwMode="auto">
          <a:xfrm>
            <a:off x="4071934" y="1571612"/>
            <a:ext cx="5072066"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4710" y="452718"/>
            <a:ext cx="7055380" cy="1147482"/>
          </a:xfrm>
        </p:spPr>
        <p:txBody>
          <a:bodyPr>
            <a:noAutofit/>
          </a:bodyPr>
          <a:lstStyle/>
          <a:p>
            <a:r>
              <a:rPr lang="es-AR" sz="4800" dirty="0" smtClean="0"/>
              <a:t>Los síntomas de apraxia del habla</a:t>
            </a:r>
            <a:endParaRPr lang="es-AR" sz="4800" dirty="0"/>
          </a:p>
        </p:txBody>
      </p:sp>
      <p:sp>
        <p:nvSpPr>
          <p:cNvPr id="3" name="2 Marcador de contenido"/>
          <p:cNvSpPr>
            <a:spLocks noGrp="1"/>
          </p:cNvSpPr>
          <p:nvPr>
            <p:ph sz="half" idx="1"/>
          </p:nvPr>
        </p:nvSpPr>
        <p:spPr>
          <a:xfrm>
            <a:off x="457200" y="2060848"/>
            <a:ext cx="4038600" cy="4797152"/>
          </a:xfrm>
        </p:spPr>
        <p:txBody>
          <a:bodyPr>
            <a:normAutofit/>
          </a:bodyPr>
          <a:lstStyle/>
          <a:p>
            <a:pPr lvl="0"/>
            <a:r>
              <a:rPr lang="es-AR" dirty="0" smtClean="0"/>
              <a:t>Es difícil juntar palabras en el orden correcto.</a:t>
            </a:r>
          </a:p>
          <a:p>
            <a:pPr lvl="0"/>
            <a:r>
              <a:rPr lang="es-AR" dirty="0" smtClean="0"/>
              <a:t>Las palabras más largas son más difíciles de usar.</a:t>
            </a:r>
          </a:p>
          <a:p>
            <a:pPr lvl="0"/>
            <a:r>
              <a:rPr lang="es-AR" dirty="0" smtClean="0"/>
              <a:t>Frases cotidianas (tales como "¿Cómo está?") todavía se pueden usar con frecuencia sin problema.</a:t>
            </a:r>
          </a:p>
          <a:p>
            <a:endParaRPr lang="es-AR" dirty="0"/>
          </a:p>
        </p:txBody>
      </p:sp>
      <p:pic>
        <p:nvPicPr>
          <p:cNvPr id="5" name="4 Marcador de contenido"/>
          <p:cNvPicPr>
            <a:picLocks noGrp="1"/>
          </p:cNvPicPr>
          <p:nvPr>
            <p:ph sz="half" idx="2"/>
          </p:nvPr>
        </p:nvPicPr>
        <p:blipFill>
          <a:blip r:embed="rId2" cstate="print"/>
          <a:stretch>
            <a:fillRect/>
          </a:stretch>
        </p:blipFill>
        <p:spPr bwMode="auto">
          <a:xfrm>
            <a:off x="5038725" y="2060848"/>
            <a:ext cx="2989659" cy="3400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958</TotalTime>
  <Words>787</Words>
  <Application>Microsoft Office PowerPoint</Application>
  <PresentationFormat>Presentación en pantalla (4:3)</PresentationFormat>
  <Paragraphs>86</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Ion</vt:lpstr>
      <vt:lpstr>PRAXIAS</vt:lpstr>
      <vt:lpstr>PRAXIAS </vt:lpstr>
      <vt:lpstr>TIPOS DE PRAXIAS </vt:lpstr>
      <vt:lpstr>Presentación de PowerPoint</vt:lpstr>
      <vt:lpstr>Presentación de PowerPoint</vt:lpstr>
      <vt:lpstr> </vt:lpstr>
      <vt:lpstr>CAUSAS </vt:lpstr>
      <vt:lpstr>Las causas más comunes de la apraxia adquirida  </vt:lpstr>
      <vt:lpstr>Los síntomas de apraxia del habla</vt:lpstr>
      <vt:lpstr>TIPOS DE APRAXIAS </vt:lpstr>
      <vt:lpstr> </vt:lpstr>
      <vt:lpstr>Presentación de PowerPoint</vt:lpstr>
      <vt:lpstr>Presentación de PowerPoint</vt:lpstr>
      <vt:lpstr>LA APRAXIA CONSTRUCTIVA   </vt:lpstr>
      <vt:lpstr>Presentación de PowerPoint</vt:lpstr>
      <vt:lpstr>CAUSAS</vt:lpstr>
      <vt:lpstr>SINTOMAS</vt:lpstr>
      <vt:lpstr>COMPLICACIONES</vt:lpstr>
      <vt:lpstr>TIPOS DE DISPRAXIAS</vt:lpstr>
      <vt:lpstr>TIPOS DE DISPRAXIAS</vt:lpstr>
      <vt:lpstr>TIPOS DE DISPRAXA IDEO-MOTOR</vt:lpstr>
      <vt:lpstr>TIPOS DE DISPRAXIAS IDEO-MOTOR</vt:lpstr>
      <vt:lpstr>TIPOS DE DISPRAXIAS</vt:lpstr>
      <vt:lpstr>Presentación de PowerPoint</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DISPRXIAS</dc:title>
  <dc:creator>/-/ InsidePC/-/</dc:creator>
  <cp:lastModifiedBy>USUARIO</cp:lastModifiedBy>
  <cp:revision>64</cp:revision>
  <dcterms:created xsi:type="dcterms:W3CDTF">2012-06-07T21:49:01Z</dcterms:created>
  <dcterms:modified xsi:type="dcterms:W3CDTF">2018-01-30T18:21:09Z</dcterms:modified>
</cp:coreProperties>
</file>