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72" r:id="rId5"/>
    <p:sldId id="257" r:id="rId6"/>
    <p:sldId id="258" r:id="rId7"/>
    <p:sldId id="282" r:id="rId8"/>
    <p:sldId id="259" r:id="rId9"/>
    <p:sldId id="279" r:id="rId10"/>
    <p:sldId id="278" r:id="rId11"/>
    <p:sldId id="264" r:id="rId12"/>
    <p:sldId id="265" r:id="rId13"/>
    <p:sldId id="266" r:id="rId14"/>
    <p:sldId id="277" r:id="rId15"/>
    <p:sldId id="283" r:id="rId16"/>
    <p:sldId id="269" r:id="rId17"/>
    <p:sldId id="270" r:id="rId18"/>
    <p:sldId id="286" r:id="rId19"/>
    <p:sldId id="284" r:id="rId20"/>
  </p:sldIdLst>
  <p:sldSz cx="9144000" cy="6858000" type="screen4x3"/>
  <p:notesSz cx="6858000" cy="9144000"/>
  <p:defaultTextStyle>
    <a:defPPr>
      <a:defRPr lang="es-B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p:scale>
          <a:sx n="87" d="100"/>
          <a:sy n="87" d="100"/>
        </p:scale>
        <p:origin x="-630"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6B0E38-1BC1-42B9-BD80-2185A9AC7F64}" type="doc">
      <dgm:prSet loTypeId="urn:microsoft.com/office/officeart/2005/8/layout/list1" loCatId="list" qsTypeId="urn:microsoft.com/office/officeart/2005/8/quickstyle/3d1" qsCatId="3D" csTypeId="urn:microsoft.com/office/officeart/2005/8/colors/accent1_2" csCatId="accent1" phldr="1"/>
      <dgm:spPr/>
      <dgm:t>
        <a:bodyPr/>
        <a:lstStyle/>
        <a:p>
          <a:endParaRPr lang="es-BO"/>
        </a:p>
      </dgm:t>
    </dgm:pt>
    <dgm:pt modelId="{098ACD44-E5A4-4D26-8B14-A5F9F4E8DC68}">
      <dgm:prSet phldrT="[Texto]"/>
      <dgm:spPr/>
      <dgm:t>
        <a:bodyPr/>
        <a:lstStyle/>
        <a:p>
          <a:r>
            <a:rPr lang="es-BO" dirty="0" smtClean="0"/>
            <a:t>¿Que se puede hacer ?</a:t>
          </a:r>
          <a:endParaRPr lang="es-BO" dirty="0"/>
        </a:p>
      </dgm:t>
    </dgm:pt>
    <dgm:pt modelId="{726A5DE6-759E-44C7-9F8B-1EA6BEB1C368}" type="sibTrans" cxnId="{31F1CC10-C235-4998-B3F1-EECA9594455C}">
      <dgm:prSet/>
      <dgm:spPr/>
      <dgm:t>
        <a:bodyPr/>
        <a:lstStyle/>
        <a:p>
          <a:endParaRPr lang="es-BO"/>
        </a:p>
      </dgm:t>
    </dgm:pt>
    <dgm:pt modelId="{D8CD08DA-8BDD-484A-895A-E63171DF74A0}" type="parTrans" cxnId="{31F1CC10-C235-4998-B3F1-EECA9594455C}">
      <dgm:prSet/>
      <dgm:spPr/>
      <dgm:t>
        <a:bodyPr/>
        <a:lstStyle/>
        <a:p>
          <a:endParaRPr lang="es-BO"/>
        </a:p>
      </dgm:t>
    </dgm:pt>
    <dgm:pt modelId="{D3CC08B4-8518-49B5-B160-556022824035}">
      <dgm:prSet phldrT="[Texto]"/>
      <dgm:spPr/>
      <dgm:t>
        <a:bodyPr/>
        <a:lstStyle/>
        <a:p>
          <a:r>
            <a:rPr lang="es-BO" dirty="0" smtClean="0"/>
            <a:t>¿Que es lo que puede ocurrir?</a:t>
          </a:r>
          <a:endParaRPr lang="es-BO" dirty="0"/>
        </a:p>
      </dgm:t>
    </dgm:pt>
    <dgm:pt modelId="{4EFE0A80-5602-43AD-8F4B-75BB969EA42F}" type="sibTrans" cxnId="{1D378ECC-45E6-4A46-9F72-91CFD8B2F6BB}">
      <dgm:prSet/>
      <dgm:spPr/>
      <dgm:t>
        <a:bodyPr/>
        <a:lstStyle/>
        <a:p>
          <a:endParaRPr lang="es-BO"/>
        </a:p>
      </dgm:t>
    </dgm:pt>
    <dgm:pt modelId="{43B9E411-F512-4A9F-8897-6B2F31EA3FF3}" type="parTrans" cxnId="{1D378ECC-45E6-4A46-9F72-91CFD8B2F6BB}">
      <dgm:prSet/>
      <dgm:spPr/>
      <dgm:t>
        <a:bodyPr/>
        <a:lstStyle/>
        <a:p>
          <a:endParaRPr lang="es-BO"/>
        </a:p>
      </dgm:t>
    </dgm:pt>
    <dgm:pt modelId="{0AE765C5-C9DB-4940-B708-3303F63480AA}">
      <dgm:prSet/>
      <dgm:spPr/>
      <dgm:t>
        <a:bodyPr/>
        <a:lstStyle/>
        <a:p>
          <a:r>
            <a:rPr lang="es-BO" dirty="0" smtClean="0"/>
            <a:t>¿Qué es lo que sucede?</a:t>
          </a:r>
          <a:endParaRPr lang="es-BO" dirty="0"/>
        </a:p>
      </dgm:t>
    </dgm:pt>
    <dgm:pt modelId="{A31BEAFD-9A74-4139-A358-28C6BFCA1A70}" type="sibTrans" cxnId="{6D042314-1FA2-48C4-98CD-AF271470DF12}">
      <dgm:prSet/>
      <dgm:spPr/>
      <dgm:t>
        <a:bodyPr/>
        <a:lstStyle/>
        <a:p>
          <a:endParaRPr lang="es-BO"/>
        </a:p>
      </dgm:t>
    </dgm:pt>
    <dgm:pt modelId="{ADAB44DC-9A1D-4059-B646-392DD68F52FC}" type="parTrans" cxnId="{6D042314-1FA2-48C4-98CD-AF271470DF12}">
      <dgm:prSet/>
      <dgm:spPr/>
      <dgm:t>
        <a:bodyPr/>
        <a:lstStyle/>
        <a:p>
          <a:endParaRPr lang="es-BO"/>
        </a:p>
      </dgm:t>
    </dgm:pt>
    <dgm:pt modelId="{4D1ECEE9-A5ED-4D88-837C-8A0326948D36}" type="pres">
      <dgm:prSet presAssocID="{E56B0E38-1BC1-42B9-BD80-2185A9AC7F64}" presName="linear" presStyleCnt="0">
        <dgm:presLayoutVars>
          <dgm:dir/>
          <dgm:animLvl val="lvl"/>
          <dgm:resizeHandles val="exact"/>
        </dgm:presLayoutVars>
      </dgm:prSet>
      <dgm:spPr/>
      <dgm:t>
        <a:bodyPr/>
        <a:lstStyle/>
        <a:p>
          <a:endParaRPr lang="es-BO"/>
        </a:p>
      </dgm:t>
    </dgm:pt>
    <dgm:pt modelId="{5DEC16B4-7670-4AB9-8842-8122D7F8B47C}" type="pres">
      <dgm:prSet presAssocID="{0AE765C5-C9DB-4940-B708-3303F63480AA}" presName="parentLin" presStyleCnt="0"/>
      <dgm:spPr/>
    </dgm:pt>
    <dgm:pt modelId="{F5E8CCD0-1760-45F7-8279-784765CF15FB}" type="pres">
      <dgm:prSet presAssocID="{0AE765C5-C9DB-4940-B708-3303F63480AA}" presName="parentLeftMargin" presStyleLbl="node1" presStyleIdx="0" presStyleCnt="3"/>
      <dgm:spPr/>
      <dgm:t>
        <a:bodyPr/>
        <a:lstStyle/>
        <a:p>
          <a:endParaRPr lang="es-BO"/>
        </a:p>
      </dgm:t>
    </dgm:pt>
    <dgm:pt modelId="{2B98388B-AC4F-4A0D-851D-E00B0A5EDFDB}" type="pres">
      <dgm:prSet presAssocID="{0AE765C5-C9DB-4940-B708-3303F63480AA}" presName="parentText" presStyleLbl="node1" presStyleIdx="0" presStyleCnt="3" custLinFactNeighborX="46342" custLinFactNeighborY="-8386">
        <dgm:presLayoutVars>
          <dgm:chMax val="0"/>
          <dgm:bulletEnabled val="1"/>
        </dgm:presLayoutVars>
      </dgm:prSet>
      <dgm:spPr/>
      <dgm:t>
        <a:bodyPr/>
        <a:lstStyle/>
        <a:p>
          <a:endParaRPr lang="es-BO"/>
        </a:p>
      </dgm:t>
    </dgm:pt>
    <dgm:pt modelId="{7A0EAA23-945B-4F8A-8CCD-437121352688}" type="pres">
      <dgm:prSet presAssocID="{0AE765C5-C9DB-4940-B708-3303F63480AA}" presName="negativeSpace" presStyleCnt="0"/>
      <dgm:spPr/>
    </dgm:pt>
    <dgm:pt modelId="{183A3B0B-A38A-471C-ACD6-FE92237A7895}" type="pres">
      <dgm:prSet presAssocID="{0AE765C5-C9DB-4940-B708-3303F63480AA}" presName="childText" presStyleLbl="conFgAcc1" presStyleIdx="0" presStyleCnt="3">
        <dgm:presLayoutVars>
          <dgm:bulletEnabled val="1"/>
        </dgm:presLayoutVars>
      </dgm:prSet>
      <dgm:spPr/>
    </dgm:pt>
    <dgm:pt modelId="{1D8ACF13-A864-4C08-8B25-7A222E8BB7FD}" type="pres">
      <dgm:prSet presAssocID="{A31BEAFD-9A74-4139-A358-28C6BFCA1A70}" presName="spaceBetweenRectangles" presStyleCnt="0"/>
      <dgm:spPr/>
    </dgm:pt>
    <dgm:pt modelId="{B970922B-C0F9-421F-AE72-51B4C24D242E}" type="pres">
      <dgm:prSet presAssocID="{D3CC08B4-8518-49B5-B160-556022824035}" presName="parentLin" presStyleCnt="0"/>
      <dgm:spPr/>
    </dgm:pt>
    <dgm:pt modelId="{9A1E13B6-6025-4730-9CF3-B11CE62D6E9B}" type="pres">
      <dgm:prSet presAssocID="{D3CC08B4-8518-49B5-B160-556022824035}" presName="parentLeftMargin" presStyleLbl="node1" presStyleIdx="0" presStyleCnt="3"/>
      <dgm:spPr/>
      <dgm:t>
        <a:bodyPr/>
        <a:lstStyle/>
        <a:p>
          <a:endParaRPr lang="es-BO"/>
        </a:p>
      </dgm:t>
    </dgm:pt>
    <dgm:pt modelId="{8759F272-8C83-4EF2-B236-FD2BCE199851}" type="pres">
      <dgm:prSet presAssocID="{D3CC08B4-8518-49B5-B160-556022824035}" presName="parentText" presStyleLbl="node1" presStyleIdx="1" presStyleCnt="3">
        <dgm:presLayoutVars>
          <dgm:chMax val="0"/>
          <dgm:bulletEnabled val="1"/>
        </dgm:presLayoutVars>
      </dgm:prSet>
      <dgm:spPr/>
      <dgm:t>
        <a:bodyPr/>
        <a:lstStyle/>
        <a:p>
          <a:endParaRPr lang="es-BO"/>
        </a:p>
      </dgm:t>
    </dgm:pt>
    <dgm:pt modelId="{8EC9D935-74B3-479E-BAAF-E575A60B30E8}" type="pres">
      <dgm:prSet presAssocID="{D3CC08B4-8518-49B5-B160-556022824035}" presName="negativeSpace" presStyleCnt="0"/>
      <dgm:spPr/>
    </dgm:pt>
    <dgm:pt modelId="{4B17636E-F461-49CD-9C70-A701925E73A4}" type="pres">
      <dgm:prSet presAssocID="{D3CC08B4-8518-49B5-B160-556022824035}" presName="childText" presStyleLbl="conFgAcc1" presStyleIdx="1" presStyleCnt="3" custScaleX="100000" custLinFactNeighborY="-7531">
        <dgm:presLayoutVars>
          <dgm:bulletEnabled val="1"/>
        </dgm:presLayoutVars>
      </dgm:prSet>
      <dgm:spPr/>
    </dgm:pt>
    <dgm:pt modelId="{191D7C9C-0AA0-4007-BD88-1918189B43E3}" type="pres">
      <dgm:prSet presAssocID="{4EFE0A80-5602-43AD-8F4B-75BB969EA42F}" presName="spaceBetweenRectangles" presStyleCnt="0"/>
      <dgm:spPr/>
    </dgm:pt>
    <dgm:pt modelId="{2B07B181-F1D5-467F-AEB8-943FDB51F2C6}" type="pres">
      <dgm:prSet presAssocID="{098ACD44-E5A4-4D26-8B14-A5F9F4E8DC68}" presName="parentLin" presStyleCnt="0"/>
      <dgm:spPr/>
    </dgm:pt>
    <dgm:pt modelId="{0D997919-B961-4412-9B87-BDE3A4D76DF6}" type="pres">
      <dgm:prSet presAssocID="{098ACD44-E5A4-4D26-8B14-A5F9F4E8DC68}" presName="parentLeftMargin" presStyleLbl="node1" presStyleIdx="1" presStyleCnt="3"/>
      <dgm:spPr/>
      <dgm:t>
        <a:bodyPr/>
        <a:lstStyle/>
        <a:p>
          <a:endParaRPr lang="es-BO"/>
        </a:p>
      </dgm:t>
    </dgm:pt>
    <dgm:pt modelId="{72A64F13-3A2B-4B80-B022-8A49105CF063}" type="pres">
      <dgm:prSet presAssocID="{098ACD44-E5A4-4D26-8B14-A5F9F4E8DC68}" presName="parentText" presStyleLbl="node1" presStyleIdx="2" presStyleCnt="3">
        <dgm:presLayoutVars>
          <dgm:chMax val="0"/>
          <dgm:bulletEnabled val="1"/>
        </dgm:presLayoutVars>
      </dgm:prSet>
      <dgm:spPr/>
      <dgm:t>
        <a:bodyPr/>
        <a:lstStyle/>
        <a:p>
          <a:endParaRPr lang="es-BO"/>
        </a:p>
      </dgm:t>
    </dgm:pt>
    <dgm:pt modelId="{D1FE84BE-DB5B-46FF-B58A-391F9DF508F0}" type="pres">
      <dgm:prSet presAssocID="{098ACD44-E5A4-4D26-8B14-A5F9F4E8DC68}" presName="negativeSpace" presStyleCnt="0"/>
      <dgm:spPr/>
    </dgm:pt>
    <dgm:pt modelId="{F803B99C-7A24-4EC4-97A1-42C131994DF5}" type="pres">
      <dgm:prSet presAssocID="{098ACD44-E5A4-4D26-8B14-A5F9F4E8DC68}" presName="childText" presStyleLbl="conFgAcc1" presStyleIdx="2" presStyleCnt="3">
        <dgm:presLayoutVars>
          <dgm:bulletEnabled val="1"/>
        </dgm:presLayoutVars>
      </dgm:prSet>
      <dgm:spPr/>
    </dgm:pt>
  </dgm:ptLst>
  <dgm:cxnLst>
    <dgm:cxn modelId="{31F1CC10-C235-4998-B3F1-EECA9594455C}" srcId="{E56B0E38-1BC1-42B9-BD80-2185A9AC7F64}" destId="{098ACD44-E5A4-4D26-8B14-A5F9F4E8DC68}" srcOrd="2" destOrd="0" parTransId="{D8CD08DA-8BDD-484A-895A-E63171DF74A0}" sibTransId="{726A5DE6-759E-44C7-9F8B-1EA6BEB1C368}"/>
    <dgm:cxn modelId="{4CB6AC75-5C5B-4066-9E7F-3AC03D0A2E18}" type="presOf" srcId="{D3CC08B4-8518-49B5-B160-556022824035}" destId="{8759F272-8C83-4EF2-B236-FD2BCE199851}" srcOrd="1" destOrd="0" presId="urn:microsoft.com/office/officeart/2005/8/layout/list1"/>
    <dgm:cxn modelId="{8829A142-2524-4349-8682-9C016167826E}" type="presOf" srcId="{0AE765C5-C9DB-4940-B708-3303F63480AA}" destId="{2B98388B-AC4F-4A0D-851D-E00B0A5EDFDB}" srcOrd="1" destOrd="0" presId="urn:microsoft.com/office/officeart/2005/8/layout/list1"/>
    <dgm:cxn modelId="{73FD3F95-89A8-41DF-9AD4-E7639C90B1E1}" type="presOf" srcId="{E56B0E38-1BC1-42B9-BD80-2185A9AC7F64}" destId="{4D1ECEE9-A5ED-4D88-837C-8A0326948D36}" srcOrd="0" destOrd="0" presId="urn:microsoft.com/office/officeart/2005/8/layout/list1"/>
    <dgm:cxn modelId="{BB5ED319-941D-43A8-A6F2-D3EDFA22750B}" type="presOf" srcId="{098ACD44-E5A4-4D26-8B14-A5F9F4E8DC68}" destId="{0D997919-B961-4412-9B87-BDE3A4D76DF6}" srcOrd="0" destOrd="0" presId="urn:microsoft.com/office/officeart/2005/8/layout/list1"/>
    <dgm:cxn modelId="{CCCFB782-3795-4673-B93F-BB1E543C70F4}" type="presOf" srcId="{098ACD44-E5A4-4D26-8B14-A5F9F4E8DC68}" destId="{72A64F13-3A2B-4B80-B022-8A49105CF063}" srcOrd="1" destOrd="0" presId="urn:microsoft.com/office/officeart/2005/8/layout/list1"/>
    <dgm:cxn modelId="{42E015B8-2137-4EFE-8ABA-B3F9FBFCB324}" type="presOf" srcId="{0AE765C5-C9DB-4940-B708-3303F63480AA}" destId="{F5E8CCD0-1760-45F7-8279-784765CF15FB}" srcOrd="0" destOrd="0" presId="urn:microsoft.com/office/officeart/2005/8/layout/list1"/>
    <dgm:cxn modelId="{1D378ECC-45E6-4A46-9F72-91CFD8B2F6BB}" srcId="{E56B0E38-1BC1-42B9-BD80-2185A9AC7F64}" destId="{D3CC08B4-8518-49B5-B160-556022824035}" srcOrd="1" destOrd="0" parTransId="{43B9E411-F512-4A9F-8897-6B2F31EA3FF3}" sibTransId="{4EFE0A80-5602-43AD-8F4B-75BB969EA42F}"/>
    <dgm:cxn modelId="{6D042314-1FA2-48C4-98CD-AF271470DF12}" srcId="{E56B0E38-1BC1-42B9-BD80-2185A9AC7F64}" destId="{0AE765C5-C9DB-4940-B708-3303F63480AA}" srcOrd="0" destOrd="0" parTransId="{ADAB44DC-9A1D-4059-B646-392DD68F52FC}" sibTransId="{A31BEAFD-9A74-4139-A358-28C6BFCA1A70}"/>
    <dgm:cxn modelId="{01851FB5-4C3E-491C-B16A-00FFB6ACAE9C}" type="presOf" srcId="{D3CC08B4-8518-49B5-B160-556022824035}" destId="{9A1E13B6-6025-4730-9CF3-B11CE62D6E9B}" srcOrd="0" destOrd="0" presId="urn:microsoft.com/office/officeart/2005/8/layout/list1"/>
    <dgm:cxn modelId="{1E608A43-B68F-4169-AD98-AD0D87579E67}" type="presParOf" srcId="{4D1ECEE9-A5ED-4D88-837C-8A0326948D36}" destId="{5DEC16B4-7670-4AB9-8842-8122D7F8B47C}" srcOrd="0" destOrd="0" presId="urn:microsoft.com/office/officeart/2005/8/layout/list1"/>
    <dgm:cxn modelId="{A9F1A98D-779C-431A-9D0A-5005D9183B38}" type="presParOf" srcId="{5DEC16B4-7670-4AB9-8842-8122D7F8B47C}" destId="{F5E8CCD0-1760-45F7-8279-784765CF15FB}" srcOrd="0" destOrd="0" presId="urn:microsoft.com/office/officeart/2005/8/layout/list1"/>
    <dgm:cxn modelId="{3085B8E6-FB08-4EE6-AE47-6D2A1F4F413C}" type="presParOf" srcId="{5DEC16B4-7670-4AB9-8842-8122D7F8B47C}" destId="{2B98388B-AC4F-4A0D-851D-E00B0A5EDFDB}" srcOrd="1" destOrd="0" presId="urn:microsoft.com/office/officeart/2005/8/layout/list1"/>
    <dgm:cxn modelId="{16280AE5-10AF-4176-83D0-2F093A45CE45}" type="presParOf" srcId="{4D1ECEE9-A5ED-4D88-837C-8A0326948D36}" destId="{7A0EAA23-945B-4F8A-8CCD-437121352688}" srcOrd="1" destOrd="0" presId="urn:microsoft.com/office/officeart/2005/8/layout/list1"/>
    <dgm:cxn modelId="{62F9377F-1038-4E3E-8DAD-9E120DE6E754}" type="presParOf" srcId="{4D1ECEE9-A5ED-4D88-837C-8A0326948D36}" destId="{183A3B0B-A38A-471C-ACD6-FE92237A7895}" srcOrd="2" destOrd="0" presId="urn:microsoft.com/office/officeart/2005/8/layout/list1"/>
    <dgm:cxn modelId="{870D66B2-F09B-4223-9D6A-FB2994B2E555}" type="presParOf" srcId="{4D1ECEE9-A5ED-4D88-837C-8A0326948D36}" destId="{1D8ACF13-A864-4C08-8B25-7A222E8BB7FD}" srcOrd="3" destOrd="0" presId="urn:microsoft.com/office/officeart/2005/8/layout/list1"/>
    <dgm:cxn modelId="{7E4A95CF-5F97-4FA5-91A3-C170DFE3B27A}" type="presParOf" srcId="{4D1ECEE9-A5ED-4D88-837C-8A0326948D36}" destId="{B970922B-C0F9-421F-AE72-51B4C24D242E}" srcOrd="4" destOrd="0" presId="urn:microsoft.com/office/officeart/2005/8/layout/list1"/>
    <dgm:cxn modelId="{AD9141E5-E732-4D8C-9539-0974ABB82932}" type="presParOf" srcId="{B970922B-C0F9-421F-AE72-51B4C24D242E}" destId="{9A1E13B6-6025-4730-9CF3-B11CE62D6E9B}" srcOrd="0" destOrd="0" presId="urn:microsoft.com/office/officeart/2005/8/layout/list1"/>
    <dgm:cxn modelId="{C35976C9-72CF-44B0-BC56-FACDEF3F6268}" type="presParOf" srcId="{B970922B-C0F9-421F-AE72-51B4C24D242E}" destId="{8759F272-8C83-4EF2-B236-FD2BCE199851}" srcOrd="1" destOrd="0" presId="urn:microsoft.com/office/officeart/2005/8/layout/list1"/>
    <dgm:cxn modelId="{F039525F-606C-4DEA-9A7F-8849C3024CB0}" type="presParOf" srcId="{4D1ECEE9-A5ED-4D88-837C-8A0326948D36}" destId="{8EC9D935-74B3-479E-BAAF-E575A60B30E8}" srcOrd="5" destOrd="0" presId="urn:microsoft.com/office/officeart/2005/8/layout/list1"/>
    <dgm:cxn modelId="{574E00D5-9012-4D37-AD93-E3BFA3DC5D18}" type="presParOf" srcId="{4D1ECEE9-A5ED-4D88-837C-8A0326948D36}" destId="{4B17636E-F461-49CD-9C70-A701925E73A4}" srcOrd="6" destOrd="0" presId="urn:microsoft.com/office/officeart/2005/8/layout/list1"/>
    <dgm:cxn modelId="{9C2C4293-EA50-4F8E-AD41-A2B64C5446DD}" type="presParOf" srcId="{4D1ECEE9-A5ED-4D88-837C-8A0326948D36}" destId="{191D7C9C-0AA0-4007-BD88-1918189B43E3}" srcOrd="7" destOrd="0" presId="urn:microsoft.com/office/officeart/2005/8/layout/list1"/>
    <dgm:cxn modelId="{75EE371C-1264-4D5C-9E10-005AD3F76BCE}" type="presParOf" srcId="{4D1ECEE9-A5ED-4D88-837C-8A0326948D36}" destId="{2B07B181-F1D5-467F-AEB8-943FDB51F2C6}" srcOrd="8" destOrd="0" presId="urn:microsoft.com/office/officeart/2005/8/layout/list1"/>
    <dgm:cxn modelId="{7766A0C4-73E3-4943-A64A-9A79F9C4561F}" type="presParOf" srcId="{2B07B181-F1D5-467F-AEB8-943FDB51F2C6}" destId="{0D997919-B961-4412-9B87-BDE3A4D76DF6}" srcOrd="0" destOrd="0" presId="urn:microsoft.com/office/officeart/2005/8/layout/list1"/>
    <dgm:cxn modelId="{F4E048F5-7BB0-4735-9816-8A5891520516}" type="presParOf" srcId="{2B07B181-F1D5-467F-AEB8-943FDB51F2C6}" destId="{72A64F13-3A2B-4B80-B022-8A49105CF063}" srcOrd="1" destOrd="0" presId="urn:microsoft.com/office/officeart/2005/8/layout/list1"/>
    <dgm:cxn modelId="{A347817E-1554-4B65-800B-8B90F089408E}" type="presParOf" srcId="{4D1ECEE9-A5ED-4D88-837C-8A0326948D36}" destId="{D1FE84BE-DB5B-46FF-B58A-391F9DF508F0}" srcOrd="9" destOrd="0" presId="urn:microsoft.com/office/officeart/2005/8/layout/list1"/>
    <dgm:cxn modelId="{F20B70A3-B340-47FE-94F6-0E7273CEFEE4}" type="presParOf" srcId="{4D1ECEE9-A5ED-4D88-837C-8A0326948D36}" destId="{F803B99C-7A24-4EC4-97A1-42C131994DF5}"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3BAB379D-8C4A-4B1B-9D22-F1A4DB036C0D}" type="datetimeFigureOut">
              <a:rPr lang="es-BO" smtClean="0"/>
              <a:t>19/12/2017</a:t>
            </a:fld>
            <a:endParaRPr lang="es-BO"/>
          </a:p>
        </p:txBody>
      </p:sp>
      <p:sp>
        <p:nvSpPr>
          <p:cNvPr id="5" name="Footer Placeholder 4"/>
          <p:cNvSpPr>
            <a:spLocks noGrp="1"/>
          </p:cNvSpPr>
          <p:nvPr>
            <p:ph type="ftr" sz="quarter" idx="11"/>
          </p:nvPr>
        </p:nvSpPr>
        <p:spPr>
          <a:xfrm>
            <a:off x="1174044" y="5357592"/>
            <a:ext cx="5034845" cy="365125"/>
          </a:xfrm>
        </p:spPr>
        <p:txBody>
          <a:bodyPr/>
          <a:lstStyle/>
          <a:p>
            <a:endParaRPr lang="es-BO"/>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717A9B78-E831-40C9-8F64-8FA317ECE7CA}" type="slidenum">
              <a:rPr lang="es-BO" smtClean="0"/>
              <a:t>‹Nº›</a:t>
            </a:fld>
            <a:endParaRPr lang="es-B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AB379D-8C4A-4B1B-9D22-F1A4DB036C0D}" type="datetimeFigureOut">
              <a:rPr lang="es-BO" smtClean="0"/>
              <a:t>19/12/2017</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717A9B78-E831-40C9-8F64-8FA317ECE7CA}" type="slidenum">
              <a:rPr lang="es-BO" smtClean="0"/>
              <a:t>‹Nº›</a:t>
            </a:fld>
            <a:endParaRPr lang="es-B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AB379D-8C4A-4B1B-9D22-F1A4DB036C0D}" type="datetimeFigureOut">
              <a:rPr lang="es-BO" smtClean="0"/>
              <a:t>19/12/2017</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717A9B78-E831-40C9-8F64-8FA317ECE7CA}" type="slidenum">
              <a:rPr lang="es-BO" smtClean="0"/>
              <a:t>‹Nº›</a:t>
            </a:fld>
            <a:endParaRPr lang="es-B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3BAB379D-8C4A-4B1B-9D22-F1A4DB036C0D}" type="datetimeFigureOut">
              <a:rPr lang="es-BO" smtClean="0"/>
              <a:t>19/12/2017</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717A9B78-E831-40C9-8F64-8FA317ECE7CA}" type="slidenum">
              <a:rPr lang="es-BO" smtClean="0"/>
              <a:t>‹Nº›</a:t>
            </a:fld>
            <a:endParaRPr lang="es-B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3BAB379D-8C4A-4B1B-9D22-F1A4DB036C0D}" type="datetimeFigureOut">
              <a:rPr lang="es-BO" smtClean="0"/>
              <a:t>19/12/2017</a:t>
            </a:fld>
            <a:endParaRPr lang="es-BO"/>
          </a:p>
        </p:txBody>
      </p:sp>
      <p:sp>
        <p:nvSpPr>
          <p:cNvPr id="5" name="Footer Placeholder 4"/>
          <p:cNvSpPr>
            <a:spLocks noGrp="1"/>
          </p:cNvSpPr>
          <p:nvPr>
            <p:ph type="ftr" sz="quarter" idx="11"/>
          </p:nvPr>
        </p:nvSpPr>
        <p:spPr/>
        <p:txBody>
          <a:bodyPr/>
          <a:lstStyle/>
          <a:p>
            <a:endParaRPr lang="es-BO"/>
          </a:p>
        </p:txBody>
      </p:sp>
      <p:sp>
        <p:nvSpPr>
          <p:cNvPr id="6" name="Slide Number Placeholder 5"/>
          <p:cNvSpPr>
            <a:spLocks noGrp="1"/>
          </p:cNvSpPr>
          <p:nvPr>
            <p:ph type="sldNum" sz="quarter" idx="12"/>
          </p:nvPr>
        </p:nvSpPr>
        <p:spPr/>
        <p:txBody>
          <a:bodyPr/>
          <a:lstStyle/>
          <a:p>
            <a:fld id="{717A9B78-E831-40C9-8F64-8FA317ECE7CA}" type="slidenum">
              <a:rPr lang="es-BO" smtClean="0"/>
              <a:t>‹Nº›</a:t>
            </a:fld>
            <a:endParaRPr lang="es-B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3BAB379D-8C4A-4B1B-9D22-F1A4DB036C0D}" type="datetimeFigureOut">
              <a:rPr lang="es-BO" smtClean="0"/>
              <a:t>19/12/2017</a:t>
            </a:fld>
            <a:endParaRPr lang="es-BO"/>
          </a:p>
        </p:txBody>
      </p:sp>
      <p:sp>
        <p:nvSpPr>
          <p:cNvPr id="6" name="Footer Placeholder 5"/>
          <p:cNvSpPr>
            <a:spLocks noGrp="1"/>
          </p:cNvSpPr>
          <p:nvPr>
            <p:ph type="ftr" sz="quarter" idx="11"/>
          </p:nvPr>
        </p:nvSpPr>
        <p:spPr/>
        <p:txBody>
          <a:bodyPr/>
          <a:lstStyle/>
          <a:p>
            <a:endParaRPr lang="es-BO"/>
          </a:p>
        </p:txBody>
      </p:sp>
      <p:sp>
        <p:nvSpPr>
          <p:cNvPr id="7" name="Slide Number Placeholder 6"/>
          <p:cNvSpPr>
            <a:spLocks noGrp="1"/>
          </p:cNvSpPr>
          <p:nvPr>
            <p:ph type="sldNum" sz="quarter" idx="12"/>
          </p:nvPr>
        </p:nvSpPr>
        <p:spPr/>
        <p:txBody>
          <a:bodyPr/>
          <a:lstStyle/>
          <a:p>
            <a:fld id="{717A9B78-E831-40C9-8F64-8FA317ECE7CA}" type="slidenum">
              <a:rPr lang="es-BO" smtClean="0"/>
              <a:t>‹Nº›</a:t>
            </a:fld>
            <a:endParaRPr lang="es-BO"/>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3BAB379D-8C4A-4B1B-9D22-F1A4DB036C0D}" type="datetimeFigureOut">
              <a:rPr lang="es-BO" smtClean="0"/>
              <a:t>19/12/2017</a:t>
            </a:fld>
            <a:endParaRPr lang="es-BO"/>
          </a:p>
        </p:txBody>
      </p:sp>
      <p:sp>
        <p:nvSpPr>
          <p:cNvPr id="8" name="Footer Placeholder 7"/>
          <p:cNvSpPr>
            <a:spLocks noGrp="1"/>
          </p:cNvSpPr>
          <p:nvPr>
            <p:ph type="ftr" sz="quarter" idx="11"/>
          </p:nvPr>
        </p:nvSpPr>
        <p:spPr/>
        <p:txBody>
          <a:bodyPr/>
          <a:lstStyle/>
          <a:p>
            <a:endParaRPr lang="es-BO"/>
          </a:p>
        </p:txBody>
      </p:sp>
      <p:sp>
        <p:nvSpPr>
          <p:cNvPr id="9" name="Slide Number Placeholder 8"/>
          <p:cNvSpPr>
            <a:spLocks noGrp="1"/>
          </p:cNvSpPr>
          <p:nvPr>
            <p:ph type="sldNum" sz="quarter" idx="12"/>
          </p:nvPr>
        </p:nvSpPr>
        <p:spPr/>
        <p:txBody>
          <a:bodyPr/>
          <a:lstStyle/>
          <a:p>
            <a:fld id="{717A9B78-E831-40C9-8F64-8FA317ECE7CA}" type="slidenum">
              <a:rPr lang="es-BO" smtClean="0"/>
              <a:t>‹Nº›</a:t>
            </a:fld>
            <a:endParaRPr lang="es-BO"/>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3BAB379D-8C4A-4B1B-9D22-F1A4DB036C0D}" type="datetimeFigureOut">
              <a:rPr lang="es-BO" smtClean="0"/>
              <a:t>19/12/2017</a:t>
            </a:fld>
            <a:endParaRPr lang="es-BO"/>
          </a:p>
        </p:txBody>
      </p:sp>
      <p:sp>
        <p:nvSpPr>
          <p:cNvPr id="4" name="Footer Placeholder 3"/>
          <p:cNvSpPr>
            <a:spLocks noGrp="1"/>
          </p:cNvSpPr>
          <p:nvPr>
            <p:ph type="ftr" sz="quarter" idx="11"/>
          </p:nvPr>
        </p:nvSpPr>
        <p:spPr/>
        <p:txBody>
          <a:bodyPr/>
          <a:lstStyle/>
          <a:p>
            <a:endParaRPr lang="es-BO"/>
          </a:p>
        </p:txBody>
      </p:sp>
      <p:sp>
        <p:nvSpPr>
          <p:cNvPr id="5" name="Slide Number Placeholder 4"/>
          <p:cNvSpPr>
            <a:spLocks noGrp="1"/>
          </p:cNvSpPr>
          <p:nvPr>
            <p:ph type="sldNum" sz="quarter" idx="12"/>
          </p:nvPr>
        </p:nvSpPr>
        <p:spPr/>
        <p:txBody>
          <a:bodyPr/>
          <a:lstStyle/>
          <a:p>
            <a:fld id="{717A9B78-E831-40C9-8F64-8FA317ECE7CA}" type="slidenum">
              <a:rPr lang="es-BO" smtClean="0"/>
              <a:t>‹Nº›</a:t>
            </a:fld>
            <a:endParaRPr lang="es-B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AB379D-8C4A-4B1B-9D22-F1A4DB036C0D}" type="datetimeFigureOut">
              <a:rPr lang="es-BO" smtClean="0"/>
              <a:t>19/12/2017</a:t>
            </a:fld>
            <a:endParaRPr lang="es-BO"/>
          </a:p>
        </p:txBody>
      </p:sp>
      <p:sp>
        <p:nvSpPr>
          <p:cNvPr id="3" name="Footer Placeholder 2"/>
          <p:cNvSpPr>
            <a:spLocks noGrp="1"/>
          </p:cNvSpPr>
          <p:nvPr>
            <p:ph type="ftr" sz="quarter" idx="11"/>
          </p:nvPr>
        </p:nvSpPr>
        <p:spPr/>
        <p:txBody>
          <a:bodyPr/>
          <a:lstStyle/>
          <a:p>
            <a:endParaRPr lang="es-BO"/>
          </a:p>
        </p:txBody>
      </p:sp>
      <p:sp>
        <p:nvSpPr>
          <p:cNvPr id="4" name="Slide Number Placeholder 3"/>
          <p:cNvSpPr>
            <a:spLocks noGrp="1"/>
          </p:cNvSpPr>
          <p:nvPr>
            <p:ph type="sldNum" sz="quarter" idx="12"/>
          </p:nvPr>
        </p:nvSpPr>
        <p:spPr/>
        <p:txBody>
          <a:bodyPr/>
          <a:lstStyle/>
          <a:p>
            <a:fld id="{717A9B78-E831-40C9-8F64-8FA317ECE7CA}" type="slidenum">
              <a:rPr lang="es-BO" smtClean="0"/>
              <a:t>‹Nº›</a:t>
            </a:fld>
            <a:endParaRPr lang="es-B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3BAB379D-8C4A-4B1B-9D22-F1A4DB036C0D}" type="datetimeFigureOut">
              <a:rPr lang="es-BO" smtClean="0"/>
              <a:t>19/12/2017</a:t>
            </a:fld>
            <a:endParaRPr lang="es-BO"/>
          </a:p>
        </p:txBody>
      </p:sp>
      <p:sp>
        <p:nvSpPr>
          <p:cNvPr id="6" name="Footer Placeholder 5"/>
          <p:cNvSpPr>
            <a:spLocks noGrp="1"/>
          </p:cNvSpPr>
          <p:nvPr>
            <p:ph type="ftr" sz="quarter" idx="11"/>
          </p:nvPr>
        </p:nvSpPr>
        <p:spPr>
          <a:xfrm rot="-60000">
            <a:off x="914554" y="5829261"/>
            <a:ext cx="3522607" cy="365125"/>
          </a:xfrm>
        </p:spPr>
        <p:txBody>
          <a:bodyPr/>
          <a:lstStyle/>
          <a:p>
            <a:endParaRPr lang="es-BO"/>
          </a:p>
        </p:txBody>
      </p:sp>
      <p:sp>
        <p:nvSpPr>
          <p:cNvPr id="7" name="Slide Number Placeholder 6"/>
          <p:cNvSpPr>
            <a:spLocks noGrp="1"/>
          </p:cNvSpPr>
          <p:nvPr>
            <p:ph type="sldNum" sz="quarter" idx="12"/>
          </p:nvPr>
        </p:nvSpPr>
        <p:spPr>
          <a:xfrm rot="60000">
            <a:off x="7557313" y="5896961"/>
            <a:ext cx="554023" cy="365125"/>
          </a:xfrm>
        </p:spPr>
        <p:txBody>
          <a:bodyPr/>
          <a:lstStyle/>
          <a:p>
            <a:fld id="{717A9B78-E831-40C9-8F64-8FA317ECE7CA}" type="slidenum">
              <a:rPr lang="es-BO" smtClean="0"/>
              <a:t>‹Nº›</a:t>
            </a:fld>
            <a:endParaRPr lang="es-B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3BAB379D-8C4A-4B1B-9D22-F1A4DB036C0D}" type="datetimeFigureOut">
              <a:rPr lang="es-BO" smtClean="0"/>
              <a:t>19/12/2017</a:t>
            </a:fld>
            <a:endParaRPr lang="es-BO"/>
          </a:p>
        </p:txBody>
      </p:sp>
      <p:sp>
        <p:nvSpPr>
          <p:cNvPr id="6" name="Footer Placeholder 5"/>
          <p:cNvSpPr>
            <a:spLocks noGrp="1"/>
          </p:cNvSpPr>
          <p:nvPr>
            <p:ph type="ftr" sz="quarter" idx="11"/>
          </p:nvPr>
        </p:nvSpPr>
        <p:spPr>
          <a:xfrm rot="-60000">
            <a:off x="914569" y="5831037"/>
            <a:ext cx="3319043" cy="365125"/>
          </a:xfrm>
        </p:spPr>
        <p:txBody>
          <a:bodyPr/>
          <a:lstStyle/>
          <a:p>
            <a:endParaRPr lang="es-BO"/>
          </a:p>
        </p:txBody>
      </p:sp>
      <p:sp>
        <p:nvSpPr>
          <p:cNvPr id="7" name="Slide Number Placeholder 6"/>
          <p:cNvSpPr>
            <a:spLocks noGrp="1"/>
          </p:cNvSpPr>
          <p:nvPr>
            <p:ph type="sldNum" sz="quarter" idx="12"/>
          </p:nvPr>
        </p:nvSpPr>
        <p:spPr>
          <a:xfrm rot="60000">
            <a:off x="7562089" y="5900026"/>
            <a:ext cx="554023" cy="365125"/>
          </a:xfrm>
        </p:spPr>
        <p:txBody>
          <a:bodyPr/>
          <a:lstStyle/>
          <a:p>
            <a:fld id="{717A9B78-E831-40C9-8F64-8FA317ECE7CA}" type="slidenum">
              <a:rPr lang="es-BO" smtClean="0"/>
              <a:t>‹Nº›</a:t>
            </a:fld>
            <a:endParaRPr lang="es-B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3BAB379D-8C4A-4B1B-9D22-F1A4DB036C0D}" type="datetimeFigureOut">
              <a:rPr lang="es-BO" smtClean="0"/>
              <a:t>19/12/2017</a:t>
            </a:fld>
            <a:endParaRPr lang="es-BO"/>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BO"/>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717A9B78-E831-40C9-8F64-8FA317ECE7CA}" type="slidenum">
              <a:rPr lang="es-BO" smtClean="0"/>
              <a:t>‹Nº›</a:t>
            </a:fld>
            <a:endParaRPr lang="es-BO"/>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727201" y="1794934"/>
            <a:ext cx="5723468" cy="2354145"/>
          </a:xfrm>
        </p:spPr>
        <p:txBody>
          <a:bodyPr>
            <a:normAutofit/>
          </a:bodyPr>
          <a:lstStyle/>
          <a:p>
            <a:r>
              <a:rPr lang="es-BO" dirty="0" smtClean="0">
                <a:latin typeface="Broadway" pitchFamily="82" charset="0"/>
              </a:rPr>
              <a:t>Familia </a:t>
            </a:r>
            <a:br>
              <a:rPr lang="es-BO" dirty="0" smtClean="0">
                <a:latin typeface="Broadway" pitchFamily="82" charset="0"/>
              </a:rPr>
            </a:br>
            <a:r>
              <a:rPr lang="es-BO" dirty="0" smtClean="0">
                <a:latin typeface="Broadway" pitchFamily="82" charset="0"/>
              </a:rPr>
              <a:t>y </a:t>
            </a:r>
            <a:br>
              <a:rPr lang="es-BO" dirty="0" smtClean="0">
                <a:latin typeface="Broadway" pitchFamily="82" charset="0"/>
              </a:rPr>
            </a:br>
            <a:r>
              <a:rPr lang="es-BO" dirty="0" smtClean="0">
                <a:latin typeface="Broadway" pitchFamily="82" charset="0"/>
              </a:rPr>
              <a:t>discapacidad</a:t>
            </a:r>
            <a:endParaRPr lang="es-BO" dirty="0">
              <a:latin typeface="Broadway" pitchFamily="82" charset="0"/>
            </a:endParaRPr>
          </a:p>
        </p:txBody>
      </p:sp>
      <p:sp>
        <p:nvSpPr>
          <p:cNvPr id="3" name="2 Subtítulo"/>
          <p:cNvSpPr>
            <a:spLocks noGrp="1"/>
          </p:cNvSpPr>
          <p:nvPr>
            <p:ph type="subTitle" idx="1"/>
          </p:nvPr>
        </p:nvSpPr>
        <p:spPr>
          <a:xfrm>
            <a:off x="1727200" y="4509120"/>
            <a:ext cx="6445200" cy="751502"/>
          </a:xfrm>
        </p:spPr>
        <p:txBody>
          <a:bodyPr/>
          <a:lstStyle/>
          <a:p>
            <a:pPr algn="r"/>
            <a:r>
              <a:rPr lang="es-BO" dirty="0" smtClean="0"/>
              <a:t>Expositora: </a:t>
            </a:r>
            <a:r>
              <a:rPr lang="es-BO" smtClean="0"/>
              <a:t>Nélida Lidia </a:t>
            </a:r>
            <a:r>
              <a:rPr lang="es-BO" dirty="0" smtClean="0"/>
              <a:t>Laura Condori</a:t>
            </a:r>
            <a:endParaRPr lang="es-B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052737"/>
            <a:ext cx="1079500" cy="1049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0232" y="1052737"/>
            <a:ext cx="1358205"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30283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BO" dirty="0"/>
              <a:t>¿</a:t>
            </a:r>
            <a:r>
              <a:rPr lang="es-BO" dirty="0" smtClean="0"/>
              <a:t>Cambio de roles ?</a:t>
            </a:r>
            <a:endParaRPr lang="es-BO"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47864" y="2060848"/>
            <a:ext cx="2592288" cy="3583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422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60000">
            <a:off x="907280" y="1007404"/>
            <a:ext cx="3064827" cy="907615"/>
          </a:xfrm>
        </p:spPr>
        <p:txBody>
          <a:bodyPr/>
          <a:lstStyle/>
          <a:p>
            <a:r>
              <a:rPr lang="es-BO" dirty="0"/>
              <a:t>I</a:t>
            </a:r>
            <a:r>
              <a:rPr lang="es-BO" dirty="0" smtClean="0"/>
              <a:t>ntervención</a:t>
            </a:r>
            <a:endParaRPr lang="es-BO" dirty="0"/>
          </a:p>
        </p:txBody>
      </p:sp>
      <p:sp>
        <p:nvSpPr>
          <p:cNvPr id="4" name="3 Marcador de texto"/>
          <p:cNvSpPr>
            <a:spLocks noGrp="1"/>
          </p:cNvSpPr>
          <p:nvPr>
            <p:ph type="body" sz="half" idx="2"/>
          </p:nvPr>
        </p:nvSpPr>
        <p:spPr>
          <a:xfrm rot="-60000">
            <a:off x="1133821" y="1984625"/>
            <a:ext cx="3215497" cy="3738194"/>
          </a:xfrm>
        </p:spPr>
        <p:txBody>
          <a:bodyPr>
            <a:normAutofit/>
          </a:bodyPr>
          <a:lstStyle/>
          <a:p>
            <a:r>
              <a:rPr lang="es-BO" dirty="0" smtClean="0"/>
              <a:t>intervención debe encaminarse a reflexionar sobre la situación real actual, juntos la familia con todos sus componentes y el o los profesionales:</a:t>
            </a:r>
          </a:p>
          <a:p>
            <a:endParaRPr lang="es-BO" dirty="0" smtClean="0"/>
          </a:p>
          <a:p>
            <a:r>
              <a:rPr lang="es-BO" dirty="0"/>
              <a:t>Por eso toda intervención habrá de partir del análisis de lo familiar y considerar su impacto en la familia. La participación es tanto medio como fin de la acción social. </a:t>
            </a:r>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666632619"/>
              </p:ext>
            </p:extLst>
          </p:nvPr>
        </p:nvGraphicFramePr>
        <p:xfrm>
          <a:off x="6300192" y="1412776"/>
          <a:ext cx="365497" cy="736600"/>
        </p:xfrm>
        <a:graphic>
          <a:graphicData uri="http://schemas.openxmlformats.org/drawingml/2006/table">
            <a:tbl>
              <a:tblPr firstRow="1" bandRow="1">
                <a:tableStyleId>{5C22544A-7EE6-4342-B048-85BDC9FD1C3A}</a:tableStyleId>
              </a:tblPr>
              <a:tblGrid>
                <a:gridCol w="365497"/>
              </a:tblGrid>
              <a:tr h="325026">
                <a:tc>
                  <a:txBody>
                    <a:bodyPr/>
                    <a:lstStyle/>
                    <a:p>
                      <a:endParaRPr lang="es-BO" dirty="0"/>
                    </a:p>
                  </a:txBody>
                  <a:tcPr/>
                </a:tc>
              </a:tr>
              <a:tr h="370840">
                <a:tc>
                  <a:txBody>
                    <a:bodyPr/>
                    <a:lstStyle/>
                    <a:p>
                      <a:endParaRPr lang="es-BO" dirty="0"/>
                    </a:p>
                  </a:txBody>
                  <a:tcPr/>
                </a:tc>
              </a:tr>
            </a:tbl>
          </a:graphicData>
        </a:graphic>
      </p:graphicFrame>
      <p:graphicFrame>
        <p:nvGraphicFramePr>
          <p:cNvPr id="7" name="6 Diagrama"/>
          <p:cNvGraphicFramePr/>
          <p:nvPr>
            <p:extLst>
              <p:ext uri="{D42A27DB-BD31-4B8C-83A1-F6EECF244321}">
                <p14:modId xmlns:p14="http://schemas.microsoft.com/office/powerpoint/2010/main" val="3104267265"/>
              </p:ext>
            </p:extLst>
          </p:nvPr>
        </p:nvGraphicFramePr>
        <p:xfrm>
          <a:off x="4788024" y="1340768"/>
          <a:ext cx="2952328" cy="2983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1503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rot="-60000">
            <a:off x="1132221" y="1338119"/>
            <a:ext cx="3044952" cy="4386199"/>
          </a:xfrm>
        </p:spPr>
        <p:txBody>
          <a:bodyPr>
            <a:normAutofit/>
          </a:bodyPr>
          <a:lstStyle/>
          <a:p>
            <a:r>
              <a:rPr lang="es-BO" dirty="0"/>
              <a:t>Al mismo tiempo se debe trabajar en la línea de mejorar la calidad del entorno emocional incrementando el nivel de expectativas, a través del apoyo y de una información adecuada, ya que se observa que algunos padres dan por hecho que sus hijos no desarrollaran determinadas habilidades por lo que apenas confían en ellos; una consecuencia de esta percepción es la limitación de las oportunidades que les ofrecen, aunque sea de manera consciente.</a:t>
            </a:r>
          </a:p>
        </p:txBody>
      </p:sp>
      <p:pic>
        <p:nvPicPr>
          <p:cNvPr id="205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057" b="2057"/>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5391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BO" dirty="0" smtClean="0"/>
              <a:t/>
            </a:r>
            <a:br>
              <a:rPr lang="es-BO" dirty="0" smtClean="0"/>
            </a:br>
            <a:r>
              <a:rPr lang="es-BO" dirty="0"/>
              <a:t/>
            </a:r>
            <a:br>
              <a:rPr lang="es-BO" dirty="0"/>
            </a:br>
            <a:r>
              <a:rPr lang="es-BO" dirty="0" smtClean="0"/>
              <a:t>.</a:t>
            </a:r>
            <a:r>
              <a:rPr lang="es-BO" dirty="0"/>
              <a:t/>
            </a:r>
            <a:br>
              <a:rPr lang="es-BO" dirty="0"/>
            </a:br>
            <a:endParaRPr lang="es-BO" dirty="0"/>
          </a:p>
        </p:txBody>
      </p:sp>
      <p:sp>
        <p:nvSpPr>
          <p:cNvPr id="3" name="2 Marcador de contenido"/>
          <p:cNvSpPr>
            <a:spLocks noGrp="1"/>
          </p:cNvSpPr>
          <p:nvPr>
            <p:ph idx="1"/>
          </p:nvPr>
        </p:nvSpPr>
        <p:spPr>
          <a:xfrm>
            <a:off x="1463040" y="1124744"/>
            <a:ext cx="6196405" cy="4598325"/>
          </a:xfrm>
        </p:spPr>
        <p:txBody>
          <a:bodyPr>
            <a:normAutofit/>
          </a:bodyPr>
          <a:lstStyle/>
          <a:p>
            <a:r>
              <a:rPr lang="es-BO" dirty="0"/>
              <a:t>El elemento central de la intervención va a ser el proceso de adaptación que experimentan las familias con un hijo con necesidades especiales. </a:t>
            </a:r>
            <a:r>
              <a:rPr lang="es-BO" dirty="0" smtClean="0"/>
              <a:t>“</a:t>
            </a:r>
          </a:p>
        </p:txBody>
      </p:sp>
    </p:spTree>
    <p:extLst>
      <p:ext uri="{BB962C8B-B14F-4D97-AF65-F5344CB8AC3E}">
        <p14:creationId xmlns:p14="http://schemas.microsoft.com/office/powerpoint/2010/main" val="3903752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8" y="764704"/>
            <a:ext cx="4752528" cy="4958365"/>
          </a:xfrm>
        </p:spPr>
        <p:txBody>
          <a:bodyPr>
            <a:normAutofit fontScale="92500" lnSpcReduction="10000"/>
          </a:bodyPr>
          <a:lstStyle/>
          <a:p>
            <a:pPr marL="0" indent="0" algn="ctr">
              <a:buNone/>
            </a:pPr>
            <a:r>
              <a:rPr lang="es-BO" b="1" dirty="0" smtClean="0"/>
              <a:t>Proceso normalizador :</a:t>
            </a:r>
          </a:p>
          <a:p>
            <a:endParaRPr lang="es-BO" b="1" dirty="0" smtClean="0"/>
          </a:p>
          <a:p>
            <a:r>
              <a:rPr lang="es-BO" dirty="0"/>
              <a:t>No se trata de normalizar a la persona, es decir, de conseguir que las personas se desarrollen o comporten siguiendo las normas aceptadas por la sociedad, </a:t>
            </a:r>
            <a:endParaRPr lang="es-BO" dirty="0" smtClean="0"/>
          </a:p>
          <a:p>
            <a:pPr marL="0" indent="0">
              <a:buNone/>
            </a:pPr>
            <a:r>
              <a:rPr lang="es-BO" dirty="0" smtClean="0"/>
              <a:t>sino </a:t>
            </a:r>
            <a:r>
              <a:rPr lang="es-BO" dirty="0"/>
              <a:t>de garantizar que tienen a su disposición los medios que en su entorno son valorados o deseados en general. El principio de normalización nos ayuda a hacernos conscientes de la importancia de las imágenes y valoraciones sociales en los procesos de desarrollo personal y colectivo.</a:t>
            </a:r>
          </a:p>
        </p:txBody>
      </p:sp>
    </p:spTree>
    <p:extLst>
      <p:ext uri="{BB962C8B-B14F-4D97-AF65-F5344CB8AC3E}">
        <p14:creationId xmlns:p14="http://schemas.microsoft.com/office/powerpoint/2010/main" val="36361312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043609" y="836712"/>
            <a:ext cx="5256584" cy="4886357"/>
          </a:xfrm>
        </p:spPr>
        <p:txBody>
          <a:bodyPr>
            <a:normAutofit/>
          </a:bodyPr>
          <a:lstStyle/>
          <a:p>
            <a:pPr marL="0" indent="0">
              <a:buNone/>
            </a:pPr>
            <a:r>
              <a:rPr lang="es-BO" b="1" dirty="0" smtClean="0"/>
              <a:t>Principio de integración </a:t>
            </a:r>
          </a:p>
          <a:p>
            <a:r>
              <a:rPr lang="es-BO" dirty="0" smtClean="0"/>
              <a:t>El principio de integración propugna que no se impida a las personas desarrollar su vida familiar  y en la comunidad </a:t>
            </a:r>
          </a:p>
          <a:p>
            <a:r>
              <a:rPr lang="es-BO" dirty="0" smtClean="0"/>
              <a:t>La integración es un proceso en el que hay adaptación mutua entre quienes estaban marginados y el sistema o entorno que los margina. Cada vez se habla más de </a:t>
            </a:r>
            <a:r>
              <a:rPr lang="es-BO" b="1" dirty="0" smtClean="0"/>
              <a:t>inclusión. </a:t>
            </a:r>
            <a:endParaRPr lang="es-BO"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780928"/>
            <a:ext cx="1712913" cy="193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6170" y="1052736"/>
            <a:ext cx="204794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86610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3"/>
            <a:ext cx="6965245" cy="595193"/>
          </a:xfrm>
        </p:spPr>
        <p:txBody>
          <a:bodyPr>
            <a:normAutofit fontScale="90000"/>
          </a:bodyPr>
          <a:lstStyle/>
          <a:p>
            <a:r>
              <a:rPr lang="es-BO" dirty="0" smtClean="0"/>
              <a:t>Orientaciones familiares </a:t>
            </a:r>
            <a:endParaRPr lang="es-BO" dirty="0"/>
          </a:p>
        </p:txBody>
      </p:sp>
      <p:sp>
        <p:nvSpPr>
          <p:cNvPr id="3" name="2 Marcador de contenido"/>
          <p:cNvSpPr>
            <a:spLocks noGrp="1"/>
          </p:cNvSpPr>
          <p:nvPr>
            <p:ph idx="1"/>
          </p:nvPr>
        </p:nvSpPr>
        <p:spPr>
          <a:xfrm>
            <a:off x="971601" y="1484784"/>
            <a:ext cx="4392487" cy="4238285"/>
          </a:xfrm>
        </p:spPr>
        <p:txBody>
          <a:bodyPr>
            <a:normAutofit fontScale="92500"/>
          </a:bodyPr>
          <a:lstStyle/>
          <a:p>
            <a:r>
              <a:rPr lang="es-BO" dirty="0" smtClean="0"/>
              <a:t>La </a:t>
            </a:r>
            <a:r>
              <a:rPr lang="es-BO" dirty="0"/>
              <a:t>orientación familiar es fundamental porque sensibiliza a todos los integrantes sobre la nueva situación, explicando los por qué de ella y los cómo afrontarla, ya que es una situación inesperada</a:t>
            </a:r>
            <a:r>
              <a:rPr lang="es-BO" dirty="0" smtClean="0"/>
              <a:t>.</a:t>
            </a:r>
          </a:p>
          <a:p>
            <a:r>
              <a:rPr lang="es-BO" dirty="0" smtClean="0"/>
              <a:t> </a:t>
            </a:r>
            <a:r>
              <a:rPr lang="es-BO" dirty="0"/>
              <a:t>El tener un hijo con alguna discapacidad puede ser percibido como una fractura en el desarrollo "normal" de la relación </a:t>
            </a:r>
            <a:r>
              <a:rPr lang="es-BO" dirty="0" smtClean="0"/>
              <a:t>familiar</a:t>
            </a:r>
            <a:endParaRPr lang="es-BO"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1772816"/>
            <a:ext cx="2432050"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50129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463040" y="908720"/>
            <a:ext cx="6637351" cy="4814349"/>
          </a:xfrm>
        </p:spPr>
        <p:txBody>
          <a:bodyPr>
            <a:normAutofit fontScale="77500" lnSpcReduction="20000"/>
          </a:bodyPr>
          <a:lstStyle/>
          <a:p>
            <a:pPr marL="0" indent="0">
              <a:buNone/>
            </a:pPr>
            <a:r>
              <a:rPr lang="es-BO" dirty="0"/>
              <a:t>Las necesidades y demandas de las familias según el estudio citado anteriormente, se agruparon por el equipo investigador, en los siguientes trece apartados</a:t>
            </a:r>
            <a:r>
              <a:rPr lang="es-BO" dirty="0" smtClean="0"/>
              <a:t>:</a:t>
            </a:r>
          </a:p>
          <a:p>
            <a:pPr marL="0" indent="0">
              <a:buNone/>
            </a:pPr>
            <a:r>
              <a:rPr lang="es-BO" dirty="0" smtClean="0"/>
              <a:t> </a:t>
            </a:r>
          </a:p>
          <a:p>
            <a:r>
              <a:rPr lang="es-BO" dirty="0" smtClean="0"/>
              <a:t>a</a:t>
            </a:r>
            <a:r>
              <a:rPr lang="es-BO" dirty="0"/>
              <a:t>) Prevención y diagnóstico precoz; </a:t>
            </a:r>
            <a:endParaRPr lang="es-BO" dirty="0" smtClean="0"/>
          </a:p>
          <a:p>
            <a:r>
              <a:rPr lang="es-BO" dirty="0" smtClean="0"/>
              <a:t>b)Información </a:t>
            </a:r>
            <a:r>
              <a:rPr lang="es-BO" dirty="0"/>
              <a:t>y formación; </a:t>
            </a:r>
            <a:endParaRPr lang="es-BO" dirty="0" smtClean="0"/>
          </a:p>
          <a:p>
            <a:r>
              <a:rPr lang="es-BO" dirty="0" smtClean="0"/>
              <a:t>c</a:t>
            </a:r>
            <a:r>
              <a:rPr lang="es-BO" dirty="0"/>
              <a:t>) Atención sanitaria y rehabilitadora; </a:t>
            </a:r>
            <a:endParaRPr lang="es-BO" dirty="0" smtClean="0"/>
          </a:p>
          <a:p>
            <a:r>
              <a:rPr lang="es-BO" dirty="0" smtClean="0"/>
              <a:t>d</a:t>
            </a:r>
            <a:r>
              <a:rPr lang="es-BO" dirty="0"/>
              <a:t>) Certificado de minusvalía como “estigma</a:t>
            </a:r>
            <a:r>
              <a:rPr lang="es-BO" dirty="0" smtClean="0"/>
              <a:t>”;</a:t>
            </a:r>
          </a:p>
          <a:p>
            <a:r>
              <a:rPr lang="es-BO" dirty="0" smtClean="0"/>
              <a:t> </a:t>
            </a:r>
            <a:r>
              <a:rPr lang="es-BO" dirty="0"/>
              <a:t>e) Guarderías; </a:t>
            </a:r>
            <a:endParaRPr lang="es-BO" dirty="0" smtClean="0"/>
          </a:p>
          <a:p>
            <a:r>
              <a:rPr lang="es-BO" dirty="0" smtClean="0"/>
              <a:t>f</a:t>
            </a:r>
            <a:r>
              <a:rPr lang="es-BO" dirty="0"/>
              <a:t>) Centros educativos; </a:t>
            </a:r>
            <a:endParaRPr lang="es-BO" dirty="0" smtClean="0"/>
          </a:p>
          <a:p>
            <a:r>
              <a:rPr lang="es-BO" dirty="0" smtClean="0"/>
              <a:t>g</a:t>
            </a:r>
            <a:r>
              <a:rPr lang="es-BO" dirty="0"/>
              <a:t>) Recursos económicos; </a:t>
            </a:r>
            <a:endParaRPr lang="es-BO" dirty="0" smtClean="0"/>
          </a:p>
          <a:p>
            <a:r>
              <a:rPr lang="es-BO" dirty="0" smtClean="0"/>
              <a:t>h</a:t>
            </a:r>
            <a:r>
              <a:rPr lang="es-BO" dirty="0"/>
              <a:t>) Atención psicológica</a:t>
            </a:r>
            <a:r>
              <a:rPr lang="es-BO" dirty="0" smtClean="0"/>
              <a:t>;</a:t>
            </a:r>
          </a:p>
          <a:p>
            <a:r>
              <a:rPr lang="es-BO" dirty="0" smtClean="0"/>
              <a:t> </a:t>
            </a:r>
            <a:r>
              <a:rPr lang="es-BO" dirty="0"/>
              <a:t>i) Transporte</a:t>
            </a:r>
            <a:r>
              <a:rPr lang="es-BO" dirty="0" smtClean="0"/>
              <a:t>;</a:t>
            </a:r>
          </a:p>
          <a:p>
            <a:r>
              <a:rPr lang="es-BO" dirty="0" smtClean="0"/>
              <a:t> </a:t>
            </a:r>
            <a:r>
              <a:rPr lang="es-BO" dirty="0"/>
              <a:t>j) Ayudas en el hogar</a:t>
            </a:r>
            <a:r>
              <a:rPr lang="es-BO" dirty="0" smtClean="0"/>
              <a:t>;</a:t>
            </a:r>
          </a:p>
          <a:p>
            <a:r>
              <a:rPr lang="es-BO" dirty="0" smtClean="0"/>
              <a:t> </a:t>
            </a:r>
            <a:r>
              <a:rPr lang="es-BO" dirty="0"/>
              <a:t>k) Ocio y tiempo libre; </a:t>
            </a:r>
            <a:endParaRPr lang="es-BO" dirty="0" smtClean="0"/>
          </a:p>
          <a:p>
            <a:r>
              <a:rPr lang="es-BO" dirty="0" smtClean="0"/>
              <a:t>l</a:t>
            </a:r>
            <a:r>
              <a:rPr lang="es-BO" dirty="0"/>
              <a:t>) Contacto con familias y asociaciones y; m) Influencia social. </a:t>
            </a:r>
          </a:p>
        </p:txBody>
      </p:sp>
    </p:spTree>
    <p:extLst>
      <p:ext uri="{BB962C8B-B14F-4D97-AF65-F5344CB8AC3E}">
        <p14:creationId xmlns:p14="http://schemas.microsoft.com/office/powerpoint/2010/main" val="4669411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BO" dirty="0" smtClean="0"/>
              <a:t>además </a:t>
            </a:r>
            <a:r>
              <a:rPr lang="es-BO" dirty="0"/>
              <a:t>de luchar por el desarrollo de todas las capacidades del hijo con discapacidad, debemos continuar con nuestra independencia habitual. La familia no está discapacitada (Marisa Pérez Tejeda, madre de persona con discapacidad</a:t>
            </a:r>
            <a:r>
              <a:rPr lang="es-BO" dirty="0" smtClean="0"/>
              <a:t>)”.</a:t>
            </a:r>
            <a:endParaRPr lang="es-BO"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373216"/>
            <a:ext cx="71882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1168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BO" dirty="0" smtClean="0"/>
              <a:t>Gracias ..</a:t>
            </a:r>
            <a:endParaRPr lang="es-BO" dirty="0"/>
          </a:p>
        </p:txBody>
      </p:sp>
      <p:sp>
        <p:nvSpPr>
          <p:cNvPr id="3" name="2 Marcador de texto"/>
          <p:cNvSpPr>
            <a:spLocks noGrp="1"/>
          </p:cNvSpPr>
          <p:nvPr>
            <p:ph type="body" idx="1"/>
          </p:nvPr>
        </p:nvSpPr>
        <p:spPr/>
        <p:txBody>
          <a:bodyPr/>
          <a:lstStyle/>
          <a:p>
            <a:endParaRPr lang="es-BO"/>
          </a:p>
        </p:txBody>
      </p:sp>
    </p:spTree>
    <p:extLst>
      <p:ext uri="{BB962C8B-B14F-4D97-AF65-F5344CB8AC3E}">
        <p14:creationId xmlns:p14="http://schemas.microsoft.com/office/powerpoint/2010/main" val="9154242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2" y="764704"/>
            <a:ext cx="7272808" cy="4958365"/>
          </a:xfrm>
        </p:spPr>
        <p:txBody>
          <a:bodyPr>
            <a:normAutofit/>
          </a:bodyPr>
          <a:lstStyle/>
          <a:p>
            <a:pPr marL="0" indent="0">
              <a:buNone/>
            </a:pPr>
            <a:r>
              <a:rPr lang="es-BO" dirty="0"/>
              <a:t>¿</a:t>
            </a:r>
            <a:r>
              <a:rPr lang="es-BO" dirty="0" smtClean="0"/>
              <a:t>Que es la  familia ?</a:t>
            </a:r>
            <a:endParaRPr lang="es-BO" b="1" dirty="0" smtClean="0"/>
          </a:p>
          <a:p>
            <a:pPr marL="0" indent="0">
              <a:buNone/>
            </a:pPr>
            <a:r>
              <a:rPr lang="es-BO" dirty="0" smtClean="0"/>
              <a:t>La </a:t>
            </a:r>
            <a:r>
              <a:rPr lang="es-BO" dirty="0"/>
              <a:t>familia es un conjunto de personas que conviven en un lugar común llamado hogar, que se organizan por </a:t>
            </a:r>
            <a:r>
              <a:rPr lang="es-BO" dirty="0" smtClean="0"/>
              <a:t>roles </a:t>
            </a:r>
            <a:r>
              <a:rPr lang="es-BO" dirty="0"/>
              <a:t>de padre, de madre, de hermanos, que pueden estar unidos por un vínculo consanguíneo o no, que poseen un modo de existencia social y económico comunes, y están aglutinados por sentimientos afectivos que los unen y los cohesionan</a:t>
            </a:r>
            <a:r>
              <a:rPr lang="es-BO" dirty="0" smtClean="0"/>
              <a:t>.</a:t>
            </a:r>
          </a:p>
          <a:p>
            <a:endParaRPr lang="es-BO" dirty="0"/>
          </a:p>
          <a:p>
            <a:endParaRPr lang="es-BO" dirty="0" smtClean="0"/>
          </a:p>
          <a:p>
            <a:endParaRPr lang="es-BO" dirty="0"/>
          </a:p>
          <a:p>
            <a:endParaRPr lang="es-BO" dirty="0" smtClean="0"/>
          </a:p>
          <a:p>
            <a:endParaRPr lang="es-BO" dirty="0"/>
          </a:p>
          <a:p>
            <a:endParaRPr lang="es-BO" dirty="0" smtClean="0"/>
          </a:p>
          <a:p>
            <a:endParaRPr lang="es-BO" dirty="0"/>
          </a:p>
          <a:p>
            <a:endParaRPr lang="es-BO" dirty="0" smtClean="0"/>
          </a:p>
          <a:p>
            <a:endParaRPr lang="es-BO" dirty="0"/>
          </a:p>
          <a:p>
            <a:endParaRPr lang="es-BO" dirty="0" smtClean="0"/>
          </a:p>
          <a:p>
            <a:endParaRPr lang="es-BO" dirty="0"/>
          </a:p>
          <a:p>
            <a:endParaRPr lang="es-BO" dirty="0"/>
          </a:p>
        </p:txBody>
      </p:sp>
      <p:pic>
        <p:nvPicPr>
          <p:cNvPr id="4" name="3 Imagen" descr="Resultado de imagen para imagenes de familia y discapacidad"/>
          <p:cNvPicPr/>
          <p:nvPr/>
        </p:nvPicPr>
        <p:blipFill>
          <a:blip r:embed="rId2">
            <a:extLst>
              <a:ext uri="{28A0092B-C50C-407E-A947-70E740481C1C}">
                <a14:useLocalDpi xmlns:a14="http://schemas.microsoft.com/office/drawing/2010/main" val="0"/>
              </a:ext>
            </a:extLst>
          </a:blip>
          <a:srcRect/>
          <a:stretch>
            <a:fillRect/>
          </a:stretch>
        </p:blipFill>
        <p:spPr bwMode="auto">
          <a:xfrm>
            <a:off x="3779912" y="4005064"/>
            <a:ext cx="4536504" cy="2202655"/>
          </a:xfrm>
          <a:prstGeom prst="rect">
            <a:avLst/>
          </a:prstGeom>
          <a:noFill/>
          <a:ln>
            <a:noFill/>
          </a:ln>
        </p:spPr>
      </p:pic>
    </p:spTree>
    <p:extLst>
      <p:ext uri="{BB962C8B-B14F-4D97-AF65-F5344CB8AC3E}">
        <p14:creationId xmlns:p14="http://schemas.microsoft.com/office/powerpoint/2010/main" val="30838402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99593" y="692696"/>
            <a:ext cx="5112438" cy="5472608"/>
          </a:xfrm>
        </p:spPr>
        <p:txBody>
          <a:bodyPr>
            <a:normAutofit fontScale="85000" lnSpcReduction="20000"/>
          </a:bodyPr>
          <a:lstStyle/>
          <a:p>
            <a:pPr marL="0" indent="0">
              <a:buNone/>
            </a:pPr>
            <a:r>
              <a:rPr lang="es-BO" b="1" dirty="0" smtClean="0"/>
              <a:t>Familia y discapacidad</a:t>
            </a:r>
          </a:p>
          <a:p>
            <a:pPr marL="0" indent="0">
              <a:buNone/>
            </a:pPr>
            <a:endParaRPr lang="es-BO" b="1" dirty="0" smtClean="0"/>
          </a:p>
          <a:p>
            <a:pPr marL="0" indent="0">
              <a:buNone/>
            </a:pPr>
            <a:r>
              <a:rPr lang="es-BO" dirty="0" smtClean="0"/>
              <a:t>la persona  con  </a:t>
            </a:r>
            <a:r>
              <a:rPr lang="es-BO" dirty="0"/>
              <a:t>discapacidad en la familia provoca una serie de alteraciones en la dinámica de ésta, no sólo por lo inesperado e imprevisto del evento, sino por lo traumático que resulta para todos y cada uno de los integrantes de dicha familia, sobre todo a nivel emocional</a:t>
            </a:r>
            <a:r>
              <a:rPr lang="es-BO" dirty="0" smtClean="0"/>
              <a:t>.</a:t>
            </a:r>
          </a:p>
          <a:p>
            <a:pPr marL="0" indent="0">
              <a:buNone/>
            </a:pPr>
            <a:endParaRPr lang="es-BO" dirty="0"/>
          </a:p>
          <a:p>
            <a:pPr marL="0" indent="0">
              <a:buNone/>
            </a:pPr>
            <a:r>
              <a:rPr lang="es-BO" dirty="0"/>
              <a:t>La discapacidad va a obligar a toda la familia a cambiar sus ritmos, sus itinerarios previstos, sus expectativas, sus desafíos, sus logros, sus ilusiones. De igual forma, cambia la rutina familiar, pues desde ese momento se agrega una continua y profunda relación con diferentes médicos, especialistas, terapeutas, principalmente del campo de la medicina que estudia y trata la discapacidad específica del hijo.</a:t>
            </a:r>
          </a:p>
          <a:p>
            <a:endParaRPr lang="es-B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79106" y="3645024"/>
            <a:ext cx="2481326"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370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2"/>
            <a:ext cx="6965245" cy="3763546"/>
          </a:xfrm>
        </p:spPr>
        <p:txBody>
          <a:bodyPr>
            <a:normAutofit/>
          </a:bodyPr>
          <a:lstStyle/>
          <a:p>
            <a:r>
              <a:rPr lang="es-BO" dirty="0"/>
              <a:t>La familia es el primer contexto socializador  por </a:t>
            </a:r>
            <a:r>
              <a:rPr lang="es-BO" dirty="0" smtClean="0"/>
              <a:t>excelencia </a:t>
            </a:r>
            <a:r>
              <a:rPr lang="es-BO" dirty="0"/>
              <a:t/>
            </a:r>
            <a:br>
              <a:rPr lang="es-BO" dirty="0"/>
            </a:br>
            <a:endParaRPr lang="es-BO" dirty="0"/>
          </a:p>
        </p:txBody>
      </p:sp>
      <p:pic>
        <p:nvPicPr>
          <p:cNvPr id="4" name="3 Imagen" descr="Imagen relacionad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7838" y="3573016"/>
            <a:ext cx="3738378" cy="3020060"/>
          </a:xfrm>
          <a:prstGeom prst="rect">
            <a:avLst/>
          </a:prstGeom>
          <a:noFill/>
          <a:ln>
            <a:noFill/>
          </a:ln>
        </p:spPr>
      </p:pic>
    </p:spTree>
    <p:extLst>
      <p:ext uri="{BB962C8B-B14F-4D97-AF65-F5344CB8AC3E}">
        <p14:creationId xmlns:p14="http://schemas.microsoft.com/office/powerpoint/2010/main" val="9750919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95023" y="817582"/>
            <a:ext cx="6965245" cy="4411618"/>
          </a:xfrm>
        </p:spPr>
        <p:txBody>
          <a:bodyPr>
            <a:normAutofit fontScale="90000"/>
          </a:bodyPr>
          <a:lstStyle/>
          <a:p>
            <a:r>
              <a:rPr lang="es-BO" sz="2200" dirty="0" smtClean="0"/>
              <a:t/>
            </a:r>
            <a:br>
              <a:rPr lang="es-BO" sz="2200" dirty="0" smtClean="0"/>
            </a:br>
            <a:r>
              <a:rPr lang="es-BO" sz="2200" dirty="0"/>
              <a:t/>
            </a:r>
            <a:br>
              <a:rPr lang="es-BO" sz="2200" dirty="0"/>
            </a:br>
            <a:r>
              <a:rPr lang="es-BO" sz="2200" dirty="0" smtClean="0"/>
              <a:t/>
            </a:r>
            <a:br>
              <a:rPr lang="es-BO" sz="2200" dirty="0" smtClean="0"/>
            </a:br>
            <a:r>
              <a:rPr lang="es-BO" sz="2200" dirty="0"/>
              <a:t/>
            </a:r>
            <a:br>
              <a:rPr lang="es-BO" sz="2200" dirty="0"/>
            </a:br>
            <a:r>
              <a:rPr lang="es-BO" sz="2200" dirty="0" smtClean="0"/>
              <a:t>La </a:t>
            </a:r>
            <a:r>
              <a:rPr lang="es-BO" sz="2200" dirty="0"/>
              <a:t>familia es el primer contexto socializador por excelencia, el primer entorno natural en donde los miembros que la forman </a:t>
            </a:r>
            <a:r>
              <a:rPr lang="es-BO" sz="2200" b="1" dirty="0"/>
              <a:t>evolucionan</a:t>
            </a:r>
            <a:r>
              <a:rPr lang="es-BO" sz="2200" dirty="0"/>
              <a:t> y </a:t>
            </a:r>
            <a:r>
              <a:rPr lang="es-BO" sz="2200" b="1" dirty="0"/>
              <a:t>se desarrollan a nivel afectivo</a:t>
            </a:r>
            <a:r>
              <a:rPr lang="es-BO" sz="2200" dirty="0"/>
              <a:t>, </a:t>
            </a:r>
            <a:r>
              <a:rPr lang="es-BO" sz="2200" b="1" dirty="0"/>
              <a:t>físico, intelectua</a:t>
            </a:r>
            <a:r>
              <a:rPr lang="es-BO" sz="2200" dirty="0"/>
              <a:t>l y </a:t>
            </a:r>
            <a:r>
              <a:rPr lang="es-BO" sz="2200" b="1" dirty="0"/>
              <a:t>social</a:t>
            </a:r>
            <a:r>
              <a:rPr lang="es-BO" sz="2200" dirty="0"/>
              <a:t>, según modelos vivenciados e interiorizados</a:t>
            </a:r>
            <a:r>
              <a:rPr lang="es-BO" sz="2200" dirty="0" smtClean="0"/>
              <a:t>.</a:t>
            </a:r>
            <a:br>
              <a:rPr lang="es-BO" sz="2200" dirty="0" smtClean="0"/>
            </a:br>
            <a:r>
              <a:rPr lang="es-BO" sz="2200" dirty="0" smtClean="0"/>
              <a:t> </a:t>
            </a:r>
            <a:r>
              <a:rPr lang="es-BO" sz="2200" dirty="0"/>
              <a:t>Las experiencias que se adquieren en la primera infancia, de cualquier tipo, y los vínculos de apego </a:t>
            </a:r>
            <a:r>
              <a:rPr lang="es-BO" sz="2200" dirty="0" smtClean="0"/>
              <a:t>Es </a:t>
            </a:r>
            <a:r>
              <a:rPr lang="es-BO" sz="2200" dirty="0"/>
              <a:t>la familia quien introduce a  los hijos  en el mundo de las personas y de los objetos y las relaciones que se establecen entre sus miembros van a ser en gran medida modelo de comportamiento con los demás, al igual que lo va a ser la forma de afrontar </a:t>
            </a:r>
            <a:r>
              <a:rPr lang="es-BO" sz="2200" dirty="0" smtClean="0"/>
              <a:t>los conflictos </a:t>
            </a:r>
            <a:r>
              <a:rPr lang="es-BO" sz="2200" dirty="0"/>
              <a:t>que se generan </a:t>
            </a:r>
            <a:r>
              <a:rPr lang="es-BO" sz="2200" dirty="0" smtClean="0"/>
              <a:t>en el medio </a:t>
            </a:r>
            <a:r>
              <a:rPr lang="es-BO" sz="2200" dirty="0"/>
              <a:t>familiar</a:t>
            </a:r>
            <a:r>
              <a:rPr lang="es-BO" dirty="0"/>
              <a:t>.</a:t>
            </a:r>
            <a:br>
              <a:rPr lang="es-BO" dirty="0"/>
            </a:br>
            <a:endParaRPr lang="es-BO" dirty="0"/>
          </a:p>
        </p:txBody>
      </p:sp>
    </p:spTree>
    <p:extLst>
      <p:ext uri="{BB962C8B-B14F-4D97-AF65-F5344CB8AC3E}">
        <p14:creationId xmlns:p14="http://schemas.microsoft.com/office/powerpoint/2010/main" val="9784401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1259632" y="1305342"/>
            <a:ext cx="6840760" cy="3139321"/>
          </a:xfrm>
          <a:prstGeom prst="rect">
            <a:avLst/>
          </a:prstGeom>
        </p:spPr>
        <p:txBody>
          <a:bodyPr wrap="square">
            <a:spAutoFit/>
          </a:bodyPr>
          <a:lstStyle/>
          <a:p>
            <a:r>
              <a:rPr lang="es-BO" dirty="0" smtClean="0"/>
              <a:t>Los procesos que tienen lugar son </a:t>
            </a:r>
            <a:r>
              <a:rPr lang="es-BO" b="1" dirty="0" smtClean="0"/>
              <a:t>interactivos</a:t>
            </a:r>
            <a:r>
              <a:rPr lang="es-BO" dirty="0" smtClean="0"/>
              <a:t> de forma que cualquier suceso que ocurre en uno de sus miembros repercute de una u otra manera en todos los demás. De este modo, las familias experimentan cambios cuando nace algún miembro, crece, se desarrolla, muere,... En muchas ocasiones, ante determinados hechos, se producen desadaptaciones. Una  de ellas surge cuando nace un hijo con necesidades educativas especiales derivadas de discapacidad. </a:t>
            </a:r>
          </a:p>
          <a:p>
            <a:endParaRPr lang="es-BO" dirty="0" smtClean="0"/>
          </a:p>
          <a:p>
            <a:r>
              <a:rPr lang="es-BO" dirty="0" smtClean="0"/>
              <a:t>El acontecimiento suele ser impactante y repercutirá, probablemente, a lo largo de todo el ciclo vital.</a:t>
            </a:r>
            <a:endParaRPr lang="es-BO" dirty="0"/>
          </a:p>
        </p:txBody>
      </p:sp>
    </p:spTree>
    <p:extLst>
      <p:ext uri="{BB962C8B-B14F-4D97-AF65-F5344CB8AC3E}">
        <p14:creationId xmlns:p14="http://schemas.microsoft.com/office/powerpoint/2010/main" val="639282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BO" dirty="0"/>
          </a:p>
        </p:txBody>
      </p:sp>
      <p:sp>
        <p:nvSpPr>
          <p:cNvPr id="3" name="2 Marcador de contenido"/>
          <p:cNvSpPr>
            <a:spLocks noGrp="1"/>
          </p:cNvSpPr>
          <p:nvPr>
            <p:ph idx="1"/>
          </p:nvPr>
        </p:nvSpPr>
        <p:spPr>
          <a:xfrm>
            <a:off x="1115616" y="2276872"/>
            <a:ext cx="6840760" cy="2798124"/>
          </a:xfrm>
        </p:spPr>
        <p:txBody>
          <a:bodyPr>
            <a:normAutofit fontScale="92500" lnSpcReduction="20000"/>
          </a:bodyPr>
          <a:lstStyle/>
          <a:p>
            <a:pPr marL="0" indent="0">
              <a:buNone/>
            </a:pPr>
            <a:r>
              <a:rPr lang="es-BO" dirty="0"/>
              <a:t>En la actualidad uno de los acercamientos más usuales al mundo de la familia es el de la </a:t>
            </a:r>
            <a:r>
              <a:rPr lang="es-BO" b="1" dirty="0"/>
              <a:t>teoría sistémica </a:t>
            </a:r>
            <a:r>
              <a:rPr lang="es-BO" dirty="0"/>
              <a:t>(</a:t>
            </a:r>
            <a:r>
              <a:rPr lang="es-BO" dirty="0" err="1"/>
              <a:t>Freixa</a:t>
            </a:r>
            <a:r>
              <a:rPr lang="es-BO" dirty="0"/>
              <a:t>, 1993; Martínez, 1994; </a:t>
            </a:r>
            <a:r>
              <a:rPr lang="es-BO" dirty="0" err="1"/>
              <a:t>Barbagelata</a:t>
            </a:r>
            <a:r>
              <a:rPr lang="es-BO" dirty="0"/>
              <a:t> y Rodríguez, 1995.) que ve a la familia como un sistema abierto que interacciona con los distintos subsistemas que la componen y con su entorno y que pasa por distintas etapas. Vamos a referirnos brevemente al contexto cultural de la familia, a sus funciones y elementos y a su ciclo vital.</a:t>
            </a:r>
          </a:p>
        </p:txBody>
      </p:sp>
    </p:spTree>
    <p:extLst>
      <p:ext uri="{BB962C8B-B14F-4D97-AF65-F5344CB8AC3E}">
        <p14:creationId xmlns:p14="http://schemas.microsoft.com/office/powerpoint/2010/main" val="25934137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BO" dirty="0"/>
              <a:t>¿</a:t>
            </a:r>
            <a:r>
              <a:rPr lang="es-BO" dirty="0" smtClean="0"/>
              <a:t>Por que ?</a:t>
            </a:r>
            <a:endParaRPr lang="es-BO" dirty="0"/>
          </a:p>
        </p:txBody>
      </p:sp>
      <p:sp>
        <p:nvSpPr>
          <p:cNvPr id="3" name="2 Marcador de contenido"/>
          <p:cNvSpPr>
            <a:spLocks noGrp="1"/>
          </p:cNvSpPr>
          <p:nvPr>
            <p:ph idx="1"/>
          </p:nvPr>
        </p:nvSpPr>
        <p:spPr>
          <a:xfrm>
            <a:off x="1463041" y="2119257"/>
            <a:ext cx="4918710" cy="3603812"/>
          </a:xfrm>
        </p:spPr>
        <p:txBody>
          <a:bodyPr>
            <a:normAutofit fontScale="92500" lnSpcReduction="10000"/>
          </a:bodyPr>
          <a:lstStyle/>
          <a:p>
            <a:pPr marL="0" indent="0" algn="ctr">
              <a:buNone/>
            </a:pPr>
            <a:r>
              <a:rPr lang="es-BO" dirty="0" smtClean="0"/>
              <a:t>El </a:t>
            </a:r>
            <a:r>
              <a:rPr lang="es-BO" dirty="0"/>
              <a:t>periodo de aceptación o no va a depender de muchos factores; entre ellos, la características emocionales y personales de los progenitores, la dinámica familiar, las relaciones de pareja, los apoyos sociales externos, el orden de nacimiento del </a:t>
            </a:r>
            <a:r>
              <a:rPr lang="es-BO" dirty="0" err="1" smtClean="0"/>
              <a:t>recien</a:t>
            </a:r>
            <a:r>
              <a:rPr lang="es-BO" dirty="0" smtClean="0"/>
              <a:t> </a:t>
            </a:r>
            <a:r>
              <a:rPr lang="es-BO" dirty="0"/>
              <a:t>nacido (si es el primogénito, si es el menor, hijo único entre hermanos o al contrario, etc.), el nivel sociocultural y económico, etc.</a:t>
            </a:r>
          </a:p>
          <a:p>
            <a:endParaRPr lang="es-BO"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415" y="2060848"/>
            <a:ext cx="276225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4773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BO"/>
          </a:p>
        </p:txBody>
      </p:sp>
      <p:sp>
        <p:nvSpPr>
          <p:cNvPr id="3" name="2 Marcador de contenido"/>
          <p:cNvSpPr>
            <a:spLocks noGrp="1"/>
          </p:cNvSpPr>
          <p:nvPr>
            <p:ph idx="1"/>
          </p:nvPr>
        </p:nvSpPr>
        <p:spPr/>
        <p:txBody>
          <a:bodyPr>
            <a:normAutofit fontScale="85000" lnSpcReduction="20000"/>
          </a:bodyPr>
          <a:lstStyle/>
          <a:p>
            <a:pPr marL="0" indent="0">
              <a:buNone/>
            </a:pPr>
            <a:r>
              <a:rPr lang="es-BO" dirty="0" smtClean="0"/>
              <a:t>las mujeres </a:t>
            </a:r>
            <a:r>
              <a:rPr lang="es-BO" dirty="0" err="1" smtClean="0"/>
              <a:t>estan</a:t>
            </a:r>
            <a:r>
              <a:rPr lang="es-BO" dirty="0" smtClean="0"/>
              <a:t> sobrecargadas  </a:t>
            </a:r>
            <a:r>
              <a:rPr lang="es-BO" dirty="0"/>
              <a:t>de actividades para el cuidado de niños, niñas y adolescente con discapacidad al interior de las familias corresponde a un régimen de bienestar social denominado “</a:t>
            </a:r>
            <a:r>
              <a:rPr lang="es-BO" b="1" dirty="0"/>
              <a:t>informal </a:t>
            </a:r>
            <a:r>
              <a:rPr lang="es-BO" b="1" dirty="0" err="1"/>
              <a:t>familiarista</a:t>
            </a:r>
            <a:r>
              <a:rPr lang="es-BO" b="1" dirty="0"/>
              <a:t>”. </a:t>
            </a:r>
            <a:r>
              <a:rPr lang="es-BO" dirty="0"/>
              <a:t>Este tipo de régimen el trabajo no remunerado que se constituye en un importante soporte para la producción de bienestar está feminizado, es decir, que en su mayoría son las mujeres quienes además de su trabajo remunerado realizan el trabajo no remunerado que incluye el trabajo doméstico y el de cuidados. Esta situación de desigualdad de género se incrementa a mayor informalidad del mercado laboral debido a que las </a:t>
            </a:r>
            <a:r>
              <a:rPr lang="es-BO" dirty="0" smtClean="0"/>
              <a:t>familias</a:t>
            </a:r>
            <a:endParaRPr lang="es-BO" dirty="0"/>
          </a:p>
        </p:txBody>
      </p:sp>
    </p:spTree>
    <p:extLst>
      <p:ext uri="{BB962C8B-B14F-4D97-AF65-F5344CB8AC3E}">
        <p14:creationId xmlns:p14="http://schemas.microsoft.com/office/powerpoint/2010/main" val="14365796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lta costura">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287</TotalTime>
  <Words>1115</Words>
  <Application>Microsoft Office PowerPoint</Application>
  <PresentationFormat>Presentación en pantalla (4:3)</PresentationFormat>
  <Paragraphs>65</Paragraphs>
  <Slides>19</Slides>
  <Notes>0</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Chincheta</vt:lpstr>
      <vt:lpstr>Familia  y  discapacidad</vt:lpstr>
      <vt:lpstr>Presentación de PowerPoint</vt:lpstr>
      <vt:lpstr>Presentación de PowerPoint</vt:lpstr>
      <vt:lpstr>La familia es el primer contexto socializador  por excelencia  </vt:lpstr>
      <vt:lpstr>    La familia es el primer contexto socializador por excelencia, el primer entorno natural en donde los miembros que la forman evolucionan y se desarrollan a nivel afectivo, físico, intelectual y social, según modelos vivenciados e interiorizados.  Las experiencias que se adquieren en la primera infancia, de cualquier tipo, y los vínculos de apego Es la familia quien introduce a  los hijos  en el mundo de las personas y de los objetos y las relaciones que se establecen entre sus miembros van a ser en gran medida modelo de comportamiento con los demás, al igual que lo va a ser la forma de afrontar los conflictos que se generan en el medio familiar. </vt:lpstr>
      <vt:lpstr>Presentación de PowerPoint</vt:lpstr>
      <vt:lpstr>Presentación de PowerPoint</vt:lpstr>
      <vt:lpstr>¿Por que ?</vt:lpstr>
      <vt:lpstr>Presentación de PowerPoint</vt:lpstr>
      <vt:lpstr>¿Cambio de roles ?</vt:lpstr>
      <vt:lpstr>Intervención</vt:lpstr>
      <vt:lpstr>Presentación de PowerPoint</vt:lpstr>
      <vt:lpstr>  . </vt:lpstr>
      <vt:lpstr>Presentación de PowerPoint</vt:lpstr>
      <vt:lpstr>Presentación de PowerPoint</vt:lpstr>
      <vt:lpstr>Orientaciones familiares </vt:lpstr>
      <vt:lpstr>Presentación de PowerPoint</vt:lpstr>
      <vt:lpstr>Presentación de PowerPoint</vt:lpstr>
      <vt:lpstr>Gracias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Familia y discapacidad</dc:title>
  <dc:creator>Usuario</dc:creator>
  <cp:lastModifiedBy>USUARIO</cp:lastModifiedBy>
  <cp:revision>27</cp:revision>
  <dcterms:created xsi:type="dcterms:W3CDTF">2017-12-17T18:28:05Z</dcterms:created>
  <dcterms:modified xsi:type="dcterms:W3CDTF">2017-12-19T17:42:54Z</dcterms:modified>
</cp:coreProperties>
</file>