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56" r:id="rId2"/>
    <p:sldId id="257" r:id="rId3"/>
    <p:sldId id="258" r:id="rId4"/>
    <p:sldId id="259" r:id="rId5"/>
    <p:sldId id="268" r:id="rId6"/>
    <p:sldId id="271" r:id="rId7"/>
    <p:sldId id="270" r:id="rId8"/>
    <p:sldId id="272" r:id="rId9"/>
    <p:sldId id="260" r:id="rId10"/>
    <p:sldId id="261" r:id="rId11"/>
    <p:sldId id="262" r:id="rId12"/>
    <p:sldId id="263" r:id="rId13"/>
    <p:sldId id="264" r:id="rId14"/>
    <p:sldId id="265" r:id="rId15"/>
    <p:sldId id="266" r:id="rId16"/>
    <p:sldId id="267"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guide orient="horz" pos="225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21EE3C44-AAFF-469B-8996-8DDDE8821B11}"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374601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1EE3C44-AAFF-469B-8996-8DDDE8821B11}"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3270089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21EE3C44-AAFF-469B-8996-8DDDE8821B11}" type="datetimeFigureOut">
              <a:rPr lang="en-US" smtClean="0"/>
              <a:t>7/1/2020</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1693457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1EE3C44-AAFF-469B-8996-8DDDE8821B11}"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3527565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solidFill>
                  <a:schemeClr val="tx2"/>
                </a:solidFill>
              </a:defRPr>
            </a:lvl1pPr>
          </a:lstStyle>
          <a:p>
            <a:fld id="{21EE3C44-AAFF-469B-8996-8DDDE8821B11}" type="datetimeFigureOut">
              <a:rPr lang="en-US" smtClean="0"/>
              <a:t>7/1/2020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E50046E-6473-4A05-B9D8-56FE33A35EED}" type="slidenum">
              <a:rPr lang="en-US" smtClean="0"/>
              <a:t>‹Nº›</a:t>
            </a:fld>
            <a:endParaRPr lang="en-US"/>
          </a:p>
        </p:txBody>
      </p:sp>
    </p:spTree>
    <p:extLst>
      <p:ext uri="{BB962C8B-B14F-4D97-AF65-F5344CB8AC3E}">
        <p14:creationId xmlns:p14="http://schemas.microsoft.com/office/powerpoint/2010/main" val="156154839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1EE3C44-AAFF-469B-8996-8DDDE8821B11}"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3853076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1EE3C44-AAFF-469B-8996-8DDDE8821B11}" type="datetimeFigureOut">
              <a:rPr lang="en-US" smtClean="0"/>
              <a:t>7/1/2020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291449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1EE3C44-AAFF-469B-8996-8DDDE8821B11}" type="datetimeFigureOut">
              <a:rPr lang="en-US" smtClean="0"/>
              <a:t>7/1/2020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167218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EE3C44-AAFF-469B-8996-8DDDE8821B11}" type="datetimeFigureOut">
              <a:rPr lang="en-US" smtClean="0"/>
              <a:t>7/1/2020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1455567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1EE3C44-AAFF-469B-8996-8DDDE8821B11}"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2540498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1EE3C44-AAFF-469B-8996-8DDDE8821B11}"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50046E-6473-4A05-B9D8-56FE33A35EED}" type="slidenum">
              <a:rPr lang="en-US" smtClean="0"/>
              <a:t>‹Nº›</a:t>
            </a:fld>
            <a:endParaRPr lang="en-US"/>
          </a:p>
        </p:txBody>
      </p:sp>
    </p:spTree>
    <p:extLst>
      <p:ext uri="{BB962C8B-B14F-4D97-AF65-F5344CB8AC3E}">
        <p14:creationId xmlns:p14="http://schemas.microsoft.com/office/powerpoint/2010/main" val="2612218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1EE3C44-AAFF-469B-8996-8DDDE8821B11}" type="datetimeFigureOut">
              <a:rPr lang="en-US" smtClean="0"/>
              <a:t>7/1/2020</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9E50046E-6473-4A05-B9D8-56FE33A35EED}" type="slidenum">
              <a:rPr lang="en-US" smtClean="0"/>
              <a:t>‹Nº›</a:t>
            </a:fld>
            <a:endParaRPr lang="en-US"/>
          </a:p>
        </p:txBody>
      </p:sp>
    </p:spTree>
    <p:extLst>
      <p:ext uri="{BB962C8B-B14F-4D97-AF65-F5344CB8AC3E}">
        <p14:creationId xmlns:p14="http://schemas.microsoft.com/office/powerpoint/2010/main" val="1868971879"/>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latin typeface="Bahnschrift SemiCondensed" panose="020B0502040204020203" pitchFamily="34" charset="0"/>
              </a:rPr>
              <a:t>PRIMEROS AUXILIOS PSICOLOGICOS </a:t>
            </a:r>
            <a:endParaRPr lang="en-US" dirty="0">
              <a:latin typeface="Bahnschrift SemiCondensed" panose="020B0502040204020203" pitchFamily="34" charset="0"/>
            </a:endParaRPr>
          </a:p>
        </p:txBody>
      </p:sp>
      <p:sp>
        <p:nvSpPr>
          <p:cNvPr id="3" name="Subtítulo 2"/>
          <p:cNvSpPr>
            <a:spLocks noGrp="1"/>
          </p:cNvSpPr>
          <p:nvPr>
            <p:ph type="subTitle" idx="1"/>
          </p:nvPr>
        </p:nvSpPr>
        <p:spPr>
          <a:xfrm>
            <a:off x="7083187" y="3943180"/>
            <a:ext cx="4968777" cy="1485155"/>
          </a:xfrm>
        </p:spPr>
        <p:txBody>
          <a:bodyPr/>
          <a:lstStyle/>
          <a:p>
            <a:r>
              <a:rPr lang="es-ES" dirty="0" smtClean="0"/>
              <a:t>Lic. Alejandra Adriana Mendoza Claure </a:t>
            </a:r>
            <a:endParaRPr lang="en-US" dirty="0"/>
          </a:p>
        </p:txBody>
      </p:sp>
      <p:pic>
        <p:nvPicPr>
          <p:cNvPr id="6" name="Imagen 5"/>
          <p:cNvPicPr>
            <a:picLocks noChangeAspect="1"/>
          </p:cNvPicPr>
          <p:nvPr/>
        </p:nvPicPr>
        <p:blipFill>
          <a:blip r:embed="rId2"/>
          <a:stretch>
            <a:fillRect/>
          </a:stretch>
        </p:blipFill>
        <p:spPr>
          <a:xfrm>
            <a:off x="-2" y="3905711"/>
            <a:ext cx="5936223" cy="2952289"/>
          </a:xfrm>
          <a:prstGeom prst="rect">
            <a:avLst/>
          </a:prstGeom>
        </p:spPr>
      </p:pic>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939" y="0"/>
            <a:ext cx="1968856" cy="2067073"/>
          </a:xfrm>
          <a:prstGeom prst="rect">
            <a:avLst/>
          </a:prstGeom>
        </p:spPr>
      </p:pic>
      <p:pic>
        <p:nvPicPr>
          <p:cNvPr id="8" name="Imagen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96120" y="437670"/>
            <a:ext cx="3404476" cy="1147317"/>
          </a:xfrm>
          <a:prstGeom prst="rect">
            <a:avLst/>
          </a:prstGeom>
        </p:spPr>
      </p:pic>
    </p:spTree>
    <p:extLst>
      <p:ext uri="{BB962C8B-B14F-4D97-AF65-F5344CB8AC3E}">
        <p14:creationId xmlns:p14="http://schemas.microsoft.com/office/powerpoint/2010/main" val="2750599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3331" y="245660"/>
            <a:ext cx="10263668" cy="1547276"/>
          </a:xfrm>
        </p:spPr>
        <p:txBody>
          <a:bodyPr/>
          <a:lstStyle/>
          <a:p>
            <a:r>
              <a:rPr lang="es-ES" dirty="0" smtClean="0"/>
              <a:t>PROTOCOLO “A,B,C,D,E” PARA PRIMEROS AUXILIOS PSICOLOGICOS</a:t>
            </a:r>
            <a:endParaRPr lang="en-US" dirty="0"/>
          </a:p>
        </p:txBody>
      </p:sp>
      <p:sp>
        <p:nvSpPr>
          <p:cNvPr id="4" name="Rectángulo redondeado 3"/>
          <p:cNvSpPr/>
          <p:nvPr/>
        </p:nvSpPr>
        <p:spPr>
          <a:xfrm>
            <a:off x="333235" y="3127613"/>
            <a:ext cx="1705969" cy="1446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E</a:t>
            </a:r>
            <a:r>
              <a:rPr lang="es-ES" b="1" dirty="0" smtClean="0"/>
              <a:t>scucha </a:t>
            </a:r>
          </a:p>
          <a:p>
            <a:pPr algn="ctr"/>
            <a:r>
              <a:rPr lang="es-ES" b="1" dirty="0" smtClean="0"/>
              <a:t>Activa </a:t>
            </a:r>
            <a:endParaRPr lang="en-US" b="1" dirty="0"/>
          </a:p>
        </p:txBody>
      </p:sp>
      <p:sp>
        <p:nvSpPr>
          <p:cNvPr id="5" name="Rectángulo redondeado 4"/>
          <p:cNvSpPr/>
          <p:nvPr/>
        </p:nvSpPr>
        <p:spPr>
          <a:xfrm>
            <a:off x="2620705" y="3127613"/>
            <a:ext cx="1744638" cy="1446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Re entrenamiento de la (B) entilacion </a:t>
            </a:r>
            <a:endParaRPr lang="en-US" b="1" dirty="0"/>
          </a:p>
        </p:txBody>
      </p:sp>
      <p:sp>
        <p:nvSpPr>
          <p:cNvPr id="6" name="Rectángulo redondeado 5"/>
          <p:cNvSpPr/>
          <p:nvPr/>
        </p:nvSpPr>
        <p:spPr>
          <a:xfrm>
            <a:off x="4958036" y="3129889"/>
            <a:ext cx="1933432" cy="1446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Categorización de las necesidades</a:t>
            </a:r>
            <a:endParaRPr lang="en-US" b="1" dirty="0"/>
          </a:p>
        </p:txBody>
      </p:sp>
      <p:sp>
        <p:nvSpPr>
          <p:cNvPr id="7" name="Rectángulo redondeado 6"/>
          <p:cNvSpPr/>
          <p:nvPr/>
        </p:nvSpPr>
        <p:spPr>
          <a:xfrm>
            <a:off x="7284175" y="3102593"/>
            <a:ext cx="1933432" cy="1446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Derivación a redes de apoyo</a:t>
            </a:r>
            <a:endParaRPr lang="en-US" b="1" dirty="0"/>
          </a:p>
        </p:txBody>
      </p:sp>
      <p:sp>
        <p:nvSpPr>
          <p:cNvPr id="9" name="Rectángulo redondeado 8"/>
          <p:cNvSpPr/>
          <p:nvPr/>
        </p:nvSpPr>
        <p:spPr>
          <a:xfrm>
            <a:off x="9719739" y="3102593"/>
            <a:ext cx="1933432" cy="1446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Psico Educacion</a:t>
            </a:r>
            <a:endParaRPr lang="en-US" b="1" dirty="0"/>
          </a:p>
        </p:txBody>
      </p:sp>
      <p:sp>
        <p:nvSpPr>
          <p:cNvPr id="10" name="Rectángulo 9"/>
          <p:cNvSpPr/>
          <p:nvPr/>
        </p:nvSpPr>
        <p:spPr>
          <a:xfrm>
            <a:off x="910500" y="2419727"/>
            <a:ext cx="968991" cy="707886"/>
          </a:xfrm>
          <a:prstGeom prst="rect">
            <a:avLst/>
          </a:prstGeom>
        </p:spPr>
        <p:txBody>
          <a:bodyPr wrap="square">
            <a:spAutoFit/>
          </a:bodyPr>
          <a:lstStyle/>
          <a:p>
            <a:r>
              <a:rPr lang="en-US" sz="4000" b="1" dirty="0" smtClean="0">
                <a:solidFill>
                  <a:schemeClr val="accent4">
                    <a:lumMod val="50000"/>
                  </a:schemeClr>
                </a:solidFill>
              </a:rPr>
              <a:t>A</a:t>
            </a:r>
            <a:endParaRPr lang="en-US" sz="4000" b="1" dirty="0">
              <a:solidFill>
                <a:schemeClr val="accent4">
                  <a:lumMod val="50000"/>
                </a:schemeClr>
              </a:solidFill>
            </a:endParaRPr>
          </a:p>
        </p:txBody>
      </p:sp>
      <p:sp>
        <p:nvSpPr>
          <p:cNvPr id="11" name="Rectángulo 10"/>
          <p:cNvSpPr/>
          <p:nvPr/>
        </p:nvSpPr>
        <p:spPr>
          <a:xfrm rot="10800000" flipH="1" flipV="1">
            <a:off x="3237691" y="2419727"/>
            <a:ext cx="1002750" cy="707886"/>
          </a:xfrm>
          <a:prstGeom prst="rect">
            <a:avLst/>
          </a:prstGeom>
        </p:spPr>
        <p:txBody>
          <a:bodyPr wrap="square">
            <a:spAutoFit/>
          </a:bodyPr>
          <a:lstStyle/>
          <a:p>
            <a:r>
              <a:rPr lang="es-ES" sz="4000" b="1" dirty="0">
                <a:solidFill>
                  <a:schemeClr val="accent4">
                    <a:lumMod val="50000"/>
                  </a:schemeClr>
                </a:solidFill>
              </a:rPr>
              <a:t>B</a:t>
            </a:r>
            <a:endParaRPr lang="en-US" sz="4000" b="1" dirty="0">
              <a:solidFill>
                <a:schemeClr val="accent4">
                  <a:lumMod val="50000"/>
                </a:schemeClr>
              </a:solidFill>
            </a:endParaRPr>
          </a:p>
        </p:txBody>
      </p:sp>
      <p:sp>
        <p:nvSpPr>
          <p:cNvPr id="12" name="Rectángulo 11"/>
          <p:cNvSpPr/>
          <p:nvPr/>
        </p:nvSpPr>
        <p:spPr>
          <a:xfrm>
            <a:off x="5598641" y="2419727"/>
            <a:ext cx="814562" cy="707886"/>
          </a:xfrm>
          <a:prstGeom prst="rect">
            <a:avLst/>
          </a:prstGeom>
        </p:spPr>
        <p:txBody>
          <a:bodyPr wrap="square">
            <a:spAutoFit/>
          </a:bodyPr>
          <a:lstStyle/>
          <a:p>
            <a:r>
              <a:rPr lang="es-ES" sz="4000" b="1" dirty="0">
                <a:solidFill>
                  <a:schemeClr val="accent4">
                    <a:lumMod val="50000"/>
                  </a:schemeClr>
                </a:solidFill>
              </a:rPr>
              <a:t>C</a:t>
            </a:r>
            <a:endParaRPr lang="en-US" sz="4000" b="1" dirty="0">
              <a:solidFill>
                <a:schemeClr val="accent4">
                  <a:lumMod val="50000"/>
                </a:schemeClr>
              </a:solidFill>
            </a:endParaRPr>
          </a:p>
        </p:txBody>
      </p:sp>
      <p:sp>
        <p:nvSpPr>
          <p:cNvPr id="13" name="Rectángulo 12"/>
          <p:cNvSpPr/>
          <p:nvPr/>
        </p:nvSpPr>
        <p:spPr>
          <a:xfrm>
            <a:off x="8070438" y="2419727"/>
            <a:ext cx="743026" cy="707886"/>
          </a:xfrm>
          <a:prstGeom prst="rect">
            <a:avLst/>
          </a:prstGeom>
        </p:spPr>
        <p:txBody>
          <a:bodyPr wrap="square">
            <a:spAutoFit/>
          </a:bodyPr>
          <a:lstStyle/>
          <a:p>
            <a:r>
              <a:rPr lang="es-ES" sz="4000" b="1" dirty="0" smtClean="0">
                <a:solidFill>
                  <a:schemeClr val="accent4">
                    <a:lumMod val="50000"/>
                  </a:schemeClr>
                </a:solidFill>
              </a:rPr>
              <a:t>D</a:t>
            </a:r>
            <a:endParaRPr lang="en-US" sz="4000" b="1" dirty="0">
              <a:solidFill>
                <a:schemeClr val="accent4">
                  <a:lumMod val="50000"/>
                </a:schemeClr>
              </a:solidFill>
            </a:endParaRPr>
          </a:p>
        </p:txBody>
      </p:sp>
      <p:sp>
        <p:nvSpPr>
          <p:cNvPr id="14" name="Rectángulo 13"/>
          <p:cNvSpPr/>
          <p:nvPr/>
        </p:nvSpPr>
        <p:spPr>
          <a:xfrm>
            <a:off x="10489811" y="2419727"/>
            <a:ext cx="743026" cy="707886"/>
          </a:xfrm>
          <a:prstGeom prst="rect">
            <a:avLst/>
          </a:prstGeom>
        </p:spPr>
        <p:txBody>
          <a:bodyPr wrap="square">
            <a:spAutoFit/>
          </a:bodyPr>
          <a:lstStyle/>
          <a:p>
            <a:r>
              <a:rPr lang="es-ES" sz="4000" b="1" dirty="0">
                <a:solidFill>
                  <a:schemeClr val="accent4">
                    <a:lumMod val="50000"/>
                  </a:schemeClr>
                </a:solidFill>
              </a:rPr>
              <a:t>E</a:t>
            </a:r>
            <a:endParaRPr lang="en-US" sz="4000" b="1" dirty="0">
              <a:solidFill>
                <a:schemeClr val="accent4">
                  <a:lumMod val="50000"/>
                </a:schemeClr>
              </a:solidFill>
            </a:endParaRPr>
          </a:p>
        </p:txBody>
      </p:sp>
    </p:spTree>
    <p:extLst>
      <p:ext uri="{BB962C8B-B14F-4D97-AF65-F5344CB8AC3E}">
        <p14:creationId xmlns:p14="http://schemas.microsoft.com/office/powerpoint/2010/main" val="353133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ESCUCHA ACTIVA </a:t>
            </a:r>
            <a:br>
              <a:rPr lang="es-ES" b="1" dirty="0" smtClean="0"/>
            </a:br>
            <a:r>
              <a:rPr lang="es-ES" b="1" dirty="0" smtClean="0"/>
              <a:t>“A”</a:t>
            </a:r>
            <a:endParaRPr lang="en-US" b="1" dirty="0"/>
          </a:p>
        </p:txBody>
      </p:sp>
      <p:sp>
        <p:nvSpPr>
          <p:cNvPr id="3" name="Marcador de contenido 2"/>
          <p:cNvSpPr>
            <a:spLocks noGrp="1"/>
          </p:cNvSpPr>
          <p:nvPr>
            <p:ph idx="1"/>
          </p:nvPr>
        </p:nvSpPr>
        <p:spPr>
          <a:xfrm>
            <a:off x="0" y="1918741"/>
            <a:ext cx="9009089" cy="4452078"/>
          </a:xfrm>
        </p:spPr>
        <p:txBody>
          <a:bodyPr>
            <a:normAutofit lnSpcReduction="10000"/>
          </a:bodyPr>
          <a:lstStyle/>
          <a:p>
            <a:pPr>
              <a:buFont typeface="Wingdings" panose="05000000000000000000" pitchFamily="2" charset="2"/>
              <a:buChar char="Ø"/>
            </a:pPr>
            <a:r>
              <a:rPr lang="es-ES" dirty="0"/>
              <a:t>Este paso puede tomar entre 10 a 20 minutos</a:t>
            </a:r>
            <a:r>
              <a:rPr lang="es-ES" dirty="0" smtClean="0"/>
              <a:t>.</a:t>
            </a:r>
          </a:p>
          <a:p>
            <a:pPr>
              <a:buFont typeface="Wingdings" panose="05000000000000000000" pitchFamily="2" charset="2"/>
              <a:buChar char="Ø"/>
            </a:pPr>
            <a:r>
              <a:rPr lang="es-ES" dirty="0" smtClean="0"/>
              <a:t> </a:t>
            </a:r>
            <a:r>
              <a:rPr lang="es-ES" dirty="0"/>
              <a:t>Saber comunicarse con una persona angustiada, ansiosa o alterada es fundamental</a:t>
            </a:r>
            <a:r>
              <a:rPr lang="es-ES" dirty="0" smtClean="0"/>
              <a:t>.</a:t>
            </a:r>
          </a:p>
          <a:p>
            <a:pPr>
              <a:buFont typeface="Wingdings" panose="05000000000000000000" pitchFamily="2" charset="2"/>
              <a:buChar char="Ø"/>
            </a:pPr>
            <a:r>
              <a:rPr lang="es-ES" dirty="0" smtClean="0"/>
              <a:t> </a:t>
            </a:r>
            <a:r>
              <a:rPr lang="es-ES" dirty="0"/>
              <a:t>En este estado, la persona puede querer o no </a:t>
            </a:r>
            <a:r>
              <a:rPr lang="es-ES" dirty="0" smtClean="0"/>
              <a:t>contarte </a:t>
            </a:r>
            <a:r>
              <a:rPr lang="es-ES" dirty="0"/>
              <a:t>su historia. Escuchar ese testimonio puede ser de gran ayuda para calmar a la persona </a:t>
            </a:r>
            <a:r>
              <a:rPr lang="es-ES" dirty="0" smtClean="0"/>
              <a:t>afectada</a:t>
            </a:r>
          </a:p>
          <a:p>
            <a:pPr>
              <a:buFont typeface="Wingdings" panose="05000000000000000000" pitchFamily="2" charset="2"/>
              <a:buChar char="Ø"/>
            </a:pPr>
            <a:r>
              <a:rPr lang="es-ES" dirty="0" smtClean="0"/>
              <a:t> Es </a:t>
            </a:r>
            <a:r>
              <a:rPr lang="es-ES" dirty="0"/>
              <a:t>esencial dar espacio para que ella cuente de manera espontánea lo que le está ocurriendo, pero sin presionarlo</a:t>
            </a:r>
            <a:r>
              <a:rPr lang="es-ES" dirty="0" smtClean="0"/>
              <a:t>.</a:t>
            </a:r>
          </a:p>
          <a:p>
            <a:pPr>
              <a:buFont typeface="Wingdings" panose="05000000000000000000" pitchFamily="2" charset="2"/>
              <a:buChar char="Ø"/>
            </a:pPr>
            <a:r>
              <a:rPr lang="es-ES" dirty="0" smtClean="0"/>
              <a:t> </a:t>
            </a:r>
            <a:r>
              <a:rPr lang="es-ES" dirty="0"/>
              <a:t>Para otras personas guardar silencio será preferible: permanecer a su lado, en silencio, puede ser de gran ayuda</a:t>
            </a:r>
            <a:r>
              <a:rPr lang="es-ES" dirty="0" smtClean="0"/>
              <a:t>.</a:t>
            </a:r>
          </a:p>
          <a:p>
            <a:pPr>
              <a:buFont typeface="Wingdings" panose="05000000000000000000" pitchFamily="2" charset="2"/>
              <a:buChar char="Ø"/>
            </a:pPr>
            <a:r>
              <a:rPr lang="es-ES" dirty="0" smtClean="0"/>
              <a:t> </a:t>
            </a:r>
            <a:r>
              <a:rPr lang="es-ES" dirty="0"/>
              <a:t>Lo central de la escucha activa es ser capaz de transmitirle a la otra persona que allí hay un ser humano que está comprendiendo lo que le pasa</a:t>
            </a:r>
            <a:endParaRPr lang="en-US" dirty="0"/>
          </a:p>
        </p:txBody>
      </p:sp>
      <p:sp>
        <p:nvSpPr>
          <p:cNvPr id="7" name="AutoShape 6" descr="Manual ABCDE para la"/>
          <p:cNvSpPr>
            <a:spLocks noChangeAspect="1" noChangeArrowheads="1"/>
          </p:cNvSpPr>
          <p:nvPr/>
        </p:nvSpPr>
        <p:spPr bwMode="auto">
          <a:xfrm>
            <a:off x="155575" y="-144463"/>
            <a:ext cx="315332" cy="3153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Imagen 8"/>
          <p:cNvPicPr>
            <a:picLocks noChangeAspect="1"/>
          </p:cNvPicPr>
          <p:nvPr/>
        </p:nvPicPr>
        <p:blipFill>
          <a:blip r:embed="rId2"/>
          <a:stretch>
            <a:fillRect/>
          </a:stretch>
        </p:blipFill>
        <p:spPr>
          <a:xfrm>
            <a:off x="8833495" y="1918741"/>
            <a:ext cx="3250723" cy="2143593"/>
          </a:xfrm>
          <a:prstGeom prst="rect">
            <a:avLst/>
          </a:prstGeom>
        </p:spPr>
      </p:pic>
    </p:spTree>
    <p:extLst>
      <p:ext uri="{BB962C8B-B14F-4D97-AF65-F5344CB8AC3E}">
        <p14:creationId xmlns:p14="http://schemas.microsoft.com/office/powerpoint/2010/main" val="56008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ESCUCHA ACTIVA</a:t>
            </a:r>
            <a:br>
              <a:rPr lang="es-ES" b="1" dirty="0" smtClean="0"/>
            </a:br>
            <a:r>
              <a:rPr lang="es-ES" b="1" dirty="0"/>
              <a:t>“A”</a:t>
            </a:r>
            <a:r>
              <a:rPr lang="es-ES" b="1" dirty="0" smtClean="0"/>
              <a:t> </a:t>
            </a:r>
            <a:endParaRPr lang="en-US" b="1" dirty="0"/>
          </a:p>
        </p:txBody>
      </p:sp>
      <p:sp>
        <p:nvSpPr>
          <p:cNvPr id="3" name="Marcador de contenido 2"/>
          <p:cNvSpPr>
            <a:spLocks noGrp="1"/>
          </p:cNvSpPr>
          <p:nvPr>
            <p:ph idx="1"/>
          </p:nvPr>
        </p:nvSpPr>
        <p:spPr>
          <a:xfrm>
            <a:off x="179883" y="1993692"/>
            <a:ext cx="7105338" cy="4736892"/>
          </a:xfrm>
        </p:spPr>
        <p:txBody>
          <a:bodyPr/>
          <a:lstStyle/>
          <a:p>
            <a:pPr algn="just">
              <a:buFont typeface="Wingdings" panose="05000000000000000000" pitchFamily="2" charset="2"/>
              <a:buChar char="Ø"/>
            </a:pPr>
            <a:r>
              <a:rPr lang="es-ES" dirty="0" smtClean="0"/>
              <a:t>Evita</a:t>
            </a:r>
            <a:r>
              <a:rPr lang="es-ES" dirty="0" smtClean="0"/>
              <a:t> el </a:t>
            </a:r>
            <a:r>
              <a:rPr lang="es-ES" b="1" i="1" dirty="0"/>
              <a:t>furor </a:t>
            </a:r>
            <a:r>
              <a:rPr lang="es-ES" b="1" i="1" dirty="0" smtClean="0"/>
              <a:t>curandis</a:t>
            </a:r>
            <a:r>
              <a:rPr lang="es-ES" dirty="0" smtClean="0"/>
              <a:t>, </a:t>
            </a:r>
            <a:r>
              <a:rPr lang="es-ES" dirty="0"/>
              <a:t>un impulso irreflexivo por “hacer algo” por quien está sufriendo. Esta condición podría hacerlo decir o hacer cosas que dañen a la persona aunque no haya sido su intención</a:t>
            </a:r>
            <a:r>
              <a:rPr lang="es-ES" dirty="0" smtClean="0"/>
              <a:t>.</a:t>
            </a:r>
          </a:p>
          <a:p>
            <a:pPr algn="just">
              <a:buFont typeface="Wingdings" panose="05000000000000000000" pitchFamily="2" charset="2"/>
              <a:buChar char="Ø"/>
            </a:pPr>
            <a:endParaRPr lang="es-ES" dirty="0" smtClean="0"/>
          </a:p>
          <a:p>
            <a:pPr algn="just">
              <a:buFont typeface="Wingdings" panose="05000000000000000000" pitchFamily="2" charset="2"/>
              <a:buChar char="Ø"/>
            </a:pPr>
            <a:r>
              <a:rPr lang="es-ES" dirty="0"/>
              <a:t>El lenguaje corporal es una herramienta fundamental para transmitir comprensión y empatía. Utilizar las posturas, los gestos y el </a:t>
            </a:r>
            <a:r>
              <a:rPr lang="es-ES" dirty="0" smtClean="0"/>
              <a:t>contacto visual </a:t>
            </a:r>
            <a:r>
              <a:rPr lang="es-ES" dirty="0"/>
              <a:t>son parte esencial de esta técnica</a:t>
            </a:r>
            <a:endParaRPr lang="en-US" dirty="0"/>
          </a:p>
        </p:txBody>
      </p:sp>
      <p:pic>
        <p:nvPicPr>
          <p:cNvPr id="4" name="Imagen 3"/>
          <p:cNvPicPr>
            <a:picLocks noChangeAspect="1"/>
          </p:cNvPicPr>
          <p:nvPr/>
        </p:nvPicPr>
        <p:blipFill>
          <a:blip r:embed="rId2"/>
          <a:stretch>
            <a:fillRect/>
          </a:stretch>
        </p:blipFill>
        <p:spPr>
          <a:xfrm>
            <a:off x="7400456" y="2248526"/>
            <a:ext cx="4509667" cy="3549544"/>
          </a:xfrm>
          <a:prstGeom prst="rect">
            <a:avLst/>
          </a:prstGeom>
        </p:spPr>
      </p:pic>
    </p:spTree>
    <p:extLst>
      <p:ext uri="{BB962C8B-B14F-4D97-AF65-F5344CB8AC3E}">
        <p14:creationId xmlns:p14="http://schemas.microsoft.com/office/powerpoint/2010/main" val="24196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ESCUCHA ACTIVA</a:t>
            </a:r>
            <a:br>
              <a:rPr lang="es-ES" b="1" dirty="0" smtClean="0"/>
            </a:br>
            <a:r>
              <a:rPr lang="es-ES" b="1" dirty="0"/>
              <a:t>“A”</a:t>
            </a:r>
            <a:endParaRPr lang="en-US" b="1"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812064157"/>
              </p:ext>
            </p:extLst>
          </p:nvPr>
        </p:nvGraphicFramePr>
        <p:xfrm>
          <a:off x="419723" y="2011358"/>
          <a:ext cx="11227634" cy="4700379"/>
        </p:xfrm>
        <a:graphic>
          <a:graphicData uri="http://schemas.openxmlformats.org/drawingml/2006/table">
            <a:tbl>
              <a:tblPr firstRow="1" bandRow="1">
                <a:tableStyleId>{5C22544A-7EE6-4342-B048-85BDC9FD1C3A}</a:tableStyleId>
              </a:tblPr>
              <a:tblGrid>
                <a:gridCol w="5613817">
                  <a:extLst>
                    <a:ext uri="{9D8B030D-6E8A-4147-A177-3AD203B41FA5}">
                      <a16:colId xmlns:a16="http://schemas.microsoft.com/office/drawing/2014/main" val="1279134760"/>
                    </a:ext>
                  </a:extLst>
                </a:gridCol>
                <a:gridCol w="5613817">
                  <a:extLst>
                    <a:ext uri="{9D8B030D-6E8A-4147-A177-3AD203B41FA5}">
                      <a16:colId xmlns:a16="http://schemas.microsoft.com/office/drawing/2014/main" val="918107579"/>
                    </a:ext>
                  </a:extLst>
                </a:gridCol>
              </a:tblGrid>
              <a:tr h="1317099">
                <a:tc>
                  <a:txBody>
                    <a:bodyPr/>
                    <a:lstStyle/>
                    <a:p>
                      <a:pPr algn="ctr"/>
                      <a:r>
                        <a:rPr lang="es-ES" sz="3200" dirty="0" smtClean="0"/>
                        <a:t>LO QUE DEBO HACER O DECIR</a:t>
                      </a:r>
                      <a:endParaRPr lang="en-US" sz="3200" dirty="0"/>
                    </a:p>
                  </a:txBody>
                  <a:tcPr/>
                </a:tc>
                <a:tc>
                  <a:txBody>
                    <a:bodyPr/>
                    <a:lstStyle/>
                    <a:p>
                      <a:pPr algn="ctr"/>
                      <a:r>
                        <a:rPr lang="es-ES" sz="3200" dirty="0" smtClean="0"/>
                        <a:t>LO QUE NO DEBO HACER O DECIR</a:t>
                      </a:r>
                      <a:r>
                        <a:rPr lang="es-ES" sz="3200" baseline="0" dirty="0" smtClean="0"/>
                        <a:t> </a:t>
                      </a:r>
                      <a:endParaRPr lang="en-US" sz="3200" dirty="0"/>
                    </a:p>
                  </a:txBody>
                  <a:tcPr/>
                </a:tc>
                <a:extLst>
                  <a:ext uri="{0D108BD9-81ED-4DB2-BD59-A6C34878D82A}">
                    <a16:rowId xmlns:a16="http://schemas.microsoft.com/office/drawing/2014/main" val="2968352139"/>
                  </a:ext>
                </a:extLst>
              </a:tr>
              <a:tr h="3327176">
                <a:tc>
                  <a:txBody>
                    <a:bodyPr/>
                    <a:lstStyle/>
                    <a:p>
                      <a:pPr marL="285750" indent="-285750">
                        <a:buFont typeface="Arial" panose="020B0604020202020204" pitchFamily="34" charset="0"/>
                        <a:buChar char="•"/>
                      </a:pPr>
                      <a:r>
                        <a:rPr lang="es-ES" dirty="0" smtClean="0"/>
                        <a:t>Hazle entender a la persona afectada</a:t>
                      </a:r>
                      <a:r>
                        <a:rPr lang="es-ES" baseline="0" dirty="0" smtClean="0"/>
                        <a:t> que lo estas escuchando. Resume las causas del sentimiento y considerando palabras que utilice el afectado. Asiente la cabeza o di </a:t>
                      </a:r>
                      <a:r>
                        <a:rPr lang="es-ES" b="1" i="1" baseline="0" dirty="0" smtClean="0"/>
                        <a:t>“mmm…claro, si” o “entonces usted me dijo que…”.</a:t>
                      </a:r>
                    </a:p>
                    <a:p>
                      <a:pPr marL="285750" indent="-285750">
                        <a:buFont typeface="Arial" panose="020B0604020202020204" pitchFamily="34" charset="0"/>
                        <a:buChar char="•"/>
                      </a:pPr>
                      <a:endParaRPr lang="es-ES" b="1" i="1" baseline="0" dirty="0" smtClean="0"/>
                    </a:p>
                    <a:p>
                      <a:pPr marL="285750" indent="-285750">
                        <a:buFont typeface="Arial" panose="020B0604020202020204" pitchFamily="34" charset="0"/>
                        <a:buChar char="•"/>
                      </a:pPr>
                      <a:r>
                        <a:rPr lang="es-ES" b="1" i="0" baseline="0" dirty="0" smtClean="0"/>
                        <a:t>Respeta los espacios de silencio, la pena o el llanto del afectado, no lo interrumpa. </a:t>
                      </a:r>
                    </a:p>
                    <a:p>
                      <a:pPr marL="285750" indent="-285750">
                        <a:buFont typeface="Arial" panose="020B0604020202020204" pitchFamily="34" charset="0"/>
                        <a:buChar char="•"/>
                      </a:pPr>
                      <a:endParaRPr lang="es-ES" b="1" i="0" baseline="0" dirty="0" smtClean="0"/>
                    </a:p>
                    <a:p>
                      <a:pPr marL="285750" indent="-285750">
                        <a:buFont typeface="Arial" panose="020B0604020202020204" pitchFamily="34" charset="0"/>
                        <a:buChar char="•"/>
                      </a:pPr>
                      <a:r>
                        <a:rPr lang="es-ES" b="1" i="0" baseline="0" dirty="0" smtClean="0"/>
                        <a:t>No te precipites por hacer algo</a:t>
                      </a:r>
                    </a:p>
                    <a:p>
                      <a:endParaRPr lang="es-ES" b="1" i="1" baseline="0" dirty="0" smtClean="0"/>
                    </a:p>
                    <a:p>
                      <a:endParaRPr lang="en-US" b="1" i="1" dirty="0"/>
                    </a:p>
                  </a:txBody>
                  <a:tcPr/>
                </a:tc>
                <a:tc>
                  <a:txBody>
                    <a:bodyPr/>
                    <a:lstStyle/>
                    <a:p>
                      <a:pPr marL="285750" indent="-285750">
                        <a:buFont typeface="Arial" panose="020B0604020202020204" pitchFamily="34" charset="0"/>
                        <a:buChar char="•"/>
                      </a:pPr>
                      <a:r>
                        <a:rPr lang="es-ES" dirty="0" smtClean="0"/>
                        <a:t>No</a:t>
                      </a:r>
                      <a:r>
                        <a:rPr lang="es-ES" baseline="0" dirty="0" smtClean="0"/>
                        <a:t> te distraigas</a:t>
                      </a:r>
                    </a:p>
                    <a:p>
                      <a:pPr marL="0" indent="0">
                        <a:buFont typeface="Arial" panose="020B0604020202020204" pitchFamily="34" charset="0"/>
                        <a:buNone/>
                      </a:pPr>
                      <a:endParaRPr lang="es-ES" baseline="0" dirty="0" smtClean="0"/>
                    </a:p>
                    <a:p>
                      <a:pPr marL="285750" indent="-285750">
                        <a:buFont typeface="Arial" panose="020B0604020202020204" pitchFamily="34" charset="0"/>
                        <a:buChar char="•"/>
                      </a:pPr>
                      <a:r>
                        <a:rPr lang="es-ES" baseline="0" dirty="0" smtClean="0"/>
                        <a:t>No mires el reloj ni mires insistentemente a otro lado</a:t>
                      </a:r>
                    </a:p>
                    <a:p>
                      <a:pPr marL="285750" indent="-285750">
                        <a:buFont typeface="Arial" panose="020B0604020202020204" pitchFamily="34" charset="0"/>
                        <a:buChar char="•"/>
                      </a:pPr>
                      <a:endParaRPr lang="es-ES" baseline="0" dirty="0" smtClean="0"/>
                    </a:p>
                    <a:p>
                      <a:pPr marL="285750" indent="-285750">
                        <a:buFont typeface="Arial" panose="020B0604020202020204" pitchFamily="34" charset="0"/>
                        <a:buChar char="•"/>
                      </a:pPr>
                      <a:r>
                        <a:rPr lang="es-ES" baseline="0" dirty="0" smtClean="0"/>
                        <a:t>No te apresures a dar una solución si la persona quiere ser escuchada</a:t>
                      </a:r>
                    </a:p>
                    <a:p>
                      <a:pPr marL="285750" indent="-285750">
                        <a:buFont typeface="Arial" panose="020B0604020202020204" pitchFamily="34" charset="0"/>
                        <a:buChar char="•"/>
                      </a:pPr>
                      <a:endParaRPr lang="es-ES" baseline="0" dirty="0" smtClean="0"/>
                    </a:p>
                    <a:p>
                      <a:pPr marL="285750" indent="-285750">
                        <a:buFont typeface="Arial" panose="020B0604020202020204" pitchFamily="34" charset="0"/>
                        <a:buChar char="•"/>
                      </a:pPr>
                      <a:r>
                        <a:rPr lang="es-ES" baseline="0" dirty="0" smtClean="0"/>
                        <a:t>No juzgues lo que la persona hizo o no hizo, sintió o no sintió, como</a:t>
                      </a:r>
                      <a:r>
                        <a:rPr lang="es-ES" i="1" baseline="0" dirty="0" smtClean="0"/>
                        <a:t>: </a:t>
                      </a:r>
                      <a:r>
                        <a:rPr lang="es-ES" b="1" i="1" baseline="0" dirty="0" smtClean="0"/>
                        <a:t>“usted no debió haber hecho eso…” o “no debería sentirse así…”</a:t>
                      </a:r>
                    </a:p>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2904947666"/>
                  </a:ext>
                </a:extLst>
              </a:tr>
            </a:tbl>
          </a:graphicData>
        </a:graphic>
      </p:graphicFrame>
    </p:spTree>
    <p:extLst>
      <p:ext uri="{BB962C8B-B14F-4D97-AF65-F5344CB8AC3E}">
        <p14:creationId xmlns:p14="http://schemas.microsoft.com/office/powerpoint/2010/main" val="1758281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t>ESCUCHA </a:t>
            </a:r>
            <a:r>
              <a:rPr lang="es-ES" b="1" dirty="0" smtClean="0"/>
              <a:t>ACTIVA</a:t>
            </a:r>
            <a:br>
              <a:rPr lang="es-ES" b="1" dirty="0" smtClean="0"/>
            </a:br>
            <a:r>
              <a:rPr lang="es-ES" b="1" dirty="0"/>
              <a:t>“A”</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91085349"/>
              </p:ext>
            </p:extLst>
          </p:nvPr>
        </p:nvGraphicFramePr>
        <p:xfrm>
          <a:off x="224851" y="1918740"/>
          <a:ext cx="11752290" cy="4939259"/>
        </p:xfrm>
        <a:graphic>
          <a:graphicData uri="http://schemas.openxmlformats.org/drawingml/2006/table">
            <a:tbl>
              <a:tblPr firstRow="1" bandRow="1">
                <a:tableStyleId>{5C22544A-7EE6-4342-B048-85BDC9FD1C3A}</a:tableStyleId>
              </a:tblPr>
              <a:tblGrid>
                <a:gridCol w="5876145">
                  <a:extLst>
                    <a:ext uri="{9D8B030D-6E8A-4147-A177-3AD203B41FA5}">
                      <a16:colId xmlns:a16="http://schemas.microsoft.com/office/drawing/2014/main" val="3494006379"/>
                    </a:ext>
                  </a:extLst>
                </a:gridCol>
                <a:gridCol w="5876145">
                  <a:extLst>
                    <a:ext uri="{9D8B030D-6E8A-4147-A177-3AD203B41FA5}">
                      <a16:colId xmlns:a16="http://schemas.microsoft.com/office/drawing/2014/main" val="2375611705"/>
                    </a:ext>
                  </a:extLst>
                </a:gridCol>
              </a:tblGrid>
              <a:tr h="95698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2800" dirty="0" smtClean="0"/>
                        <a:t>LO QUE DEBO HACER O DECIR</a:t>
                      </a:r>
                      <a:endParaRPr lang="en-US" sz="2800" dirty="0" smtClean="0"/>
                    </a:p>
                    <a:p>
                      <a:pPr algn="ct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2800" dirty="0" smtClean="0"/>
                        <a:t>LO QUE NO DEBO HACER O DECIR</a:t>
                      </a:r>
                      <a:r>
                        <a:rPr lang="es-ES" sz="2800" baseline="0" dirty="0" smtClean="0"/>
                        <a:t> </a:t>
                      </a:r>
                      <a:endParaRPr lang="en-US" sz="2800" dirty="0" smtClean="0"/>
                    </a:p>
                    <a:p>
                      <a:pPr algn="ctr"/>
                      <a:endParaRPr lang="en-US" sz="2800" dirty="0"/>
                    </a:p>
                  </a:txBody>
                  <a:tcPr/>
                </a:tc>
                <a:extLst>
                  <a:ext uri="{0D108BD9-81ED-4DB2-BD59-A6C34878D82A}">
                    <a16:rowId xmlns:a16="http://schemas.microsoft.com/office/drawing/2014/main" val="91859559"/>
                  </a:ext>
                </a:extLst>
              </a:tr>
              <a:tr h="3982278">
                <a:tc>
                  <a:txBody>
                    <a:bodyPr/>
                    <a:lstStyle/>
                    <a:p>
                      <a:pPr marL="285750" indent="-285750" algn="just">
                        <a:buFont typeface="Wingdings" panose="05000000000000000000" pitchFamily="2" charset="2"/>
                        <a:buChar char="Ø"/>
                      </a:pPr>
                      <a:r>
                        <a:rPr lang="es-ES" dirty="0" smtClean="0"/>
                        <a:t>Permanece</a:t>
                      </a:r>
                      <a:r>
                        <a:rPr lang="es-ES" baseline="0" dirty="0" smtClean="0"/>
                        <a:t> cerca de la persona, sentado a su lado y mirando al rostro.</a:t>
                      </a:r>
                    </a:p>
                    <a:p>
                      <a:pPr marL="0" indent="0" algn="just">
                        <a:buFont typeface="Wingdings" panose="05000000000000000000" pitchFamily="2" charset="2"/>
                        <a:buNone/>
                      </a:pPr>
                      <a:endParaRPr lang="es-ES" baseline="0" dirty="0" smtClean="0"/>
                    </a:p>
                    <a:p>
                      <a:pPr marL="285750" indent="-285750" algn="just">
                        <a:buFont typeface="Wingdings" panose="05000000000000000000" pitchFamily="2" charset="2"/>
                        <a:buChar char="Ø"/>
                      </a:pPr>
                      <a:r>
                        <a:rPr lang="es-ES" baseline="0" dirty="0" smtClean="0"/>
                        <a:t>Toca a la persona solo en actitud de apoyo.</a:t>
                      </a:r>
                    </a:p>
                    <a:p>
                      <a:pPr marL="285750" indent="-285750" algn="just">
                        <a:buFont typeface="Wingdings" panose="05000000000000000000" pitchFamily="2" charset="2"/>
                        <a:buChar char="Ø"/>
                      </a:pPr>
                      <a:endParaRPr lang="es-ES" baseline="0" dirty="0" smtClean="0"/>
                    </a:p>
                    <a:p>
                      <a:pPr marL="285750" indent="-285750" algn="just">
                        <a:buFont typeface="Wingdings" panose="05000000000000000000" pitchFamily="2" charset="2"/>
                        <a:buChar char="Ø"/>
                      </a:pPr>
                      <a:r>
                        <a:rPr lang="es-ES" baseline="0" dirty="0" smtClean="0"/>
                        <a:t>Utiliza la técnica </a:t>
                      </a:r>
                      <a:r>
                        <a:rPr lang="es-ES" b="1" baseline="0" dirty="0" smtClean="0"/>
                        <a:t>del reflejo </a:t>
                      </a:r>
                      <a:r>
                        <a:rPr lang="es-ES" b="0" baseline="0" dirty="0" smtClean="0"/>
                        <a:t>adoptando posturalmente una actitud similar a la del afectado, que le comunique que usted está en la misma “sintonía afectiva”.</a:t>
                      </a:r>
                    </a:p>
                    <a:p>
                      <a:pPr marL="0" indent="0" algn="just">
                        <a:buFont typeface="Wingdings" panose="05000000000000000000" pitchFamily="2" charset="2"/>
                        <a:buNone/>
                      </a:pPr>
                      <a:r>
                        <a:rPr lang="es-ES" b="0" baseline="0" dirty="0" smtClean="0"/>
                        <a:t> </a:t>
                      </a:r>
                    </a:p>
                    <a:p>
                      <a:pPr marL="285750" indent="-285750" algn="just">
                        <a:buFont typeface="Wingdings" panose="05000000000000000000" pitchFamily="2" charset="2"/>
                        <a:buChar char="Ø"/>
                      </a:pPr>
                      <a:r>
                        <a:rPr lang="es-ES" dirty="0" smtClean="0"/>
                        <a:t>Hazle saber que comprendes su sufrimiento y que entiendes que se puede estar sintiendo muy mal, sin ser auto referente</a:t>
                      </a:r>
                    </a:p>
                    <a:p>
                      <a:pPr marL="285750" indent="-285750" algn="just">
                        <a:buFont typeface="Wingdings" panose="05000000000000000000" pitchFamily="2" charset="2"/>
                        <a:buChar char="Ø"/>
                      </a:pPr>
                      <a:endParaRPr lang="es-ES" dirty="0" smtClean="0"/>
                    </a:p>
                    <a:p>
                      <a:pPr marL="285750" indent="-285750" algn="just">
                        <a:buFont typeface="Wingdings" panose="05000000000000000000" pitchFamily="2" charset="2"/>
                        <a:buChar char="Ø"/>
                      </a:pPr>
                      <a:r>
                        <a:rPr lang="es-ES" b="1" i="1" dirty="0" smtClean="0"/>
                        <a:t>“ESTO</a:t>
                      </a:r>
                      <a:r>
                        <a:rPr lang="es-ES" b="1" i="1" baseline="0" dirty="0" smtClean="0"/>
                        <a:t> DEBE SER DIFICIL PARA USTED”</a:t>
                      </a:r>
                    </a:p>
                  </a:txBody>
                  <a:tcPr/>
                </a:tc>
                <a:tc>
                  <a:txBody>
                    <a:bodyPr/>
                    <a:lstStyle/>
                    <a:p>
                      <a:r>
                        <a:rPr lang="es-ES" dirty="0" smtClean="0"/>
                        <a:t>No minimice</a:t>
                      </a:r>
                      <a:r>
                        <a:rPr lang="es-ES" baseline="0" dirty="0" smtClean="0"/>
                        <a:t>s la situación</a:t>
                      </a:r>
                      <a:r>
                        <a:rPr lang="es-ES" dirty="0" smtClean="0"/>
                        <a:t> ni dé falsas esperanzas:</a:t>
                      </a:r>
                    </a:p>
                    <a:p>
                      <a:endParaRPr lang="es-ES" dirty="0" smtClean="0"/>
                    </a:p>
                    <a:p>
                      <a:r>
                        <a:rPr lang="es-ES" b="1" dirty="0" smtClean="0"/>
                        <a:t>“puedo asegurarle que usted va salir adelante”</a:t>
                      </a:r>
                    </a:p>
                    <a:p>
                      <a:endParaRPr lang="es-ES" b="1" dirty="0" smtClean="0"/>
                    </a:p>
                    <a:p>
                      <a:r>
                        <a:rPr lang="en-US" b="1" dirty="0" smtClean="0"/>
                        <a:t>“afortunadamente no fue para tanto”</a:t>
                      </a:r>
                    </a:p>
                    <a:p>
                      <a:endParaRPr lang="es-ES" b="1" dirty="0" smtClean="0"/>
                    </a:p>
                    <a:p>
                      <a:r>
                        <a:rPr lang="es-ES" b="1" dirty="0" smtClean="0"/>
                        <a:t>“ahora tiene un angelito que la cuida”</a:t>
                      </a:r>
                    </a:p>
                    <a:p>
                      <a:endParaRPr lang="es-ES" b="1" dirty="0" smtClean="0"/>
                    </a:p>
                    <a:p>
                      <a:r>
                        <a:rPr lang="en-US" b="1" dirty="0" smtClean="0"/>
                        <a:t>“no te </a:t>
                      </a:r>
                      <a:r>
                        <a:rPr lang="es-BO" b="1" noProof="0" dirty="0" smtClean="0"/>
                        <a:t>preocupes</a:t>
                      </a:r>
                      <a:r>
                        <a:rPr lang="en-US" b="1" dirty="0" smtClean="0"/>
                        <a:t>… eres joven, y ya vas a ver que vas a encontrar pareja pronto”</a:t>
                      </a:r>
                    </a:p>
                    <a:p>
                      <a:endParaRPr lang="es-ES" b="1" dirty="0" smtClean="0"/>
                    </a:p>
                    <a:p>
                      <a:r>
                        <a:rPr lang="es-ES" b="1" dirty="0" smtClean="0"/>
                        <a:t>“Dios sabe por qué hace las cosas”</a:t>
                      </a:r>
                    </a:p>
                    <a:p>
                      <a:endParaRPr lang="es-ES" b="1" dirty="0" smtClean="0"/>
                    </a:p>
                    <a:p>
                      <a:r>
                        <a:rPr lang="es-ES" b="1" dirty="0" smtClean="0"/>
                        <a:t>“no hay mal que por bien no venga”</a:t>
                      </a:r>
                      <a:endParaRPr lang="en-US" b="1" dirty="0"/>
                    </a:p>
                  </a:txBody>
                  <a:tcPr/>
                </a:tc>
                <a:extLst>
                  <a:ext uri="{0D108BD9-81ED-4DB2-BD59-A6C34878D82A}">
                    <a16:rowId xmlns:a16="http://schemas.microsoft.com/office/drawing/2014/main" val="1808915201"/>
                  </a:ext>
                </a:extLst>
              </a:tr>
            </a:tbl>
          </a:graphicData>
        </a:graphic>
      </p:graphicFrame>
    </p:spTree>
    <p:extLst>
      <p:ext uri="{BB962C8B-B14F-4D97-AF65-F5344CB8AC3E}">
        <p14:creationId xmlns:p14="http://schemas.microsoft.com/office/powerpoint/2010/main" val="2501708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34518" y="284176"/>
            <a:ext cx="10252481" cy="1508760"/>
          </a:xfrm>
        </p:spPr>
        <p:txBody>
          <a:bodyPr/>
          <a:lstStyle/>
          <a:p>
            <a:pPr algn="ctr"/>
            <a:r>
              <a:rPr lang="es-ES" b="1" dirty="0" smtClean="0"/>
              <a:t>RE ENTRENAMIENTO DE LA (B) ENTILACIÓN </a:t>
            </a:r>
            <a:endParaRPr lang="en-US" b="1" dirty="0"/>
          </a:p>
        </p:txBody>
      </p:sp>
      <p:sp>
        <p:nvSpPr>
          <p:cNvPr id="3" name="Marcador de contenido 2"/>
          <p:cNvSpPr>
            <a:spLocks noGrp="1"/>
          </p:cNvSpPr>
          <p:nvPr>
            <p:ph idx="1"/>
          </p:nvPr>
        </p:nvSpPr>
        <p:spPr>
          <a:xfrm>
            <a:off x="224853" y="2008682"/>
            <a:ext cx="6220917" cy="4347148"/>
          </a:xfrm>
        </p:spPr>
        <p:txBody>
          <a:bodyPr/>
          <a:lstStyle/>
          <a:p>
            <a:pPr algn="just"/>
            <a:r>
              <a:rPr lang="es-ES" dirty="0"/>
              <a:t>Algunas personas que han vivido una crisis pueden mostrarse ansiosas o alteradas, sintiendo confusión o encontrándose sobrepasadas por la situación, observándose temblorosas, teniendo dificultades para respirar o sintiendo su corazón muy agitado. Por esta razón, los PAP contemplan unos minutos para enseñar y practicar reentrenamiento de la (B)</a:t>
            </a:r>
            <a:r>
              <a:rPr lang="es-ES" dirty="0" err="1"/>
              <a:t>entilación</a:t>
            </a:r>
            <a:r>
              <a:rPr lang="es-ES" dirty="0"/>
              <a:t> y así ayudar a las personas a tranquilizarse. Este paso toma 10 minutos, aunque habrá personas que necesitarán más tiempo. Recuerde que este y otros pasos pueden aplicarse siempre y cuando la persona quiera recibirlo.</a:t>
            </a:r>
            <a:endParaRPr lang="en-US" dirty="0"/>
          </a:p>
        </p:txBody>
      </p:sp>
      <p:pic>
        <p:nvPicPr>
          <p:cNvPr id="5" name="Imagen 4"/>
          <p:cNvPicPr>
            <a:picLocks noChangeAspect="1"/>
          </p:cNvPicPr>
          <p:nvPr/>
        </p:nvPicPr>
        <p:blipFill>
          <a:blip r:embed="rId2"/>
          <a:stretch>
            <a:fillRect/>
          </a:stretch>
        </p:blipFill>
        <p:spPr>
          <a:xfrm>
            <a:off x="6566550" y="2128603"/>
            <a:ext cx="5261141" cy="3536819"/>
          </a:xfrm>
          <a:prstGeom prst="rect">
            <a:avLst/>
          </a:prstGeom>
        </p:spPr>
      </p:pic>
    </p:spTree>
    <p:extLst>
      <p:ext uri="{BB962C8B-B14F-4D97-AF65-F5344CB8AC3E}">
        <p14:creationId xmlns:p14="http://schemas.microsoft.com/office/powerpoint/2010/main" val="3328288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9587" y="284176"/>
            <a:ext cx="10357412" cy="1508760"/>
          </a:xfrm>
        </p:spPr>
        <p:txBody>
          <a:bodyPr/>
          <a:lstStyle/>
          <a:p>
            <a:pPr algn="ctr"/>
            <a:r>
              <a:rPr lang="es-ES" b="1" dirty="0" smtClean="0"/>
              <a:t>TÉCNICAS DE RESPIRACION </a:t>
            </a:r>
            <a:endParaRPr lang="en-US" b="1" dirty="0"/>
          </a:p>
        </p:txBody>
      </p:sp>
      <p:sp>
        <p:nvSpPr>
          <p:cNvPr id="3" name="Marcador de contenido 2"/>
          <p:cNvSpPr>
            <a:spLocks noGrp="1"/>
          </p:cNvSpPr>
          <p:nvPr>
            <p:ph idx="1"/>
          </p:nvPr>
        </p:nvSpPr>
        <p:spPr>
          <a:xfrm>
            <a:off x="269822" y="2038661"/>
            <a:ext cx="11922177" cy="4616971"/>
          </a:xfrm>
        </p:spPr>
        <p:txBody>
          <a:bodyPr/>
          <a:lstStyle/>
          <a:p>
            <a:r>
              <a:rPr lang="es-ES" dirty="0" smtClean="0"/>
              <a:t>1.- Dirígete  a la persona y dile</a:t>
            </a:r>
            <a:r>
              <a:rPr lang="es-ES" dirty="0"/>
              <a:t>:                                 </a:t>
            </a:r>
          </a:p>
          <a:p>
            <a:pPr marL="0" indent="0">
              <a:buNone/>
            </a:pPr>
            <a:endParaRPr lang="es-ES" dirty="0" smtClean="0"/>
          </a:p>
          <a:p>
            <a:pPr marL="0" indent="0">
              <a:buNone/>
            </a:pPr>
            <a:r>
              <a:rPr lang="es-ES" b="1" dirty="0"/>
              <a:t> </a:t>
            </a:r>
            <a:r>
              <a:rPr lang="es-ES" b="1" dirty="0" smtClean="0"/>
              <a:t>                                                                                                         2.- Puedes </a:t>
            </a:r>
            <a:r>
              <a:rPr lang="es-ES" b="1" dirty="0"/>
              <a:t>pedirle que lo </a:t>
            </a:r>
            <a:r>
              <a:rPr lang="es-ES" b="1" dirty="0" smtClean="0"/>
              <a:t>practiquen  </a:t>
            </a:r>
            <a:r>
              <a:rPr lang="es-ES" b="1" dirty="0"/>
              <a:t>juntos</a:t>
            </a:r>
            <a:endParaRPr lang="es-ES" b="1" dirty="0" smtClean="0"/>
          </a:p>
          <a:p>
            <a:r>
              <a:rPr lang="es-ES" dirty="0" smtClean="0"/>
              <a:t>                                                                                                    </a:t>
            </a:r>
          </a:p>
          <a:p>
            <a:r>
              <a:rPr lang="es-ES" dirty="0"/>
              <a:t>                                                                                  </a:t>
            </a:r>
            <a:r>
              <a:rPr lang="es-ES" dirty="0" smtClean="0"/>
              <a:t>   </a:t>
            </a:r>
            <a:endParaRPr lang="en-US" dirty="0"/>
          </a:p>
        </p:txBody>
      </p:sp>
      <p:sp>
        <p:nvSpPr>
          <p:cNvPr id="4" name="Rectángulo 3"/>
          <p:cNvSpPr/>
          <p:nvPr/>
        </p:nvSpPr>
        <p:spPr>
          <a:xfrm>
            <a:off x="269823" y="2743199"/>
            <a:ext cx="4601980" cy="24583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a:t>
            </a:r>
            <a:r>
              <a:rPr lang="es-ES" b="1" dirty="0" smtClean="0"/>
              <a:t>Ahora ensayaremos el re-entrenamiento de la respiración: consiste en inspirar, exhalar y luego esperar un momento con los pulmones vacíos hasta volver a inspirar… lo importante es la pausa luego de vaciar los pulmones”</a:t>
            </a:r>
            <a:endParaRPr lang="en-US" b="1" dirty="0"/>
          </a:p>
        </p:txBody>
      </p:sp>
      <p:cxnSp>
        <p:nvCxnSpPr>
          <p:cNvPr id="6" name="Conector recto de flecha 5"/>
          <p:cNvCxnSpPr/>
          <p:nvPr/>
        </p:nvCxnSpPr>
        <p:spPr>
          <a:xfrm flipV="1">
            <a:off x="4871803" y="3402767"/>
            <a:ext cx="1663908" cy="11692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927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TÉCNICAS DE RESPIRACION </a:t>
            </a:r>
            <a:endParaRPr lang="en-US" b="1" dirty="0"/>
          </a:p>
        </p:txBody>
      </p:sp>
      <p:sp>
        <p:nvSpPr>
          <p:cNvPr id="3" name="Marcador de contenido 2"/>
          <p:cNvSpPr>
            <a:spLocks noGrp="1"/>
          </p:cNvSpPr>
          <p:nvPr>
            <p:ph idx="1"/>
          </p:nvPr>
        </p:nvSpPr>
        <p:spPr>
          <a:xfrm>
            <a:off x="2248524" y="2068642"/>
            <a:ext cx="7000407" cy="1184223"/>
          </a:xfrm>
        </p:spPr>
        <p:txBody>
          <a:bodyPr/>
          <a:lstStyle/>
          <a:p>
            <a:pPr algn="ctr"/>
            <a:r>
              <a:rPr lang="es-ES" dirty="0"/>
              <a:t>3.-Para empezar, </a:t>
            </a:r>
            <a:r>
              <a:rPr lang="es-ES" dirty="0" smtClean="0"/>
              <a:t>pídele </a:t>
            </a:r>
            <a:r>
              <a:rPr lang="es-ES" dirty="0"/>
              <a:t>a la persona que adopte una postura relajada y cómoda, poniendo los pies en el piso y sintiendo ese contacto</a:t>
            </a:r>
            <a:endParaRPr lang="en-US" dirty="0"/>
          </a:p>
        </p:txBody>
      </p:sp>
      <p:sp>
        <p:nvSpPr>
          <p:cNvPr id="4" name="Rectángulo 3"/>
          <p:cNvSpPr/>
          <p:nvPr/>
        </p:nvSpPr>
        <p:spPr>
          <a:xfrm>
            <a:off x="2623279" y="3528571"/>
            <a:ext cx="6400799" cy="2557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smtClean="0"/>
              <a:t>“Si lo desea y se siente cómodo, puede cerrar los ojos o mirar un punto fijo con la mirada baja. Ahora vamos a intentarlo…”</a:t>
            </a:r>
            <a:endParaRPr lang="en-US" sz="2400" b="1" dirty="0"/>
          </a:p>
        </p:txBody>
      </p:sp>
    </p:spTree>
    <p:extLst>
      <p:ext uri="{BB962C8B-B14F-4D97-AF65-F5344CB8AC3E}">
        <p14:creationId xmlns:p14="http://schemas.microsoft.com/office/powerpoint/2010/main" val="1619789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Técnicas de respiración </a:t>
            </a:r>
            <a:endParaRPr lang="en-US" b="1" dirty="0"/>
          </a:p>
        </p:txBody>
      </p:sp>
      <p:pic>
        <p:nvPicPr>
          <p:cNvPr id="4" name="Marcador de contenido 3"/>
          <p:cNvPicPr>
            <a:picLocks noGrp="1" noChangeAspect="1"/>
          </p:cNvPicPr>
          <p:nvPr>
            <p:ph idx="1"/>
          </p:nvPr>
        </p:nvPicPr>
        <p:blipFill rotWithShape="1">
          <a:blip r:embed="rId2">
            <a:extLst>
              <a:ext uri="{28A0092B-C50C-407E-A947-70E740481C1C}">
                <a14:useLocalDpi xmlns:a14="http://schemas.microsoft.com/office/drawing/2010/main" val="0"/>
              </a:ext>
            </a:extLst>
          </a:blip>
          <a:srcRect t="13610" r="258"/>
          <a:stretch/>
        </p:blipFill>
        <p:spPr>
          <a:xfrm>
            <a:off x="5201588" y="2128604"/>
            <a:ext cx="6850504" cy="4551334"/>
          </a:xfrm>
        </p:spPr>
      </p:pic>
      <p:sp>
        <p:nvSpPr>
          <p:cNvPr id="5" name="Rectángulo 4"/>
          <p:cNvSpPr/>
          <p:nvPr/>
        </p:nvSpPr>
        <p:spPr>
          <a:xfrm>
            <a:off x="269824" y="3192905"/>
            <a:ext cx="4931764" cy="1754326"/>
          </a:xfrm>
          <a:prstGeom prst="rect">
            <a:avLst/>
          </a:prstGeom>
        </p:spPr>
        <p:txBody>
          <a:bodyPr wrap="square">
            <a:spAutoFit/>
          </a:bodyPr>
          <a:lstStyle/>
          <a:p>
            <a:pPr algn="just"/>
            <a:r>
              <a:rPr lang="es-ES" b="1" dirty="0" smtClean="0"/>
              <a:t>Los 4 tiempos no siguen necesariamente el tiempo real (en segundos). La duración de los tiempos es variable, según el estado de agitación de la persona. Acomode la duración de los tiempos para que el afectado se sienta cómodo y no se quede sin aire</a:t>
            </a:r>
            <a:endParaRPr lang="en-US" b="1" dirty="0"/>
          </a:p>
        </p:txBody>
      </p:sp>
    </p:spTree>
    <p:extLst>
      <p:ext uri="{BB962C8B-B14F-4D97-AF65-F5344CB8AC3E}">
        <p14:creationId xmlns:p14="http://schemas.microsoft.com/office/powerpoint/2010/main" val="1208623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t>Técnicas de respiración </a:t>
            </a:r>
            <a:endParaRPr lang="en-US" b="1" dirty="0"/>
          </a:p>
        </p:txBody>
      </p:sp>
      <p:sp>
        <p:nvSpPr>
          <p:cNvPr id="4" name="Rectángulo 3"/>
          <p:cNvSpPr/>
          <p:nvPr/>
        </p:nvSpPr>
        <p:spPr>
          <a:xfrm>
            <a:off x="468399" y="2171883"/>
            <a:ext cx="4838118" cy="325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t>“Para ayudarse, puede repetir mentalmente y de forma lenta la palabra calma o tranquilo cada vez que bote el aire o puede imaginar que la tensión se escapa con el aire que bota. Intentémoslo de nuevo...”</a:t>
            </a:r>
            <a:endParaRPr lang="en-US" sz="2000" b="1" dirty="0"/>
          </a:p>
        </p:txBody>
      </p:sp>
      <p:sp>
        <p:nvSpPr>
          <p:cNvPr id="5" name="Rectángulo 4"/>
          <p:cNvSpPr/>
          <p:nvPr/>
        </p:nvSpPr>
        <p:spPr>
          <a:xfrm>
            <a:off x="6661836" y="3109614"/>
            <a:ext cx="4838118" cy="325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t>Una vez que el afectado haya comprendido la mecánica puedes dejar que continúe solo por 10 minutos, reforzando lo bien que lo está haciendo: </a:t>
            </a:r>
          </a:p>
          <a:p>
            <a:pPr algn="ctr"/>
            <a:endParaRPr lang="es-ES" sz="2000" b="1" dirty="0" smtClean="0"/>
          </a:p>
          <a:p>
            <a:pPr algn="ctr"/>
            <a:r>
              <a:rPr lang="es-ES" sz="2000" b="1" dirty="0" smtClean="0"/>
              <a:t>“muy bien… está haciéndolo excelente</a:t>
            </a:r>
            <a:r>
              <a:rPr lang="es-ES" sz="2000" dirty="0" smtClean="0"/>
              <a:t>”</a:t>
            </a:r>
            <a:endParaRPr lang="en-US" sz="2000" b="1" dirty="0"/>
          </a:p>
        </p:txBody>
      </p:sp>
    </p:spTree>
    <p:extLst>
      <p:ext uri="{BB962C8B-B14F-4D97-AF65-F5344CB8AC3E}">
        <p14:creationId xmlns:p14="http://schemas.microsoft.com/office/powerpoint/2010/main" val="2469401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ln>
            <a:solidFill>
              <a:srgbClr val="FFFF00"/>
            </a:solidFill>
          </a:ln>
        </p:spPr>
        <p:txBody>
          <a:bodyPr/>
          <a:lstStyle/>
          <a:p>
            <a:r>
              <a:rPr lang="es-ES" dirty="0" smtClean="0"/>
              <a:t>primeros auxilios psicológicos</a:t>
            </a:r>
            <a:endParaRPr lang="en-US" dirty="0"/>
          </a:p>
        </p:txBody>
      </p:sp>
      <p:sp>
        <p:nvSpPr>
          <p:cNvPr id="3" name="Marcador de contenido 2"/>
          <p:cNvSpPr>
            <a:spLocks noGrp="1"/>
          </p:cNvSpPr>
          <p:nvPr>
            <p:ph idx="1"/>
          </p:nvPr>
        </p:nvSpPr>
        <p:spPr>
          <a:xfrm>
            <a:off x="0" y="2093565"/>
            <a:ext cx="11982734" cy="4484655"/>
          </a:xfrm>
        </p:spPr>
        <p:txBody>
          <a:bodyPr/>
          <a:lstStyle/>
          <a:p>
            <a:pPr marL="0" indent="0">
              <a:buNone/>
            </a:pPr>
            <a:r>
              <a:rPr lang="es-ES" b="1" dirty="0" smtClean="0"/>
              <a:t>ANTECEDENTES: </a:t>
            </a:r>
          </a:p>
          <a:p>
            <a:pPr algn="just">
              <a:buFont typeface="Wingdings" panose="05000000000000000000" pitchFamily="2" charset="2"/>
              <a:buChar char="Ø"/>
            </a:pPr>
            <a:r>
              <a:rPr lang="es-ES" dirty="0" smtClean="0"/>
              <a:t>Los </a:t>
            </a:r>
            <a:r>
              <a:rPr lang="es-ES" dirty="0"/>
              <a:t>orígenes de los </a:t>
            </a:r>
            <a:r>
              <a:rPr lang="es-ES" dirty="0" smtClean="0"/>
              <a:t> primeros auxilios psicológicos “PAP” </a:t>
            </a:r>
            <a:r>
              <a:rPr lang="es-ES" dirty="0"/>
              <a:t>se remontan a </a:t>
            </a:r>
            <a:r>
              <a:rPr lang="es-ES" dirty="0" smtClean="0"/>
              <a:t>mediados de los  2000´s Con los estudios </a:t>
            </a:r>
            <a:r>
              <a:rPr lang="es-ES" dirty="0"/>
              <a:t>de con los estudios de Hobfoll y cols. </a:t>
            </a:r>
            <a:r>
              <a:rPr lang="es-ES" dirty="0" smtClean="0"/>
              <a:t>quienes plantearon </a:t>
            </a:r>
            <a:r>
              <a:rPr lang="es-ES" dirty="0"/>
              <a:t>cinco elementos principales para la intervención inmediata de una crisis: </a:t>
            </a:r>
            <a:r>
              <a:rPr lang="es-ES" b="1" dirty="0"/>
              <a:t>calma, </a:t>
            </a:r>
            <a:r>
              <a:rPr lang="es-ES" b="1" dirty="0" smtClean="0"/>
              <a:t>seguridad, autoeficacia</a:t>
            </a:r>
            <a:r>
              <a:rPr lang="es-ES" b="1" dirty="0"/>
              <a:t>, conexión y esperanza</a:t>
            </a:r>
            <a:r>
              <a:rPr lang="es-ES" b="1" dirty="0" smtClean="0"/>
              <a:t>.</a:t>
            </a:r>
            <a:endParaRPr lang="es-ES" dirty="0" smtClean="0"/>
          </a:p>
          <a:p>
            <a:pPr marL="0" indent="0" algn="just">
              <a:buNone/>
            </a:pPr>
            <a:endParaRPr lang="es-ES" dirty="0"/>
          </a:p>
          <a:p>
            <a:endParaRPr lang="es-ES" b="1" dirty="0" smtClean="0"/>
          </a:p>
          <a:p>
            <a:endParaRPr lang="en-US" dirty="0"/>
          </a:p>
        </p:txBody>
      </p:sp>
      <p:sp>
        <p:nvSpPr>
          <p:cNvPr id="4" name="Rectángulo 3"/>
          <p:cNvSpPr/>
          <p:nvPr/>
        </p:nvSpPr>
        <p:spPr>
          <a:xfrm>
            <a:off x="423081" y="4258101"/>
            <a:ext cx="2729552" cy="161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Satisfacción de necesidades básicas: agua, alimento, techo, abrigo, seguridad, información y apoyo</a:t>
            </a:r>
            <a:endParaRPr lang="en-US" b="1" dirty="0"/>
          </a:p>
        </p:txBody>
      </p:sp>
      <p:sp>
        <p:nvSpPr>
          <p:cNvPr id="5" name="Flecha derecha 4"/>
          <p:cNvSpPr/>
          <p:nvPr/>
        </p:nvSpPr>
        <p:spPr>
          <a:xfrm>
            <a:off x="3500655" y="4694829"/>
            <a:ext cx="1583140" cy="6277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p:cNvSpPr/>
          <p:nvPr/>
        </p:nvSpPr>
        <p:spPr>
          <a:xfrm>
            <a:off x="5431817" y="4264921"/>
            <a:ext cx="2729552" cy="161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Efecto psicológico que mitiga el estrés y la angustia, restableciendo el equilibrio BioPsicoSocial</a:t>
            </a:r>
            <a:endParaRPr lang="en-US" b="1" dirty="0"/>
          </a:p>
        </p:txBody>
      </p:sp>
      <p:sp>
        <p:nvSpPr>
          <p:cNvPr id="7" name="Cerrar llave 6"/>
          <p:cNvSpPr/>
          <p:nvPr/>
        </p:nvSpPr>
        <p:spPr>
          <a:xfrm>
            <a:off x="8113596" y="3848667"/>
            <a:ext cx="1317010" cy="2320119"/>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w="0"/>
              <a:solidFill>
                <a:schemeClr val="accent1"/>
              </a:solidFill>
              <a:effectLst>
                <a:outerShdw blurRad="38100" dist="25400" dir="5400000" algn="ctr" rotWithShape="0">
                  <a:srgbClr val="6E747A">
                    <a:alpha val="43000"/>
                  </a:srgbClr>
                </a:outerShdw>
              </a:effectLst>
            </a:endParaRPr>
          </a:p>
        </p:txBody>
      </p:sp>
      <p:sp>
        <p:nvSpPr>
          <p:cNvPr id="8" name="Elipse 7"/>
          <p:cNvSpPr/>
          <p:nvPr/>
        </p:nvSpPr>
        <p:spPr>
          <a:xfrm>
            <a:off x="9591241" y="3841840"/>
            <a:ext cx="2230858" cy="22450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Enfoque de asistencia social y no psicológica </a:t>
            </a:r>
            <a:endParaRPr lang="en-US" b="1" dirty="0"/>
          </a:p>
        </p:txBody>
      </p:sp>
    </p:spTree>
    <p:extLst>
      <p:ext uri="{BB962C8B-B14F-4D97-AF65-F5344CB8AC3E}">
        <p14:creationId xmlns:p14="http://schemas.microsoft.com/office/powerpoint/2010/main" val="22296530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CATEGORIZACION DE NECESIDADES </a:t>
            </a:r>
            <a:br>
              <a:rPr lang="es-ES" b="1" dirty="0" smtClean="0"/>
            </a:br>
            <a:r>
              <a:rPr lang="es-ES" b="1" dirty="0" smtClean="0"/>
              <a:t>“C”</a:t>
            </a:r>
            <a:endParaRPr lang="en-US" b="1" dirty="0"/>
          </a:p>
        </p:txBody>
      </p:sp>
      <p:sp>
        <p:nvSpPr>
          <p:cNvPr id="3" name="Marcador de contenido 2"/>
          <p:cNvSpPr>
            <a:spLocks noGrp="1"/>
          </p:cNvSpPr>
          <p:nvPr>
            <p:ph idx="1"/>
          </p:nvPr>
        </p:nvSpPr>
        <p:spPr>
          <a:xfrm>
            <a:off x="138618" y="2233533"/>
            <a:ext cx="6007350" cy="4287187"/>
          </a:xfrm>
        </p:spPr>
        <p:txBody>
          <a:bodyPr/>
          <a:lstStyle/>
          <a:p>
            <a:pPr marL="0" indent="0" algn="just">
              <a:buNone/>
            </a:pPr>
            <a:r>
              <a:rPr lang="es-ES" dirty="0"/>
              <a:t>Luego de un evento traumático es común que se produzca </a:t>
            </a:r>
            <a:r>
              <a:rPr lang="es-ES" b="1" dirty="0"/>
              <a:t>confusión mental </a:t>
            </a:r>
            <a:r>
              <a:rPr lang="es-ES" dirty="0"/>
              <a:t>y las personas tengan </a:t>
            </a:r>
            <a:r>
              <a:rPr lang="es-ES" b="1" dirty="0"/>
              <a:t>dificultades para ordenar los diferentes pasos que deben seguir para solucionar sus problemas </a:t>
            </a:r>
            <a:r>
              <a:rPr lang="es-ES" dirty="0"/>
              <a:t>(ej. denuncia de siniestro, llamada a familiares, búsqueda de pertenencias, trámites legales, etc.). </a:t>
            </a:r>
            <a:r>
              <a:rPr lang="es-ES" dirty="0" smtClean="0"/>
              <a:t>Tú </a:t>
            </a:r>
            <a:r>
              <a:rPr lang="es-ES" dirty="0"/>
              <a:t>puede ayudar mucho a la persona </a:t>
            </a:r>
            <a:r>
              <a:rPr lang="es-ES" b="1" dirty="0"/>
              <a:t>acompañándola en el proceso de jerarquización de sus necesidades</a:t>
            </a:r>
            <a:r>
              <a:rPr lang="es-ES" dirty="0"/>
              <a:t>, para luego ayudarla a contactar los servicios de salud y seguridad social que podrán serle de </a:t>
            </a:r>
            <a:r>
              <a:rPr lang="es-ES" dirty="0" smtClean="0"/>
              <a:t>ayuda.</a:t>
            </a:r>
            <a:endParaRPr lang="en-U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5968" y="2233533"/>
            <a:ext cx="5649853" cy="3717562"/>
          </a:xfrm>
          <a:prstGeom prst="rect">
            <a:avLst/>
          </a:prstGeom>
        </p:spPr>
      </p:pic>
    </p:spTree>
    <p:extLst>
      <p:ext uri="{BB962C8B-B14F-4D97-AF65-F5344CB8AC3E}">
        <p14:creationId xmlns:p14="http://schemas.microsoft.com/office/powerpoint/2010/main" val="425960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t>CATEGORIZACION DE NECESIDADES </a:t>
            </a:r>
            <a:br>
              <a:rPr lang="es-ES" b="1" dirty="0"/>
            </a:br>
            <a:r>
              <a:rPr lang="es-ES" b="1" dirty="0"/>
              <a:t>“C”</a:t>
            </a:r>
            <a:endParaRPr lang="en-US"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1709809068"/>
              </p:ext>
            </p:extLst>
          </p:nvPr>
        </p:nvGraphicFramePr>
        <p:xfrm>
          <a:off x="119919" y="2011363"/>
          <a:ext cx="11962154" cy="4719222"/>
        </p:xfrm>
        <a:graphic>
          <a:graphicData uri="http://schemas.openxmlformats.org/drawingml/2006/table">
            <a:tbl>
              <a:tblPr firstRow="1" bandRow="1">
                <a:tableStyleId>{5C22544A-7EE6-4342-B048-85BDC9FD1C3A}</a:tableStyleId>
              </a:tblPr>
              <a:tblGrid>
                <a:gridCol w="5981077">
                  <a:extLst>
                    <a:ext uri="{9D8B030D-6E8A-4147-A177-3AD203B41FA5}">
                      <a16:colId xmlns:a16="http://schemas.microsoft.com/office/drawing/2014/main" val="209136978"/>
                    </a:ext>
                  </a:extLst>
                </a:gridCol>
                <a:gridCol w="5981077">
                  <a:extLst>
                    <a:ext uri="{9D8B030D-6E8A-4147-A177-3AD203B41FA5}">
                      <a16:colId xmlns:a16="http://schemas.microsoft.com/office/drawing/2014/main" val="2113149450"/>
                    </a:ext>
                  </a:extLst>
                </a:gridCol>
              </a:tblGrid>
              <a:tr h="1114984">
                <a:tc>
                  <a:txBody>
                    <a:bodyPr/>
                    <a:lstStyle/>
                    <a:p>
                      <a:pPr algn="ctr"/>
                      <a:r>
                        <a:rPr lang="es-ES" sz="2800" dirty="0" smtClean="0"/>
                        <a:t>LO</a:t>
                      </a:r>
                      <a:r>
                        <a:rPr lang="es-ES" sz="2800" baseline="0" dirty="0" smtClean="0"/>
                        <a:t> QUE DEBES HACER O DECIR</a:t>
                      </a:r>
                      <a:endParaRPr lang="en-US" sz="2800" dirty="0"/>
                    </a:p>
                  </a:txBody>
                  <a:tcPr/>
                </a:tc>
                <a:tc>
                  <a:txBody>
                    <a:bodyPr/>
                    <a:lstStyle/>
                    <a:p>
                      <a:pPr algn="ctr"/>
                      <a:r>
                        <a:rPr lang="es-ES" sz="2800" dirty="0" smtClean="0"/>
                        <a:t>LO QUE NO DEBES HACER</a:t>
                      </a:r>
                      <a:r>
                        <a:rPr lang="es-ES" sz="2800" baseline="0" dirty="0" smtClean="0"/>
                        <a:t> O DECIR </a:t>
                      </a:r>
                      <a:endParaRPr lang="en-US" sz="2800" dirty="0"/>
                    </a:p>
                  </a:txBody>
                  <a:tcPr/>
                </a:tc>
                <a:extLst>
                  <a:ext uri="{0D108BD9-81ED-4DB2-BD59-A6C34878D82A}">
                    <a16:rowId xmlns:a16="http://schemas.microsoft.com/office/drawing/2014/main" val="3910195521"/>
                  </a:ext>
                </a:extLst>
              </a:tr>
              <a:tr h="3604238">
                <a:tc>
                  <a:txBody>
                    <a:bodyPr/>
                    <a:lstStyle/>
                    <a:p>
                      <a:r>
                        <a:rPr lang="es-ES" dirty="0" smtClean="0"/>
                        <a:t>Escucha el relato e identifica las</a:t>
                      </a:r>
                      <a:r>
                        <a:rPr lang="es-ES" baseline="0" dirty="0" smtClean="0"/>
                        <a:t> </a:t>
                      </a:r>
                      <a:r>
                        <a:rPr lang="es-ES" dirty="0" smtClean="0"/>
                        <a:t>preocupaciones del afectado:</a:t>
                      </a:r>
                    </a:p>
                    <a:p>
                      <a:endParaRPr lang="es-ES" dirty="0" smtClean="0"/>
                    </a:p>
                    <a:p>
                      <a:r>
                        <a:rPr lang="es-ES" b="1" dirty="0" smtClean="0"/>
                        <a:t>“¿Qué es lo que le preocupa o</a:t>
                      </a:r>
                    </a:p>
                    <a:p>
                      <a:r>
                        <a:rPr lang="es-ES" b="1" dirty="0" smtClean="0"/>
                        <a:t>necesita ahora?”</a:t>
                      </a:r>
                    </a:p>
                    <a:p>
                      <a:endParaRPr lang="es-ES" b="1" dirty="0" smtClean="0"/>
                    </a:p>
                    <a:p>
                      <a:r>
                        <a:rPr lang="es-ES" b="1" dirty="0" smtClean="0"/>
                        <a:t>“¿puedo ayudarlo(a) a resolverlo</a:t>
                      </a:r>
                      <a:r>
                        <a:rPr lang="es-ES" dirty="0" smtClean="0"/>
                        <a:t>?”</a:t>
                      </a:r>
                    </a:p>
                    <a:p>
                      <a:endParaRPr lang="es-ES" dirty="0" smtClean="0"/>
                    </a:p>
                    <a:p>
                      <a:r>
                        <a:rPr lang="es-ES" dirty="0" smtClean="0"/>
                        <a:t>Ayude a las personas a </a:t>
                      </a:r>
                      <a:r>
                        <a:rPr lang="es-ES" b="1" dirty="0" smtClean="0"/>
                        <a:t>priorizar sus necesidades</a:t>
                      </a:r>
                      <a:r>
                        <a:rPr lang="es-ES" dirty="0" smtClean="0"/>
                        <a:t>: Se les puede pedir que distingan entre lo que necesitan solucionar inmediatamente y lo que puede esperar</a:t>
                      </a:r>
                    </a:p>
                    <a:p>
                      <a:endParaRPr lang="en-US" dirty="0"/>
                    </a:p>
                  </a:txBody>
                  <a:tcPr/>
                </a:tc>
                <a:tc>
                  <a:txBody>
                    <a:bodyPr/>
                    <a:lstStyle/>
                    <a:p>
                      <a:r>
                        <a:rPr lang="es-ES" dirty="0" smtClean="0"/>
                        <a:t>Decidir cuáles son sus necesidades, sin prestar atención al relato del afectado:</a:t>
                      </a:r>
                    </a:p>
                    <a:p>
                      <a:endParaRPr lang="es-ES" dirty="0" smtClean="0"/>
                    </a:p>
                    <a:p>
                      <a:r>
                        <a:rPr lang="es-ES" b="1" dirty="0" smtClean="0"/>
                        <a:t>“Antes que me diga nada, yo creo que lo más importante que usted debe hacer es…”</a:t>
                      </a:r>
                    </a:p>
                    <a:p>
                      <a:endParaRPr lang="es-ES" b="1" dirty="0" smtClean="0"/>
                    </a:p>
                    <a:p>
                      <a:endParaRPr lang="es-ES" b="1" dirty="0" smtClean="0"/>
                    </a:p>
                    <a:p>
                      <a:r>
                        <a:rPr lang="es-ES" dirty="0" smtClean="0"/>
                        <a:t>Resolver las necesidades a medida que el afectado las va mencionando, sin organizar ni jerarquizar.</a:t>
                      </a:r>
                      <a:endParaRPr lang="en-US" b="1" dirty="0"/>
                    </a:p>
                  </a:txBody>
                  <a:tcPr/>
                </a:tc>
                <a:extLst>
                  <a:ext uri="{0D108BD9-81ED-4DB2-BD59-A6C34878D82A}">
                    <a16:rowId xmlns:a16="http://schemas.microsoft.com/office/drawing/2014/main" val="675106067"/>
                  </a:ext>
                </a:extLst>
              </a:tr>
            </a:tbl>
          </a:graphicData>
        </a:graphic>
      </p:graphicFrame>
    </p:spTree>
    <p:extLst>
      <p:ext uri="{BB962C8B-B14F-4D97-AF65-F5344CB8AC3E}">
        <p14:creationId xmlns:p14="http://schemas.microsoft.com/office/powerpoint/2010/main" val="2574074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DERIVACION A REDES DE APOYO</a:t>
            </a:r>
            <a:br>
              <a:rPr lang="es-ES" b="1" dirty="0" smtClean="0"/>
            </a:br>
            <a:r>
              <a:rPr lang="es-ES" b="1" dirty="0" smtClean="0"/>
              <a:t>“D”</a:t>
            </a:r>
            <a:endParaRPr lang="en-US" b="1" dirty="0"/>
          </a:p>
        </p:txBody>
      </p:sp>
      <p:sp>
        <p:nvSpPr>
          <p:cNvPr id="3" name="Marcador de contenido 2"/>
          <p:cNvSpPr>
            <a:spLocks noGrp="1"/>
          </p:cNvSpPr>
          <p:nvPr>
            <p:ph idx="1"/>
          </p:nvPr>
        </p:nvSpPr>
        <p:spPr>
          <a:xfrm>
            <a:off x="0" y="2056650"/>
            <a:ext cx="5827468" cy="4479061"/>
          </a:xfrm>
        </p:spPr>
        <p:txBody>
          <a:bodyPr/>
          <a:lstStyle/>
          <a:p>
            <a:pPr algn="just"/>
            <a:r>
              <a:rPr lang="es-ES" dirty="0"/>
              <a:t>Una vez identificadas </a:t>
            </a:r>
            <a:r>
              <a:rPr lang="es-ES" dirty="0" smtClean="0"/>
              <a:t>las </a:t>
            </a:r>
            <a:r>
              <a:rPr lang="es-ES" dirty="0"/>
              <a:t>necesidades, </a:t>
            </a:r>
            <a:r>
              <a:rPr lang="es-ES" dirty="0" smtClean="0"/>
              <a:t>ayuda </a:t>
            </a:r>
            <a:r>
              <a:rPr lang="es-ES" dirty="0"/>
              <a:t>a la persona a contactar a las personas y/o servicios de apoyo social que podrán ayudarle a satisfacer dichas necesidades ahora y más </a:t>
            </a:r>
            <a:r>
              <a:rPr lang="es-ES" dirty="0" smtClean="0"/>
              <a:t>adelante</a:t>
            </a:r>
          </a:p>
          <a:p>
            <a:pPr algn="just"/>
            <a:r>
              <a:rPr lang="es-ES" dirty="0" smtClean="0"/>
              <a:t>Recuerda </a:t>
            </a:r>
            <a:r>
              <a:rPr lang="es-ES" dirty="0"/>
              <a:t>siempre que la primera red de apoyo es la familia y los amigos. Para este paso es indispensable que antes de contactar al afectado haya estudiado bien la oferta de servicios de apoyo social disponibles en el lugar donde proveerá los PAP.</a:t>
            </a:r>
            <a:endParaRPr lang="en-US" dirty="0"/>
          </a:p>
        </p:txBody>
      </p:sp>
      <p:pic>
        <p:nvPicPr>
          <p:cNvPr id="4" name="Imagen 3"/>
          <p:cNvPicPr>
            <a:picLocks noChangeAspect="1"/>
          </p:cNvPicPr>
          <p:nvPr/>
        </p:nvPicPr>
        <p:blipFill>
          <a:blip r:embed="rId2"/>
          <a:stretch>
            <a:fillRect/>
          </a:stretch>
        </p:blipFill>
        <p:spPr>
          <a:xfrm>
            <a:off x="5827468" y="2813447"/>
            <a:ext cx="6261830" cy="1789094"/>
          </a:xfrm>
          <a:prstGeom prst="rect">
            <a:avLst/>
          </a:prstGeom>
        </p:spPr>
      </p:pic>
    </p:spTree>
    <p:extLst>
      <p:ext uri="{BB962C8B-B14F-4D97-AF65-F5344CB8AC3E}">
        <p14:creationId xmlns:p14="http://schemas.microsoft.com/office/powerpoint/2010/main" val="3025068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t>DERIVACION A REDES DE APOYO</a:t>
            </a:r>
            <a:br>
              <a:rPr lang="es-ES" b="1" dirty="0"/>
            </a:br>
            <a:r>
              <a:rPr lang="es-ES" b="1" dirty="0"/>
              <a:t>“D”</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56255315"/>
              </p:ext>
            </p:extLst>
          </p:nvPr>
        </p:nvGraphicFramePr>
        <p:xfrm>
          <a:off x="479683" y="2011360"/>
          <a:ext cx="10867870" cy="4344470"/>
        </p:xfrm>
        <a:graphic>
          <a:graphicData uri="http://schemas.openxmlformats.org/drawingml/2006/table">
            <a:tbl>
              <a:tblPr firstRow="1" bandRow="1">
                <a:tableStyleId>{5C22544A-7EE6-4342-B048-85BDC9FD1C3A}</a:tableStyleId>
              </a:tblPr>
              <a:tblGrid>
                <a:gridCol w="5433935">
                  <a:extLst>
                    <a:ext uri="{9D8B030D-6E8A-4147-A177-3AD203B41FA5}">
                      <a16:colId xmlns:a16="http://schemas.microsoft.com/office/drawing/2014/main" val="609622967"/>
                    </a:ext>
                  </a:extLst>
                </a:gridCol>
                <a:gridCol w="5433935">
                  <a:extLst>
                    <a:ext uri="{9D8B030D-6E8A-4147-A177-3AD203B41FA5}">
                      <a16:colId xmlns:a16="http://schemas.microsoft.com/office/drawing/2014/main" val="112400212"/>
                    </a:ext>
                  </a:extLst>
                </a:gridCol>
              </a:tblGrid>
              <a:tr h="1323642">
                <a:tc>
                  <a:txBody>
                    <a:bodyPr/>
                    <a:lstStyle/>
                    <a:p>
                      <a:pPr algn="ctr"/>
                      <a:r>
                        <a:rPr lang="es-ES" sz="2800" dirty="0" smtClean="0"/>
                        <a:t>LO</a:t>
                      </a:r>
                      <a:r>
                        <a:rPr lang="es-ES" sz="2800" baseline="0" dirty="0" smtClean="0"/>
                        <a:t> QUE DEBES HACER O DECIR</a:t>
                      </a:r>
                      <a:endParaRPr lang="en-US" sz="2800" dirty="0"/>
                    </a:p>
                  </a:txBody>
                  <a:tcPr/>
                </a:tc>
                <a:tc>
                  <a:txBody>
                    <a:bodyPr/>
                    <a:lstStyle/>
                    <a:p>
                      <a:pPr algn="ctr"/>
                      <a:r>
                        <a:rPr lang="es-ES" sz="2800" dirty="0" smtClean="0"/>
                        <a:t>LO QUE NO DEBES HACER</a:t>
                      </a:r>
                      <a:r>
                        <a:rPr lang="es-ES" sz="2800" baseline="0" dirty="0" smtClean="0"/>
                        <a:t> O DECIR </a:t>
                      </a:r>
                      <a:endParaRPr lang="en-US" sz="2800" dirty="0"/>
                    </a:p>
                  </a:txBody>
                  <a:tcPr/>
                </a:tc>
                <a:extLst>
                  <a:ext uri="{0D108BD9-81ED-4DB2-BD59-A6C34878D82A}">
                    <a16:rowId xmlns:a16="http://schemas.microsoft.com/office/drawing/2014/main" val="986188367"/>
                  </a:ext>
                </a:extLst>
              </a:tr>
              <a:tr h="3020828">
                <a:tc>
                  <a:txBody>
                    <a:bodyPr/>
                    <a:lstStyle/>
                    <a:p>
                      <a:endParaRPr lang="es-ES" dirty="0" smtClean="0"/>
                    </a:p>
                    <a:p>
                      <a:endParaRPr lang="es-ES" dirty="0" smtClean="0"/>
                    </a:p>
                    <a:p>
                      <a:r>
                        <a:rPr lang="es-ES" dirty="0" smtClean="0"/>
                        <a:t>Facilita el contacto con sus familiares, amigos y/o trabajo. Sugiere llamarlos si es necesario (identifica teléfonos públicos disponibles o gestiona un teléfono móvil con su institución).</a:t>
                      </a:r>
                    </a:p>
                    <a:p>
                      <a:endParaRPr lang="en-US" dirty="0"/>
                    </a:p>
                  </a:txBody>
                  <a:tcPr/>
                </a:tc>
                <a:tc>
                  <a:txBody>
                    <a:bodyPr/>
                    <a:lstStyle/>
                    <a:p>
                      <a:r>
                        <a:rPr lang="es-ES" dirty="0" smtClean="0"/>
                        <a:t>Tomar la iniciativa “ayudar” a la</a:t>
                      </a:r>
                      <a:r>
                        <a:rPr lang="es-ES" baseline="0" dirty="0" smtClean="0"/>
                        <a:t> </a:t>
                      </a:r>
                      <a:r>
                        <a:rPr lang="es-ES" dirty="0" smtClean="0"/>
                        <a:t>persona con asuntos que él mismo puede hacer.</a:t>
                      </a:r>
                    </a:p>
                    <a:p>
                      <a:endParaRPr lang="es-ES" dirty="0" smtClean="0"/>
                    </a:p>
                    <a:p>
                      <a:r>
                        <a:rPr lang="es-ES" b="1" i="1" dirty="0" smtClean="0"/>
                        <a:t>“Voy a ir con la asistente social para preguntarle sobre la situación de su madre”</a:t>
                      </a:r>
                    </a:p>
                    <a:p>
                      <a:endParaRPr lang="es-ES" b="1" i="1" dirty="0" smtClean="0"/>
                    </a:p>
                    <a:p>
                      <a:r>
                        <a:rPr lang="es-ES" b="1" i="1" dirty="0" smtClean="0"/>
                        <a:t>“Páseme el celular, yo llamaré a su hijo para contarle lo que pasó” </a:t>
                      </a:r>
                      <a:endParaRPr lang="en-US" b="1" i="1" dirty="0"/>
                    </a:p>
                  </a:txBody>
                  <a:tcPr/>
                </a:tc>
                <a:extLst>
                  <a:ext uri="{0D108BD9-81ED-4DB2-BD59-A6C34878D82A}">
                    <a16:rowId xmlns:a16="http://schemas.microsoft.com/office/drawing/2014/main" val="904139100"/>
                  </a:ext>
                </a:extLst>
              </a:tr>
            </a:tbl>
          </a:graphicData>
        </a:graphic>
      </p:graphicFrame>
    </p:spTree>
    <p:extLst>
      <p:ext uri="{BB962C8B-B14F-4D97-AF65-F5344CB8AC3E}">
        <p14:creationId xmlns:p14="http://schemas.microsoft.com/office/powerpoint/2010/main" val="3736079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Psico – educación</a:t>
            </a:r>
            <a:br>
              <a:rPr lang="es-ES" b="1" dirty="0" smtClean="0"/>
            </a:br>
            <a:r>
              <a:rPr lang="es-ES" b="1" dirty="0" smtClean="0"/>
              <a:t>“e”</a:t>
            </a:r>
            <a:endParaRPr lang="en-US" b="1" dirty="0"/>
          </a:p>
        </p:txBody>
      </p:sp>
      <p:sp>
        <p:nvSpPr>
          <p:cNvPr id="3" name="Marcador de contenido 2"/>
          <p:cNvSpPr>
            <a:spLocks noGrp="1"/>
          </p:cNvSpPr>
          <p:nvPr>
            <p:ph idx="1"/>
          </p:nvPr>
        </p:nvSpPr>
        <p:spPr>
          <a:xfrm>
            <a:off x="674557" y="2128602"/>
            <a:ext cx="5411450" cy="4407109"/>
          </a:xfrm>
        </p:spPr>
        <p:txBody>
          <a:bodyPr>
            <a:normAutofit/>
          </a:bodyPr>
          <a:lstStyle/>
          <a:p>
            <a:pPr algn="just"/>
            <a:r>
              <a:rPr lang="es-ES" dirty="0"/>
              <a:t>Es muy importante que </a:t>
            </a:r>
            <a:r>
              <a:rPr lang="es-ES" dirty="0" smtClean="0"/>
              <a:t>TU normalices aquellas </a:t>
            </a:r>
            <a:r>
              <a:rPr lang="es-ES" dirty="0"/>
              <a:t>reacciones emocionales que </a:t>
            </a:r>
            <a:r>
              <a:rPr lang="es-ES" dirty="0" smtClean="0"/>
              <a:t>aunque </a:t>
            </a:r>
            <a:r>
              <a:rPr lang="es-ES" dirty="0"/>
              <a:t>por cierto </a:t>
            </a:r>
            <a:r>
              <a:rPr lang="es-ES" dirty="0" smtClean="0"/>
              <a:t>incómodas son </a:t>
            </a:r>
            <a:r>
              <a:rPr lang="es-ES" dirty="0"/>
              <a:t>normales en situaciones de crisis, como labilidad emocional, dificultad para pensar, insomnio, angustia, entre otras. De esta manera la persona no interpretará lo que le ocurre como una señal de estar “perdiendo la cabeza”. </a:t>
            </a:r>
            <a:r>
              <a:rPr lang="es-ES" dirty="0" smtClean="0"/>
              <a:t>Enfatízale </a:t>
            </a:r>
            <a:r>
              <a:rPr lang="es-ES" dirty="0"/>
              <a:t>que lo más probable es que el malestar que siente se vaya pasando sin necesidad de ayuda en algunas semanas, </a:t>
            </a:r>
            <a:r>
              <a:rPr lang="es-ES" dirty="0" smtClean="0"/>
              <a:t>muéstrale </a:t>
            </a:r>
            <a:r>
              <a:rPr lang="es-ES" dirty="0"/>
              <a:t>cómo </a:t>
            </a:r>
            <a:r>
              <a:rPr lang="es-ES" dirty="0" smtClean="0"/>
              <a:t>ayudarse </a:t>
            </a:r>
            <a:r>
              <a:rPr lang="es-ES" dirty="0"/>
              <a:t>a sí mismo y a sus conocidos, cuáles son las señales de alarma, y qué hacer si aparecen.</a:t>
            </a:r>
            <a:endParaRPr lang="en-US" dirty="0"/>
          </a:p>
        </p:txBody>
      </p:sp>
      <p:pic>
        <p:nvPicPr>
          <p:cNvPr id="4" name="Imagen 3"/>
          <p:cNvPicPr>
            <a:picLocks noChangeAspect="1"/>
          </p:cNvPicPr>
          <p:nvPr/>
        </p:nvPicPr>
        <p:blipFill>
          <a:blip r:embed="rId2"/>
          <a:stretch>
            <a:fillRect/>
          </a:stretch>
        </p:blipFill>
        <p:spPr>
          <a:xfrm>
            <a:off x="6235595" y="2263515"/>
            <a:ext cx="5659995" cy="4017364"/>
          </a:xfrm>
          <a:prstGeom prst="rect">
            <a:avLst/>
          </a:prstGeom>
        </p:spPr>
      </p:pic>
    </p:spTree>
    <p:extLst>
      <p:ext uri="{BB962C8B-B14F-4D97-AF65-F5344CB8AC3E}">
        <p14:creationId xmlns:p14="http://schemas.microsoft.com/office/powerpoint/2010/main" val="3038018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CONCLUSIONES</a:t>
            </a:r>
            <a:endParaRPr lang="en-US" b="1" dirty="0"/>
          </a:p>
        </p:txBody>
      </p:sp>
      <p:sp>
        <p:nvSpPr>
          <p:cNvPr id="3" name="Marcador de contenido 2"/>
          <p:cNvSpPr>
            <a:spLocks noGrp="1"/>
          </p:cNvSpPr>
          <p:nvPr>
            <p:ph idx="1"/>
          </p:nvPr>
        </p:nvSpPr>
        <p:spPr>
          <a:xfrm>
            <a:off x="136478" y="1897039"/>
            <a:ext cx="11955438" cy="4960961"/>
          </a:xfrm>
        </p:spPr>
        <p:txBody>
          <a:bodyPr/>
          <a:lstStyle/>
          <a:p>
            <a:pPr>
              <a:buFont typeface="Wingdings" panose="05000000000000000000" pitchFamily="2" charset="2"/>
              <a:buChar char="Ø"/>
            </a:pPr>
            <a:r>
              <a:rPr lang="es-ES" dirty="0" smtClean="0"/>
              <a:t> Los primeros auxilios psicológicos “PAP” son una buena herramienta al momento de prestar auxilio a una persona  que ha sufrido un evento traumático.</a:t>
            </a:r>
          </a:p>
          <a:p>
            <a:pPr>
              <a:buFont typeface="Wingdings" panose="05000000000000000000" pitchFamily="2" charset="2"/>
              <a:buChar char="Ø"/>
            </a:pPr>
            <a:r>
              <a:rPr lang="es-ES" dirty="0" smtClean="0"/>
              <a:t> Es importante estar preparado y entrenarse en lo posible con el protocolo “a,b,c,d,e” para primeros auxilios </a:t>
            </a:r>
          </a:p>
          <a:p>
            <a:pPr>
              <a:buFont typeface="Wingdings" panose="05000000000000000000" pitchFamily="2" charset="2"/>
              <a:buChar char="Ø"/>
            </a:pPr>
            <a:r>
              <a:rPr lang="es-ES" dirty="0"/>
              <a:t> </a:t>
            </a:r>
            <a:r>
              <a:rPr lang="es-ES" dirty="0" smtClean="0"/>
              <a:t>Si existen condiciones Psiquiátricas, se tendrá que derivar con un especialista</a:t>
            </a:r>
          </a:p>
          <a:p>
            <a:pPr>
              <a:buFont typeface="Wingdings" panose="05000000000000000000" pitchFamily="2" charset="2"/>
              <a:buChar char="Ø"/>
            </a:pPr>
            <a:r>
              <a:rPr lang="es-ES" dirty="0"/>
              <a:t> </a:t>
            </a:r>
            <a:r>
              <a:rPr lang="es-ES" dirty="0" smtClean="0"/>
              <a:t> Estar junto a persona, escucharlo activamente, darle tiempo de elaborar lo sucedido y estar atento a las necesidades que puedan surgir, es de mucha importancia</a:t>
            </a:r>
          </a:p>
          <a:p>
            <a:pPr>
              <a:buFont typeface="Wingdings" panose="05000000000000000000" pitchFamily="2" charset="2"/>
              <a:buChar char="Ø"/>
            </a:pPr>
            <a:r>
              <a:rPr lang="es-ES" dirty="0"/>
              <a:t> </a:t>
            </a:r>
            <a:r>
              <a:rPr lang="es-ES" dirty="0" smtClean="0"/>
              <a:t>La psico educación tiene un rol importante en los primeros auxilios psicológicos, ya que se debe informar a las personas sobre las emociones y/o sentimientos que pueden surgir después de un evento traumático y no subestimar lo que puedan estar ocurriendo en la persona.</a:t>
            </a:r>
          </a:p>
          <a:p>
            <a:pPr marL="0" indent="0">
              <a:buNone/>
            </a:pPr>
            <a:endParaRPr lang="es-ES" dirty="0" smtClean="0"/>
          </a:p>
          <a:p>
            <a:pPr marL="0" indent="0">
              <a:buNone/>
            </a:pPr>
            <a:endParaRPr lang="es-ES" dirty="0" smtClean="0"/>
          </a:p>
        </p:txBody>
      </p:sp>
    </p:spTree>
    <p:extLst>
      <p:ext uri="{BB962C8B-B14F-4D97-AF65-F5344CB8AC3E}">
        <p14:creationId xmlns:p14="http://schemas.microsoft.com/office/powerpoint/2010/main" val="1014473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REFERENCIAS BIBLIOGRAFICAS</a:t>
            </a:r>
            <a:endParaRPr lang="en-US" b="1" dirty="0"/>
          </a:p>
        </p:txBody>
      </p:sp>
      <p:sp>
        <p:nvSpPr>
          <p:cNvPr id="3" name="Marcador de contenido 2"/>
          <p:cNvSpPr>
            <a:spLocks noGrp="1"/>
          </p:cNvSpPr>
          <p:nvPr>
            <p:ph idx="1"/>
          </p:nvPr>
        </p:nvSpPr>
        <p:spPr>
          <a:xfrm>
            <a:off x="254833" y="2068642"/>
            <a:ext cx="10732166" cy="4149277"/>
          </a:xfrm>
        </p:spPr>
        <p:txBody>
          <a:bodyPr/>
          <a:lstStyle/>
          <a:p>
            <a:r>
              <a:rPr lang="es-ES" dirty="0" smtClean="0"/>
              <a:t>Cortez, P., Figueroa,R. (2017) manual </a:t>
            </a:r>
            <a:r>
              <a:rPr lang="es-ES" dirty="0" err="1" smtClean="0"/>
              <a:t>abcde</a:t>
            </a:r>
            <a:r>
              <a:rPr lang="es-ES" dirty="0" smtClean="0"/>
              <a:t> para la aplicación de primeros auxilios psicológicos. </a:t>
            </a:r>
            <a:r>
              <a:rPr lang="en-US" dirty="0"/>
              <a:t>Pontificia Universidad Católica de Chile Escuela de Medicina, Departamento de </a:t>
            </a:r>
            <a:r>
              <a:rPr lang="en-US" dirty="0" smtClean="0"/>
              <a:t>Psiquiatría</a:t>
            </a:r>
          </a:p>
          <a:p>
            <a:endParaRPr lang="en-US" dirty="0"/>
          </a:p>
        </p:txBody>
      </p:sp>
    </p:spTree>
    <p:extLst>
      <p:ext uri="{BB962C8B-B14F-4D97-AF65-F5344CB8AC3E}">
        <p14:creationId xmlns:p14="http://schemas.microsoft.com/office/powerpoint/2010/main" val="235081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¿Qué son los primeros auxilios psicológicos?</a:t>
            </a:r>
            <a:endParaRPr lang="en-US" dirty="0"/>
          </a:p>
        </p:txBody>
      </p:sp>
      <p:sp>
        <p:nvSpPr>
          <p:cNvPr id="3" name="Marcador de contenido 2"/>
          <p:cNvSpPr>
            <a:spLocks noGrp="1"/>
          </p:cNvSpPr>
          <p:nvPr>
            <p:ph idx="1"/>
          </p:nvPr>
        </p:nvSpPr>
        <p:spPr>
          <a:xfrm>
            <a:off x="0" y="2011680"/>
            <a:ext cx="12192000" cy="4846320"/>
          </a:xfrm>
        </p:spPr>
        <p:txBody>
          <a:bodyPr>
            <a:normAutofit/>
          </a:bodyPr>
          <a:lstStyle/>
          <a:p>
            <a:r>
              <a:rPr lang="es-ES" dirty="0" smtClean="0"/>
              <a:t>A partir de esto, se replantearon los enfoques de intervención para personas que estén atravesando una crisis. </a:t>
            </a:r>
            <a:endParaRPr lang="es-ES" dirty="0"/>
          </a:p>
          <a:p>
            <a:pPr marL="0" indent="0">
              <a:buNone/>
            </a:pPr>
            <a:r>
              <a:rPr lang="es-ES" b="1" dirty="0" smtClean="0"/>
              <a:t>DEFINICIÓN DE PRIMEROS AUXILIOS PSICOLOGICOS:</a:t>
            </a:r>
          </a:p>
        </p:txBody>
      </p:sp>
      <p:sp>
        <p:nvSpPr>
          <p:cNvPr id="4" name="Rectángulo redondeado 3"/>
          <p:cNvSpPr/>
          <p:nvPr/>
        </p:nvSpPr>
        <p:spPr>
          <a:xfrm>
            <a:off x="415548" y="3630302"/>
            <a:ext cx="3398292" cy="23201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Conjunto de técnicas de apoyo humanitario para personas que se encuentran en situación de crisis: Crisis humanitarias, accidentes de transito, desastres naturales, asalto, </a:t>
            </a:r>
            <a:r>
              <a:rPr lang="es-ES" b="1" dirty="0" err="1" smtClean="0"/>
              <a:t>etc</a:t>
            </a:r>
            <a:endParaRPr lang="en-US" dirty="0"/>
          </a:p>
        </p:txBody>
      </p:sp>
      <p:sp>
        <p:nvSpPr>
          <p:cNvPr id="5" name="Flecha derecha 4"/>
          <p:cNvSpPr/>
          <p:nvPr/>
        </p:nvSpPr>
        <p:spPr>
          <a:xfrm>
            <a:off x="4257249" y="3985145"/>
            <a:ext cx="2361062" cy="13784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Tienen como objetivo</a:t>
            </a:r>
            <a:endParaRPr lang="en-US" b="1" dirty="0"/>
          </a:p>
        </p:txBody>
      </p:sp>
      <p:sp>
        <p:nvSpPr>
          <p:cNvPr id="6" name="Rectángulo redondeado 5"/>
          <p:cNvSpPr/>
          <p:nvPr/>
        </p:nvSpPr>
        <p:spPr>
          <a:xfrm>
            <a:off x="7211137" y="3630302"/>
            <a:ext cx="3398292" cy="23201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Recuperar el equilibrio emocional y prevenir el desarrollo de secuelas psicológicas</a:t>
            </a:r>
            <a:r>
              <a:rPr lang="es-ES" dirty="0" smtClean="0"/>
              <a:t>.</a:t>
            </a:r>
            <a:endParaRPr lang="es-ES" dirty="0"/>
          </a:p>
        </p:txBody>
      </p:sp>
    </p:spTree>
    <p:extLst>
      <p:ext uri="{BB962C8B-B14F-4D97-AF65-F5344CB8AC3E}">
        <p14:creationId xmlns:p14="http://schemas.microsoft.com/office/powerpoint/2010/main" val="3758889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PRIMEROS AUXILIOS PSICOLOGICOS BUSCAN: </a:t>
            </a:r>
            <a:endParaRPr lang="en-US" dirty="0"/>
          </a:p>
        </p:txBody>
      </p:sp>
      <p:sp>
        <p:nvSpPr>
          <p:cNvPr id="4" name="Elipse 3"/>
          <p:cNvSpPr/>
          <p:nvPr/>
        </p:nvSpPr>
        <p:spPr>
          <a:xfrm>
            <a:off x="62140" y="1992230"/>
            <a:ext cx="3630305" cy="26749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ofrecer ayuda de manera práctica y no invasiva centrándose en las necesidades y preocupaciones inmediatas de las persona</a:t>
            </a:r>
            <a:endParaRPr lang="en-US" b="1" dirty="0"/>
          </a:p>
        </p:txBody>
      </p:sp>
      <p:sp>
        <p:nvSpPr>
          <p:cNvPr id="5" name="Elipse 4"/>
          <p:cNvSpPr/>
          <p:nvPr/>
        </p:nvSpPr>
        <p:spPr>
          <a:xfrm>
            <a:off x="6175394" y="2103422"/>
            <a:ext cx="2871621" cy="20539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E</a:t>
            </a:r>
            <a:r>
              <a:rPr lang="es-ES" b="1" dirty="0" smtClean="0"/>
              <a:t>scuchar al afectado sin sobre estimular a hablar sobre el tema</a:t>
            </a:r>
            <a:endParaRPr lang="en-US" b="1" dirty="0"/>
          </a:p>
        </p:txBody>
      </p:sp>
      <p:sp>
        <p:nvSpPr>
          <p:cNvPr id="6" name="Elipse 5"/>
          <p:cNvSpPr/>
          <p:nvPr/>
        </p:nvSpPr>
        <p:spPr>
          <a:xfrm>
            <a:off x="9047015" y="4486621"/>
            <a:ext cx="2820701" cy="19516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A</a:t>
            </a:r>
            <a:r>
              <a:rPr lang="es-ES" b="1" dirty="0" smtClean="0"/>
              <a:t>tenderlas en la medida de lo posible</a:t>
            </a:r>
            <a:endParaRPr lang="en-US" b="1" dirty="0"/>
          </a:p>
        </p:txBody>
      </p:sp>
      <p:sp>
        <p:nvSpPr>
          <p:cNvPr id="7" name="Elipse 6"/>
          <p:cNvSpPr/>
          <p:nvPr/>
        </p:nvSpPr>
        <p:spPr>
          <a:xfrm>
            <a:off x="3223338" y="4726674"/>
            <a:ext cx="2871621" cy="20539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R</a:t>
            </a:r>
            <a:r>
              <a:rPr lang="es-ES" b="1" dirty="0" smtClean="0"/>
              <a:t>econfortar a las personas y ayudar a la calma con técnicas de relajación</a:t>
            </a:r>
            <a:endParaRPr lang="en-US" b="1" dirty="0"/>
          </a:p>
        </p:txBody>
      </p:sp>
      <p:cxnSp>
        <p:nvCxnSpPr>
          <p:cNvPr id="11" name="Conector recto de flecha 10"/>
          <p:cNvCxnSpPr/>
          <p:nvPr/>
        </p:nvCxnSpPr>
        <p:spPr>
          <a:xfrm>
            <a:off x="1446663" y="4467895"/>
            <a:ext cx="1858166" cy="994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p:nvPr/>
        </p:nvCxnSpPr>
        <p:spPr>
          <a:xfrm flipV="1">
            <a:off x="5568287" y="3916907"/>
            <a:ext cx="1014074" cy="9826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ector recto de flecha 14"/>
          <p:cNvCxnSpPr/>
          <p:nvPr/>
        </p:nvCxnSpPr>
        <p:spPr>
          <a:xfrm>
            <a:off x="8925636" y="3589361"/>
            <a:ext cx="996286" cy="8972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205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Los auxilios psicológicos aplican a experiencias traumáticas como:</a:t>
            </a:r>
            <a:br>
              <a:rPr lang="es-ES" dirty="0" smtClean="0"/>
            </a:br>
            <a:endParaRPr lang="en-US" dirty="0"/>
          </a:p>
        </p:txBody>
      </p:sp>
      <p:sp>
        <p:nvSpPr>
          <p:cNvPr id="3" name="Marcador de contenido 2"/>
          <p:cNvSpPr>
            <a:spLocks noGrp="1"/>
          </p:cNvSpPr>
          <p:nvPr>
            <p:ph idx="1"/>
          </p:nvPr>
        </p:nvSpPr>
        <p:spPr>
          <a:xfrm>
            <a:off x="368490" y="2011680"/>
            <a:ext cx="10618509" cy="4511950"/>
          </a:xfrm>
        </p:spPr>
        <p:txBody>
          <a:bodyPr/>
          <a:lstStyle/>
          <a:p>
            <a:r>
              <a:rPr lang="es-ES" dirty="0" smtClean="0"/>
              <a:t>Ser testigo de una muerte o accidente grave</a:t>
            </a:r>
          </a:p>
          <a:p>
            <a:r>
              <a:rPr lang="es-ES" dirty="0" smtClean="0"/>
              <a:t>Haber sufrido un accidente grave</a:t>
            </a:r>
          </a:p>
          <a:p>
            <a:r>
              <a:rPr lang="es-ES" dirty="0" smtClean="0"/>
              <a:t>Asalto o violencia</a:t>
            </a:r>
          </a:p>
          <a:p>
            <a:r>
              <a:rPr lang="es-ES" dirty="0" smtClean="0"/>
              <a:t>Desastres naturales</a:t>
            </a:r>
          </a:p>
          <a:p>
            <a:r>
              <a:rPr lang="es-ES" dirty="0" smtClean="0"/>
              <a:t>Perdida violenta de un familiar</a:t>
            </a:r>
          </a:p>
          <a:p>
            <a:r>
              <a:rPr lang="es-ES" dirty="0" smtClean="0"/>
              <a:t>Enfermedades súbitas</a:t>
            </a:r>
          </a:p>
          <a:p>
            <a:r>
              <a:rPr lang="es-ES" dirty="0" smtClean="0"/>
              <a:t>Agresiones sexuales </a:t>
            </a:r>
          </a:p>
          <a:p>
            <a:r>
              <a:rPr lang="es-ES" dirty="0" smtClean="0"/>
              <a:t>Experiencias emocionalmente muy intensas </a:t>
            </a:r>
          </a:p>
        </p:txBody>
      </p:sp>
      <p:pic>
        <p:nvPicPr>
          <p:cNvPr id="4" name="Picture 2" descr="Día mundial de la salud mental, primeros auxilios psicológicos, primeros  auxilios para el cerebro de dibujos animados PNG Clipart | PNGOce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80457" y="2067760"/>
            <a:ext cx="2983411" cy="4455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997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PRIMEROS AUXILIOS PSICOLOGICOS BUSCAN: </a:t>
            </a:r>
            <a:endParaRPr lang="en-US" dirty="0"/>
          </a:p>
        </p:txBody>
      </p:sp>
      <p:sp>
        <p:nvSpPr>
          <p:cNvPr id="4" name="Rectángulo 3"/>
          <p:cNvSpPr/>
          <p:nvPr/>
        </p:nvSpPr>
        <p:spPr>
          <a:xfrm>
            <a:off x="1202919" y="2852380"/>
            <a:ext cx="3002507" cy="2825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BRINDAR ALIVIO EMOCIONAL DE INMEDIATO</a:t>
            </a:r>
          </a:p>
          <a:p>
            <a:pPr algn="ctr"/>
            <a:r>
              <a:rPr lang="es-ES" b="1" dirty="0" smtClean="0"/>
              <a:t>“ANALGESICOS EMOCIONALES</a:t>
            </a:r>
            <a:r>
              <a:rPr lang="es-ES" dirty="0" smtClean="0"/>
              <a:t>”</a:t>
            </a:r>
            <a:endParaRPr lang="en-US" dirty="0"/>
          </a:p>
        </p:txBody>
      </p:sp>
      <p:sp>
        <p:nvSpPr>
          <p:cNvPr id="5" name="Rectángulo 4"/>
          <p:cNvSpPr/>
          <p:nvPr/>
        </p:nvSpPr>
        <p:spPr>
          <a:xfrm>
            <a:off x="7099111" y="2852381"/>
            <a:ext cx="3002507" cy="2825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PREVENIR SECUELAS FUTURAS </a:t>
            </a:r>
            <a:endParaRPr lang="en-US" b="1" dirty="0"/>
          </a:p>
        </p:txBody>
      </p:sp>
      <p:sp>
        <p:nvSpPr>
          <p:cNvPr id="6" name="Flecha izquierda y derecha 5"/>
          <p:cNvSpPr/>
          <p:nvPr/>
        </p:nvSpPr>
        <p:spPr>
          <a:xfrm>
            <a:off x="4380931" y="3780430"/>
            <a:ext cx="2320120" cy="11191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9696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t>
            </a:r>
            <a:r>
              <a:rPr lang="es-ES" dirty="0" smtClean="0"/>
              <a:t>Qué podemos esperar después del evento?</a:t>
            </a:r>
            <a:endParaRPr lang="en-US" dirty="0"/>
          </a:p>
        </p:txBody>
      </p:sp>
      <p:sp>
        <p:nvSpPr>
          <p:cNvPr id="5" name="Elipse 4"/>
          <p:cNvSpPr/>
          <p:nvPr/>
        </p:nvSpPr>
        <p:spPr>
          <a:xfrm>
            <a:off x="491319" y="2074458"/>
            <a:ext cx="1965278" cy="1705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Malestar emocional inmediato</a:t>
            </a:r>
            <a:endParaRPr lang="en-US" b="1" dirty="0"/>
          </a:p>
        </p:txBody>
      </p:sp>
      <p:sp>
        <p:nvSpPr>
          <p:cNvPr id="6" name="Elipse 5"/>
          <p:cNvSpPr/>
          <p:nvPr/>
        </p:nvSpPr>
        <p:spPr>
          <a:xfrm>
            <a:off x="3070746" y="2074458"/>
            <a:ext cx="2060812" cy="17059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Tiende a desaparecer de 1 a 3 meses </a:t>
            </a:r>
            <a:endParaRPr lang="en-US" b="1" dirty="0"/>
          </a:p>
        </p:txBody>
      </p:sp>
      <p:sp>
        <p:nvSpPr>
          <p:cNvPr id="7" name="Elipse 6"/>
          <p:cNvSpPr/>
          <p:nvPr/>
        </p:nvSpPr>
        <p:spPr>
          <a:xfrm>
            <a:off x="5966345" y="2074457"/>
            <a:ext cx="2345141" cy="18833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La mayoría logra recuperarse sin una ayuda especializada</a:t>
            </a:r>
            <a:endParaRPr lang="en-US" b="1" dirty="0"/>
          </a:p>
        </p:txBody>
      </p:sp>
      <p:sp>
        <p:nvSpPr>
          <p:cNvPr id="8" name="Flecha abajo 7"/>
          <p:cNvSpPr/>
          <p:nvPr/>
        </p:nvSpPr>
        <p:spPr>
          <a:xfrm>
            <a:off x="1201002" y="3957850"/>
            <a:ext cx="545911" cy="8871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p:cNvSpPr/>
          <p:nvPr/>
        </p:nvSpPr>
        <p:spPr>
          <a:xfrm>
            <a:off x="409432" y="4844956"/>
            <a:ext cx="2292823" cy="17059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Insomnio</a:t>
            </a:r>
          </a:p>
          <a:p>
            <a:pPr algn="ctr"/>
            <a:r>
              <a:rPr lang="es-ES" dirty="0" smtClean="0"/>
              <a:t>Irritabilidad</a:t>
            </a:r>
          </a:p>
          <a:p>
            <a:pPr algn="ctr"/>
            <a:r>
              <a:rPr lang="es-ES" dirty="0" smtClean="0"/>
              <a:t>Descontrol de emociones</a:t>
            </a:r>
          </a:p>
          <a:p>
            <a:pPr algn="ctr"/>
            <a:r>
              <a:rPr lang="es-ES" dirty="0" smtClean="0"/>
              <a:t>Querer estar solo/a</a:t>
            </a:r>
            <a:endParaRPr lang="en-US" dirty="0"/>
          </a:p>
        </p:txBody>
      </p:sp>
      <p:cxnSp>
        <p:nvCxnSpPr>
          <p:cNvPr id="11" name="Conector recto de flecha 10"/>
          <p:cNvCxnSpPr/>
          <p:nvPr/>
        </p:nvCxnSpPr>
        <p:spPr>
          <a:xfrm>
            <a:off x="2456597" y="2743200"/>
            <a:ext cx="6141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a:endCxn id="7" idx="2"/>
          </p:cNvCxnSpPr>
          <p:nvPr/>
        </p:nvCxnSpPr>
        <p:spPr>
          <a:xfrm>
            <a:off x="5131558" y="2927443"/>
            <a:ext cx="834787" cy="887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4" name="Imagen 13"/>
          <p:cNvPicPr>
            <a:picLocks noChangeAspect="1"/>
          </p:cNvPicPr>
          <p:nvPr/>
        </p:nvPicPr>
        <p:blipFill>
          <a:blip r:embed="rId2"/>
          <a:stretch>
            <a:fillRect/>
          </a:stretch>
        </p:blipFill>
        <p:spPr>
          <a:xfrm>
            <a:off x="9002968" y="2459892"/>
            <a:ext cx="2818266" cy="4091032"/>
          </a:xfrm>
          <a:prstGeom prst="rect">
            <a:avLst/>
          </a:prstGeom>
        </p:spPr>
      </p:pic>
    </p:spTree>
    <p:extLst>
      <p:ext uri="{BB962C8B-B14F-4D97-AF65-F5344CB8AC3E}">
        <p14:creationId xmlns:p14="http://schemas.microsoft.com/office/powerpoint/2010/main" val="3793655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CUANDO NO HACER PAP  Y DERIVAR A OTROS ESPECIALISTAS:</a:t>
            </a:r>
            <a:endParaRPr lang="en-US" dirty="0"/>
          </a:p>
        </p:txBody>
      </p:sp>
      <p:sp>
        <p:nvSpPr>
          <p:cNvPr id="3" name="Marcador de contenido 2"/>
          <p:cNvSpPr>
            <a:spLocks noGrp="1"/>
          </p:cNvSpPr>
          <p:nvPr>
            <p:ph idx="1"/>
          </p:nvPr>
        </p:nvSpPr>
        <p:spPr>
          <a:xfrm>
            <a:off x="941696" y="2169994"/>
            <a:ext cx="10904561" cy="4688006"/>
          </a:xfrm>
        </p:spPr>
        <p:txBody>
          <a:bodyPr/>
          <a:lstStyle/>
          <a:p>
            <a:r>
              <a:rPr lang="es-ES" dirty="0" smtClean="0"/>
              <a:t>Cuando la persona tiene ideas suicidas</a:t>
            </a:r>
          </a:p>
          <a:p>
            <a:r>
              <a:rPr lang="es-ES" dirty="0" smtClean="0"/>
              <a:t>Cuando existe el riesgo de agresión a terceras personas</a:t>
            </a:r>
          </a:p>
          <a:p>
            <a:r>
              <a:rPr lang="es-ES" dirty="0" smtClean="0"/>
              <a:t>Cuando la persona esta sin reacción a estímulos</a:t>
            </a:r>
          </a:p>
          <a:p>
            <a:r>
              <a:rPr lang="es-ES" dirty="0" smtClean="0"/>
              <a:t>Cuando existen ideas desajustadas a la realidad</a:t>
            </a:r>
          </a:p>
          <a:p>
            <a:r>
              <a:rPr lang="es-ES" dirty="0" smtClean="0"/>
              <a:t>Cuando se da una crisis de pánico muy grave</a:t>
            </a:r>
          </a:p>
          <a:p>
            <a:r>
              <a:rPr lang="es-ES" dirty="0" smtClean="0"/>
              <a:t>Cuando el paciente tiene un trastorno psiquiátrico sin medicación </a:t>
            </a:r>
          </a:p>
          <a:p>
            <a:endParaRPr lang="en-US" dirty="0"/>
          </a:p>
        </p:txBody>
      </p:sp>
    </p:spTree>
    <p:extLst>
      <p:ext uri="{BB962C8B-B14F-4D97-AF65-F5344CB8AC3E}">
        <p14:creationId xmlns:p14="http://schemas.microsoft.com/office/powerpoint/2010/main" val="1871944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¿QUÉSE NECESITA PARA ASISTIR A UNA PERSONA AFECTADA?</a:t>
            </a:r>
            <a:endParaRPr lang="en-US" dirty="0"/>
          </a:p>
        </p:txBody>
      </p:sp>
      <p:sp>
        <p:nvSpPr>
          <p:cNvPr id="4" name="Elipse 3"/>
          <p:cNvSpPr/>
          <p:nvPr/>
        </p:nvSpPr>
        <p:spPr>
          <a:xfrm>
            <a:off x="202632" y="2082651"/>
            <a:ext cx="2415654" cy="16650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contar con un entrenamiento adecuado en PAP</a:t>
            </a:r>
            <a:endParaRPr lang="en-US" b="1" dirty="0"/>
          </a:p>
        </p:txBody>
      </p:sp>
      <p:sp>
        <p:nvSpPr>
          <p:cNvPr id="6" name="Elipse 5"/>
          <p:cNvSpPr/>
          <p:nvPr/>
        </p:nvSpPr>
        <p:spPr>
          <a:xfrm>
            <a:off x="3739868" y="1965088"/>
            <a:ext cx="2489484" cy="16650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Es recomendable establecer un equipo de trabajo</a:t>
            </a:r>
            <a:endParaRPr lang="en-US" b="1" dirty="0"/>
          </a:p>
        </p:txBody>
      </p:sp>
      <p:cxnSp>
        <p:nvCxnSpPr>
          <p:cNvPr id="8" name="Conector recto de flecha 7"/>
          <p:cNvCxnSpPr/>
          <p:nvPr/>
        </p:nvCxnSpPr>
        <p:spPr>
          <a:xfrm flipV="1">
            <a:off x="2694391" y="2766401"/>
            <a:ext cx="1004152" cy="77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Elipse 10"/>
          <p:cNvSpPr/>
          <p:nvPr/>
        </p:nvSpPr>
        <p:spPr>
          <a:xfrm>
            <a:off x="7432820" y="1902308"/>
            <a:ext cx="2869347" cy="17632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Es necesaria una auto-evaluación de la condición personal frente a la crisis</a:t>
            </a:r>
            <a:r>
              <a:rPr lang="es-ES" dirty="0" smtClean="0"/>
              <a:t>. </a:t>
            </a:r>
            <a:endParaRPr lang="en-US" b="1" dirty="0"/>
          </a:p>
        </p:txBody>
      </p:sp>
      <p:cxnSp>
        <p:nvCxnSpPr>
          <p:cNvPr id="13" name="Conector recto de flecha 12"/>
          <p:cNvCxnSpPr>
            <a:stCxn id="6" idx="6"/>
          </p:cNvCxnSpPr>
          <p:nvPr/>
        </p:nvCxnSpPr>
        <p:spPr>
          <a:xfrm>
            <a:off x="6229352" y="2797602"/>
            <a:ext cx="1121582" cy="17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Elipse 16"/>
          <p:cNvSpPr/>
          <p:nvPr/>
        </p:nvSpPr>
        <p:spPr>
          <a:xfrm>
            <a:off x="202632" y="4037393"/>
            <a:ext cx="2767958" cy="21368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p>
          <a:p>
            <a:pPr algn="ctr"/>
            <a:r>
              <a:rPr lang="es-ES" b="1" dirty="0" smtClean="0"/>
              <a:t>Recabar la mayor cantidad de información sobre la situación desde fuentes confiables. </a:t>
            </a:r>
            <a:endParaRPr lang="en-US" b="1" dirty="0" smtClean="0"/>
          </a:p>
          <a:p>
            <a:pPr algn="ctr"/>
            <a:endParaRPr lang="en-US" b="1" dirty="0"/>
          </a:p>
        </p:txBody>
      </p:sp>
      <p:sp>
        <p:nvSpPr>
          <p:cNvPr id="24" name="Elipse 23"/>
          <p:cNvSpPr/>
          <p:nvPr/>
        </p:nvSpPr>
        <p:spPr>
          <a:xfrm>
            <a:off x="3600630" y="4078723"/>
            <a:ext cx="3018533" cy="23084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p>
          <a:p>
            <a:pPr algn="ctr"/>
            <a:r>
              <a:rPr lang="es-ES" b="1" dirty="0" smtClean="0"/>
              <a:t>Evaluar la aplicabilidad : No todas las personas que experimentan una crisis van a necesitar PAP</a:t>
            </a:r>
            <a:endParaRPr lang="en-US" b="1" dirty="0"/>
          </a:p>
        </p:txBody>
      </p:sp>
      <p:sp>
        <p:nvSpPr>
          <p:cNvPr id="25" name="Elipse 24"/>
          <p:cNvSpPr/>
          <p:nvPr/>
        </p:nvSpPr>
        <p:spPr>
          <a:xfrm>
            <a:off x="7806415" y="4037393"/>
            <a:ext cx="3180584" cy="2349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Identificarse: Es importante dar su nombre al afectado, esto le dará mayor confianza</a:t>
            </a:r>
          </a:p>
        </p:txBody>
      </p:sp>
    </p:spTree>
    <p:extLst>
      <p:ext uri="{BB962C8B-B14F-4D97-AF65-F5344CB8AC3E}">
        <p14:creationId xmlns:p14="http://schemas.microsoft.com/office/powerpoint/2010/main" val="39766983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 bandas">
  <a:themeElements>
    <a:clrScheme name="Con bandas">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Con banda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n bandas">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TM03090430[[fn=Con bandas]]</Template>
  <TotalTime>246</TotalTime>
  <Words>2022</Words>
  <Application>Microsoft Office PowerPoint</Application>
  <PresentationFormat>Panorámica</PresentationFormat>
  <Paragraphs>182</Paragraphs>
  <Slides>26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26</vt:i4>
      </vt:variant>
    </vt:vector>
  </HeadingPairs>
  <TitlesOfParts>
    <vt:vector size="31" baseType="lpstr">
      <vt:lpstr>Arial</vt:lpstr>
      <vt:lpstr>Bahnschrift SemiCondensed</vt:lpstr>
      <vt:lpstr>Corbel</vt:lpstr>
      <vt:lpstr>Wingdings</vt:lpstr>
      <vt:lpstr>Con bandas</vt:lpstr>
      <vt:lpstr>PRIMEROS AUXILIOS PSICOLOGICOS </vt:lpstr>
      <vt:lpstr>primeros auxilios psicológicos</vt:lpstr>
      <vt:lpstr>¿Qué son los primeros auxilios psicológicos?</vt:lpstr>
      <vt:lpstr>LOS PRIMEROS AUXILIOS PSICOLOGICOS BUSCAN: </vt:lpstr>
      <vt:lpstr>Los auxilios psicológicos aplican a experiencias traumáticas como: </vt:lpstr>
      <vt:lpstr>PRIMEROS AUXILIOS PSICOLOGICOS BUSCAN: </vt:lpstr>
      <vt:lpstr>¿Qué podemos esperar después del evento?</vt:lpstr>
      <vt:lpstr>CUANDO NO HACER PAP  Y DERIVAR A OTROS ESPECIALISTAS:</vt:lpstr>
      <vt:lpstr>¿QUÉSE NECESITA PARA ASISTIR A UNA PERSONA AFECTADA?</vt:lpstr>
      <vt:lpstr>PROTOCOLO “A,B,C,D,E” PARA PRIMEROS AUXILIOS PSICOLOGICOS</vt:lpstr>
      <vt:lpstr>ESCUCHA ACTIVA  “A”</vt:lpstr>
      <vt:lpstr>ESCUCHA ACTIVA “A” </vt:lpstr>
      <vt:lpstr>ESCUCHA ACTIVA “A”</vt:lpstr>
      <vt:lpstr>ESCUCHA ACTIVA “A”</vt:lpstr>
      <vt:lpstr>RE ENTRENAMIENTO DE LA (B) ENTILACIÓN </vt:lpstr>
      <vt:lpstr>TÉCNICAS DE RESPIRACION </vt:lpstr>
      <vt:lpstr>TÉCNICAS DE RESPIRACION </vt:lpstr>
      <vt:lpstr>Técnicas de respiración </vt:lpstr>
      <vt:lpstr>Técnicas de respiración </vt:lpstr>
      <vt:lpstr>CATEGORIZACION DE NECESIDADES  “C”</vt:lpstr>
      <vt:lpstr>CATEGORIZACION DE NECESIDADES  “C”</vt:lpstr>
      <vt:lpstr>DERIVACION A REDES DE APOYO “D”</vt:lpstr>
      <vt:lpstr>DERIVACION A REDES DE APOYO “D”</vt:lpstr>
      <vt:lpstr>Psico – educación “e”</vt:lpstr>
      <vt:lpstr>CONCLUSIONES</vt:lpstr>
      <vt:lpstr>REFERENCIAS BIBLIOGRAFICAS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PRIMEROS AUXILIOS PSICOLOGICOS</dc:title>
  <dc:creator>Lenovo</dc:creator>
  <cp:lastModifiedBy>Lenovo</cp:lastModifiedBy>
  <cp:revision>23</cp:revision>
  <dcterms:created xsi:type="dcterms:W3CDTF">2020-06-29T00:19:38Z</dcterms:created>
  <dcterms:modified xsi:type="dcterms:W3CDTF">2020-07-01T16:27:16Z</dcterms:modified>
</cp:coreProperties>
</file>