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7" r:id="rId1"/>
  </p:sldMasterIdLst>
  <p:sldIdLst>
    <p:sldId id="256" r:id="rId2"/>
    <p:sldId id="261" r:id="rId3"/>
    <p:sldId id="257" r:id="rId4"/>
    <p:sldId id="258" r:id="rId5"/>
    <p:sldId id="271" r:id="rId6"/>
    <p:sldId id="269" r:id="rId7"/>
    <p:sldId id="264" r:id="rId8"/>
    <p:sldId id="265" r:id="rId9"/>
    <p:sldId id="266" r:id="rId10"/>
    <p:sldId id="259" r:id="rId11"/>
    <p:sldId id="260" r:id="rId12"/>
    <p:sldId id="263" r:id="rId13"/>
    <p:sldId id="267" r:id="rId14"/>
    <p:sldId id="268" r:id="rId15"/>
    <p:sldId id="270" r:id="rId16"/>
    <p:sldId id="272" r:id="rId17"/>
    <p:sldId id="273" r:id="rId18"/>
    <p:sldId id="262" r:id="rId19"/>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69" autoAdjust="0"/>
  </p:normalViewPr>
  <p:slideViewPr>
    <p:cSldViewPr snapToGrid="0">
      <p:cViewPr varScale="1">
        <p:scale>
          <a:sx n="68" d="100"/>
          <a:sy n="68" d="100"/>
        </p:scale>
        <p:origin x="816"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41E5AF7-2C1B-4938-BC09-DB37FFA37BCC}" type="datetimeFigureOut">
              <a:rPr lang="es-BO" smtClean="0"/>
              <a:pPr/>
              <a:t>18/2/2020</a:t>
            </a:fld>
            <a:endParaRPr lang="es-BO"/>
          </a:p>
        </p:txBody>
      </p:sp>
      <p:sp>
        <p:nvSpPr>
          <p:cNvPr id="5" name="Footer Placeholder 4"/>
          <p:cNvSpPr>
            <a:spLocks noGrp="1"/>
          </p:cNvSpPr>
          <p:nvPr>
            <p:ph type="ftr" sz="quarter" idx="11"/>
          </p:nvPr>
        </p:nvSpPr>
        <p:spPr/>
        <p:txBody>
          <a:bodyPr/>
          <a:lstStyle/>
          <a:p>
            <a:endParaRPr lang="es-BO"/>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EF02705F-4C4F-44C9-BF8D-0EF84CD20B7A}" type="slidenum">
              <a:rPr lang="es-BO" smtClean="0"/>
              <a:pPr/>
              <a:t>‹Nº›</a:t>
            </a:fld>
            <a:endParaRPr lang="es-BO"/>
          </a:p>
        </p:txBody>
      </p:sp>
    </p:spTree>
    <p:extLst>
      <p:ext uri="{BB962C8B-B14F-4D97-AF65-F5344CB8AC3E}">
        <p14:creationId xmlns:p14="http://schemas.microsoft.com/office/powerpoint/2010/main" val="1508095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41E5AF7-2C1B-4938-BC09-DB37FFA37BCC}" type="datetimeFigureOut">
              <a:rPr lang="es-BO" smtClean="0"/>
              <a:pPr/>
              <a:t>18/2/2020</a:t>
            </a:fld>
            <a:endParaRPr lang="es-BO"/>
          </a:p>
        </p:txBody>
      </p:sp>
      <p:sp>
        <p:nvSpPr>
          <p:cNvPr id="5" name="Footer Placeholder 4"/>
          <p:cNvSpPr>
            <a:spLocks noGrp="1"/>
          </p:cNvSpPr>
          <p:nvPr>
            <p:ph type="ftr" sz="quarter" idx="11"/>
          </p:nvPr>
        </p:nvSpPr>
        <p:spPr/>
        <p:txBody>
          <a:bodyPr/>
          <a:lstStyle/>
          <a:p>
            <a:endParaRPr lang="es-BO"/>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F02705F-4C4F-44C9-BF8D-0EF84CD20B7A}" type="slidenum">
              <a:rPr lang="es-BO" smtClean="0"/>
              <a:pPr/>
              <a:t>‹Nº›</a:t>
            </a:fld>
            <a:endParaRPr lang="es-BO"/>
          </a:p>
        </p:txBody>
      </p:sp>
    </p:spTree>
    <p:extLst>
      <p:ext uri="{BB962C8B-B14F-4D97-AF65-F5344CB8AC3E}">
        <p14:creationId xmlns:p14="http://schemas.microsoft.com/office/powerpoint/2010/main" val="132491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41E5AF7-2C1B-4938-BC09-DB37FFA37BCC}" type="datetimeFigureOut">
              <a:rPr lang="es-BO" smtClean="0"/>
              <a:pPr/>
              <a:t>18/2/2020</a:t>
            </a:fld>
            <a:endParaRPr lang="es-BO"/>
          </a:p>
        </p:txBody>
      </p:sp>
      <p:sp>
        <p:nvSpPr>
          <p:cNvPr id="5" name="Footer Placeholder 4"/>
          <p:cNvSpPr>
            <a:spLocks noGrp="1"/>
          </p:cNvSpPr>
          <p:nvPr>
            <p:ph type="ftr" sz="quarter" idx="11"/>
          </p:nvPr>
        </p:nvSpPr>
        <p:spPr/>
        <p:txBody>
          <a:bodyPr/>
          <a:lstStyle/>
          <a:p>
            <a:endParaRPr lang="es-BO"/>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F02705F-4C4F-44C9-BF8D-0EF84CD20B7A}" type="slidenum">
              <a:rPr lang="es-BO" smtClean="0"/>
              <a:pPr/>
              <a:t>‹Nº›</a:t>
            </a:fld>
            <a:endParaRPr lang="es-BO"/>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37775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C41E5AF7-2C1B-4938-BC09-DB37FFA37BCC}" type="datetimeFigureOut">
              <a:rPr lang="es-BO" smtClean="0"/>
              <a:pPr/>
              <a:t>18/2/2020</a:t>
            </a:fld>
            <a:endParaRPr lang="es-BO"/>
          </a:p>
        </p:txBody>
      </p:sp>
      <p:sp>
        <p:nvSpPr>
          <p:cNvPr id="6" name="Footer Placeholder 5"/>
          <p:cNvSpPr>
            <a:spLocks noGrp="1"/>
          </p:cNvSpPr>
          <p:nvPr>
            <p:ph type="ftr" sz="quarter" idx="11"/>
          </p:nvPr>
        </p:nvSpPr>
        <p:spPr/>
        <p:txBody>
          <a:bodyPr/>
          <a:lstStyle/>
          <a:p>
            <a:endParaRPr lang="es-B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F02705F-4C4F-44C9-BF8D-0EF84CD20B7A}" type="slidenum">
              <a:rPr lang="es-BO" smtClean="0"/>
              <a:pPr/>
              <a:t>‹Nº›</a:t>
            </a:fld>
            <a:endParaRPr lang="es-BO"/>
          </a:p>
        </p:txBody>
      </p:sp>
    </p:spTree>
    <p:extLst>
      <p:ext uri="{BB962C8B-B14F-4D97-AF65-F5344CB8AC3E}">
        <p14:creationId xmlns:p14="http://schemas.microsoft.com/office/powerpoint/2010/main" val="3954027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C41E5AF7-2C1B-4938-BC09-DB37FFA37BCC}" type="datetimeFigureOut">
              <a:rPr lang="es-BO" smtClean="0"/>
              <a:pPr/>
              <a:t>18/2/2020</a:t>
            </a:fld>
            <a:endParaRPr lang="es-BO"/>
          </a:p>
        </p:txBody>
      </p:sp>
      <p:sp>
        <p:nvSpPr>
          <p:cNvPr id="6" name="Footer Placeholder 5"/>
          <p:cNvSpPr>
            <a:spLocks noGrp="1"/>
          </p:cNvSpPr>
          <p:nvPr>
            <p:ph type="ftr" sz="quarter" idx="11"/>
          </p:nvPr>
        </p:nvSpPr>
        <p:spPr/>
        <p:txBody>
          <a:bodyPr/>
          <a:lstStyle/>
          <a:p>
            <a:endParaRPr lang="es-BO"/>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F02705F-4C4F-44C9-BF8D-0EF84CD20B7A}" type="slidenum">
              <a:rPr lang="es-BO" smtClean="0"/>
              <a:pPr/>
              <a:t>‹Nº›</a:t>
            </a:fld>
            <a:endParaRPr lang="es-BO"/>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36262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C41E5AF7-2C1B-4938-BC09-DB37FFA37BCC}" type="datetimeFigureOut">
              <a:rPr lang="es-BO" smtClean="0"/>
              <a:pPr/>
              <a:t>18/2/2020</a:t>
            </a:fld>
            <a:endParaRPr lang="es-BO"/>
          </a:p>
        </p:txBody>
      </p:sp>
      <p:sp>
        <p:nvSpPr>
          <p:cNvPr id="6" name="Footer Placeholder 5"/>
          <p:cNvSpPr>
            <a:spLocks noGrp="1"/>
          </p:cNvSpPr>
          <p:nvPr>
            <p:ph type="ftr" sz="quarter" idx="11"/>
          </p:nvPr>
        </p:nvSpPr>
        <p:spPr/>
        <p:txBody>
          <a:bodyPr/>
          <a:lstStyle/>
          <a:p>
            <a:endParaRPr lang="es-B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F02705F-4C4F-44C9-BF8D-0EF84CD20B7A}" type="slidenum">
              <a:rPr lang="es-BO" smtClean="0"/>
              <a:pPr/>
              <a:t>‹Nº›</a:t>
            </a:fld>
            <a:endParaRPr lang="es-BO"/>
          </a:p>
        </p:txBody>
      </p:sp>
    </p:spTree>
    <p:extLst>
      <p:ext uri="{BB962C8B-B14F-4D97-AF65-F5344CB8AC3E}">
        <p14:creationId xmlns:p14="http://schemas.microsoft.com/office/powerpoint/2010/main" val="2434783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41E5AF7-2C1B-4938-BC09-DB37FFA37BCC}" type="datetimeFigureOut">
              <a:rPr lang="es-BO" smtClean="0"/>
              <a:pPr/>
              <a:t>18/2/2020</a:t>
            </a:fld>
            <a:endParaRPr lang="es-BO"/>
          </a:p>
        </p:txBody>
      </p:sp>
      <p:sp>
        <p:nvSpPr>
          <p:cNvPr id="5" name="Footer Placeholder 4"/>
          <p:cNvSpPr>
            <a:spLocks noGrp="1"/>
          </p:cNvSpPr>
          <p:nvPr>
            <p:ph type="ftr" sz="quarter" idx="11"/>
          </p:nvPr>
        </p:nvSpPr>
        <p:spPr/>
        <p:txBody>
          <a:bodyPr/>
          <a:lstStyle/>
          <a:p>
            <a:endParaRPr lang="es-B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F02705F-4C4F-44C9-BF8D-0EF84CD20B7A}" type="slidenum">
              <a:rPr lang="es-BO" smtClean="0"/>
              <a:pPr/>
              <a:t>‹Nº›</a:t>
            </a:fld>
            <a:endParaRPr lang="es-BO"/>
          </a:p>
        </p:txBody>
      </p:sp>
    </p:spTree>
    <p:extLst>
      <p:ext uri="{BB962C8B-B14F-4D97-AF65-F5344CB8AC3E}">
        <p14:creationId xmlns:p14="http://schemas.microsoft.com/office/powerpoint/2010/main" val="1212046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41E5AF7-2C1B-4938-BC09-DB37FFA37BCC}" type="datetimeFigureOut">
              <a:rPr lang="es-BO" smtClean="0"/>
              <a:pPr/>
              <a:t>18/2/2020</a:t>
            </a:fld>
            <a:endParaRPr lang="es-BO"/>
          </a:p>
        </p:txBody>
      </p:sp>
      <p:sp>
        <p:nvSpPr>
          <p:cNvPr id="5" name="Footer Placeholder 4"/>
          <p:cNvSpPr>
            <a:spLocks noGrp="1"/>
          </p:cNvSpPr>
          <p:nvPr>
            <p:ph type="ftr" sz="quarter" idx="11"/>
          </p:nvPr>
        </p:nvSpPr>
        <p:spPr/>
        <p:txBody>
          <a:bodyPr/>
          <a:lstStyle/>
          <a:p>
            <a:endParaRPr lang="es-B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F02705F-4C4F-44C9-BF8D-0EF84CD20B7A}" type="slidenum">
              <a:rPr lang="es-BO" smtClean="0"/>
              <a:pPr/>
              <a:t>‹Nº›</a:t>
            </a:fld>
            <a:endParaRPr lang="es-BO"/>
          </a:p>
        </p:txBody>
      </p:sp>
    </p:spTree>
    <p:extLst>
      <p:ext uri="{BB962C8B-B14F-4D97-AF65-F5344CB8AC3E}">
        <p14:creationId xmlns:p14="http://schemas.microsoft.com/office/powerpoint/2010/main" val="2187705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41E5AF7-2C1B-4938-BC09-DB37FFA37BCC}" type="datetimeFigureOut">
              <a:rPr lang="es-BO" smtClean="0"/>
              <a:pPr/>
              <a:t>18/2/2020</a:t>
            </a:fld>
            <a:endParaRPr lang="es-BO"/>
          </a:p>
        </p:txBody>
      </p:sp>
      <p:sp>
        <p:nvSpPr>
          <p:cNvPr id="5" name="Footer Placeholder 4"/>
          <p:cNvSpPr>
            <a:spLocks noGrp="1"/>
          </p:cNvSpPr>
          <p:nvPr>
            <p:ph type="ftr" sz="quarter" idx="11"/>
          </p:nvPr>
        </p:nvSpPr>
        <p:spPr/>
        <p:txBody>
          <a:bodyPr/>
          <a:lstStyle/>
          <a:p>
            <a:endParaRPr lang="es-B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F02705F-4C4F-44C9-BF8D-0EF84CD20B7A}" type="slidenum">
              <a:rPr lang="es-BO" smtClean="0"/>
              <a:pPr/>
              <a:t>‹Nº›</a:t>
            </a:fld>
            <a:endParaRPr lang="es-BO"/>
          </a:p>
        </p:txBody>
      </p:sp>
    </p:spTree>
    <p:extLst>
      <p:ext uri="{BB962C8B-B14F-4D97-AF65-F5344CB8AC3E}">
        <p14:creationId xmlns:p14="http://schemas.microsoft.com/office/powerpoint/2010/main" val="2868319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41E5AF7-2C1B-4938-BC09-DB37FFA37BCC}" type="datetimeFigureOut">
              <a:rPr lang="es-BO" smtClean="0"/>
              <a:pPr/>
              <a:t>18/2/2020</a:t>
            </a:fld>
            <a:endParaRPr lang="es-BO"/>
          </a:p>
        </p:txBody>
      </p:sp>
      <p:sp>
        <p:nvSpPr>
          <p:cNvPr id="5" name="Footer Placeholder 4"/>
          <p:cNvSpPr>
            <a:spLocks noGrp="1"/>
          </p:cNvSpPr>
          <p:nvPr>
            <p:ph type="ftr" sz="quarter" idx="11"/>
          </p:nvPr>
        </p:nvSpPr>
        <p:spPr/>
        <p:txBody>
          <a:bodyPr/>
          <a:lstStyle/>
          <a:p>
            <a:endParaRPr lang="es-BO"/>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F02705F-4C4F-44C9-BF8D-0EF84CD20B7A}" type="slidenum">
              <a:rPr lang="es-BO" smtClean="0"/>
              <a:pPr/>
              <a:t>‹Nº›</a:t>
            </a:fld>
            <a:endParaRPr lang="es-BO"/>
          </a:p>
        </p:txBody>
      </p:sp>
    </p:spTree>
    <p:extLst>
      <p:ext uri="{BB962C8B-B14F-4D97-AF65-F5344CB8AC3E}">
        <p14:creationId xmlns:p14="http://schemas.microsoft.com/office/powerpoint/2010/main" val="1908794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41E5AF7-2C1B-4938-BC09-DB37FFA37BCC}" type="datetimeFigureOut">
              <a:rPr lang="es-BO" smtClean="0"/>
              <a:pPr/>
              <a:t>18/2/2020</a:t>
            </a:fld>
            <a:endParaRPr lang="es-BO"/>
          </a:p>
        </p:txBody>
      </p:sp>
      <p:sp>
        <p:nvSpPr>
          <p:cNvPr id="6" name="Footer Placeholder 5"/>
          <p:cNvSpPr>
            <a:spLocks noGrp="1"/>
          </p:cNvSpPr>
          <p:nvPr>
            <p:ph type="ftr" sz="quarter" idx="11"/>
          </p:nvPr>
        </p:nvSpPr>
        <p:spPr/>
        <p:txBody>
          <a:bodyPr/>
          <a:lstStyle/>
          <a:p>
            <a:endParaRPr lang="es-BO"/>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EF02705F-4C4F-44C9-BF8D-0EF84CD20B7A}" type="slidenum">
              <a:rPr lang="es-BO" smtClean="0"/>
              <a:pPr/>
              <a:t>‹Nº›</a:t>
            </a:fld>
            <a:endParaRPr lang="es-BO"/>
          </a:p>
        </p:txBody>
      </p:sp>
    </p:spTree>
    <p:extLst>
      <p:ext uri="{BB962C8B-B14F-4D97-AF65-F5344CB8AC3E}">
        <p14:creationId xmlns:p14="http://schemas.microsoft.com/office/powerpoint/2010/main" val="1491430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41E5AF7-2C1B-4938-BC09-DB37FFA37BCC}" type="datetimeFigureOut">
              <a:rPr lang="es-BO" smtClean="0"/>
              <a:pPr/>
              <a:t>18/2/2020</a:t>
            </a:fld>
            <a:endParaRPr lang="es-BO"/>
          </a:p>
        </p:txBody>
      </p:sp>
      <p:sp>
        <p:nvSpPr>
          <p:cNvPr id="8" name="Footer Placeholder 7"/>
          <p:cNvSpPr>
            <a:spLocks noGrp="1"/>
          </p:cNvSpPr>
          <p:nvPr>
            <p:ph type="ftr" sz="quarter" idx="11"/>
          </p:nvPr>
        </p:nvSpPr>
        <p:spPr/>
        <p:txBody>
          <a:bodyPr/>
          <a:lstStyle/>
          <a:p>
            <a:endParaRPr lang="es-BO"/>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F02705F-4C4F-44C9-BF8D-0EF84CD20B7A}" type="slidenum">
              <a:rPr lang="es-BO" smtClean="0"/>
              <a:pPr/>
              <a:t>‹Nº›</a:t>
            </a:fld>
            <a:endParaRPr lang="es-BO"/>
          </a:p>
        </p:txBody>
      </p:sp>
    </p:spTree>
    <p:extLst>
      <p:ext uri="{BB962C8B-B14F-4D97-AF65-F5344CB8AC3E}">
        <p14:creationId xmlns:p14="http://schemas.microsoft.com/office/powerpoint/2010/main" val="154643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41E5AF7-2C1B-4938-BC09-DB37FFA37BCC}" type="datetimeFigureOut">
              <a:rPr lang="es-BO" smtClean="0"/>
              <a:pPr/>
              <a:t>18/2/2020</a:t>
            </a:fld>
            <a:endParaRPr lang="es-BO"/>
          </a:p>
        </p:txBody>
      </p:sp>
      <p:sp>
        <p:nvSpPr>
          <p:cNvPr id="4" name="Footer Placeholder 3"/>
          <p:cNvSpPr>
            <a:spLocks noGrp="1"/>
          </p:cNvSpPr>
          <p:nvPr>
            <p:ph type="ftr" sz="quarter" idx="11"/>
          </p:nvPr>
        </p:nvSpPr>
        <p:spPr/>
        <p:txBody>
          <a:bodyPr/>
          <a:lstStyle/>
          <a:p>
            <a:endParaRPr lang="es-BO"/>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F02705F-4C4F-44C9-BF8D-0EF84CD20B7A}" type="slidenum">
              <a:rPr lang="es-BO" smtClean="0"/>
              <a:pPr/>
              <a:t>‹Nº›</a:t>
            </a:fld>
            <a:endParaRPr lang="es-BO"/>
          </a:p>
        </p:txBody>
      </p:sp>
    </p:spTree>
    <p:extLst>
      <p:ext uri="{BB962C8B-B14F-4D97-AF65-F5344CB8AC3E}">
        <p14:creationId xmlns:p14="http://schemas.microsoft.com/office/powerpoint/2010/main" val="1976097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1E5AF7-2C1B-4938-BC09-DB37FFA37BCC}" type="datetimeFigureOut">
              <a:rPr lang="es-BO" smtClean="0"/>
              <a:pPr/>
              <a:t>18/2/2020</a:t>
            </a:fld>
            <a:endParaRPr lang="es-BO"/>
          </a:p>
        </p:txBody>
      </p:sp>
      <p:sp>
        <p:nvSpPr>
          <p:cNvPr id="3" name="Footer Placeholder 2"/>
          <p:cNvSpPr>
            <a:spLocks noGrp="1"/>
          </p:cNvSpPr>
          <p:nvPr>
            <p:ph type="ftr" sz="quarter" idx="11"/>
          </p:nvPr>
        </p:nvSpPr>
        <p:spPr/>
        <p:txBody>
          <a:bodyPr/>
          <a:lstStyle/>
          <a:p>
            <a:endParaRPr lang="es-BO"/>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F02705F-4C4F-44C9-BF8D-0EF84CD20B7A}" type="slidenum">
              <a:rPr lang="es-BO" smtClean="0"/>
              <a:pPr/>
              <a:t>‹Nº›</a:t>
            </a:fld>
            <a:endParaRPr lang="es-BO"/>
          </a:p>
        </p:txBody>
      </p:sp>
    </p:spTree>
    <p:extLst>
      <p:ext uri="{BB962C8B-B14F-4D97-AF65-F5344CB8AC3E}">
        <p14:creationId xmlns:p14="http://schemas.microsoft.com/office/powerpoint/2010/main" val="2485832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41E5AF7-2C1B-4938-BC09-DB37FFA37BCC}" type="datetimeFigureOut">
              <a:rPr lang="es-BO" smtClean="0"/>
              <a:pPr/>
              <a:t>18/2/2020</a:t>
            </a:fld>
            <a:endParaRPr lang="es-BO"/>
          </a:p>
        </p:txBody>
      </p:sp>
      <p:sp>
        <p:nvSpPr>
          <p:cNvPr id="6" name="Footer Placeholder 5"/>
          <p:cNvSpPr>
            <a:spLocks noGrp="1"/>
          </p:cNvSpPr>
          <p:nvPr>
            <p:ph type="ftr" sz="quarter" idx="11"/>
          </p:nvPr>
        </p:nvSpPr>
        <p:spPr/>
        <p:txBody>
          <a:bodyPr/>
          <a:lstStyle/>
          <a:p>
            <a:endParaRPr lang="es-BO"/>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F02705F-4C4F-44C9-BF8D-0EF84CD20B7A}" type="slidenum">
              <a:rPr lang="es-BO" smtClean="0"/>
              <a:pPr/>
              <a:t>‹Nº›</a:t>
            </a:fld>
            <a:endParaRPr lang="es-BO"/>
          </a:p>
        </p:txBody>
      </p:sp>
    </p:spTree>
    <p:extLst>
      <p:ext uri="{BB962C8B-B14F-4D97-AF65-F5344CB8AC3E}">
        <p14:creationId xmlns:p14="http://schemas.microsoft.com/office/powerpoint/2010/main" val="1822830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41E5AF7-2C1B-4938-BC09-DB37FFA37BCC}" type="datetimeFigureOut">
              <a:rPr lang="es-BO" smtClean="0"/>
              <a:pPr/>
              <a:t>18/2/2020</a:t>
            </a:fld>
            <a:endParaRPr lang="es-BO"/>
          </a:p>
        </p:txBody>
      </p:sp>
      <p:sp>
        <p:nvSpPr>
          <p:cNvPr id="6" name="Footer Placeholder 5"/>
          <p:cNvSpPr>
            <a:spLocks noGrp="1"/>
          </p:cNvSpPr>
          <p:nvPr>
            <p:ph type="ftr" sz="quarter" idx="11"/>
          </p:nvPr>
        </p:nvSpPr>
        <p:spPr/>
        <p:txBody>
          <a:bodyPr/>
          <a:lstStyle/>
          <a:p>
            <a:endParaRPr lang="es-B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F02705F-4C4F-44C9-BF8D-0EF84CD20B7A}" type="slidenum">
              <a:rPr lang="es-BO" smtClean="0"/>
              <a:pPr/>
              <a:t>‹Nº›</a:t>
            </a:fld>
            <a:endParaRPr lang="es-BO"/>
          </a:p>
        </p:txBody>
      </p:sp>
    </p:spTree>
    <p:extLst>
      <p:ext uri="{BB962C8B-B14F-4D97-AF65-F5344CB8AC3E}">
        <p14:creationId xmlns:p14="http://schemas.microsoft.com/office/powerpoint/2010/main" val="2854386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41E5AF7-2C1B-4938-BC09-DB37FFA37BCC}" type="datetimeFigureOut">
              <a:rPr lang="es-BO" smtClean="0"/>
              <a:pPr/>
              <a:t>18/2/2020</a:t>
            </a:fld>
            <a:endParaRPr lang="es-BO"/>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BO"/>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EF02705F-4C4F-44C9-BF8D-0EF84CD20B7A}" type="slidenum">
              <a:rPr lang="es-BO" smtClean="0"/>
              <a:pPr/>
              <a:t>‹Nº›</a:t>
            </a:fld>
            <a:endParaRPr lang="es-BO"/>
          </a:p>
        </p:txBody>
      </p:sp>
    </p:spTree>
    <p:extLst>
      <p:ext uri="{BB962C8B-B14F-4D97-AF65-F5344CB8AC3E}">
        <p14:creationId xmlns:p14="http://schemas.microsoft.com/office/powerpoint/2010/main" val="1882785347"/>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 id="2147484142" r:id="rId15"/>
    <p:sldLayoutId id="214748414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0.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hyperlink" Target="http://www.inforeciclaje.com/que-es-reciclaje.php" TargetMode="External"/><Relationship Id="rId2" Type="http://schemas.openxmlformats.org/officeDocument/2006/relationships/hyperlink" Target="https://elblogverde.com/el-medio-ambiente/" TargetMode="External"/><Relationship Id="rId1" Type="http://schemas.openxmlformats.org/officeDocument/2006/relationships/slideLayout" Target="../slideLayouts/slideLayout2.xml"/><Relationship Id="rId4" Type="http://schemas.openxmlformats.org/officeDocument/2006/relationships/hyperlink" Target="https://bolivia.infoleyes.com/norma/5736/ley-de-gesti&#243;n-integral-de-residuos-755"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D310A38-FA7D-4199-9496-4DC14982305A}"/>
              </a:ext>
            </a:extLst>
          </p:cNvPr>
          <p:cNvSpPr>
            <a:spLocks noGrp="1"/>
          </p:cNvSpPr>
          <p:nvPr>
            <p:ph type="title"/>
          </p:nvPr>
        </p:nvSpPr>
        <p:spPr/>
        <p:txBody>
          <a:bodyPr>
            <a:normAutofit/>
          </a:bodyPr>
          <a:lstStyle/>
          <a:p>
            <a:br>
              <a:rPr lang="es-BO" sz="9600" b="1" dirty="0">
                <a:solidFill>
                  <a:schemeClr val="tx1"/>
                </a:solidFill>
                <a:latin typeface="Algerian" panose="04020705040A02060702" pitchFamily="82" charset="0"/>
              </a:rPr>
            </a:br>
            <a:r>
              <a:rPr lang="es-BO" sz="9600" b="1" dirty="0">
                <a:solidFill>
                  <a:schemeClr val="tx1"/>
                </a:solidFill>
                <a:latin typeface="Algerian" panose="04020705040A02060702" pitchFamily="82" charset="0"/>
              </a:rPr>
              <a:t>RECICLAJE</a:t>
            </a:r>
          </a:p>
        </p:txBody>
      </p:sp>
      <p:sp>
        <p:nvSpPr>
          <p:cNvPr id="8" name="Marcador de texto 7">
            <a:extLst>
              <a:ext uri="{FF2B5EF4-FFF2-40B4-BE49-F238E27FC236}">
                <a16:creationId xmlns:a16="http://schemas.microsoft.com/office/drawing/2014/main" id="{92A8A6B2-418F-4B7C-BCCD-C13D550F824B}"/>
              </a:ext>
            </a:extLst>
          </p:cNvPr>
          <p:cNvSpPr>
            <a:spLocks noGrp="1"/>
          </p:cNvSpPr>
          <p:nvPr>
            <p:ph type="body" idx="1"/>
          </p:nvPr>
        </p:nvSpPr>
        <p:spPr>
          <a:xfrm>
            <a:off x="2905432" y="4345642"/>
            <a:ext cx="5427407" cy="3117041"/>
          </a:xfrm>
        </p:spPr>
        <p:txBody>
          <a:bodyPr/>
          <a:lstStyle/>
          <a:p>
            <a:pPr lvl="0" defTabSz="914400">
              <a:spcBef>
                <a:spcPct val="20000"/>
              </a:spcBef>
              <a:buClr>
                <a:prstClr val="white">
                  <a:shade val="95000"/>
                </a:prstClr>
              </a:buClr>
              <a:buSzPct val="65000"/>
            </a:pPr>
            <a:r>
              <a:rPr lang="es-ES" sz="2800" dirty="0">
                <a:solidFill>
                  <a:prstClr val="black"/>
                </a:solidFill>
                <a:latin typeface="Book Antiqua"/>
              </a:rPr>
              <a:t>NOMBRE:  Lic. Miriam Rivera</a:t>
            </a:r>
          </a:p>
          <a:p>
            <a:pPr lvl="0" defTabSz="914400">
              <a:spcBef>
                <a:spcPct val="20000"/>
              </a:spcBef>
              <a:buClr>
                <a:prstClr val="white">
                  <a:shade val="95000"/>
                </a:prstClr>
              </a:buClr>
              <a:buSzPct val="65000"/>
            </a:pPr>
            <a:r>
              <a:rPr lang="es-ES" sz="2800" dirty="0">
                <a:solidFill>
                  <a:prstClr val="black"/>
                </a:solidFill>
                <a:latin typeface="Book Antiqua"/>
              </a:rPr>
              <a:t>GESTION:  II / 2019</a:t>
            </a:r>
          </a:p>
          <a:p>
            <a:endParaRPr lang="es-BO" dirty="0"/>
          </a:p>
        </p:txBody>
      </p:sp>
      <p:pic>
        <p:nvPicPr>
          <p:cNvPr id="5" name="Imagen 1" descr="D:\CIELITO\FABITO\R.B.C\2010\LOGO EIFODEC.jpg">
            <a:extLst>
              <a:ext uri="{FF2B5EF4-FFF2-40B4-BE49-F238E27FC236}">
                <a16:creationId xmlns:a16="http://schemas.microsoft.com/office/drawing/2014/main" id="{69DC59A0-4B67-4671-BA79-949140982B23}"/>
              </a:ext>
            </a:extLst>
          </p:cNvPr>
          <p:cNvPicPr/>
          <p:nvPr/>
        </p:nvPicPr>
        <p:blipFill>
          <a:blip r:embed="rId2" cstate="print"/>
          <a:stretch>
            <a:fillRect/>
          </a:stretch>
        </p:blipFill>
        <p:spPr bwMode="auto">
          <a:xfrm>
            <a:off x="154546" y="103032"/>
            <a:ext cx="2137893" cy="1416676"/>
          </a:xfrm>
          <a:prstGeom prst="rect">
            <a:avLst/>
          </a:prstGeom>
          <a:noFill/>
          <a:ln>
            <a:noFill/>
          </a:ln>
        </p:spPr>
      </p:pic>
      <p:pic>
        <p:nvPicPr>
          <p:cNvPr id="6" name="Imagen 2" descr="D:\CIELITO\FABITO\R.B.C\2010\LOGO LUZ PARA EL MUNDO.JPG">
            <a:extLst>
              <a:ext uri="{FF2B5EF4-FFF2-40B4-BE49-F238E27FC236}">
                <a16:creationId xmlns:a16="http://schemas.microsoft.com/office/drawing/2014/main" id="{964ACD6B-E4D1-4507-9B31-8D107465973E}"/>
              </a:ext>
            </a:extLst>
          </p:cNvPr>
          <p:cNvPicPr/>
          <p:nvPr/>
        </p:nvPicPr>
        <p:blipFill>
          <a:blip r:embed="rId3" cstate="print"/>
          <a:stretch>
            <a:fillRect/>
          </a:stretch>
        </p:blipFill>
        <p:spPr bwMode="auto">
          <a:xfrm>
            <a:off x="9805157" y="191731"/>
            <a:ext cx="1996227" cy="1416676"/>
          </a:xfrm>
          <a:prstGeom prst="rect">
            <a:avLst/>
          </a:prstGeom>
          <a:noFill/>
          <a:ln>
            <a:noFill/>
          </a:ln>
        </p:spPr>
      </p:pic>
      <p:pic>
        <p:nvPicPr>
          <p:cNvPr id="1026" name="Picture 2" descr="Resultado de imagen de QUE ES RECICLAJE">
            <a:extLst>
              <a:ext uri="{FF2B5EF4-FFF2-40B4-BE49-F238E27FC236}">
                <a16:creationId xmlns:a16="http://schemas.microsoft.com/office/drawing/2014/main" id="{E2C17FB4-4C40-45A4-9392-5FD8C8410B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7052" y="2001384"/>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426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5C14E31-BCF9-4DA2-BA93-C16E15895E2B}"/>
              </a:ext>
            </a:extLst>
          </p:cNvPr>
          <p:cNvSpPr>
            <a:spLocks noGrp="1"/>
          </p:cNvSpPr>
          <p:nvPr>
            <p:ph type="title"/>
          </p:nvPr>
        </p:nvSpPr>
        <p:spPr/>
        <p:txBody>
          <a:bodyPr>
            <a:normAutofit fontScale="90000"/>
          </a:bodyPr>
          <a:lstStyle/>
          <a:p>
            <a:pPr fontAlgn="base"/>
            <a:r>
              <a:rPr lang="es-MX" b="1" dirty="0">
                <a:solidFill>
                  <a:schemeClr val="tx1"/>
                </a:solidFill>
                <a:latin typeface="Droid Sans"/>
              </a:rPr>
              <a:t>Tipos de reciclaje según el origen de la basura:</a:t>
            </a:r>
            <a:br>
              <a:rPr lang="es-MX" b="1" dirty="0">
                <a:solidFill>
                  <a:srgbClr val="777777"/>
                </a:solidFill>
                <a:latin typeface="Droid Sans"/>
              </a:rPr>
            </a:br>
            <a:br>
              <a:rPr lang="es-MX" b="1" dirty="0">
                <a:solidFill>
                  <a:srgbClr val="777777"/>
                </a:solidFill>
                <a:latin typeface="inherit"/>
              </a:rPr>
            </a:br>
            <a:r>
              <a:rPr lang="es-BO" b="1" dirty="0"/>
              <a:t> </a:t>
            </a:r>
          </a:p>
        </p:txBody>
      </p:sp>
      <p:sp>
        <p:nvSpPr>
          <p:cNvPr id="9" name="Marcador de texto 8">
            <a:extLst>
              <a:ext uri="{FF2B5EF4-FFF2-40B4-BE49-F238E27FC236}">
                <a16:creationId xmlns:a16="http://schemas.microsoft.com/office/drawing/2014/main" id="{B992F71B-2856-4A7C-BC35-F63E27A6EC77}"/>
              </a:ext>
            </a:extLst>
          </p:cNvPr>
          <p:cNvSpPr>
            <a:spLocks noGrp="1"/>
          </p:cNvSpPr>
          <p:nvPr>
            <p:ph type="body" idx="1"/>
          </p:nvPr>
        </p:nvSpPr>
        <p:spPr/>
        <p:txBody>
          <a:bodyPr/>
          <a:lstStyle/>
          <a:p>
            <a:r>
              <a:rPr lang="es-MX" sz="1800" b="1" dirty="0">
                <a:solidFill>
                  <a:prstClr val="black"/>
                </a:solidFill>
                <a:latin typeface="Droid Sans"/>
              </a:rPr>
              <a:t>Reciclaje orgánico</a:t>
            </a:r>
            <a:endParaRPr lang="es-BO" dirty="0"/>
          </a:p>
        </p:txBody>
      </p:sp>
      <p:sp>
        <p:nvSpPr>
          <p:cNvPr id="7" name="Marcador de contenido 6">
            <a:extLst>
              <a:ext uri="{FF2B5EF4-FFF2-40B4-BE49-F238E27FC236}">
                <a16:creationId xmlns:a16="http://schemas.microsoft.com/office/drawing/2014/main" id="{83066533-5E6C-43EE-AF0F-84B131D07FA3}"/>
              </a:ext>
            </a:extLst>
          </p:cNvPr>
          <p:cNvSpPr>
            <a:spLocks noGrp="1"/>
          </p:cNvSpPr>
          <p:nvPr>
            <p:ph sz="half" idx="2"/>
          </p:nvPr>
        </p:nvSpPr>
        <p:spPr>
          <a:xfrm>
            <a:off x="1841864" y="2548966"/>
            <a:ext cx="5090242" cy="3354060"/>
          </a:xfrm>
        </p:spPr>
        <p:txBody>
          <a:bodyPr>
            <a:normAutofit/>
          </a:bodyPr>
          <a:lstStyle/>
          <a:p>
            <a:pPr>
              <a:buFont typeface="Wingdings" panose="05000000000000000000" pitchFamily="2" charset="2"/>
              <a:buChar char="§"/>
            </a:pPr>
            <a:r>
              <a:rPr lang="es-MX" dirty="0">
                <a:solidFill>
                  <a:schemeClr val="tx1"/>
                </a:solidFill>
                <a:latin typeface="Arial" panose="020B0604020202020204" pitchFamily="34" charset="0"/>
                <a:cs typeface="Arial" panose="020B0604020202020204" pitchFamily="34" charset="0"/>
              </a:rPr>
              <a:t>Consiste en la separación de los restos orgánicos que se encuentran en la basura (mayoritariamente desechos de comida) que, luego de su separación, pueden ser utilizados para la alimentación de ganado o tratados para que se produzca compost y se utilice como abono natural para las plantas.</a:t>
            </a:r>
            <a:endParaRPr lang="es-BO" dirty="0">
              <a:solidFill>
                <a:schemeClr val="tx1"/>
              </a:solidFill>
              <a:latin typeface="Arial" panose="020B0604020202020204" pitchFamily="34" charset="0"/>
              <a:cs typeface="Arial" panose="020B0604020202020204" pitchFamily="34" charset="0"/>
            </a:endParaRPr>
          </a:p>
        </p:txBody>
      </p:sp>
      <p:pic>
        <p:nvPicPr>
          <p:cNvPr id="3074" name="Picture 2" descr="Resultado de imagen de RECICLAJE ORGANICO">
            <a:extLst>
              <a:ext uri="{FF2B5EF4-FFF2-40B4-BE49-F238E27FC236}">
                <a16:creationId xmlns:a16="http://schemas.microsoft.com/office/drawing/2014/main" id="{554F35AB-AD9C-4ECC-B603-EB724DB64142}"/>
              </a:ext>
            </a:extLst>
          </p:cNvPr>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7184571" y="2338252"/>
            <a:ext cx="3992732" cy="2832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963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4">
            <a:extLst>
              <a:ext uri="{FF2B5EF4-FFF2-40B4-BE49-F238E27FC236}">
                <a16:creationId xmlns:a16="http://schemas.microsoft.com/office/drawing/2014/main" id="{75F7960C-F80F-426D-BC95-EA094BA04FCB}"/>
              </a:ext>
            </a:extLst>
          </p:cNvPr>
          <p:cNvSpPr>
            <a:spLocks noGrp="1"/>
          </p:cNvSpPr>
          <p:nvPr>
            <p:ph type="title"/>
          </p:nvPr>
        </p:nvSpPr>
        <p:spPr>
          <a:xfrm>
            <a:off x="2592925" y="624110"/>
            <a:ext cx="5728116" cy="1280890"/>
          </a:xfrm>
        </p:spPr>
        <p:txBody>
          <a:bodyPr>
            <a:normAutofit/>
          </a:bodyPr>
          <a:lstStyle/>
          <a:p>
            <a:r>
              <a:rPr lang="es-MX" sz="1800" b="1" dirty="0">
                <a:solidFill>
                  <a:schemeClr val="tx1"/>
                </a:solidFill>
                <a:latin typeface="Droid Sans"/>
                <a:ea typeface="+mn-ea"/>
                <a:cs typeface="+mn-cs"/>
              </a:rPr>
              <a:t>Reciclaje inorgánico</a:t>
            </a:r>
            <a:endParaRPr lang="es-BO" sz="1800" b="1" dirty="0">
              <a:solidFill>
                <a:schemeClr val="tx1"/>
              </a:solidFill>
            </a:endParaRPr>
          </a:p>
        </p:txBody>
      </p:sp>
      <p:sp>
        <p:nvSpPr>
          <p:cNvPr id="16" name="Marcador de contenido 15">
            <a:extLst>
              <a:ext uri="{FF2B5EF4-FFF2-40B4-BE49-F238E27FC236}">
                <a16:creationId xmlns:a16="http://schemas.microsoft.com/office/drawing/2014/main" id="{B67EA83A-FBED-49FA-A0C4-54D2EC37CAC9}"/>
              </a:ext>
            </a:extLst>
          </p:cNvPr>
          <p:cNvSpPr>
            <a:spLocks noGrp="1"/>
          </p:cNvSpPr>
          <p:nvPr>
            <p:ph sz="half" idx="1"/>
          </p:nvPr>
        </p:nvSpPr>
        <p:spPr/>
        <p:txBody>
          <a:bodyPr/>
          <a:lstStyle/>
          <a:p>
            <a:pPr>
              <a:buFont typeface="Arial" panose="020B0604020202020204" pitchFamily="34" charset="0"/>
              <a:buChar char="•"/>
            </a:pPr>
            <a:r>
              <a:rPr lang="es-MX" b="1" dirty="0">
                <a:solidFill>
                  <a:srgbClr val="777777"/>
                </a:solidFill>
                <a:latin typeface="Droid Sans"/>
              </a:rPr>
              <a:t> </a:t>
            </a:r>
            <a:r>
              <a:rPr lang="es-MX" dirty="0">
                <a:solidFill>
                  <a:schemeClr val="tx1"/>
                </a:solidFill>
                <a:latin typeface="Droid Sans"/>
              </a:rPr>
              <a:t>Estos son separados del resto de la basura por tipo de elemento (metales, vidrios, papel, plásticos, y demás), para su ulterior procesado y reintegración a la “vida útil” como productos reciclados.</a:t>
            </a:r>
            <a:endParaRPr lang="es-BO" dirty="0">
              <a:solidFill>
                <a:schemeClr val="tx1"/>
              </a:solidFill>
            </a:endParaRPr>
          </a:p>
        </p:txBody>
      </p:sp>
      <p:pic>
        <p:nvPicPr>
          <p:cNvPr id="4098" name="Picture 2" descr="Resultado de imagen de RECICLAJE INOGANICO">
            <a:extLst>
              <a:ext uri="{FF2B5EF4-FFF2-40B4-BE49-F238E27FC236}">
                <a16:creationId xmlns:a16="http://schemas.microsoft.com/office/drawing/2014/main" id="{EF9D8FC0-4143-433E-8948-1D6BAA5D37F9}"/>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903077" y="624110"/>
            <a:ext cx="4924162" cy="5609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636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6D284-0389-4331-AD98-2EF78DDFA1BE}"/>
              </a:ext>
            </a:extLst>
          </p:cNvPr>
          <p:cNvSpPr>
            <a:spLocks noGrp="1"/>
          </p:cNvSpPr>
          <p:nvPr>
            <p:ph type="title"/>
          </p:nvPr>
        </p:nvSpPr>
        <p:spPr/>
        <p:txBody>
          <a:bodyPr/>
          <a:lstStyle/>
          <a:p>
            <a:r>
              <a:rPr lang="es-BO" u="sng" dirty="0">
                <a:latin typeface="Arial" panose="020B0604020202020204" pitchFamily="34" charset="0"/>
                <a:cs typeface="Arial" panose="020B0604020202020204" pitchFamily="34" charset="0"/>
              </a:rPr>
              <a:t>Reciclaje de plástico</a:t>
            </a:r>
          </a:p>
        </p:txBody>
      </p:sp>
      <p:sp>
        <p:nvSpPr>
          <p:cNvPr id="3" name="Marcador de contenido 2">
            <a:extLst>
              <a:ext uri="{FF2B5EF4-FFF2-40B4-BE49-F238E27FC236}">
                <a16:creationId xmlns:a16="http://schemas.microsoft.com/office/drawing/2014/main" id="{3C6CB8E5-5896-4E8A-BE4F-2F87FB6BD432}"/>
              </a:ext>
            </a:extLst>
          </p:cNvPr>
          <p:cNvSpPr>
            <a:spLocks noGrp="1"/>
          </p:cNvSpPr>
          <p:nvPr>
            <p:ph sz="half" idx="1"/>
          </p:nvPr>
        </p:nvSpPr>
        <p:spPr/>
        <p:txBody>
          <a:bodyPr>
            <a:normAutofit/>
          </a:bodyPr>
          <a:lstStyle/>
          <a:p>
            <a:pPr algn="just"/>
            <a:r>
              <a:rPr lang="es-MX" dirty="0">
                <a:solidFill>
                  <a:srgbClr val="333333"/>
                </a:solidFill>
                <a:latin typeface="Arial" panose="020B0604020202020204" pitchFamily="34" charset="0"/>
                <a:cs typeface="Arial" panose="020B0604020202020204" pitchFamily="34" charset="0"/>
              </a:rPr>
              <a:t>El plástico constituye uno de los peores enemigos del medio ambiente, por lo que es muy importante su reciclaje.</a:t>
            </a:r>
          </a:p>
          <a:p>
            <a:pPr algn="just"/>
            <a:r>
              <a:rPr lang="es-MX" dirty="0">
                <a:solidFill>
                  <a:srgbClr val="333333"/>
                </a:solidFill>
                <a:latin typeface="Arial" panose="020B0604020202020204" pitchFamily="34" charset="0"/>
                <a:cs typeface="Arial" panose="020B0604020202020204" pitchFamily="34" charset="0"/>
              </a:rPr>
              <a:t>No todos los plásticos son aptos para reciclarse. Los que sí, pasan por un proceso de limpieza profunda con productos químicos, se clasifican según el tipo. Luego se procede a fundirlos para rehacer más plástico</a:t>
            </a:r>
          </a:p>
          <a:p>
            <a:endParaRPr lang="es-BO" dirty="0">
              <a:latin typeface="Arial" panose="020B0604020202020204" pitchFamily="34" charset="0"/>
              <a:cs typeface="Arial" panose="020B0604020202020204" pitchFamily="34" charset="0"/>
            </a:endParaRPr>
          </a:p>
        </p:txBody>
      </p:sp>
      <p:pic>
        <p:nvPicPr>
          <p:cNvPr id="1026" name="Picture 2" descr="Resultado de imagen de reciclaje de plastico ">
            <a:extLst>
              <a:ext uri="{FF2B5EF4-FFF2-40B4-BE49-F238E27FC236}">
                <a16:creationId xmlns:a16="http://schemas.microsoft.com/office/drawing/2014/main" id="{1E7AE14F-66D9-44A0-9BEA-732C5991BB03}"/>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0123033" y="624110"/>
            <a:ext cx="1851042" cy="128089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343388E0-0E04-4F66-9DDE-DF0A8EB14B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2233" y="624110"/>
            <a:ext cx="1921335" cy="1280890"/>
          </a:xfrm>
          <a:prstGeom prst="rect">
            <a:avLst/>
          </a:prstGeom>
        </p:spPr>
      </p:pic>
      <p:pic>
        <p:nvPicPr>
          <p:cNvPr id="12" name="Imagen 11">
            <a:extLst>
              <a:ext uri="{FF2B5EF4-FFF2-40B4-BE49-F238E27FC236}">
                <a16:creationId xmlns:a16="http://schemas.microsoft.com/office/drawing/2014/main" id="{503201BC-632A-40F2-A3F2-8D79278526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8034" y="2409825"/>
            <a:ext cx="1352550" cy="2038350"/>
          </a:xfrm>
          <a:prstGeom prst="rect">
            <a:avLst/>
          </a:prstGeom>
        </p:spPr>
      </p:pic>
      <p:pic>
        <p:nvPicPr>
          <p:cNvPr id="14" name="Imagen 13">
            <a:extLst>
              <a:ext uri="{FF2B5EF4-FFF2-40B4-BE49-F238E27FC236}">
                <a16:creationId xmlns:a16="http://schemas.microsoft.com/office/drawing/2014/main" id="{B2AA228C-B190-4E81-A304-9B89E7D4F1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5240" y="2754599"/>
            <a:ext cx="2488964" cy="1862372"/>
          </a:xfrm>
          <a:prstGeom prst="rect">
            <a:avLst/>
          </a:prstGeom>
        </p:spPr>
      </p:pic>
    </p:spTree>
    <p:extLst>
      <p:ext uri="{BB962C8B-B14F-4D97-AF65-F5344CB8AC3E}">
        <p14:creationId xmlns:p14="http://schemas.microsoft.com/office/powerpoint/2010/main" val="2345244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A80614-0045-4A4F-AD7E-C93B30B57EDC}"/>
              </a:ext>
            </a:extLst>
          </p:cNvPr>
          <p:cNvSpPr>
            <a:spLocks noGrp="1"/>
          </p:cNvSpPr>
          <p:nvPr>
            <p:ph type="title"/>
          </p:nvPr>
        </p:nvSpPr>
        <p:spPr/>
        <p:txBody>
          <a:bodyPr/>
          <a:lstStyle/>
          <a:p>
            <a:r>
              <a:rPr lang="es-BO" b="1" u="sng" dirty="0">
                <a:solidFill>
                  <a:srgbClr val="333333"/>
                </a:solidFill>
                <a:latin typeface="-apple-system"/>
              </a:rPr>
              <a:t>Reciclaje de metales</a:t>
            </a:r>
            <a:endParaRPr lang="es-BO" dirty="0"/>
          </a:p>
        </p:txBody>
      </p:sp>
      <p:sp>
        <p:nvSpPr>
          <p:cNvPr id="3" name="Marcador de contenido 2">
            <a:extLst>
              <a:ext uri="{FF2B5EF4-FFF2-40B4-BE49-F238E27FC236}">
                <a16:creationId xmlns:a16="http://schemas.microsoft.com/office/drawing/2014/main" id="{69682F7E-AF9E-4FF9-A7C9-4A7956ACF7D2}"/>
              </a:ext>
            </a:extLst>
          </p:cNvPr>
          <p:cNvSpPr>
            <a:spLocks noGrp="1"/>
          </p:cNvSpPr>
          <p:nvPr>
            <p:ph sz="half" idx="1"/>
          </p:nvPr>
        </p:nvSpPr>
        <p:spPr/>
        <p:txBody>
          <a:bodyPr/>
          <a:lstStyle/>
          <a:p>
            <a:r>
              <a:rPr lang="es-MX" dirty="0">
                <a:solidFill>
                  <a:srgbClr val="333333"/>
                </a:solidFill>
                <a:latin typeface="Arial" panose="020B0604020202020204" pitchFamily="34" charset="0"/>
                <a:cs typeface="Arial" panose="020B0604020202020204" pitchFamily="34" charset="0"/>
              </a:rPr>
              <a:t>Estos materiales se recolectan en conjunto con el plástico. Este reciclaje tiene un proceso muy parecido al del plástico, se recolecta, limpia y se entrega a las fábricas que puedan reutilizarlo. Aplica también en este tipo de reciclaje, la recolección de chatarra como los vehículos que ya no se utilizan.</a:t>
            </a:r>
            <a:endParaRPr lang="es-BO" dirty="0">
              <a:latin typeface="Arial" panose="020B0604020202020204" pitchFamily="34" charset="0"/>
              <a:cs typeface="Arial" panose="020B0604020202020204" pitchFamily="34" charset="0"/>
            </a:endParaRPr>
          </a:p>
        </p:txBody>
      </p:sp>
      <p:pic>
        <p:nvPicPr>
          <p:cNvPr id="6" name="Marcador de contenido 5">
            <a:extLst>
              <a:ext uri="{FF2B5EF4-FFF2-40B4-BE49-F238E27FC236}">
                <a16:creationId xmlns:a16="http://schemas.microsoft.com/office/drawing/2014/main" id="{1A80F6A3-D2FC-47A2-825E-A5846140CD06}"/>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360170" y="1424066"/>
            <a:ext cx="3942413" cy="3528935"/>
          </a:xfrm>
        </p:spPr>
      </p:pic>
    </p:spTree>
    <p:extLst>
      <p:ext uri="{BB962C8B-B14F-4D97-AF65-F5344CB8AC3E}">
        <p14:creationId xmlns:p14="http://schemas.microsoft.com/office/powerpoint/2010/main" val="3763565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BA18DE-C0B1-4298-B881-26894F880491}"/>
              </a:ext>
            </a:extLst>
          </p:cNvPr>
          <p:cNvSpPr>
            <a:spLocks noGrp="1"/>
          </p:cNvSpPr>
          <p:nvPr>
            <p:ph type="title"/>
          </p:nvPr>
        </p:nvSpPr>
        <p:spPr/>
        <p:txBody>
          <a:bodyPr/>
          <a:lstStyle/>
          <a:p>
            <a:r>
              <a:rPr lang="es-BO" b="1" u="sng" dirty="0">
                <a:solidFill>
                  <a:srgbClr val="333333"/>
                </a:solidFill>
                <a:latin typeface="-apple-system"/>
              </a:rPr>
              <a:t>Reciclaje de papel</a:t>
            </a:r>
            <a:endParaRPr lang="es-BO" dirty="0"/>
          </a:p>
        </p:txBody>
      </p:sp>
      <p:sp>
        <p:nvSpPr>
          <p:cNvPr id="3" name="Marcador de contenido 2">
            <a:extLst>
              <a:ext uri="{FF2B5EF4-FFF2-40B4-BE49-F238E27FC236}">
                <a16:creationId xmlns:a16="http://schemas.microsoft.com/office/drawing/2014/main" id="{94E40232-950F-47B7-BD93-7B63546D0933}"/>
              </a:ext>
            </a:extLst>
          </p:cNvPr>
          <p:cNvSpPr>
            <a:spLocks noGrp="1"/>
          </p:cNvSpPr>
          <p:nvPr>
            <p:ph sz="half" idx="1"/>
          </p:nvPr>
        </p:nvSpPr>
        <p:spPr/>
        <p:txBody>
          <a:bodyPr>
            <a:normAutofit/>
          </a:bodyPr>
          <a:lstStyle/>
          <a:p>
            <a:pPr algn="just"/>
            <a:r>
              <a:rPr lang="es-MX" dirty="0">
                <a:solidFill>
                  <a:srgbClr val="333333"/>
                </a:solidFill>
                <a:latin typeface="Arial" panose="020B0604020202020204" pitchFamily="34" charset="0"/>
                <a:cs typeface="Arial" panose="020B0604020202020204" pitchFamily="34" charset="0"/>
              </a:rPr>
              <a:t>Como en los demás tipos de reciclaje, aquí no se pueden utilizar todo tipo de papel, por ejemplo no son reciclables aquellos higiénicos.</a:t>
            </a:r>
          </a:p>
          <a:p>
            <a:pPr marL="0" indent="0" algn="just">
              <a:buNone/>
            </a:pPr>
            <a:endParaRPr lang="es-BO" dirty="0"/>
          </a:p>
        </p:txBody>
      </p:sp>
      <p:pic>
        <p:nvPicPr>
          <p:cNvPr id="10" name="Marcador de contenido 9">
            <a:extLst>
              <a:ext uri="{FF2B5EF4-FFF2-40B4-BE49-F238E27FC236}">
                <a16:creationId xmlns:a16="http://schemas.microsoft.com/office/drawing/2014/main" id="{F37D29AF-55F4-4007-AF5D-958B1DD09D87}"/>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101447" y="1409700"/>
            <a:ext cx="2581275" cy="1714500"/>
          </a:xfrm>
        </p:spPr>
      </p:pic>
      <p:pic>
        <p:nvPicPr>
          <p:cNvPr id="12" name="Imagen 11">
            <a:extLst>
              <a:ext uri="{FF2B5EF4-FFF2-40B4-BE49-F238E27FC236}">
                <a16:creationId xmlns:a16="http://schemas.microsoft.com/office/drawing/2014/main" id="{CDE576EF-B75C-4DD0-AC11-2B9C9E0908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582" y="1459667"/>
            <a:ext cx="1933575" cy="1790700"/>
          </a:xfrm>
          <a:prstGeom prst="rect">
            <a:avLst/>
          </a:prstGeom>
        </p:spPr>
      </p:pic>
      <p:pic>
        <p:nvPicPr>
          <p:cNvPr id="14" name="Imagen 13">
            <a:extLst>
              <a:ext uri="{FF2B5EF4-FFF2-40B4-BE49-F238E27FC236}">
                <a16:creationId xmlns:a16="http://schemas.microsoft.com/office/drawing/2014/main" id="{3DB4A31A-5BDD-47AA-BCB4-43583949FD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3573" y="3429000"/>
            <a:ext cx="2295526" cy="2019300"/>
          </a:xfrm>
          <a:prstGeom prst="rect">
            <a:avLst/>
          </a:prstGeom>
        </p:spPr>
      </p:pic>
      <p:pic>
        <p:nvPicPr>
          <p:cNvPr id="16" name="Imagen 15">
            <a:extLst>
              <a:ext uri="{FF2B5EF4-FFF2-40B4-BE49-F238E27FC236}">
                <a16:creationId xmlns:a16="http://schemas.microsoft.com/office/drawing/2014/main" id="{10B9B3B5-8004-4A69-8620-3CF59236F5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9596" y="3429000"/>
            <a:ext cx="2215549" cy="2019300"/>
          </a:xfrm>
          <a:prstGeom prst="rect">
            <a:avLst/>
          </a:prstGeom>
        </p:spPr>
      </p:pic>
    </p:spTree>
    <p:extLst>
      <p:ext uri="{BB962C8B-B14F-4D97-AF65-F5344CB8AC3E}">
        <p14:creationId xmlns:p14="http://schemas.microsoft.com/office/powerpoint/2010/main" val="1866447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4E5232F-A42C-45E1-BEE3-B8A767F266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862" y="0"/>
            <a:ext cx="11982138" cy="6858000"/>
          </a:xfrm>
          <a:prstGeom prst="rect">
            <a:avLst/>
          </a:prstGeom>
        </p:spPr>
      </p:pic>
    </p:spTree>
    <p:extLst>
      <p:ext uri="{BB962C8B-B14F-4D97-AF65-F5344CB8AC3E}">
        <p14:creationId xmlns:p14="http://schemas.microsoft.com/office/powerpoint/2010/main" val="3073045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04C521F">
            <a:hlinkClick r:id="" action="ppaction://media"/>
            <a:extLst>
              <a:ext uri="{FF2B5EF4-FFF2-40B4-BE49-F238E27FC236}">
                <a16:creationId xmlns:a16="http://schemas.microsoft.com/office/drawing/2014/main" id="{692A8FF8-DCF5-4A80-B1F8-6CAA16180709}"/>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12192000" cy="6190938"/>
          </a:xfrm>
          <a:prstGeom prst="rect">
            <a:avLst/>
          </a:prstGeom>
        </p:spPr>
      </p:pic>
    </p:spTree>
    <p:extLst>
      <p:ext uri="{BB962C8B-B14F-4D97-AF65-F5344CB8AC3E}">
        <p14:creationId xmlns:p14="http://schemas.microsoft.com/office/powerpoint/2010/main" val="213172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E0C44C-A363-4AB5-A286-E02C18EE6402}"/>
              </a:ext>
            </a:extLst>
          </p:cNvPr>
          <p:cNvSpPr>
            <a:spLocks noGrp="1"/>
          </p:cNvSpPr>
          <p:nvPr>
            <p:ph type="title"/>
          </p:nvPr>
        </p:nvSpPr>
        <p:spPr/>
        <p:txBody>
          <a:bodyPr/>
          <a:lstStyle/>
          <a:p>
            <a:pPr algn="ctr"/>
            <a:r>
              <a:rPr lang="es-ES" dirty="0">
                <a:latin typeface="Arial" panose="020B0604020202020204" pitchFamily="34" charset="0"/>
                <a:cs typeface="Arial" panose="020B0604020202020204" pitchFamily="34" charset="0"/>
              </a:rPr>
              <a:t>BIBLIOGRAFIA</a:t>
            </a:r>
            <a:endParaRPr lang="es-BO" dirty="0">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F7291413-CAA8-41DE-8EBF-32ED9BB4FDFA}"/>
              </a:ext>
            </a:extLst>
          </p:cNvPr>
          <p:cNvSpPr>
            <a:spLocks noGrp="1"/>
          </p:cNvSpPr>
          <p:nvPr>
            <p:ph idx="1"/>
          </p:nvPr>
        </p:nvSpPr>
        <p:spPr/>
        <p:txBody>
          <a:bodyPr/>
          <a:lstStyle/>
          <a:p>
            <a:r>
              <a:rPr lang="es-BO" dirty="0">
                <a:solidFill>
                  <a:schemeClr val="tx1"/>
                </a:solidFill>
                <a:hlinkClick r:id="rId2">
                  <a:extLst>
                    <a:ext uri="{A12FA001-AC4F-418D-AE19-62706E023703}">
                      <ahyp:hlinkClr xmlns:ahyp="http://schemas.microsoft.com/office/drawing/2018/hyperlinkcolor" val="tx"/>
                    </a:ext>
                  </a:extLst>
                </a:hlinkClick>
              </a:rPr>
              <a:t>https://elblogverde.com/el-medio-ambiente/</a:t>
            </a:r>
            <a:endParaRPr lang="es-BO" dirty="0">
              <a:solidFill>
                <a:schemeClr val="tx1"/>
              </a:solidFill>
            </a:endParaRPr>
          </a:p>
          <a:p>
            <a:r>
              <a:rPr lang="es-BO" dirty="0">
                <a:solidFill>
                  <a:schemeClr val="tx1"/>
                </a:solidFill>
                <a:hlinkClick r:id="rId3">
                  <a:extLst>
                    <a:ext uri="{A12FA001-AC4F-418D-AE19-62706E023703}">
                      <ahyp:hlinkClr xmlns:ahyp="http://schemas.microsoft.com/office/drawing/2018/hyperlinkcolor" val="tx"/>
                    </a:ext>
                  </a:extLst>
                </a:hlinkClick>
              </a:rPr>
              <a:t>http://www.inforeciclaje.com/que-es-reciclaje.php</a:t>
            </a:r>
            <a:endParaRPr lang="es-BO" dirty="0">
              <a:solidFill>
                <a:schemeClr val="tx1"/>
              </a:solidFill>
            </a:endParaRPr>
          </a:p>
          <a:p>
            <a:r>
              <a:rPr lang="es-BO" dirty="0">
                <a:solidFill>
                  <a:schemeClr val="tx1"/>
                </a:solidFill>
                <a:hlinkClick r:id="rId4">
                  <a:extLst>
                    <a:ext uri="{A12FA001-AC4F-418D-AE19-62706E023703}">
                      <ahyp:hlinkClr xmlns:ahyp="http://schemas.microsoft.com/office/drawing/2018/hyperlinkcolor" val="tx"/>
                    </a:ext>
                  </a:extLst>
                </a:hlinkClick>
              </a:rPr>
              <a:t>https://bolivia.infoleyes.com/norma/5736/ley-de-gestión-integral-de-residuos-755</a:t>
            </a:r>
            <a:endParaRPr lang="es-BO" dirty="0">
              <a:solidFill>
                <a:schemeClr val="tx1"/>
              </a:solidFill>
            </a:endParaRPr>
          </a:p>
          <a:p>
            <a:r>
              <a:rPr lang="es-BO" dirty="0">
                <a:solidFill>
                  <a:schemeClr val="tx1"/>
                </a:solidFill>
              </a:rPr>
              <a:t>https://www.tiposde.org/cotidianos/490-tipos-de-reciclaje/</a:t>
            </a:r>
          </a:p>
          <a:p>
            <a:pPr marL="0" indent="0">
              <a:buNone/>
            </a:pPr>
            <a:endParaRPr lang="es-BO" dirty="0"/>
          </a:p>
        </p:txBody>
      </p:sp>
    </p:spTree>
    <p:extLst>
      <p:ext uri="{BB962C8B-B14F-4D97-AF65-F5344CB8AC3E}">
        <p14:creationId xmlns:p14="http://schemas.microsoft.com/office/powerpoint/2010/main" val="2227064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de gracias por la presentacion de medio ambiente">
            <a:extLst>
              <a:ext uri="{FF2B5EF4-FFF2-40B4-BE49-F238E27FC236}">
                <a16:creationId xmlns:a16="http://schemas.microsoft.com/office/drawing/2014/main" id="{6B569248-70C1-411F-9117-BEFC9CC42E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891" y="176472"/>
            <a:ext cx="11797259" cy="6505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328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6509A98A-68E6-4A11-9013-08210C45D746}"/>
              </a:ext>
            </a:extLst>
          </p:cNvPr>
          <p:cNvSpPr>
            <a:spLocks noGrp="1"/>
          </p:cNvSpPr>
          <p:nvPr>
            <p:ph type="title"/>
          </p:nvPr>
        </p:nvSpPr>
        <p:spPr>
          <a:xfrm>
            <a:off x="2592924" y="268014"/>
            <a:ext cx="8911687" cy="1072055"/>
          </a:xfrm>
        </p:spPr>
        <p:txBody>
          <a:bodyPr>
            <a:normAutofit/>
          </a:bodyPr>
          <a:lstStyle/>
          <a:p>
            <a:pPr defTabSz="496888"/>
            <a:r>
              <a:rPr lang="es-BO" b="1" dirty="0"/>
              <a:t>          </a:t>
            </a:r>
            <a:r>
              <a:rPr lang="es-BO" sz="4800" b="1" dirty="0">
                <a:latin typeface="Arial" panose="020B0604020202020204" pitchFamily="34" charset="0"/>
                <a:cs typeface="Arial" panose="020B0604020202020204" pitchFamily="34" charset="0"/>
              </a:rPr>
              <a:t>Medio ambiente</a:t>
            </a:r>
            <a:endParaRPr lang="es-BO" sz="4800" dirty="0">
              <a:latin typeface="Arial" panose="020B0604020202020204" pitchFamily="34" charset="0"/>
              <a:cs typeface="Arial" panose="020B0604020202020204" pitchFamily="34" charset="0"/>
            </a:endParaRPr>
          </a:p>
        </p:txBody>
      </p:sp>
      <p:sp>
        <p:nvSpPr>
          <p:cNvPr id="8" name="Marcador de contenido 7">
            <a:extLst>
              <a:ext uri="{FF2B5EF4-FFF2-40B4-BE49-F238E27FC236}">
                <a16:creationId xmlns:a16="http://schemas.microsoft.com/office/drawing/2014/main" id="{5F004B7C-E3E6-412B-B499-EE4F499D79EB}"/>
              </a:ext>
            </a:extLst>
          </p:cNvPr>
          <p:cNvSpPr>
            <a:spLocks noGrp="1"/>
          </p:cNvSpPr>
          <p:nvPr>
            <p:ph sz="half" idx="1"/>
          </p:nvPr>
        </p:nvSpPr>
        <p:spPr>
          <a:xfrm>
            <a:off x="2132012" y="1686910"/>
            <a:ext cx="4489505" cy="4903076"/>
          </a:xfrm>
        </p:spPr>
        <p:txBody>
          <a:bodyPr>
            <a:normAutofit/>
          </a:bodyPr>
          <a:lstStyle/>
          <a:p>
            <a:pPr algn="just"/>
            <a:r>
              <a:rPr lang="es-MX" sz="2000" dirty="0">
                <a:latin typeface="Arial" pitchFamily="34" charset="0"/>
                <a:cs typeface="Arial" pitchFamily="34" charset="0"/>
              </a:rPr>
              <a:t>El medio ambiente es un conjunto equilibrado de elementos que engloba la naturaleza, la vida, los elementos artificiales, la sociedad y la cultura que existen en un espacio y tiempo determinado.</a:t>
            </a:r>
          </a:p>
          <a:p>
            <a:pPr algn="just"/>
            <a:r>
              <a:rPr lang="es-MX" sz="2000" dirty="0">
                <a:latin typeface="Arial" pitchFamily="34" charset="0"/>
                <a:cs typeface="Arial" pitchFamily="34" charset="0"/>
              </a:rPr>
              <a:t>El medio ambiente está conformado por diversos componentes como son los físicos, los químicos y los biológicos, así como, los sociales y los culturales.</a:t>
            </a:r>
          </a:p>
          <a:p>
            <a:endParaRPr lang="es-BO" dirty="0"/>
          </a:p>
        </p:txBody>
      </p:sp>
      <p:pic>
        <p:nvPicPr>
          <p:cNvPr id="11" name="Marcador de contenido 10">
            <a:extLst>
              <a:ext uri="{FF2B5EF4-FFF2-40B4-BE49-F238E27FC236}">
                <a16:creationId xmlns:a16="http://schemas.microsoft.com/office/drawing/2014/main" id="{D1BB087B-D895-4065-9428-996CDD7ED417}"/>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72650" y="1701196"/>
            <a:ext cx="5619350" cy="4160710"/>
          </a:xfrm>
        </p:spPr>
      </p:pic>
    </p:spTree>
    <p:extLst>
      <p:ext uri="{BB962C8B-B14F-4D97-AF65-F5344CB8AC3E}">
        <p14:creationId xmlns:p14="http://schemas.microsoft.com/office/powerpoint/2010/main" val="882584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527F0E8-8259-4458-9E1A-845020D230C5}"/>
              </a:ext>
            </a:extLst>
          </p:cNvPr>
          <p:cNvSpPr>
            <a:spLocks noGrp="1"/>
          </p:cNvSpPr>
          <p:nvPr>
            <p:ph type="title"/>
          </p:nvPr>
        </p:nvSpPr>
        <p:spPr/>
        <p:txBody>
          <a:bodyPr/>
          <a:lstStyle/>
          <a:p>
            <a:r>
              <a:rPr lang="es-BO" b="1" dirty="0">
                <a:latin typeface="Arial" panose="020B0604020202020204" pitchFamily="34" charset="0"/>
                <a:cs typeface="Arial" panose="020B0604020202020204" pitchFamily="34" charset="0"/>
              </a:rPr>
              <a:t>QUE ES RECICLAJE </a:t>
            </a:r>
          </a:p>
        </p:txBody>
      </p:sp>
      <p:sp>
        <p:nvSpPr>
          <p:cNvPr id="11" name="Marcador de contenido 10">
            <a:extLst>
              <a:ext uri="{FF2B5EF4-FFF2-40B4-BE49-F238E27FC236}">
                <a16:creationId xmlns:a16="http://schemas.microsoft.com/office/drawing/2014/main" id="{03198369-4AFF-41A2-A464-43FF36A88717}"/>
              </a:ext>
            </a:extLst>
          </p:cNvPr>
          <p:cNvSpPr>
            <a:spLocks noGrp="1"/>
          </p:cNvSpPr>
          <p:nvPr>
            <p:ph sz="half" idx="1"/>
          </p:nvPr>
        </p:nvSpPr>
        <p:spPr>
          <a:xfrm>
            <a:off x="1582605" y="1698170"/>
            <a:ext cx="5466162" cy="4728755"/>
          </a:xfrm>
        </p:spPr>
        <p:txBody>
          <a:bodyPr>
            <a:normAutofit/>
          </a:bodyPr>
          <a:lstStyle/>
          <a:p>
            <a:pPr algn="just"/>
            <a:r>
              <a:rPr lang="es-MX" sz="2000" dirty="0">
                <a:solidFill>
                  <a:srgbClr val="222222"/>
                </a:solidFill>
                <a:latin typeface="Arial" panose="020B0604020202020204" pitchFamily="34" charset="0"/>
                <a:cs typeface="Arial" pitchFamily="34" charset="0"/>
              </a:rPr>
              <a:t>El reciclaje es un proceso cuyo objetivo es </a:t>
            </a:r>
            <a:r>
              <a:rPr lang="es-MX" sz="2000" dirty="0">
                <a:solidFill>
                  <a:schemeClr val="tx1"/>
                </a:solidFill>
                <a:latin typeface="Arial" panose="020B0604020202020204" pitchFamily="34" charset="0"/>
                <a:cs typeface="Arial" pitchFamily="34" charset="0"/>
              </a:rPr>
              <a:t>convertir  los desechos  </a:t>
            </a:r>
            <a:r>
              <a:rPr lang="es-MX" sz="2000" dirty="0">
                <a:solidFill>
                  <a:srgbClr val="222222"/>
                </a:solidFill>
                <a:latin typeface="Arial" panose="020B0604020202020204" pitchFamily="34" charset="0"/>
                <a:cs typeface="Arial" pitchFamily="34" charset="0"/>
              </a:rPr>
              <a:t>en nuevos productos o en materia prima para su posterior utilización.</a:t>
            </a:r>
          </a:p>
          <a:p>
            <a:pPr algn="just"/>
            <a:r>
              <a:rPr lang="es-MX" sz="2000" dirty="0">
                <a:solidFill>
                  <a:srgbClr val="222222"/>
                </a:solidFill>
                <a:latin typeface="Arial" panose="020B0604020202020204" pitchFamily="34" charset="0"/>
                <a:cs typeface="Arial" pitchFamily="34" charset="0"/>
              </a:rPr>
              <a:t>Gracias al reciclaje se previene el desuso de materiales potencialmente útiles, se reduce el consumo de nueva materia prima, además de reducir el uso de </a:t>
            </a:r>
            <a:r>
              <a:rPr lang="es-MX" sz="2000" dirty="0">
                <a:solidFill>
                  <a:schemeClr val="tx1"/>
                </a:solidFill>
                <a:latin typeface="Arial" panose="020B0604020202020204" pitchFamily="34" charset="0"/>
                <a:cs typeface="Arial" pitchFamily="34" charset="0"/>
              </a:rPr>
              <a:t>energía, la contaminación del aire (a través de la incineración y del agua (a través de los vertederos, </a:t>
            </a:r>
            <a:r>
              <a:rPr lang="es-MX" sz="2000" dirty="0">
                <a:solidFill>
                  <a:srgbClr val="222222"/>
                </a:solidFill>
                <a:latin typeface="Arial" panose="020B0604020202020204" pitchFamily="34" charset="0"/>
                <a:cs typeface="Arial" pitchFamily="34" charset="0"/>
              </a:rPr>
              <a:t>así como también disminuir las emisiones de gases de efecto invernadero en comparación con la producción de plásticos</a:t>
            </a:r>
            <a:endParaRPr lang="es-BO" sz="2000" dirty="0">
              <a:latin typeface="Arial" pitchFamily="34" charset="0"/>
              <a:cs typeface="Arial" pitchFamily="34" charset="0"/>
            </a:endParaRPr>
          </a:p>
          <a:p>
            <a:endParaRPr lang="es-MX" sz="2000" dirty="0">
              <a:solidFill>
                <a:srgbClr val="222222"/>
              </a:solidFill>
              <a:latin typeface="Arial" panose="020B0604020202020204" pitchFamily="34" charset="0"/>
            </a:endParaRPr>
          </a:p>
        </p:txBody>
      </p:sp>
    </p:spTree>
    <p:extLst>
      <p:ext uri="{BB962C8B-B14F-4D97-AF65-F5344CB8AC3E}">
        <p14:creationId xmlns:p14="http://schemas.microsoft.com/office/powerpoint/2010/main" val="32587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247544-ECC3-49FB-9A2B-31CD0D0AED1B}"/>
              </a:ext>
            </a:extLst>
          </p:cNvPr>
          <p:cNvSpPr>
            <a:spLocks noGrp="1"/>
          </p:cNvSpPr>
          <p:nvPr>
            <p:ph type="title"/>
          </p:nvPr>
        </p:nvSpPr>
        <p:spPr/>
        <p:txBody>
          <a:bodyPr/>
          <a:lstStyle/>
          <a:p>
            <a:r>
              <a:rPr lang="es-MX" b="1" dirty="0">
                <a:solidFill>
                  <a:srgbClr val="333333"/>
                </a:solidFill>
                <a:latin typeface="Arial" panose="020B0604020202020204" pitchFamily="34" charset="0"/>
                <a:cs typeface="Arial" panose="020B0604020202020204" pitchFamily="34" charset="0"/>
              </a:rPr>
              <a:t>Cuáles son los beneficios de reciclar</a:t>
            </a:r>
            <a:br>
              <a:rPr lang="es-MX" b="1" dirty="0">
                <a:solidFill>
                  <a:srgbClr val="333333"/>
                </a:solidFill>
                <a:latin typeface="Catamaran"/>
              </a:rPr>
            </a:br>
            <a:endParaRPr lang="es-BO" dirty="0"/>
          </a:p>
        </p:txBody>
      </p:sp>
      <p:sp>
        <p:nvSpPr>
          <p:cNvPr id="3" name="Marcador de contenido 2">
            <a:extLst>
              <a:ext uri="{FF2B5EF4-FFF2-40B4-BE49-F238E27FC236}">
                <a16:creationId xmlns:a16="http://schemas.microsoft.com/office/drawing/2014/main" id="{B118EDB8-3239-421D-9D93-44CEDBAF4ED0}"/>
              </a:ext>
            </a:extLst>
          </p:cNvPr>
          <p:cNvSpPr>
            <a:spLocks noGrp="1"/>
          </p:cNvSpPr>
          <p:nvPr>
            <p:ph sz="half" idx="1"/>
          </p:nvPr>
        </p:nvSpPr>
        <p:spPr/>
        <p:txBody>
          <a:bodyPr/>
          <a:lstStyle/>
          <a:p>
            <a:pPr>
              <a:buFont typeface="Wingdings" panose="05000000000000000000" pitchFamily="2" charset="2"/>
              <a:buChar char="v"/>
            </a:pPr>
            <a:r>
              <a:rPr lang="es-BO" dirty="0">
                <a:latin typeface="Arial" pitchFamily="34" charset="0"/>
                <a:cs typeface="Arial" pitchFamily="34" charset="0"/>
              </a:rPr>
              <a:t>Ahorro de energía</a:t>
            </a:r>
          </a:p>
          <a:p>
            <a:pPr>
              <a:buFont typeface="Wingdings" panose="05000000000000000000" pitchFamily="2" charset="2"/>
              <a:buChar char="v"/>
            </a:pPr>
            <a:r>
              <a:rPr lang="es-BO" dirty="0">
                <a:latin typeface="Arial" pitchFamily="34" charset="0"/>
                <a:cs typeface="Arial" pitchFamily="34" charset="0"/>
              </a:rPr>
              <a:t>Reducción de la contaminación</a:t>
            </a:r>
          </a:p>
          <a:p>
            <a:pPr>
              <a:buFont typeface="Wingdings" panose="05000000000000000000" pitchFamily="2" charset="2"/>
              <a:buChar char="v"/>
            </a:pPr>
            <a:r>
              <a:rPr lang="es-BO" dirty="0">
                <a:latin typeface="Arial" pitchFamily="34" charset="0"/>
                <a:cs typeface="Arial" pitchFamily="34" charset="0"/>
              </a:rPr>
              <a:t>Conservación del ambiente </a:t>
            </a:r>
          </a:p>
          <a:p>
            <a:pPr>
              <a:buFont typeface="Wingdings" panose="05000000000000000000" pitchFamily="2" charset="2"/>
              <a:buChar char="v"/>
            </a:pPr>
            <a:r>
              <a:rPr lang="es-BO" dirty="0">
                <a:latin typeface="Arial" pitchFamily="34" charset="0"/>
                <a:cs typeface="Arial" pitchFamily="34" charset="0"/>
              </a:rPr>
              <a:t> Ahorro de dinero </a:t>
            </a:r>
          </a:p>
          <a:p>
            <a:pPr>
              <a:buFont typeface="Wingdings" panose="05000000000000000000" pitchFamily="2" charset="2"/>
              <a:buChar char="v"/>
            </a:pPr>
            <a:r>
              <a:rPr lang="es-BO" dirty="0">
                <a:latin typeface="Arial" pitchFamily="34" charset="0"/>
                <a:cs typeface="Arial" pitchFamily="34" charset="0"/>
              </a:rPr>
              <a:t>Ahorro de energía</a:t>
            </a:r>
          </a:p>
          <a:p>
            <a:pPr>
              <a:buFont typeface="Wingdings" panose="05000000000000000000" pitchFamily="2" charset="2"/>
              <a:buChar char="v"/>
            </a:pPr>
            <a:r>
              <a:rPr lang="es-BO" dirty="0">
                <a:latin typeface="Arial" pitchFamily="34" charset="0"/>
                <a:cs typeface="Arial" pitchFamily="34" charset="0"/>
              </a:rPr>
              <a:t>Vivir en una ciudad limpia</a:t>
            </a:r>
          </a:p>
          <a:p>
            <a:pPr>
              <a:buFont typeface="Wingdings" panose="05000000000000000000" pitchFamily="2" charset="2"/>
              <a:buChar char="v"/>
            </a:pPr>
            <a:endParaRPr lang="es-BO" dirty="0"/>
          </a:p>
        </p:txBody>
      </p:sp>
      <p:pic>
        <p:nvPicPr>
          <p:cNvPr id="6" name="Marcador de contenido 5">
            <a:extLst>
              <a:ext uri="{FF2B5EF4-FFF2-40B4-BE49-F238E27FC236}">
                <a16:creationId xmlns:a16="http://schemas.microsoft.com/office/drawing/2014/main" id="{F43D7C45-F98F-4403-A911-C20E87FCCC2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191375" y="1436914"/>
            <a:ext cx="4313238" cy="4023607"/>
          </a:xfrm>
        </p:spPr>
      </p:pic>
    </p:spTree>
    <p:extLst>
      <p:ext uri="{BB962C8B-B14F-4D97-AF65-F5344CB8AC3E}">
        <p14:creationId xmlns:p14="http://schemas.microsoft.com/office/powerpoint/2010/main" val="2352993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1A542A-4396-4C8C-B600-61C584914027}"/>
              </a:ext>
            </a:extLst>
          </p:cNvPr>
          <p:cNvSpPr>
            <a:spLocks noGrp="1"/>
          </p:cNvSpPr>
          <p:nvPr>
            <p:ph type="title"/>
          </p:nvPr>
        </p:nvSpPr>
        <p:spPr/>
        <p:txBody>
          <a:bodyPr/>
          <a:lstStyle/>
          <a:p>
            <a:r>
              <a:rPr lang="es-BO" dirty="0">
                <a:latin typeface="Arial" panose="020B0604020202020204" pitchFamily="34" charset="0"/>
                <a:cs typeface="Arial" panose="020B0604020202020204" pitchFamily="34" charset="0"/>
              </a:rPr>
              <a:t>Cuales son las consecuencias de la generación de basura</a:t>
            </a:r>
          </a:p>
        </p:txBody>
      </p:sp>
      <p:sp>
        <p:nvSpPr>
          <p:cNvPr id="5" name="Elipse 4">
            <a:extLst>
              <a:ext uri="{FF2B5EF4-FFF2-40B4-BE49-F238E27FC236}">
                <a16:creationId xmlns:a16="http://schemas.microsoft.com/office/drawing/2014/main" id="{B16A86DC-D203-4A87-A826-08198E93D83F}"/>
              </a:ext>
            </a:extLst>
          </p:cNvPr>
          <p:cNvSpPr/>
          <p:nvPr/>
        </p:nvSpPr>
        <p:spPr>
          <a:xfrm>
            <a:off x="329784" y="2803161"/>
            <a:ext cx="2998032" cy="1394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dirty="0"/>
              <a:t>Contaminación del agua </a:t>
            </a:r>
          </a:p>
        </p:txBody>
      </p:sp>
      <p:sp>
        <p:nvSpPr>
          <p:cNvPr id="8" name="Elipse 7">
            <a:extLst>
              <a:ext uri="{FF2B5EF4-FFF2-40B4-BE49-F238E27FC236}">
                <a16:creationId xmlns:a16="http://schemas.microsoft.com/office/drawing/2014/main" id="{9718B356-571F-4FAB-B9AD-7B788C81E18E}"/>
              </a:ext>
            </a:extLst>
          </p:cNvPr>
          <p:cNvSpPr/>
          <p:nvPr/>
        </p:nvSpPr>
        <p:spPr>
          <a:xfrm>
            <a:off x="4631961" y="2803161"/>
            <a:ext cx="2863121" cy="12808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dirty="0"/>
              <a:t>Contaminación del suelo</a:t>
            </a:r>
          </a:p>
        </p:txBody>
      </p:sp>
      <p:sp>
        <p:nvSpPr>
          <p:cNvPr id="9" name="Elipse 8">
            <a:extLst>
              <a:ext uri="{FF2B5EF4-FFF2-40B4-BE49-F238E27FC236}">
                <a16:creationId xmlns:a16="http://schemas.microsoft.com/office/drawing/2014/main" id="{3AB8B8E9-CA68-42EB-8745-3A4953EF8272}"/>
              </a:ext>
            </a:extLst>
          </p:cNvPr>
          <p:cNvSpPr/>
          <p:nvPr/>
        </p:nvSpPr>
        <p:spPr>
          <a:xfrm>
            <a:off x="8799228" y="2762322"/>
            <a:ext cx="3062988" cy="12808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dirty="0"/>
              <a:t>Contaminación del aire</a:t>
            </a:r>
          </a:p>
        </p:txBody>
      </p:sp>
    </p:spTree>
    <p:extLst>
      <p:ext uri="{BB962C8B-B14F-4D97-AF65-F5344CB8AC3E}">
        <p14:creationId xmlns:p14="http://schemas.microsoft.com/office/powerpoint/2010/main" val="126030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E6D13E-FE1A-409F-8414-CD00609E75B0}"/>
              </a:ext>
            </a:extLst>
          </p:cNvPr>
          <p:cNvSpPr>
            <a:spLocks noGrp="1"/>
          </p:cNvSpPr>
          <p:nvPr>
            <p:ph type="title"/>
          </p:nvPr>
        </p:nvSpPr>
        <p:spPr/>
        <p:txBody>
          <a:bodyPr/>
          <a:lstStyle/>
          <a:p>
            <a:pPr algn="ctr"/>
            <a:r>
              <a:rPr lang="es-BO" dirty="0">
                <a:latin typeface="Arial" panose="020B0604020202020204" pitchFamily="34" charset="0"/>
                <a:cs typeface="Arial" panose="020B0604020202020204" pitchFamily="34" charset="0"/>
              </a:rPr>
              <a:t>Como se puede reciclar ?</a:t>
            </a:r>
          </a:p>
        </p:txBody>
      </p:sp>
      <p:pic>
        <p:nvPicPr>
          <p:cNvPr id="2050" name="Picture 2" descr="Resultado de imagen de CONTENEDORES DE BASURA">
            <a:extLst>
              <a:ext uri="{FF2B5EF4-FFF2-40B4-BE49-F238E27FC236}">
                <a16:creationId xmlns:a16="http://schemas.microsoft.com/office/drawing/2014/main" id="{D2137F87-FCCF-4FFC-86A4-1EEB1985278D}"/>
              </a:ext>
            </a:extLst>
          </p:cNvPr>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b="8063"/>
          <a:stretch/>
        </p:blipFill>
        <p:spPr bwMode="auto">
          <a:xfrm>
            <a:off x="2023672" y="2227406"/>
            <a:ext cx="3788101" cy="3676438"/>
          </a:xfrm>
          <a:prstGeom prst="rect">
            <a:avLst/>
          </a:prstGeom>
          <a:noFill/>
          <a:extLst>
            <a:ext uri="{909E8E84-426E-40DD-AFC4-6F175D3DCCD1}">
              <a14:hiddenFill xmlns:a14="http://schemas.microsoft.com/office/drawing/2010/main">
                <a:solidFill>
                  <a:srgbClr val="FFFFFF"/>
                </a:solidFill>
              </a14:hiddenFill>
            </a:ext>
          </a:extLst>
        </p:spPr>
      </p:pic>
      <p:sp>
        <p:nvSpPr>
          <p:cNvPr id="5" name="Elipse 4">
            <a:extLst>
              <a:ext uri="{FF2B5EF4-FFF2-40B4-BE49-F238E27FC236}">
                <a16:creationId xmlns:a16="http://schemas.microsoft.com/office/drawing/2014/main" id="{F40907C4-F705-4712-96F5-9DC84F2649D6}"/>
              </a:ext>
            </a:extLst>
          </p:cNvPr>
          <p:cNvSpPr/>
          <p:nvPr/>
        </p:nvSpPr>
        <p:spPr>
          <a:xfrm>
            <a:off x="6490741" y="2563319"/>
            <a:ext cx="4886793" cy="28931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dirty="0"/>
              <a:t>Botando la basura a sus respectivos contenedores</a:t>
            </a:r>
          </a:p>
        </p:txBody>
      </p:sp>
    </p:spTree>
    <p:extLst>
      <p:ext uri="{BB962C8B-B14F-4D97-AF65-F5344CB8AC3E}">
        <p14:creationId xmlns:p14="http://schemas.microsoft.com/office/powerpoint/2010/main" val="2774328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81BEF5-DADC-48B2-BEEE-89786B0512B2}"/>
              </a:ext>
            </a:extLst>
          </p:cNvPr>
          <p:cNvSpPr>
            <a:spLocks noGrp="1"/>
          </p:cNvSpPr>
          <p:nvPr>
            <p:ph type="title"/>
          </p:nvPr>
        </p:nvSpPr>
        <p:spPr>
          <a:xfrm>
            <a:off x="1918742" y="172388"/>
            <a:ext cx="9585870" cy="1199212"/>
          </a:xfrm>
        </p:spPr>
        <p:txBody>
          <a:bodyPr>
            <a:normAutofit fontScale="90000"/>
          </a:bodyPr>
          <a:lstStyle/>
          <a:p>
            <a:pPr algn="ctr"/>
            <a:r>
              <a:rPr lang="es-MX" b="1" dirty="0">
                <a:latin typeface="Arial" panose="020B0604020202020204" pitchFamily="34" charset="0"/>
                <a:cs typeface="Arial" panose="020B0604020202020204" pitchFamily="34" charset="0"/>
              </a:rPr>
              <a:t>LEY 755  DEL 28 DE OCTUBRE DE 2015</a:t>
            </a:r>
            <a:br>
              <a:rPr lang="es-MX" b="1" dirty="0">
                <a:latin typeface="Arial" panose="020B0604020202020204" pitchFamily="34" charset="0"/>
                <a:cs typeface="Arial" panose="020B0604020202020204" pitchFamily="34" charset="0"/>
              </a:rPr>
            </a:br>
            <a:r>
              <a:rPr lang="es-MX" b="1" dirty="0">
                <a:latin typeface="Arial" panose="020B0604020202020204" pitchFamily="34" charset="0"/>
                <a:cs typeface="Arial" panose="020B0604020202020204" pitchFamily="34" charset="0"/>
              </a:rPr>
              <a:t>LEY DE GESTIÓN INTEGRAL DE RESIDUOS</a:t>
            </a:r>
            <a:endParaRPr lang="es-BO" b="1" dirty="0">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E14CD902-F4BD-4041-BB18-E084033FFF0C}"/>
              </a:ext>
            </a:extLst>
          </p:cNvPr>
          <p:cNvSpPr>
            <a:spLocks noGrp="1"/>
          </p:cNvSpPr>
          <p:nvPr>
            <p:ph sz="half" idx="1"/>
          </p:nvPr>
        </p:nvSpPr>
        <p:spPr>
          <a:xfrm>
            <a:off x="1633928" y="1371601"/>
            <a:ext cx="5269148" cy="5314012"/>
          </a:xfrm>
        </p:spPr>
        <p:txBody>
          <a:bodyPr>
            <a:noAutofit/>
          </a:bodyPr>
          <a:lstStyle/>
          <a:p>
            <a:pPr algn="just"/>
            <a:r>
              <a:rPr lang="es-MX" sz="2400" dirty="0">
                <a:latin typeface="Arial" panose="020B0604020202020204" pitchFamily="34" charset="0"/>
                <a:cs typeface="Arial" panose="020B0604020202020204" pitchFamily="34" charset="0"/>
              </a:rPr>
              <a:t>La presente Ley tiene por objeto establecer la política general y el régimen jurídico de la Gestión Integral de Residuos en el Estado Plurinacional de Bolivia, priorizando la prevención para la reducción de la generación de residuos, su aprovechamiento y disposición final sanitaria y ambientalmente segura, en el marco de los derechos de la Madre Tierra, así como el derecho a la salud y a vivir en un ambiente sano y equilibrado.</a:t>
            </a:r>
            <a:endParaRPr lang="es-BO" sz="2400" dirty="0">
              <a:latin typeface="Arial" panose="020B0604020202020204" pitchFamily="34" charset="0"/>
              <a:cs typeface="Arial" panose="020B0604020202020204" pitchFamily="34" charset="0"/>
            </a:endParaRPr>
          </a:p>
        </p:txBody>
      </p:sp>
      <p:sp>
        <p:nvSpPr>
          <p:cNvPr id="4" name="Marcador de contenido 3">
            <a:extLst>
              <a:ext uri="{FF2B5EF4-FFF2-40B4-BE49-F238E27FC236}">
                <a16:creationId xmlns:a16="http://schemas.microsoft.com/office/drawing/2014/main" id="{4E4A5883-A821-42C7-AA68-BC53F71DB3CF}"/>
              </a:ext>
            </a:extLst>
          </p:cNvPr>
          <p:cNvSpPr>
            <a:spLocks noGrp="1"/>
          </p:cNvSpPr>
          <p:nvPr>
            <p:ph sz="half" idx="2"/>
          </p:nvPr>
        </p:nvSpPr>
        <p:spPr>
          <a:xfrm>
            <a:off x="7190747" y="1708879"/>
            <a:ext cx="4313864" cy="4194965"/>
          </a:xfrm>
        </p:spPr>
        <p:txBody>
          <a:bodyPr>
            <a:normAutofit fontScale="25000" lnSpcReduction="20000"/>
          </a:bodyPr>
          <a:lstStyle/>
          <a:p>
            <a:endParaRPr lang="es-BO" sz="2600" dirty="0"/>
          </a:p>
          <a:p>
            <a:pPr marL="0" indent="0">
              <a:buNone/>
            </a:pPr>
            <a:endParaRPr lang="es-BO" sz="2600" dirty="0"/>
          </a:p>
          <a:p>
            <a:pPr>
              <a:buFont typeface="Wingdings" panose="05000000000000000000" pitchFamily="2" charset="2"/>
              <a:buChar char="q"/>
            </a:pPr>
            <a:r>
              <a:rPr lang="es-BO" sz="5600" dirty="0">
                <a:latin typeface="Arial" pitchFamily="34" charset="0"/>
                <a:cs typeface="Arial" pitchFamily="34" charset="0"/>
              </a:rPr>
              <a:t>Toda persona natural </a:t>
            </a:r>
            <a:r>
              <a:rPr lang="es-MX" sz="5600" dirty="0">
                <a:latin typeface="Arial" panose="020B0604020202020204" pitchFamily="34" charset="0"/>
                <a:cs typeface="Arial" panose="020B0604020202020204" pitchFamily="34" charset="0"/>
              </a:rPr>
              <a:t>o jurídica tiene las siguientes obligaciones: </a:t>
            </a:r>
          </a:p>
          <a:p>
            <a:r>
              <a:rPr lang="es-MX" sz="5600" dirty="0">
                <a:latin typeface="Arial" panose="020B0604020202020204" pitchFamily="34" charset="0"/>
                <a:cs typeface="Arial" panose="020B0604020202020204" pitchFamily="34" charset="0"/>
              </a:rPr>
              <a:t>Cumplir con las disposiciones regulatorias y reglamentarias vigentes para la gestión adecuada de los residuos</a:t>
            </a:r>
          </a:p>
          <a:p>
            <a:r>
              <a:rPr lang="es-MX" sz="5600" dirty="0">
                <a:latin typeface="Arial" panose="020B0604020202020204" pitchFamily="34" charset="0"/>
                <a:cs typeface="Arial" panose="020B0604020202020204" pitchFamily="34" charset="0"/>
              </a:rPr>
              <a:t>. Reducir la generación de residuos en cantidad y peligrosidad</a:t>
            </a:r>
          </a:p>
          <a:p>
            <a:r>
              <a:rPr lang="es-MX" sz="5600" dirty="0">
                <a:latin typeface="Arial" panose="020B0604020202020204" pitchFamily="34" charset="0"/>
                <a:cs typeface="Arial" panose="020B0604020202020204" pitchFamily="34" charset="0"/>
              </a:rPr>
              <a:t>. Separar en origen los residuos.</a:t>
            </a:r>
          </a:p>
          <a:p>
            <a:r>
              <a:rPr lang="es-MX" sz="5600" dirty="0">
                <a:latin typeface="Arial" panose="020B0604020202020204" pitchFamily="34" charset="0"/>
                <a:cs typeface="Arial" panose="020B0604020202020204" pitchFamily="34" charset="0"/>
              </a:rPr>
              <a:t> Depositar los residuos en sitios autorizados.</a:t>
            </a:r>
          </a:p>
          <a:p>
            <a:r>
              <a:rPr lang="es-MX" sz="5600" dirty="0">
                <a:latin typeface="Arial" panose="020B0604020202020204" pitchFamily="34" charset="0"/>
                <a:cs typeface="Arial" panose="020B0604020202020204" pitchFamily="34" charset="0"/>
              </a:rPr>
              <a:t> Realizar el manejo adecuado de los residuos que genere, a través de operadores autorizados o por cuenta propia.</a:t>
            </a:r>
          </a:p>
          <a:p>
            <a:r>
              <a:rPr lang="es-MX" sz="5600" dirty="0">
                <a:latin typeface="Arial" panose="020B0604020202020204" pitchFamily="34" charset="0"/>
                <a:cs typeface="Arial" panose="020B0604020202020204" pitchFamily="34" charset="0"/>
              </a:rPr>
              <a:t> Cubrir los costos que implique la gestión operativa de residuos, de acuerdo a sus características y fuente de generación. </a:t>
            </a:r>
          </a:p>
          <a:p>
            <a:r>
              <a:rPr lang="es-MX" sz="5600" dirty="0">
                <a:latin typeface="Arial" panose="020B0604020202020204" pitchFamily="34" charset="0"/>
                <a:cs typeface="Arial" panose="020B0604020202020204" pitchFamily="34" charset="0"/>
              </a:rPr>
              <a:t>Denunciar las conductas que amenacen o afecten a la salud, a los recursos naturales y al medio ambiente, a consecuencia de la gestión inadecuada de los residuos.</a:t>
            </a:r>
            <a:endParaRPr lang="es-BO" sz="5600"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B8F31659-AB5A-449F-9EBE-D44C97C18C7E}"/>
              </a:ext>
            </a:extLst>
          </p:cNvPr>
          <p:cNvSpPr/>
          <p:nvPr/>
        </p:nvSpPr>
        <p:spPr>
          <a:xfrm>
            <a:off x="7190747" y="1371600"/>
            <a:ext cx="4313864" cy="761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dirty="0"/>
              <a:t>EN EL CAPIITULO 1</a:t>
            </a:r>
          </a:p>
          <a:p>
            <a:pPr algn="ctr"/>
            <a:r>
              <a:rPr lang="es-BO" dirty="0"/>
              <a:t>ARTICULO 11(OBLIGACIONES )</a:t>
            </a:r>
          </a:p>
        </p:txBody>
      </p:sp>
    </p:spTree>
    <p:extLst>
      <p:ext uri="{BB962C8B-B14F-4D97-AF65-F5344CB8AC3E}">
        <p14:creationId xmlns:p14="http://schemas.microsoft.com/office/powerpoint/2010/main" val="3914345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C48804D-1224-4A17-8990-042CF321959B}"/>
              </a:ext>
            </a:extLst>
          </p:cNvPr>
          <p:cNvSpPr>
            <a:spLocks noGrp="1"/>
          </p:cNvSpPr>
          <p:nvPr>
            <p:ph sz="half" idx="1"/>
          </p:nvPr>
        </p:nvSpPr>
        <p:spPr>
          <a:xfrm>
            <a:off x="1244184" y="2133600"/>
            <a:ext cx="5658892" cy="4724400"/>
          </a:xfrm>
        </p:spPr>
        <p:txBody>
          <a:bodyPr>
            <a:normAutofit fontScale="85000" lnSpcReduction="10000"/>
          </a:bodyPr>
          <a:lstStyle/>
          <a:p>
            <a:pPr>
              <a:buFont typeface="Wingdings" panose="05000000000000000000" pitchFamily="2" charset="2"/>
              <a:buChar char="q"/>
            </a:pPr>
            <a:r>
              <a:rPr lang="es-MX" b="1" dirty="0">
                <a:latin typeface="Arial" panose="020B0604020202020204" pitchFamily="34" charset="0"/>
                <a:cs typeface="Arial" panose="020B0604020202020204" pitchFamily="34" charset="0"/>
              </a:rPr>
              <a:t>Artículo 21. (EDUCACIÓN EN GESTIÓN INTEGRAL DE RESIDUOS). </a:t>
            </a:r>
          </a:p>
          <a:p>
            <a:pPr>
              <a:buFont typeface="Wingdings" panose="05000000000000000000" pitchFamily="2" charset="2"/>
              <a:buChar char="Ø"/>
            </a:pPr>
            <a:r>
              <a:rPr lang="es-MX" dirty="0">
                <a:latin typeface="Arial" panose="020B0604020202020204" pitchFamily="34" charset="0"/>
                <a:cs typeface="Arial" panose="020B0604020202020204" pitchFamily="34" charset="0"/>
              </a:rPr>
              <a:t>I. El Sistema Educativo Plurinacional en el marco de sus Subsistemas de Educación Regular, Educación Alternativa y Especial, y Educación Superior de Formación Profesional, deberá incorporar a través de sus diferentes estructuras curriculares y programáticas, en el eje articulador de educación en convivencia con la Madre Tierra y Salud Comunitaria, la Gestión Integral de los Residuos.</a:t>
            </a:r>
          </a:p>
          <a:p>
            <a:pPr>
              <a:buFont typeface="Wingdings" panose="05000000000000000000" pitchFamily="2" charset="2"/>
              <a:buChar char="Ø"/>
            </a:pPr>
            <a:r>
              <a:rPr lang="es-MX" dirty="0">
                <a:latin typeface="Arial" panose="020B0604020202020204" pitchFamily="34" charset="0"/>
                <a:cs typeface="Arial" panose="020B0604020202020204" pitchFamily="34" charset="0"/>
              </a:rPr>
              <a:t> II. Las instancias públicas o privadas, deberán incorporar estrategias o acciones educativas orientadas a promover la sensibilización y concientización individual y socio comunitario para la Gestión Integral de Residuo</a:t>
            </a:r>
            <a:endParaRPr lang="es-BO" dirty="0">
              <a:latin typeface="Arial" panose="020B0604020202020204" pitchFamily="34" charset="0"/>
              <a:cs typeface="Arial" panose="020B0604020202020204" pitchFamily="34" charset="0"/>
            </a:endParaRPr>
          </a:p>
        </p:txBody>
      </p:sp>
      <p:sp>
        <p:nvSpPr>
          <p:cNvPr id="4" name="Marcador de contenido 3">
            <a:extLst>
              <a:ext uri="{FF2B5EF4-FFF2-40B4-BE49-F238E27FC236}">
                <a16:creationId xmlns:a16="http://schemas.microsoft.com/office/drawing/2014/main" id="{7A83EDD8-EE80-4F86-9712-0E0ECDDB48D4}"/>
              </a:ext>
            </a:extLst>
          </p:cNvPr>
          <p:cNvSpPr>
            <a:spLocks noGrp="1"/>
          </p:cNvSpPr>
          <p:nvPr>
            <p:ph sz="half" idx="2"/>
          </p:nvPr>
        </p:nvSpPr>
        <p:spPr>
          <a:xfrm>
            <a:off x="7190747" y="2126222"/>
            <a:ext cx="4313864" cy="4499430"/>
          </a:xfrm>
        </p:spPr>
        <p:txBody>
          <a:bodyPr>
            <a:normAutofit fontScale="85000" lnSpcReduction="10000"/>
          </a:bodyPr>
          <a:lstStyle/>
          <a:p>
            <a:pPr>
              <a:buFont typeface="Wingdings" panose="05000000000000000000" pitchFamily="2" charset="2"/>
              <a:buChar char="q"/>
            </a:pPr>
            <a:r>
              <a:rPr lang="es-MX" b="1" dirty="0">
                <a:latin typeface="Arial" panose="020B0604020202020204" pitchFamily="34" charset="0"/>
                <a:cs typeface="Arial" panose="020B0604020202020204" pitchFamily="34" charset="0"/>
              </a:rPr>
              <a:t>Artículo 22. (MEDIOS DE COMUNICACIÓN).</a:t>
            </a:r>
          </a:p>
          <a:p>
            <a:pPr>
              <a:buFont typeface="Wingdings" panose="05000000000000000000" pitchFamily="2" charset="2"/>
              <a:buChar char="Ø"/>
            </a:pPr>
            <a:r>
              <a:rPr lang="es-MX" dirty="0">
                <a:latin typeface="Arial" panose="020B0604020202020204" pitchFamily="34" charset="0"/>
                <a:cs typeface="Arial" panose="020B0604020202020204" pitchFamily="34" charset="0"/>
              </a:rPr>
              <a:t>I. Los medios de comunicación radial, audiovisual y escritos, públicos o privados, que se encuentren prestando este servicio dentro del Estado Plurinacional de Bolivia, dispondrán en forma obligatoria de espacios publicitarios con carácter gratuito, para dar a conocer e informar a la población tomando en cuenta sus características, mensajes educativos sobre la Gestión Integral de Residuos, de acuerdo a la reglamentación elaborada por el Ministerio cabeza de sector, en coordinación con el Ministerio de Comunicación. </a:t>
            </a:r>
          </a:p>
          <a:p>
            <a:pPr>
              <a:buFont typeface="Wingdings" panose="05000000000000000000" pitchFamily="2" charset="2"/>
              <a:buChar char="Ø"/>
            </a:pPr>
            <a:r>
              <a:rPr lang="es-MX" dirty="0">
                <a:latin typeface="Arial" panose="020B0604020202020204" pitchFamily="34" charset="0"/>
                <a:cs typeface="Arial" panose="020B0604020202020204" pitchFamily="34" charset="0"/>
              </a:rPr>
              <a:t>II. El Ministerio de Comunicación, se encargará de verificar el cumplimiento de lo establecido en el presente Artículo e imponer las sanciones administrativas en caso de incumplimiento.</a:t>
            </a:r>
            <a:endParaRPr lang="es-BO" dirty="0">
              <a:latin typeface="Arial" pitchFamily="34" charset="0"/>
              <a:cs typeface="Arial" pitchFamily="34" charset="0"/>
            </a:endParaRPr>
          </a:p>
        </p:txBody>
      </p:sp>
      <p:sp>
        <p:nvSpPr>
          <p:cNvPr id="5" name="Rectángulo 4">
            <a:extLst>
              <a:ext uri="{FF2B5EF4-FFF2-40B4-BE49-F238E27FC236}">
                <a16:creationId xmlns:a16="http://schemas.microsoft.com/office/drawing/2014/main" id="{3484C195-16BD-4868-9D24-83156B826E3E}"/>
              </a:ext>
            </a:extLst>
          </p:cNvPr>
          <p:cNvSpPr/>
          <p:nvPr/>
        </p:nvSpPr>
        <p:spPr>
          <a:xfrm>
            <a:off x="2589211" y="614597"/>
            <a:ext cx="9163078" cy="1253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latin typeface="Arial" panose="020B0604020202020204" pitchFamily="34" charset="0"/>
                <a:cs typeface="Arial" panose="020B0604020202020204" pitchFamily="34" charset="0"/>
              </a:rPr>
              <a:t>SECCION IV</a:t>
            </a:r>
          </a:p>
          <a:p>
            <a:pPr algn="ctr"/>
            <a:r>
              <a:rPr lang="es-MX" dirty="0">
                <a:latin typeface="Arial" panose="020B0604020202020204" pitchFamily="34" charset="0"/>
                <a:cs typeface="Arial" panose="020B0604020202020204" pitchFamily="34" charset="0"/>
              </a:rPr>
              <a:t>EDUCACIÓN, COMUNICACIÓN, CIENCIA, TECNOLOGÍA E INVESTIGACIÓN EN LA GESTIÓN INTEGRAL DE RESIDUOS </a:t>
            </a:r>
            <a:endParaRPr lang="es-B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1651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CC8ED6C-34BF-4EFC-8937-A5EF72FD03D2}"/>
              </a:ext>
            </a:extLst>
          </p:cNvPr>
          <p:cNvSpPr>
            <a:spLocks noGrp="1"/>
          </p:cNvSpPr>
          <p:nvPr>
            <p:ph sz="half" idx="1"/>
          </p:nvPr>
        </p:nvSpPr>
        <p:spPr>
          <a:xfrm>
            <a:off x="2424321" y="2193561"/>
            <a:ext cx="4313864" cy="3777622"/>
          </a:xfrm>
        </p:spPr>
        <p:txBody>
          <a:bodyPr/>
          <a:lstStyle/>
          <a:p>
            <a:pPr>
              <a:buFont typeface="Wingdings" panose="05000000000000000000" pitchFamily="2" charset="2"/>
              <a:buChar char="q"/>
            </a:pPr>
            <a:r>
              <a:rPr lang="es-MX" b="1" dirty="0">
                <a:latin typeface="Arial" panose="020B0604020202020204" pitchFamily="34" charset="0"/>
                <a:cs typeface="Arial" panose="020B0604020202020204" pitchFamily="34" charset="0"/>
              </a:rPr>
              <a:t>Artículo 23. (CIENCIA, TECNOLOGÍA E INVESTIGACIÓN).</a:t>
            </a:r>
          </a:p>
          <a:p>
            <a:pPr>
              <a:buFont typeface="Wingdings" panose="05000000000000000000" pitchFamily="2" charset="2"/>
              <a:buChar char="Ø"/>
            </a:pPr>
            <a:r>
              <a:rPr lang="es-MX" dirty="0">
                <a:latin typeface="Arial" panose="020B0604020202020204" pitchFamily="34" charset="0"/>
                <a:cs typeface="Arial" panose="020B0604020202020204" pitchFamily="34" charset="0"/>
              </a:rPr>
              <a:t> El Sistema Estatal de Ciencia y Tecnología, deberá incluir en sus programas la investigación, desarrollo y promoción de la Gestión Integral de Residuos</a:t>
            </a:r>
            <a:endParaRPr lang="es-B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062342"/>
      </p:ext>
    </p:extLst>
  </p:cSld>
  <p:clrMapOvr>
    <a:masterClrMapping/>
  </p:clrMapOvr>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395</TotalTime>
  <Words>1043</Words>
  <Application>Microsoft Office PowerPoint</Application>
  <PresentationFormat>Panorámica</PresentationFormat>
  <Paragraphs>63</Paragraphs>
  <Slides>18</Slides>
  <Notes>0</Notes>
  <HiddenSlides>0</HiddenSlides>
  <MMClips>1</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18</vt:i4>
      </vt:variant>
    </vt:vector>
  </HeadingPairs>
  <TitlesOfParts>
    <vt:vector size="29" baseType="lpstr">
      <vt:lpstr>Algerian</vt:lpstr>
      <vt:lpstr>-apple-system</vt:lpstr>
      <vt:lpstr>Arial</vt:lpstr>
      <vt:lpstr>Book Antiqua</vt:lpstr>
      <vt:lpstr>Catamaran</vt:lpstr>
      <vt:lpstr>Century Gothic</vt:lpstr>
      <vt:lpstr>Droid Sans</vt:lpstr>
      <vt:lpstr>inherit</vt:lpstr>
      <vt:lpstr>Wingdings</vt:lpstr>
      <vt:lpstr>Wingdings 3</vt:lpstr>
      <vt:lpstr>Espiral</vt:lpstr>
      <vt:lpstr> RECICLAJE</vt:lpstr>
      <vt:lpstr>          Medio ambiente</vt:lpstr>
      <vt:lpstr>QUE ES RECICLAJE </vt:lpstr>
      <vt:lpstr>Cuáles son los beneficios de reciclar </vt:lpstr>
      <vt:lpstr>Cuales son las consecuencias de la generación de basura</vt:lpstr>
      <vt:lpstr>Como se puede reciclar ?</vt:lpstr>
      <vt:lpstr>LEY 755  DEL 28 DE OCTUBRE DE 2015 LEY DE GESTIÓN INTEGRAL DE RESIDUOS</vt:lpstr>
      <vt:lpstr>Presentación de PowerPoint</vt:lpstr>
      <vt:lpstr>Presentación de PowerPoint</vt:lpstr>
      <vt:lpstr>Tipos de reciclaje según el origen de la basura:   </vt:lpstr>
      <vt:lpstr>Reciclaje inorgánico</vt:lpstr>
      <vt:lpstr>Reciclaje de plástico</vt:lpstr>
      <vt:lpstr>Reciclaje de metales</vt:lpstr>
      <vt:lpstr>Reciclaje de papel</vt:lpstr>
      <vt:lpstr>Presentación de PowerPoint</vt:lpstr>
      <vt:lpstr>Presentación de PowerPoint</vt:lpstr>
      <vt:lpstr>BIBLIOGRAFIA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HP</dc:creator>
  <cp:lastModifiedBy>RUIZ</cp:lastModifiedBy>
  <cp:revision>42</cp:revision>
  <dcterms:created xsi:type="dcterms:W3CDTF">2019-12-18T08:51:30Z</dcterms:created>
  <dcterms:modified xsi:type="dcterms:W3CDTF">2020-02-18T12:10:16Z</dcterms:modified>
</cp:coreProperties>
</file>