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56" r:id="rId2"/>
    <p:sldId id="272" r:id="rId3"/>
    <p:sldId id="298" r:id="rId4"/>
    <p:sldId id="260" r:id="rId5"/>
    <p:sldId id="307" r:id="rId6"/>
    <p:sldId id="273" r:id="rId7"/>
    <p:sldId id="261" r:id="rId8"/>
    <p:sldId id="302" r:id="rId9"/>
    <p:sldId id="308" r:id="rId10"/>
    <p:sldId id="303" r:id="rId11"/>
    <p:sldId id="300" r:id="rId12"/>
    <p:sldId id="301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63" r:id="rId22"/>
    <p:sldId id="264" r:id="rId23"/>
    <p:sldId id="266" r:id="rId24"/>
    <p:sldId id="265" r:id="rId25"/>
    <p:sldId id="267" r:id="rId26"/>
    <p:sldId id="309" r:id="rId27"/>
    <p:sldId id="310" r:id="rId28"/>
    <p:sldId id="268" r:id="rId29"/>
    <p:sldId id="311" r:id="rId30"/>
    <p:sldId id="312" r:id="rId31"/>
    <p:sldId id="305" r:id="rId32"/>
    <p:sldId id="269" r:id="rId33"/>
    <p:sldId id="270" r:id="rId34"/>
    <p:sldId id="297" r:id="rId35"/>
    <p:sldId id="271" r:id="rId36"/>
    <p:sldId id="306" r:id="rId37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4660"/>
  </p:normalViewPr>
  <p:slideViewPr>
    <p:cSldViewPr>
      <p:cViewPr>
        <p:scale>
          <a:sx n="70" d="100"/>
          <a:sy n="70" d="100"/>
        </p:scale>
        <p:origin x="-72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2BE2E1-BD94-4B91-BF16-622DEEF02A19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3BC9695-2BFD-4A1F-AE2D-1540498FBF69}">
      <dgm:prSet phldrT="[Texto]"/>
      <dgm:spPr/>
      <dgm:t>
        <a:bodyPr/>
        <a:lstStyle/>
        <a:p>
          <a:r>
            <a:rPr lang="es-BO" b="1" dirty="0" smtClean="0"/>
            <a:t>Análisis</a:t>
          </a:r>
          <a:endParaRPr lang="es-ES" dirty="0"/>
        </a:p>
      </dgm:t>
    </dgm:pt>
    <dgm:pt modelId="{2921A7A8-7BCD-4B7C-8229-11B0E5195AEE}" type="parTrans" cxnId="{16AD14D0-A760-4183-9B61-74E2F5748EFE}">
      <dgm:prSet/>
      <dgm:spPr/>
      <dgm:t>
        <a:bodyPr/>
        <a:lstStyle/>
        <a:p>
          <a:endParaRPr lang="es-ES"/>
        </a:p>
      </dgm:t>
    </dgm:pt>
    <dgm:pt modelId="{40CE3913-5632-4624-8FE8-FD18E73A1FAB}" type="sibTrans" cxnId="{16AD14D0-A760-4183-9B61-74E2F5748EFE}">
      <dgm:prSet/>
      <dgm:spPr/>
      <dgm:t>
        <a:bodyPr/>
        <a:lstStyle/>
        <a:p>
          <a:endParaRPr lang="es-ES"/>
        </a:p>
      </dgm:t>
    </dgm:pt>
    <dgm:pt modelId="{73641DA5-1632-4FC5-835D-53EBDE8B1F32}">
      <dgm:prSet phldrT="[Texto]" custT="1"/>
      <dgm:spPr/>
      <dgm:t>
        <a:bodyPr/>
        <a:lstStyle/>
        <a:p>
          <a:r>
            <a:rPr lang="es-BO" sz="2000" b="1" u="none" dirty="0" smtClean="0"/>
            <a:t>Diseño,</a:t>
          </a:r>
          <a:r>
            <a:rPr lang="es-BO" sz="2000" u="none" dirty="0" smtClean="0"/>
            <a:t> </a:t>
          </a:r>
        </a:p>
        <a:p>
          <a:r>
            <a:rPr lang="es-BO" sz="2000" b="1" u="none" dirty="0" smtClean="0"/>
            <a:t>evaluación </a:t>
          </a:r>
          <a:endParaRPr lang="es-ES" sz="2000" u="none" dirty="0"/>
        </a:p>
      </dgm:t>
    </dgm:pt>
    <dgm:pt modelId="{4B5FDD24-55F0-4542-8666-6356696B62C2}" type="parTrans" cxnId="{F5F4342C-D259-4BED-AFA0-BE37F9B4FCB4}">
      <dgm:prSet/>
      <dgm:spPr/>
      <dgm:t>
        <a:bodyPr/>
        <a:lstStyle/>
        <a:p>
          <a:endParaRPr lang="es-ES"/>
        </a:p>
      </dgm:t>
    </dgm:pt>
    <dgm:pt modelId="{36A22B88-AAEE-41C3-9913-C6549994DA2C}" type="sibTrans" cxnId="{F5F4342C-D259-4BED-AFA0-BE37F9B4FCB4}">
      <dgm:prSet/>
      <dgm:spPr/>
      <dgm:t>
        <a:bodyPr/>
        <a:lstStyle/>
        <a:p>
          <a:endParaRPr lang="es-ES"/>
        </a:p>
      </dgm:t>
    </dgm:pt>
    <dgm:pt modelId="{C1BEB930-CF2F-4197-BFE3-4C0450DFB73C}">
      <dgm:prSet phldrT="[Texto]" custT="1"/>
      <dgm:spPr/>
      <dgm:t>
        <a:bodyPr/>
        <a:lstStyle/>
        <a:p>
          <a:r>
            <a:rPr lang="es-BO" sz="2400" b="1" u="none" dirty="0" smtClean="0"/>
            <a:t>Implementación</a:t>
          </a:r>
          <a:endParaRPr lang="es-ES" sz="1200" u="none" dirty="0"/>
        </a:p>
      </dgm:t>
    </dgm:pt>
    <dgm:pt modelId="{B5F3BE29-2E2B-4063-980D-852D8B7326EF}" type="parTrans" cxnId="{8CBC39E6-083E-4F02-A940-26171F48B796}">
      <dgm:prSet/>
      <dgm:spPr/>
      <dgm:t>
        <a:bodyPr/>
        <a:lstStyle/>
        <a:p>
          <a:endParaRPr lang="es-ES"/>
        </a:p>
      </dgm:t>
    </dgm:pt>
    <dgm:pt modelId="{559805E0-9A5A-4A83-B298-FEE2A65D8161}" type="sibTrans" cxnId="{8CBC39E6-083E-4F02-A940-26171F48B796}">
      <dgm:prSet/>
      <dgm:spPr/>
      <dgm:t>
        <a:bodyPr/>
        <a:lstStyle/>
        <a:p>
          <a:endParaRPr lang="es-ES"/>
        </a:p>
      </dgm:t>
    </dgm:pt>
    <dgm:pt modelId="{04D70039-D5FA-4C0B-B2C9-1D89610FF47A}">
      <dgm:prSet phldrT="[Texto]" custT="1"/>
      <dgm:spPr/>
      <dgm:t>
        <a:bodyPr/>
        <a:lstStyle/>
        <a:p>
          <a:r>
            <a:rPr lang="es-BO" sz="2400" b="1" u="none" dirty="0" smtClean="0"/>
            <a:t>Evaluación</a:t>
          </a:r>
          <a:endParaRPr lang="es-ES" sz="2400" u="none" dirty="0"/>
        </a:p>
      </dgm:t>
    </dgm:pt>
    <dgm:pt modelId="{057C3B1C-65AF-45C2-81C7-E99220E79BDF}" type="parTrans" cxnId="{BDDB8A1F-CDCD-44FD-BFB9-9733C059EB40}">
      <dgm:prSet/>
      <dgm:spPr/>
      <dgm:t>
        <a:bodyPr/>
        <a:lstStyle/>
        <a:p>
          <a:endParaRPr lang="es-ES"/>
        </a:p>
      </dgm:t>
    </dgm:pt>
    <dgm:pt modelId="{3EFB185B-EFF3-424F-B669-5B248849E5A3}" type="sibTrans" cxnId="{BDDB8A1F-CDCD-44FD-BFB9-9733C059EB40}">
      <dgm:prSet/>
      <dgm:spPr/>
      <dgm:t>
        <a:bodyPr/>
        <a:lstStyle/>
        <a:p>
          <a:endParaRPr lang="es-ES"/>
        </a:p>
      </dgm:t>
    </dgm:pt>
    <dgm:pt modelId="{3DC6444D-23AA-4765-8BA9-96995065755A}">
      <dgm:prSet phldrT="[Texto]" custT="1"/>
      <dgm:spPr/>
      <dgm:t>
        <a:bodyPr/>
        <a:lstStyle/>
        <a:p>
          <a:r>
            <a:rPr lang="es-BO" sz="2400" b="1" u="none" dirty="0" err="1" smtClean="0"/>
            <a:t>Diagnós</a:t>
          </a:r>
          <a:r>
            <a:rPr lang="es-BO" sz="2400" b="1" u="none" dirty="0" smtClean="0"/>
            <a:t>-tico</a:t>
          </a:r>
          <a:endParaRPr lang="es-ES" sz="2400" u="none" dirty="0"/>
        </a:p>
      </dgm:t>
    </dgm:pt>
    <dgm:pt modelId="{36EE5EBB-C446-48EB-A1BA-F2B3996DC45B}" type="parTrans" cxnId="{051F8357-1741-4D5C-B761-4F8EBC701E21}">
      <dgm:prSet/>
      <dgm:spPr/>
      <dgm:t>
        <a:bodyPr/>
        <a:lstStyle/>
        <a:p>
          <a:endParaRPr lang="es-ES"/>
        </a:p>
      </dgm:t>
    </dgm:pt>
    <dgm:pt modelId="{36973466-6E72-4FE4-AB3E-212FBC5BFF99}" type="sibTrans" cxnId="{051F8357-1741-4D5C-B761-4F8EBC701E21}">
      <dgm:prSet/>
      <dgm:spPr/>
      <dgm:t>
        <a:bodyPr/>
        <a:lstStyle/>
        <a:p>
          <a:endParaRPr lang="es-ES"/>
        </a:p>
      </dgm:t>
    </dgm:pt>
    <dgm:pt modelId="{0E84F1C4-C4DB-4F55-B389-99045B48E5E6}" type="pres">
      <dgm:prSet presAssocID="{042BE2E1-BD94-4B91-BF16-622DEEF02A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64B5BD05-3B81-4FDC-95F2-B8AE96EE5903}" type="pres">
      <dgm:prSet presAssocID="{B3BC9695-2BFD-4A1F-AE2D-1540498FBF69}" presName="dummy" presStyleCnt="0"/>
      <dgm:spPr/>
    </dgm:pt>
    <dgm:pt modelId="{AA84E9B0-1A21-40E4-9D00-BC66DB9F5F1A}" type="pres">
      <dgm:prSet presAssocID="{B3BC9695-2BFD-4A1F-AE2D-1540498FBF69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EC26E58-4D2E-4FA3-BAA9-5C3756F5D786}" type="pres">
      <dgm:prSet presAssocID="{40CE3913-5632-4624-8FE8-FD18E73A1FAB}" presName="sibTrans" presStyleLbl="node1" presStyleIdx="0" presStyleCnt="5"/>
      <dgm:spPr/>
      <dgm:t>
        <a:bodyPr/>
        <a:lstStyle/>
        <a:p>
          <a:endParaRPr lang="es-ES"/>
        </a:p>
      </dgm:t>
    </dgm:pt>
    <dgm:pt modelId="{4755AA96-BC12-426B-88E4-408AAA93C937}" type="pres">
      <dgm:prSet presAssocID="{73641DA5-1632-4FC5-835D-53EBDE8B1F32}" presName="dummy" presStyleCnt="0"/>
      <dgm:spPr/>
    </dgm:pt>
    <dgm:pt modelId="{0BB5EC9D-A710-4DA4-AE2F-7D125C0D0A43}" type="pres">
      <dgm:prSet presAssocID="{73641DA5-1632-4FC5-835D-53EBDE8B1F32}" presName="node" presStyleLbl="revTx" presStyleIdx="1" presStyleCnt="5" custScaleX="12024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874E3A-5CFA-4969-9B8B-4D5343221D5C}" type="pres">
      <dgm:prSet presAssocID="{36A22B88-AAEE-41C3-9913-C6549994DA2C}" presName="sibTrans" presStyleLbl="node1" presStyleIdx="1" presStyleCnt="5"/>
      <dgm:spPr/>
      <dgm:t>
        <a:bodyPr/>
        <a:lstStyle/>
        <a:p>
          <a:endParaRPr lang="es-ES"/>
        </a:p>
      </dgm:t>
    </dgm:pt>
    <dgm:pt modelId="{81CC45E2-A95A-4458-8EC4-2A9DD92F6194}" type="pres">
      <dgm:prSet presAssocID="{C1BEB930-CF2F-4197-BFE3-4C0450DFB73C}" presName="dummy" presStyleCnt="0"/>
      <dgm:spPr/>
    </dgm:pt>
    <dgm:pt modelId="{A3A7A2A0-FC2E-4372-88EE-F298691DAC7C}" type="pres">
      <dgm:prSet presAssocID="{C1BEB930-CF2F-4197-BFE3-4C0450DFB73C}" presName="node" presStyleLbl="revTx" presStyleIdx="2" presStyleCnt="5" custScaleX="11633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F9EB18-44EA-44EC-B743-C25E9941D2F1}" type="pres">
      <dgm:prSet presAssocID="{559805E0-9A5A-4A83-B298-FEE2A65D8161}" presName="sibTrans" presStyleLbl="node1" presStyleIdx="2" presStyleCnt="5"/>
      <dgm:spPr/>
      <dgm:t>
        <a:bodyPr/>
        <a:lstStyle/>
        <a:p>
          <a:endParaRPr lang="es-ES"/>
        </a:p>
      </dgm:t>
    </dgm:pt>
    <dgm:pt modelId="{8C2C8EBB-C008-42D9-8441-E62DC9BB431D}" type="pres">
      <dgm:prSet presAssocID="{04D70039-D5FA-4C0B-B2C9-1D89610FF47A}" presName="dummy" presStyleCnt="0"/>
      <dgm:spPr/>
    </dgm:pt>
    <dgm:pt modelId="{8CF3877C-AA56-45ED-AC78-3C8E63750CB1}" type="pres">
      <dgm:prSet presAssocID="{04D70039-D5FA-4C0B-B2C9-1D89610FF47A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6555936-F7CF-4E99-B7DE-7FD979D56D43}" type="pres">
      <dgm:prSet presAssocID="{3EFB185B-EFF3-424F-B669-5B248849E5A3}" presName="sibTrans" presStyleLbl="node1" presStyleIdx="3" presStyleCnt="5"/>
      <dgm:spPr/>
      <dgm:t>
        <a:bodyPr/>
        <a:lstStyle/>
        <a:p>
          <a:endParaRPr lang="es-ES"/>
        </a:p>
      </dgm:t>
    </dgm:pt>
    <dgm:pt modelId="{B5CBAAB1-1564-4383-AB8A-A59FBF301D43}" type="pres">
      <dgm:prSet presAssocID="{3DC6444D-23AA-4765-8BA9-96995065755A}" presName="dummy" presStyleCnt="0"/>
      <dgm:spPr/>
    </dgm:pt>
    <dgm:pt modelId="{9E9D1251-0305-49FB-9228-E08FECDFC515}" type="pres">
      <dgm:prSet presAssocID="{3DC6444D-23AA-4765-8BA9-96995065755A}" presName="node" presStyleLbl="revTx" presStyleIdx="4" presStyleCnt="5" custScaleX="12889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C4F43B-E212-4448-BC35-B7826F6B6348}" type="pres">
      <dgm:prSet presAssocID="{36973466-6E72-4FE4-AB3E-212FBC5BFF99}" presName="sibTrans" presStyleLbl="node1" presStyleIdx="4" presStyleCnt="5"/>
      <dgm:spPr/>
      <dgm:t>
        <a:bodyPr/>
        <a:lstStyle/>
        <a:p>
          <a:endParaRPr lang="es-ES"/>
        </a:p>
      </dgm:t>
    </dgm:pt>
  </dgm:ptLst>
  <dgm:cxnLst>
    <dgm:cxn modelId="{41E13059-891D-4263-ADDD-8E233522284F}" type="presOf" srcId="{73641DA5-1632-4FC5-835D-53EBDE8B1F32}" destId="{0BB5EC9D-A710-4DA4-AE2F-7D125C0D0A43}" srcOrd="0" destOrd="0" presId="urn:microsoft.com/office/officeart/2005/8/layout/cycle1"/>
    <dgm:cxn modelId="{740CEF35-D767-4931-A040-46F7D0F6202A}" type="presOf" srcId="{36A22B88-AAEE-41C3-9913-C6549994DA2C}" destId="{9B874E3A-5CFA-4969-9B8B-4D5343221D5C}" srcOrd="0" destOrd="0" presId="urn:microsoft.com/office/officeart/2005/8/layout/cycle1"/>
    <dgm:cxn modelId="{A5409B00-7474-43F0-962E-40C038990B17}" type="presOf" srcId="{04D70039-D5FA-4C0B-B2C9-1D89610FF47A}" destId="{8CF3877C-AA56-45ED-AC78-3C8E63750CB1}" srcOrd="0" destOrd="0" presId="urn:microsoft.com/office/officeart/2005/8/layout/cycle1"/>
    <dgm:cxn modelId="{E6A9064E-7C86-4E63-B9AE-DFBD4ACFA090}" type="presOf" srcId="{B3BC9695-2BFD-4A1F-AE2D-1540498FBF69}" destId="{AA84E9B0-1A21-40E4-9D00-BC66DB9F5F1A}" srcOrd="0" destOrd="0" presId="urn:microsoft.com/office/officeart/2005/8/layout/cycle1"/>
    <dgm:cxn modelId="{BDDB8A1F-CDCD-44FD-BFB9-9733C059EB40}" srcId="{042BE2E1-BD94-4B91-BF16-622DEEF02A19}" destId="{04D70039-D5FA-4C0B-B2C9-1D89610FF47A}" srcOrd="3" destOrd="0" parTransId="{057C3B1C-65AF-45C2-81C7-E99220E79BDF}" sibTransId="{3EFB185B-EFF3-424F-B669-5B248849E5A3}"/>
    <dgm:cxn modelId="{2E18DA99-66A3-4CED-B08C-E74F80455343}" type="presOf" srcId="{C1BEB930-CF2F-4197-BFE3-4C0450DFB73C}" destId="{A3A7A2A0-FC2E-4372-88EE-F298691DAC7C}" srcOrd="0" destOrd="0" presId="urn:microsoft.com/office/officeart/2005/8/layout/cycle1"/>
    <dgm:cxn modelId="{F5F4342C-D259-4BED-AFA0-BE37F9B4FCB4}" srcId="{042BE2E1-BD94-4B91-BF16-622DEEF02A19}" destId="{73641DA5-1632-4FC5-835D-53EBDE8B1F32}" srcOrd="1" destOrd="0" parTransId="{4B5FDD24-55F0-4542-8666-6356696B62C2}" sibTransId="{36A22B88-AAEE-41C3-9913-C6549994DA2C}"/>
    <dgm:cxn modelId="{4A5120AE-8562-4FA2-9696-017D8116A40E}" type="presOf" srcId="{3EFB185B-EFF3-424F-B669-5B248849E5A3}" destId="{F6555936-F7CF-4E99-B7DE-7FD979D56D43}" srcOrd="0" destOrd="0" presId="urn:microsoft.com/office/officeart/2005/8/layout/cycle1"/>
    <dgm:cxn modelId="{16AD14D0-A760-4183-9B61-74E2F5748EFE}" srcId="{042BE2E1-BD94-4B91-BF16-622DEEF02A19}" destId="{B3BC9695-2BFD-4A1F-AE2D-1540498FBF69}" srcOrd="0" destOrd="0" parTransId="{2921A7A8-7BCD-4B7C-8229-11B0E5195AEE}" sibTransId="{40CE3913-5632-4624-8FE8-FD18E73A1FAB}"/>
    <dgm:cxn modelId="{A2ED0060-B2BF-4D85-B77B-FFA7705674B4}" type="presOf" srcId="{36973466-6E72-4FE4-AB3E-212FBC5BFF99}" destId="{21C4F43B-E212-4448-BC35-B7826F6B6348}" srcOrd="0" destOrd="0" presId="urn:microsoft.com/office/officeart/2005/8/layout/cycle1"/>
    <dgm:cxn modelId="{051F8357-1741-4D5C-B761-4F8EBC701E21}" srcId="{042BE2E1-BD94-4B91-BF16-622DEEF02A19}" destId="{3DC6444D-23AA-4765-8BA9-96995065755A}" srcOrd="4" destOrd="0" parTransId="{36EE5EBB-C446-48EB-A1BA-F2B3996DC45B}" sibTransId="{36973466-6E72-4FE4-AB3E-212FBC5BFF99}"/>
    <dgm:cxn modelId="{8CBC39E6-083E-4F02-A940-26171F48B796}" srcId="{042BE2E1-BD94-4B91-BF16-622DEEF02A19}" destId="{C1BEB930-CF2F-4197-BFE3-4C0450DFB73C}" srcOrd="2" destOrd="0" parTransId="{B5F3BE29-2E2B-4063-980D-852D8B7326EF}" sibTransId="{559805E0-9A5A-4A83-B298-FEE2A65D8161}"/>
    <dgm:cxn modelId="{114F07C2-EE87-4F81-8B34-5990D5A51CC7}" type="presOf" srcId="{3DC6444D-23AA-4765-8BA9-96995065755A}" destId="{9E9D1251-0305-49FB-9228-E08FECDFC515}" srcOrd="0" destOrd="0" presId="urn:microsoft.com/office/officeart/2005/8/layout/cycle1"/>
    <dgm:cxn modelId="{E1AF3C68-491A-4C6C-968E-D57F118F0D77}" type="presOf" srcId="{042BE2E1-BD94-4B91-BF16-622DEEF02A19}" destId="{0E84F1C4-C4DB-4F55-B389-99045B48E5E6}" srcOrd="0" destOrd="0" presId="urn:microsoft.com/office/officeart/2005/8/layout/cycle1"/>
    <dgm:cxn modelId="{47B9388B-9823-4ADF-823D-C3712E019DC2}" type="presOf" srcId="{559805E0-9A5A-4A83-B298-FEE2A65D8161}" destId="{83F9EB18-44EA-44EC-B743-C25E9941D2F1}" srcOrd="0" destOrd="0" presId="urn:microsoft.com/office/officeart/2005/8/layout/cycle1"/>
    <dgm:cxn modelId="{79D39029-85D0-4FDA-8E2A-F4A4520E4659}" type="presOf" srcId="{40CE3913-5632-4624-8FE8-FD18E73A1FAB}" destId="{EEC26E58-4D2E-4FA3-BAA9-5C3756F5D786}" srcOrd="0" destOrd="0" presId="urn:microsoft.com/office/officeart/2005/8/layout/cycle1"/>
    <dgm:cxn modelId="{7474557E-CBA3-49F1-B44A-8A3EEEC0B3AF}" type="presParOf" srcId="{0E84F1C4-C4DB-4F55-B389-99045B48E5E6}" destId="{64B5BD05-3B81-4FDC-95F2-B8AE96EE5903}" srcOrd="0" destOrd="0" presId="urn:microsoft.com/office/officeart/2005/8/layout/cycle1"/>
    <dgm:cxn modelId="{53FEB885-6300-47BF-AE70-CAB6A0B3088E}" type="presParOf" srcId="{0E84F1C4-C4DB-4F55-B389-99045B48E5E6}" destId="{AA84E9B0-1A21-40E4-9D00-BC66DB9F5F1A}" srcOrd="1" destOrd="0" presId="urn:microsoft.com/office/officeart/2005/8/layout/cycle1"/>
    <dgm:cxn modelId="{8364F855-B866-4314-9450-CCDCDDC18675}" type="presParOf" srcId="{0E84F1C4-C4DB-4F55-B389-99045B48E5E6}" destId="{EEC26E58-4D2E-4FA3-BAA9-5C3756F5D786}" srcOrd="2" destOrd="0" presId="urn:microsoft.com/office/officeart/2005/8/layout/cycle1"/>
    <dgm:cxn modelId="{56988CAD-F1BA-4E12-A9BE-C7814CA506B0}" type="presParOf" srcId="{0E84F1C4-C4DB-4F55-B389-99045B48E5E6}" destId="{4755AA96-BC12-426B-88E4-408AAA93C937}" srcOrd="3" destOrd="0" presId="urn:microsoft.com/office/officeart/2005/8/layout/cycle1"/>
    <dgm:cxn modelId="{36528D4E-CCD8-4F2D-BA2D-C2E4C61FB159}" type="presParOf" srcId="{0E84F1C4-C4DB-4F55-B389-99045B48E5E6}" destId="{0BB5EC9D-A710-4DA4-AE2F-7D125C0D0A43}" srcOrd="4" destOrd="0" presId="urn:microsoft.com/office/officeart/2005/8/layout/cycle1"/>
    <dgm:cxn modelId="{55657D30-0950-4A6C-9CD5-E6B9780C2AD0}" type="presParOf" srcId="{0E84F1C4-C4DB-4F55-B389-99045B48E5E6}" destId="{9B874E3A-5CFA-4969-9B8B-4D5343221D5C}" srcOrd="5" destOrd="0" presId="urn:microsoft.com/office/officeart/2005/8/layout/cycle1"/>
    <dgm:cxn modelId="{AB2D79D2-AB24-4B8F-9082-570FEA7C8239}" type="presParOf" srcId="{0E84F1C4-C4DB-4F55-B389-99045B48E5E6}" destId="{81CC45E2-A95A-4458-8EC4-2A9DD92F6194}" srcOrd="6" destOrd="0" presId="urn:microsoft.com/office/officeart/2005/8/layout/cycle1"/>
    <dgm:cxn modelId="{D39413BA-7D36-4844-8F6C-0BF5232D189F}" type="presParOf" srcId="{0E84F1C4-C4DB-4F55-B389-99045B48E5E6}" destId="{A3A7A2A0-FC2E-4372-88EE-F298691DAC7C}" srcOrd="7" destOrd="0" presId="urn:microsoft.com/office/officeart/2005/8/layout/cycle1"/>
    <dgm:cxn modelId="{3A046205-4CB0-48B2-BF3E-93E892896114}" type="presParOf" srcId="{0E84F1C4-C4DB-4F55-B389-99045B48E5E6}" destId="{83F9EB18-44EA-44EC-B743-C25E9941D2F1}" srcOrd="8" destOrd="0" presId="urn:microsoft.com/office/officeart/2005/8/layout/cycle1"/>
    <dgm:cxn modelId="{537C66B3-21E4-43F4-BD94-4EBDA0A96520}" type="presParOf" srcId="{0E84F1C4-C4DB-4F55-B389-99045B48E5E6}" destId="{8C2C8EBB-C008-42D9-8441-E62DC9BB431D}" srcOrd="9" destOrd="0" presId="urn:microsoft.com/office/officeart/2005/8/layout/cycle1"/>
    <dgm:cxn modelId="{4F9C39AD-823D-4017-A65A-0D3E44D7F0B7}" type="presParOf" srcId="{0E84F1C4-C4DB-4F55-B389-99045B48E5E6}" destId="{8CF3877C-AA56-45ED-AC78-3C8E63750CB1}" srcOrd="10" destOrd="0" presId="urn:microsoft.com/office/officeart/2005/8/layout/cycle1"/>
    <dgm:cxn modelId="{EFBB3649-31EC-4760-8E86-4E641D13585F}" type="presParOf" srcId="{0E84F1C4-C4DB-4F55-B389-99045B48E5E6}" destId="{F6555936-F7CF-4E99-B7DE-7FD979D56D43}" srcOrd="11" destOrd="0" presId="urn:microsoft.com/office/officeart/2005/8/layout/cycle1"/>
    <dgm:cxn modelId="{62C0D6F3-C33B-47D0-A391-81FCE8AE9FC5}" type="presParOf" srcId="{0E84F1C4-C4DB-4F55-B389-99045B48E5E6}" destId="{B5CBAAB1-1564-4383-AB8A-A59FBF301D43}" srcOrd="12" destOrd="0" presId="urn:microsoft.com/office/officeart/2005/8/layout/cycle1"/>
    <dgm:cxn modelId="{0DFCBA7F-A286-4FA5-84F9-81A223705A00}" type="presParOf" srcId="{0E84F1C4-C4DB-4F55-B389-99045B48E5E6}" destId="{9E9D1251-0305-49FB-9228-E08FECDFC515}" srcOrd="13" destOrd="0" presId="urn:microsoft.com/office/officeart/2005/8/layout/cycle1"/>
    <dgm:cxn modelId="{4606BAD5-5569-4398-9E78-EFDEA6DF94A8}" type="presParOf" srcId="{0E84F1C4-C4DB-4F55-B389-99045B48E5E6}" destId="{21C4F43B-E212-4448-BC35-B7826F6B6348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984270-7A68-4750-B1CD-92829655836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8E7F3E6-1210-407B-83C0-704B74298F19}">
      <dgm:prSet phldrT="[Texto]"/>
      <dgm:spPr/>
      <dgm:t>
        <a:bodyPr/>
        <a:lstStyle/>
        <a:p>
          <a:r>
            <a:rPr lang="es-BO" dirty="0" smtClean="0"/>
            <a:t>Objetivos </a:t>
          </a:r>
          <a:endParaRPr lang="es-ES" dirty="0"/>
        </a:p>
      </dgm:t>
    </dgm:pt>
    <dgm:pt modelId="{5FA951ED-FE01-4411-80D8-7AE6474A11BA}" type="parTrans" cxnId="{8D9C72AE-3DD3-49A6-B062-ACB72CB77EBF}">
      <dgm:prSet/>
      <dgm:spPr/>
      <dgm:t>
        <a:bodyPr/>
        <a:lstStyle/>
        <a:p>
          <a:endParaRPr lang="es-ES"/>
        </a:p>
      </dgm:t>
    </dgm:pt>
    <dgm:pt modelId="{B83181B7-673D-4D21-AAFC-249863646F8F}" type="sibTrans" cxnId="{8D9C72AE-3DD3-49A6-B062-ACB72CB77EBF}">
      <dgm:prSet/>
      <dgm:spPr/>
      <dgm:t>
        <a:bodyPr/>
        <a:lstStyle/>
        <a:p>
          <a:endParaRPr lang="es-ES"/>
        </a:p>
      </dgm:t>
    </dgm:pt>
    <dgm:pt modelId="{7ACF0153-94EE-4C2C-851A-44A68C5A656E}">
      <dgm:prSet phldrT="[Texto]"/>
      <dgm:spPr/>
      <dgm:t>
        <a:bodyPr/>
        <a:lstStyle/>
        <a:p>
          <a:r>
            <a:rPr lang="es-BO" dirty="0" smtClean="0"/>
            <a:t>Contenidos </a:t>
          </a:r>
          <a:endParaRPr lang="es-ES" dirty="0"/>
        </a:p>
      </dgm:t>
    </dgm:pt>
    <dgm:pt modelId="{2B64D3E3-4C13-402E-B461-81706362A791}" type="parTrans" cxnId="{23F886FA-D99B-4384-8A1A-55459307B188}">
      <dgm:prSet/>
      <dgm:spPr/>
      <dgm:t>
        <a:bodyPr/>
        <a:lstStyle/>
        <a:p>
          <a:endParaRPr lang="es-ES"/>
        </a:p>
      </dgm:t>
    </dgm:pt>
    <dgm:pt modelId="{28010BCD-42C6-43E2-A912-5248754FB2EB}" type="sibTrans" cxnId="{23F886FA-D99B-4384-8A1A-55459307B188}">
      <dgm:prSet/>
      <dgm:spPr/>
      <dgm:t>
        <a:bodyPr/>
        <a:lstStyle/>
        <a:p>
          <a:endParaRPr lang="es-ES"/>
        </a:p>
      </dgm:t>
    </dgm:pt>
    <dgm:pt modelId="{E1A71960-3560-4BDC-9E84-0E232B80B0BC}">
      <dgm:prSet phldrT="[Texto]"/>
      <dgm:spPr/>
      <dgm:t>
        <a:bodyPr/>
        <a:lstStyle/>
        <a:p>
          <a:r>
            <a:rPr lang="es-BO" dirty="0" smtClean="0"/>
            <a:t>Metodologías </a:t>
          </a:r>
          <a:endParaRPr lang="es-ES" dirty="0"/>
        </a:p>
      </dgm:t>
    </dgm:pt>
    <dgm:pt modelId="{B001000C-BDE7-4A28-954A-990A780B233F}" type="parTrans" cxnId="{63A9B0FC-ABB3-42FF-B464-1244DD8C047C}">
      <dgm:prSet/>
      <dgm:spPr/>
      <dgm:t>
        <a:bodyPr/>
        <a:lstStyle/>
        <a:p>
          <a:endParaRPr lang="es-ES"/>
        </a:p>
      </dgm:t>
    </dgm:pt>
    <dgm:pt modelId="{571C059C-717C-4D04-8822-97EC04193884}" type="sibTrans" cxnId="{63A9B0FC-ABB3-42FF-B464-1244DD8C047C}">
      <dgm:prSet/>
      <dgm:spPr/>
      <dgm:t>
        <a:bodyPr/>
        <a:lstStyle/>
        <a:p>
          <a:endParaRPr lang="es-ES"/>
        </a:p>
      </dgm:t>
    </dgm:pt>
    <dgm:pt modelId="{A8C098B5-F63D-4828-9FC3-2DF7661B6CF3}">
      <dgm:prSet phldrT="[Texto]"/>
      <dgm:spPr/>
      <dgm:t>
        <a:bodyPr/>
        <a:lstStyle/>
        <a:p>
          <a:r>
            <a:rPr lang="es-BO" dirty="0" smtClean="0"/>
            <a:t>Métodos </a:t>
          </a:r>
          <a:endParaRPr lang="es-ES" dirty="0"/>
        </a:p>
      </dgm:t>
    </dgm:pt>
    <dgm:pt modelId="{28F5F02B-277E-467B-B084-19A9F31D292F}" type="parTrans" cxnId="{7ED42758-D9B6-4EA5-8C26-5A313A08A586}">
      <dgm:prSet/>
      <dgm:spPr/>
      <dgm:t>
        <a:bodyPr/>
        <a:lstStyle/>
        <a:p>
          <a:endParaRPr lang="es-ES"/>
        </a:p>
      </dgm:t>
    </dgm:pt>
    <dgm:pt modelId="{C0F8D99F-C5FA-4D3C-B684-948541AF2CC8}" type="sibTrans" cxnId="{7ED42758-D9B6-4EA5-8C26-5A313A08A586}">
      <dgm:prSet/>
      <dgm:spPr/>
      <dgm:t>
        <a:bodyPr/>
        <a:lstStyle/>
        <a:p>
          <a:endParaRPr lang="es-ES"/>
        </a:p>
      </dgm:t>
    </dgm:pt>
    <dgm:pt modelId="{B9853AF4-FFFF-44A1-9ACC-AC129187D78D}">
      <dgm:prSet phldrT="[Texto]"/>
      <dgm:spPr/>
      <dgm:t>
        <a:bodyPr/>
        <a:lstStyle/>
        <a:p>
          <a:r>
            <a:rPr lang="es-BO" dirty="0" smtClean="0"/>
            <a:t>Actividades</a:t>
          </a:r>
          <a:endParaRPr lang="es-ES" dirty="0"/>
        </a:p>
      </dgm:t>
    </dgm:pt>
    <dgm:pt modelId="{4746750D-9864-4129-8CA8-880C8776E890}" type="parTrans" cxnId="{32E1EE34-7840-4C79-9BF2-7394F58370DD}">
      <dgm:prSet/>
      <dgm:spPr/>
      <dgm:t>
        <a:bodyPr/>
        <a:lstStyle/>
        <a:p>
          <a:endParaRPr lang="es-ES"/>
        </a:p>
      </dgm:t>
    </dgm:pt>
    <dgm:pt modelId="{206F4104-1FF5-4880-98B7-926A41004FC6}" type="sibTrans" cxnId="{32E1EE34-7840-4C79-9BF2-7394F58370DD}">
      <dgm:prSet/>
      <dgm:spPr/>
      <dgm:t>
        <a:bodyPr/>
        <a:lstStyle/>
        <a:p>
          <a:endParaRPr lang="es-ES"/>
        </a:p>
      </dgm:t>
    </dgm:pt>
    <dgm:pt modelId="{EECA0A7C-E250-42CB-96FF-D8056947ED4F}">
      <dgm:prSet phldrT="[Texto]"/>
      <dgm:spPr/>
      <dgm:t>
        <a:bodyPr/>
        <a:lstStyle/>
        <a:p>
          <a:r>
            <a:rPr lang="es-BO" dirty="0" smtClean="0"/>
            <a:t>Evaluación</a:t>
          </a:r>
          <a:endParaRPr lang="es-ES" dirty="0"/>
        </a:p>
      </dgm:t>
    </dgm:pt>
    <dgm:pt modelId="{F764A71C-0BA2-4D04-A8D4-9793646FF857}" type="parTrans" cxnId="{E7100843-E166-4288-8B05-8339AAF6D964}">
      <dgm:prSet/>
      <dgm:spPr/>
      <dgm:t>
        <a:bodyPr/>
        <a:lstStyle/>
        <a:p>
          <a:endParaRPr lang="es-ES"/>
        </a:p>
      </dgm:t>
    </dgm:pt>
    <dgm:pt modelId="{DCD7031D-573B-47ED-9249-6C5A23CD9805}" type="sibTrans" cxnId="{E7100843-E166-4288-8B05-8339AAF6D964}">
      <dgm:prSet/>
      <dgm:spPr/>
      <dgm:t>
        <a:bodyPr/>
        <a:lstStyle/>
        <a:p>
          <a:endParaRPr lang="es-ES"/>
        </a:p>
      </dgm:t>
    </dgm:pt>
    <dgm:pt modelId="{EA195B44-B137-4C1B-8D77-77B5F1F425E6}" type="pres">
      <dgm:prSet presAssocID="{E6984270-7A68-4750-B1CD-92829655836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6CF05D4-A127-4640-9DAB-F42336C0D8BA}" type="pres">
      <dgm:prSet presAssocID="{68E7F3E6-1210-407B-83C0-704B74298F1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718E2A-AB0E-4C36-A80D-D9EC1CF87C74}" type="pres">
      <dgm:prSet presAssocID="{68E7F3E6-1210-407B-83C0-704B74298F19}" presName="spNode" presStyleCnt="0"/>
      <dgm:spPr/>
    </dgm:pt>
    <dgm:pt modelId="{A8C9296E-61EE-44F8-94B6-BAF23C600518}" type="pres">
      <dgm:prSet presAssocID="{B83181B7-673D-4D21-AAFC-249863646F8F}" presName="sibTrans" presStyleLbl="sibTrans1D1" presStyleIdx="0" presStyleCnt="6"/>
      <dgm:spPr/>
      <dgm:t>
        <a:bodyPr/>
        <a:lstStyle/>
        <a:p>
          <a:endParaRPr lang="es-ES"/>
        </a:p>
      </dgm:t>
    </dgm:pt>
    <dgm:pt modelId="{FE0D4620-D302-46C0-AB4E-1F19BAA51E0C}" type="pres">
      <dgm:prSet presAssocID="{7ACF0153-94EE-4C2C-851A-44A68C5A656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CE98D5C-405A-4BAF-AC8C-53FC2726A9CF}" type="pres">
      <dgm:prSet presAssocID="{7ACF0153-94EE-4C2C-851A-44A68C5A656E}" presName="spNode" presStyleCnt="0"/>
      <dgm:spPr/>
    </dgm:pt>
    <dgm:pt modelId="{A1FAE3B0-6128-4038-87F6-F1639F73D44D}" type="pres">
      <dgm:prSet presAssocID="{28010BCD-42C6-43E2-A912-5248754FB2EB}" presName="sibTrans" presStyleLbl="sibTrans1D1" presStyleIdx="1" presStyleCnt="6"/>
      <dgm:spPr/>
      <dgm:t>
        <a:bodyPr/>
        <a:lstStyle/>
        <a:p>
          <a:endParaRPr lang="es-ES"/>
        </a:p>
      </dgm:t>
    </dgm:pt>
    <dgm:pt modelId="{E89BA600-EADF-4B43-B357-198E542716A0}" type="pres">
      <dgm:prSet presAssocID="{E1A71960-3560-4BDC-9E84-0E232B80B0B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6ACBBBB-E400-4743-B756-B4C1470916F6}" type="pres">
      <dgm:prSet presAssocID="{E1A71960-3560-4BDC-9E84-0E232B80B0BC}" presName="spNode" presStyleCnt="0"/>
      <dgm:spPr/>
    </dgm:pt>
    <dgm:pt modelId="{A9FAF08D-D75C-4E19-8E10-43641CF88377}" type="pres">
      <dgm:prSet presAssocID="{571C059C-717C-4D04-8822-97EC04193884}" presName="sibTrans" presStyleLbl="sibTrans1D1" presStyleIdx="2" presStyleCnt="6"/>
      <dgm:spPr/>
      <dgm:t>
        <a:bodyPr/>
        <a:lstStyle/>
        <a:p>
          <a:endParaRPr lang="es-ES"/>
        </a:p>
      </dgm:t>
    </dgm:pt>
    <dgm:pt modelId="{DC45A80D-CB8C-4EB4-ABA9-C1E15B53BF8F}" type="pres">
      <dgm:prSet presAssocID="{A8C098B5-F63D-4828-9FC3-2DF7661B6CF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0C27949-A3F3-479C-9B68-AD0F40C82797}" type="pres">
      <dgm:prSet presAssocID="{A8C098B5-F63D-4828-9FC3-2DF7661B6CF3}" presName="spNode" presStyleCnt="0"/>
      <dgm:spPr/>
    </dgm:pt>
    <dgm:pt modelId="{9B7A0F18-DD05-4A28-9ED9-15FD8652EC70}" type="pres">
      <dgm:prSet presAssocID="{C0F8D99F-C5FA-4D3C-B684-948541AF2CC8}" presName="sibTrans" presStyleLbl="sibTrans1D1" presStyleIdx="3" presStyleCnt="6"/>
      <dgm:spPr/>
      <dgm:t>
        <a:bodyPr/>
        <a:lstStyle/>
        <a:p>
          <a:endParaRPr lang="es-ES"/>
        </a:p>
      </dgm:t>
    </dgm:pt>
    <dgm:pt modelId="{5F29EC65-6390-4D64-AB13-76EA4F0C3EFF}" type="pres">
      <dgm:prSet presAssocID="{B9853AF4-FFFF-44A1-9ACC-AC129187D78D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F94442-5870-4F48-96CE-D880AC80FD98}" type="pres">
      <dgm:prSet presAssocID="{B9853AF4-FFFF-44A1-9ACC-AC129187D78D}" presName="spNode" presStyleCnt="0"/>
      <dgm:spPr/>
    </dgm:pt>
    <dgm:pt modelId="{A3B5E9B9-5C10-4A9F-B9A9-FC8BC8738CAE}" type="pres">
      <dgm:prSet presAssocID="{206F4104-1FF5-4880-98B7-926A41004FC6}" presName="sibTrans" presStyleLbl="sibTrans1D1" presStyleIdx="4" presStyleCnt="6"/>
      <dgm:spPr/>
      <dgm:t>
        <a:bodyPr/>
        <a:lstStyle/>
        <a:p>
          <a:endParaRPr lang="es-ES"/>
        </a:p>
      </dgm:t>
    </dgm:pt>
    <dgm:pt modelId="{32CBC273-0472-45BD-B02A-3D3C251B769A}" type="pres">
      <dgm:prSet presAssocID="{EECA0A7C-E250-42CB-96FF-D8056947ED4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5B2251-D2C8-4D0C-81B7-E3211D06F001}" type="pres">
      <dgm:prSet presAssocID="{EECA0A7C-E250-42CB-96FF-D8056947ED4F}" presName="spNode" presStyleCnt="0"/>
      <dgm:spPr/>
    </dgm:pt>
    <dgm:pt modelId="{71DCDE54-9AA8-48C3-98A6-8FB179FA58C3}" type="pres">
      <dgm:prSet presAssocID="{DCD7031D-573B-47ED-9249-6C5A23CD9805}" presName="sibTrans" presStyleLbl="sibTrans1D1" presStyleIdx="5" presStyleCnt="6"/>
      <dgm:spPr/>
      <dgm:t>
        <a:bodyPr/>
        <a:lstStyle/>
        <a:p>
          <a:endParaRPr lang="es-ES"/>
        </a:p>
      </dgm:t>
    </dgm:pt>
  </dgm:ptLst>
  <dgm:cxnLst>
    <dgm:cxn modelId="{0AE92E99-84D3-4721-9DBF-6C1E2EE6E3C0}" type="presOf" srcId="{7ACF0153-94EE-4C2C-851A-44A68C5A656E}" destId="{FE0D4620-D302-46C0-AB4E-1F19BAA51E0C}" srcOrd="0" destOrd="0" presId="urn:microsoft.com/office/officeart/2005/8/layout/cycle5"/>
    <dgm:cxn modelId="{29A8179B-627D-489F-A22A-F5E643138564}" type="presOf" srcId="{C0F8D99F-C5FA-4D3C-B684-948541AF2CC8}" destId="{9B7A0F18-DD05-4A28-9ED9-15FD8652EC70}" srcOrd="0" destOrd="0" presId="urn:microsoft.com/office/officeart/2005/8/layout/cycle5"/>
    <dgm:cxn modelId="{5FAC9604-53B8-4DC5-A063-731B633D4627}" type="presOf" srcId="{E1A71960-3560-4BDC-9E84-0E232B80B0BC}" destId="{E89BA600-EADF-4B43-B357-198E542716A0}" srcOrd="0" destOrd="0" presId="urn:microsoft.com/office/officeart/2005/8/layout/cycle5"/>
    <dgm:cxn modelId="{23F886FA-D99B-4384-8A1A-55459307B188}" srcId="{E6984270-7A68-4750-B1CD-928296558368}" destId="{7ACF0153-94EE-4C2C-851A-44A68C5A656E}" srcOrd="1" destOrd="0" parTransId="{2B64D3E3-4C13-402E-B461-81706362A791}" sibTransId="{28010BCD-42C6-43E2-A912-5248754FB2EB}"/>
    <dgm:cxn modelId="{2FD2AE3A-7511-4342-BAAF-94DBBAAD4DDB}" type="presOf" srcId="{EECA0A7C-E250-42CB-96FF-D8056947ED4F}" destId="{32CBC273-0472-45BD-B02A-3D3C251B769A}" srcOrd="0" destOrd="0" presId="urn:microsoft.com/office/officeart/2005/8/layout/cycle5"/>
    <dgm:cxn modelId="{47C86AD4-0337-451C-BEDA-63018DE357F3}" type="presOf" srcId="{B83181B7-673D-4D21-AAFC-249863646F8F}" destId="{A8C9296E-61EE-44F8-94B6-BAF23C600518}" srcOrd="0" destOrd="0" presId="urn:microsoft.com/office/officeart/2005/8/layout/cycle5"/>
    <dgm:cxn modelId="{8D9C72AE-3DD3-49A6-B062-ACB72CB77EBF}" srcId="{E6984270-7A68-4750-B1CD-928296558368}" destId="{68E7F3E6-1210-407B-83C0-704B74298F19}" srcOrd="0" destOrd="0" parTransId="{5FA951ED-FE01-4411-80D8-7AE6474A11BA}" sibTransId="{B83181B7-673D-4D21-AAFC-249863646F8F}"/>
    <dgm:cxn modelId="{D364FD6C-5EE6-498C-A609-420FA1560B2B}" type="presOf" srcId="{28010BCD-42C6-43E2-A912-5248754FB2EB}" destId="{A1FAE3B0-6128-4038-87F6-F1639F73D44D}" srcOrd="0" destOrd="0" presId="urn:microsoft.com/office/officeart/2005/8/layout/cycle5"/>
    <dgm:cxn modelId="{32E1EE34-7840-4C79-9BF2-7394F58370DD}" srcId="{E6984270-7A68-4750-B1CD-928296558368}" destId="{B9853AF4-FFFF-44A1-9ACC-AC129187D78D}" srcOrd="4" destOrd="0" parTransId="{4746750D-9864-4129-8CA8-880C8776E890}" sibTransId="{206F4104-1FF5-4880-98B7-926A41004FC6}"/>
    <dgm:cxn modelId="{338F3C0F-1A06-4C27-A2C9-0FA7DFCC6BBA}" type="presOf" srcId="{A8C098B5-F63D-4828-9FC3-2DF7661B6CF3}" destId="{DC45A80D-CB8C-4EB4-ABA9-C1E15B53BF8F}" srcOrd="0" destOrd="0" presId="urn:microsoft.com/office/officeart/2005/8/layout/cycle5"/>
    <dgm:cxn modelId="{22BA156D-6838-4906-8F4A-49258766E579}" type="presOf" srcId="{68E7F3E6-1210-407B-83C0-704B74298F19}" destId="{96CF05D4-A127-4640-9DAB-F42336C0D8BA}" srcOrd="0" destOrd="0" presId="urn:microsoft.com/office/officeart/2005/8/layout/cycle5"/>
    <dgm:cxn modelId="{E7100843-E166-4288-8B05-8339AAF6D964}" srcId="{E6984270-7A68-4750-B1CD-928296558368}" destId="{EECA0A7C-E250-42CB-96FF-D8056947ED4F}" srcOrd="5" destOrd="0" parTransId="{F764A71C-0BA2-4D04-A8D4-9793646FF857}" sibTransId="{DCD7031D-573B-47ED-9249-6C5A23CD9805}"/>
    <dgm:cxn modelId="{7415B6A3-D51C-4F9F-AC05-C2165AACB254}" type="presOf" srcId="{571C059C-717C-4D04-8822-97EC04193884}" destId="{A9FAF08D-D75C-4E19-8E10-43641CF88377}" srcOrd="0" destOrd="0" presId="urn:microsoft.com/office/officeart/2005/8/layout/cycle5"/>
    <dgm:cxn modelId="{55282C39-7760-4429-8DE0-0F63426235B0}" type="presOf" srcId="{B9853AF4-FFFF-44A1-9ACC-AC129187D78D}" destId="{5F29EC65-6390-4D64-AB13-76EA4F0C3EFF}" srcOrd="0" destOrd="0" presId="urn:microsoft.com/office/officeart/2005/8/layout/cycle5"/>
    <dgm:cxn modelId="{7DA27ED7-ADDA-4F8B-B236-D11CA1CDCCE3}" type="presOf" srcId="{E6984270-7A68-4750-B1CD-928296558368}" destId="{EA195B44-B137-4C1B-8D77-77B5F1F425E6}" srcOrd="0" destOrd="0" presId="urn:microsoft.com/office/officeart/2005/8/layout/cycle5"/>
    <dgm:cxn modelId="{E3799122-2B10-4749-8E68-689571E3D4B1}" type="presOf" srcId="{DCD7031D-573B-47ED-9249-6C5A23CD9805}" destId="{71DCDE54-9AA8-48C3-98A6-8FB179FA58C3}" srcOrd="0" destOrd="0" presId="urn:microsoft.com/office/officeart/2005/8/layout/cycle5"/>
    <dgm:cxn modelId="{7ED42758-D9B6-4EA5-8C26-5A313A08A586}" srcId="{E6984270-7A68-4750-B1CD-928296558368}" destId="{A8C098B5-F63D-4828-9FC3-2DF7661B6CF3}" srcOrd="3" destOrd="0" parTransId="{28F5F02B-277E-467B-B084-19A9F31D292F}" sibTransId="{C0F8D99F-C5FA-4D3C-B684-948541AF2CC8}"/>
    <dgm:cxn modelId="{63A9B0FC-ABB3-42FF-B464-1244DD8C047C}" srcId="{E6984270-7A68-4750-B1CD-928296558368}" destId="{E1A71960-3560-4BDC-9E84-0E232B80B0BC}" srcOrd="2" destOrd="0" parTransId="{B001000C-BDE7-4A28-954A-990A780B233F}" sibTransId="{571C059C-717C-4D04-8822-97EC04193884}"/>
    <dgm:cxn modelId="{2137853D-C1B4-43BC-87B0-95C0EEBA8B92}" type="presOf" srcId="{206F4104-1FF5-4880-98B7-926A41004FC6}" destId="{A3B5E9B9-5C10-4A9F-B9A9-FC8BC8738CAE}" srcOrd="0" destOrd="0" presId="urn:microsoft.com/office/officeart/2005/8/layout/cycle5"/>
    <dgm:cxn modelId="{E656EFC1-52E6-40DC-AE1D-AC3ACABDDC26}" type="presParOf" srcId="{EA195B44-B137-4C1B-8D77-77B5F1F425E6}" destId="{96CF05D4-A127-4640-9DAB-F42336C0D8BA}" srcOrd="0" destOrd="0" presId="urn:microsoft.com/office/officeart/2005/8/layout/cycle5"/>
    <dgm:cxn modelId="{E2A6BDD3-7F26-4187-91A4-00AD65D52D80}" type="presParOf" srcId="{EA195B44-B137-4C1B-8D77-77B5F1F425E6}" destId="{BE718E2A-AB0E-4C36-A80D-D9EC1CF87C74}" srcOrd="1" destOrd="0" presId="urn:microsoft.com/office/officeart/2005/8/layout/cycle5"/>
    <dgm:cxn modelId="{5AE87CFB-BC0D-45EA-85CE-E6BF1E66AC05}" type="presParOf" srcId="{EA195B44-B137-4C1B-8D77-77B5F1F425E6}" destId="{A8C9296E-61EE-44F8-94B6-BAF23C600518}" srcOrd="2" destOrd="0" presId="urn:microsoft.com/office/officeart/2005/8/layout/cycle5"/>
    <dgm:cxn modelId="{5FD909F6-5194-4323-9781-EA783E685102}" type="presParOf" srcId="{EA195B44-B137-4C1B-8D77-77B5F1F425E6}" destId="{FE0D4620-D302-46C0-AB4E-1F19BAA51E0C}" srcOrd="3" destOrd="0" presId="urn:microsoft.com/office/officeart/2005/8/layout/cycle5"/>
    <dgm:cxn modelId="{C479F120-842C-411A-AE58-D2473D3593A3}" type="presParOf" srcId="{EA195B44-B137-4C1B-8D77-77B5F1F425E6}" destId="{1CE98D5C-405A-4BAF-AC8C-53FC2726A9CF}" srcOrd="4" destOrd="0" presId="urn:microsoft.com/office/officeart/2005/8/layout/cycle5"/>
    <dgm:cxn modelId="{919D2A8E-6F07-431F-9E73-A7033CD87034}" type="presParOf" srcId="{EA195B44-B137-4C1B-8D77-77B5F1F425E6}" destId="{A1FAE3B0-6128-4038-87F6-F1639F73D44D}" srcOrd="5" destOrd="0" presId="urn:microsoft.com/office/officeart/2005/8/layout/cycle5"/>
    <dgm:cxn modelId="{882B99BA-75D0-4C10-9868-43B8C3D8D0D0}" type="presParOf" srcId="{EA195B44-B137-4C1B-8D77-77B5F1F425E6}" destId="{E89BA600-EADF-4B43-B357-198E542716A0}" srcOrd="6" destOrd="0" presId="urn:microsoft.com/office/officeart/2005/8/layout/cycle5"/>
    <dgm:cxn modelId="{53BA7451-3AD8-491F-82A9-21FC87AF60E4}" type="presParOf" srcId="{EA195B44-B137-4C1B-8D77-77B5F1F425E6}" destId="{16ACBBBB-E400-4743-B756-B4C1470916F6}" srcOrd="7" destOrd="0" presId="urn:microsoft.com/office/officeart/2005/8/layout/cycle5"/>
    <dgm:cxn modelId="{E165E545-9E15-4619-9B0A-84CD272AA144}" type="presParOf" srcId="{EA195B44-B137-4C1B-8D77-77B5F1F425E6}" destId="{A9FAF08D-D75C-4E19-8E10-43641CF88377}" srcOrd="8" destOrd="0" presId="urn:microsoft.com/office/officeart/2005/8/layout/cycle5"/>
    <dgm:cxn modelId="{FBFD27EF-3694-4F4D-830D-135F96D4F526}" type="presParOf" srcId="{EA195B44-B137-4C1B-8D77-77B5F1F425E6}" destId="{DC45A80D-CB8C-4EB4-ABA9-C1E15B53BF8F}" srcOrd="9" destOrd="0" presId="urn:microsoft.com/office/officeart/2005/8/layout/cycle5"/>
    <dgm:cxn modelId="{80C9E2A0-EE01-4C06-ABAD-254B5EA1FAC6}" type="presParOf" srcId="{EA195B44-B137-4C1B-8D77-77B5F1F425E6}" destId="{70C27949-A3F3-479C-9B68-AD0F40C82797}" srcOrd="10" destOrd="0" presId="urn:microsoft.com/office/officeart/2005/8/layout/cycle5"/>
    <dgm:cxn modelId="{555C22F4-0238-4CF1-88F6-F0C04C2CADDE}" type="presParOf" srcId="{EA195B44-B137-4C1B-8D77-77B5F1F425E6}" destId="{9B7A0F18-DD05-4A28-9ED9-15FD8652EC70}" srcOrd="11" destOrd="0" presId="urn:microsoft.com/office/officeart/2005/8/layout/cycle5"/>
    <dgm:cxn modelId="{35FA4584-A753-472E-B727-57E9E70C06D7}" type="presParOf" srcId="{EA195B44-B137-4C1B-8D77-77B5F1F425E6}" destId="{5F29EC65-6390-4D64-AB13-76EA4F0C3EFF}" srcOrd="12" destOrd="0" presId="urn:microsoft.com/office/officeart/2005/8/layout/cycle5"/>
    <dgm:cxn modelId="{5607B1C4-24E8-42BF-9FD2-AEEF2A1D1B11}" type="presParOf" srcId="{EA195B44-B137-4C1B-8D77-77B5F1F425E6}" destId="{39F94442-5870-4F48-96CE-D880AC80FD98}" srcOrd="13" destOrd="0" presId="urn:microsoft.com/office/officeart/2005/8/layout/cycle5"/>
    <dgm:cxn modelId="{7A13C1A1-935D-49CC-A048-8FD95AE49009}" type="presParOf" srcId="{EA195B44-B137-4C1B-8D77-77B5F1F425E6}" destId="{A3B5E9B9-5C10-4A9F-B9A9-FC8BC8738CAE}" srcOrd="14" destOrd="0" presId="urn:microsoft.com/office/officeart/2005/8/layout/cycle5"/>
    <dgm:cxn modelId="{E4F54438-3E54-4DF8-9D19-75DEB1760648}" type="presParOf" srcId="{EA195B44-B137-4C1B-8D77-77B5F1F425E6}" destId="{32CBC273-0472-45BD-B02A-3D3C251B769A}" srcOrd="15" destOrd="0" presId="urn:microsoft.com/office/officeart/2005/8/layout/cycle5"/>
    <dgm:cxn modelId="{7BA48315-E9F2-43C8-9F10-9EC339569FBE}" type="presParOf" srcId="{EA195B44-B137-4C1B-8D77-77B5F1F425E6}" destId="{D95B2251-D2C8-4D0C-81B7-E3211D06F001}" srcOrd="16" destOrd="0" presId="urn:microsoft.com/office/officeart/2005/8/layout/cycle5"/>
    <dgm:cxn modelId="{AADB6A5C-9077-4774-9A6F-4873D90F3A4E}" type="presParOf" srcId="{EA195B44-B137-4C1B-8D77-77B5F1F425E6}" destId="{71DCDE54-9AA8-48C3-98A6-8FB179FA58C3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84E9B0-1A21-40E4-9D00-BC66DB9F5F1A}">
      <dsp:nvSpPr>
        <dsp:cNvPr id="0" name=""/>
        <dsp:cNvSpPr/>
      </dsp:nvSpPr>
      <dsp:spPr>
        <a:xfrm>
          <a:off x="3678309" y="34936"/>
          <a:ext cx="1194320" cy="119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300" b="1" kern="1200" dirty="0" smtClean="0"/>
            <a:t>Análisis</a:t>
          </a:r>
          <a:endParaRPr lang="es-ES" sz="2300" kern="1200" dirty="0"/>
        </a:p>
      </dsp:txBody>
      <dsp:txXfrm>
        <a:off x="3678309" y="34936"/>
        <a:ext cx="1194320" cy="1194320"/>
      </dsp:txXfrm>
    </dsp:sp>
    <dsp:sp modelId="{EEC26E58-4D2E-4FA3-BAA9-5C3756F5D786}">
      <dsp:nvSpPr>
        <dsp:cNvPr id="0" name=""/>
        <dsp:cNvSpPr/>
      </dsp:nvSpPr>
      <dsp:spPr>
        <a:xfrm>
          <a:off x="869263" y="436"/>
          <a:ext cx="4477311" cy="4477311"/>
        </a:xfrm>
        <a:prstGeom prst="circularArrow">
          <a:avLst>
            <a:gd name="adj1" fmla="val 5202"/>
            <a:gd name="adj2" fmla="val 336019"/>
            <a:gd name="adj3" fmla="val 21292810"/>
            <a:gd name="adj4" fmla="val 19766617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5EC9D-A710-4DA4-AE2F-7D125C0D0A43}">
      <dsp:nvSpPr>
        <dsp:cNvPr id="0" name=""/>
        <dsp:cNvSpPr/>
      </dsp:nvSpPr>
      <dsp:spPr>
        <a:xfrm>
          <a:off x="4279030" y="2255749"/>
          <a:ext cx="1436050" cy="119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000" b="1" u="none" kern="1200" dirty="0" smtClean="0"/>
            <a:t>Diseño,</a:t>
          </a:r>
          <a:r>
            <a:rPr lang="es-BO" sz="2000" u="none" kern="1200" dirty="0" smtClean="0"/>
            <a:t> 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000" b="1" u="none" kern="1200" dirty="0" smtClean="0"/>
            <a:t>evaluación </a:t>
          </a:r>
          <a:endParaRPr lang="es-ES" sz="2000" u="none" kern="1200" dirty="0"/>
        </a:p>
      </dsp:txBody>
      <dsp:txXfrm>
        <a:off x="4279030" y="2255749"/>
        <a:ext cx="1436050" cy="1194320"/>
      </dsp:txXfrm>
    </dsp:sp>
    <dsp:sp modelId="{9B874E3A-5CFA-4969-9B8B-4D5343221D5C}">
      <dsp:nvSpPr>
        <dsp:cNvPr id="0" name=""/>
        <dsp:cNvSpPr/>
      </dsp:nvSpPr>
      <dsp:spPr>
        <a:xfrm>
          <a:off x="869263" y="436"/>
          <a:ext cx="4477311" cy="4477311"/>
        </a:xfrm>
        <a:prstGeom prst="circularArrow">
          <a:avLst>
            <a:gd name="adj1" fmla="val 5202"/>
            <a:gd name="adj2" fmla="val 336019"/>
            <a:gd name="adj3" fmla="val 3835699"/>
            <a:gd name="adj4" fmla="val 2253843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A7A2A0-FC2E-4372-88EE-F298691DAC7C}">
      <dsp:nvSpPr>
        <dsp:cNvPr id="0" name=""/>
        <dsp:cNvSpPr/>
      </dsp:nvSpPr>
      <dsp:spPr>
        <a:xfrm>
          <a:off x="2413213" y="3628286"/>
          <a:ext cx="1389412" cy="119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400" b="1" u="none" kern="1200" dirty="0" smtClean="0"/>
            <a:t>Implementación</a:t>
          </a:r>
          <a:endParaRPr lang="es-ES" sz="1200" u="none" kern="1200" dirty="0"/>
        </a:p>
      </dsp:txBody>
      <dsp:txXfrm>
        <a:off x="2413213" y="3628286"/>
        <a:ext cx="1389412" cy="1194320"/>
      </dsp:txXfrm>
    </dsp:sp>
    <dsp:sp modelId="{83F9EB18-44EA-44EC-B743-C25E9941D2F1}">
      <dsp:nvSpPr>
        <dsp:cNvPr id="0" name=""/>
        <dsp:cNvSpPr/>
      </dsp:nvSpPr>
      <dsp:spPr>
        <a:xfrm>
          <a:off x="869263" y="436"/>
          <a:ext cx="4477311" cy="4477311"/>
        </a:xfrm>
        <a:prstGeom prst="circularArrow">
          <a:avLst>
            <a:gd name="adj1" fmla="val 5202"/>
            <a:gd name="adj2" fmla="val 336019"/>
            <a:gd name="adj3" fmla="val 8210137"/>
            <a:gd name="adj4" fmla="val 6628282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F3877C-AA56-45ED-AC78-3C8E63750CB1}">
      <dsp:nvSpPr>
        <dsp:cNvPr id="0" name=""/>
        <dsp:cNvSpPr/>
      </dsp:nvSpPr>
      <dsp:spPr>
        <a:xfrm>
          <a:off x="621623" y="2255749"/>
          <a:ext cx="1194320" cy="119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400" b="1" u="none" kern="1200" dirty="0" smtClean="0"/>
            <a:t>Evaluación</a:t>
          </a:r>
          <a:endParaRPr lang="es-ES" sz="2400" u="none" kern="1200" dirty="0"/>
        </a:p>
      </dsp:txBody>
      <dsp:txXfrm>
        <a:off x="621623" y="2255749"/>
        <a:ext cx="1194320" cy="1194320"/>
      </dsp:txXfrm>
    </dsp:sp>
    <dsp:sp modelId="{F6555936-F7CF-4E99-B7DE-7FD979D56D43}">
      <dsp:nvSpPr>
        <dsp:cNvPr id="0" name=""/>
        <dsp:cNvSpPr/>
      </dsp:nvSpPr>
      <dsp:spPr>
        <a:xfrm>
          <a:off x="869263" y="436"/>
          <a:ext cx="4477311" cy="4477311"/>
        </a:xfrm>
        <a:prstGeom prst="circularArrow">
          <a:avLst>
            <a:gd name="adj1" fmla="val 5202"/>
            <a:gd name="adj2" fmla="val 336019"/>
            <a:gd name="adj3" fmla="val 12297364"/>
            <a:gd name="adj4" fmla="val 10771171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9D1251-0305-49FB-9228-E08FECDFC515}">
      <dsp:nvSpPr>
        <dsp:cNvPr id="0" name=""/>
        <dsp:cNvSpPr/>
      </dsp:nvSpPr>
      <dsp:spPr>
        <a:xfrm>
          <a:off x="1170647" y="34936"/>
          <a:ext cx="1539442" cy="119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2400" b="1" u="none" kern="1200" dirty="0" err="1" smtClean="0"/>
            <a:t>Diagnós</a:t>
          </a:r>
          <a:r>
            <a:rPr lang="es-BO" sz="2400" b="1" u="none" kern="1200" dirty="0" smtClean="0"/>
            <a:t>-tico</a:t>
          </a:r>
          <a:endParaRPr lang="es-ES" sz="2400" u="none" kern="1200" dirty="0"/>
        </a:p>
      </dsp:txBody>
      <dsp:txXfrm>
        <a:off x="1170647" y="34936"/>
        <a:ext cx="1539442" cy="1194320"/>
      </dsp:txXfrm>
    </dsp:sp>
    <dsp:sp modelId="{21C4F43B-E212-4448-BC35-B7826F6B6348}">
      <dsp:nvSpPr>
        <dsp:cNvPr id="0" name=""/>
        <dsp:cNvSpPr/>
      </dsp:nvSpPr>
      <dsp:spPr>
        <a:xfrm>
          <a:off x="869263" y="436"/>
          <a:ext cx="4477311" cy="4477311"/>
        </a:xfrm>
        <a:prstGeom prst="circularArrow">
          <a:avLst>
            <a:gd name="adj1" fmla="val 5202"/>
            <a:gd name="adj2" fmla="val 336019"/>
            <a:gd name="adj3" fmla="val 16865240"/>
            <a:gd name="adj4" fmla="val 15506797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CF05D4-A127-4640-9DAB-F42336C0D8BA}">
      <dsp:nvSpPr>
        <dsp:cNvPr id="0" name=""/>
        <dsp:cNvSpPr/>
      </dsp:nvSpPr>
      <dsp:spPr>
        <a:xfrm>
          <a:off x="3351485" y="652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Objetivos </a:t>
          </a:r>
          <a:endParaRPr lang="es-ES" sz="1100" kern="1200" dirty="0"/>
        </a:p>
      </dsp:txBody>
      <dsp:txXfrm>
        <a:off x="3351485" y="652"/>
        <a:ext cx="1044029" cy="678619"/>
      </dsp:txXfrm>
    </dsp:sp>
    <dsp:sp modelId="{A8C9296E-61EE-44F8-94B6-BAF23C600518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2252593" y="139587"/>
              </a:moveTo>
              <a:arcTo wR="1599169" hR="1599169" stAng="17647024" swAng="92433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0D4620-D302-46C0-AB4E-1F19BAA51E0C}">
      <dsp:nvSpPr>
        <dsp:cNvPr id="0" name=""/>
        <dsp:cNvSpPr/>
      </dsp:nvSpPr>
      <dsp:spPr>
        <a:xfrm>
          <a:off x="4736406" y="800237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Contenidos </a:t>
          </a:r>
          <a:endParaRPr lang="es-ES" sz="1100" kern="1200" dirty="0"/>
        </a:p>
      </dsp:txBody>
      <dsp:txXfrm>
        <a:off x="4736406" y="800237"/>
        <a:ext cx="1044029" cy="678619"/>
      </dsp:txXfrm>
    </dsp:sp>
    <dsp:sp modelId="{A1FAE3B0-6128-4038-87F6-F1639F73D44D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3173403" y="1317871"/>
              </a:moveTo>
              <a:arcTo wR="1599169" hR="1599169" stAng="20992129" swAng="121574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BA600-EADF-4B43-B357-198E542716A0}">
      <dsp:nvSpPr>
        <dsp:cNvPr id="0" name=""/>
        <dsp:cNvSpPr/>
      </dsp:nvSpPr>
      <dsp:spPr>
        <a:xfrm>
          <a:off x="4736406" y="2399406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Metodologías </a:t>
          </a:r>
          <a:endParaRPr lang="es-ES" sz="1100" kern="1200" dirty="0"/>
        </a:p>
      </dsp:txBody>
      <dsp:txXfrm>
        <a:off x="4736406" y="2399406"/>
        <a:ext cx="1044029" cy="678619"/>
      </dsp:txXfrm>
    </dsp:sp>
    <dsp:sp modelId="{A9FAF08D-D75C-4E19-8E10-43641CF88377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2616853" y="2832725"/>
              </a:moveTo>
              <a:arcTo wR="1599169" hR="1599169" stAng="3028642" swAng="92433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5A80D-CB8C-4EB4-ABA9-C1E15B53BF8F}">
      <dsp:nvSpPr>
        <dsp:cNvPr id="0" name=""/>
        <dsp:cNvSpPr/>
      </dsp:nvSpPr>
      <dsp:spPr>
        <a:xfrm>
          <a:off x="3351485" y="3198991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Métodos </a:t>
          </a:r>
          <a:endParaRPr lang="es-ES" sz="1100" kern="1200" dirty="0"/>
        </a:p>
      </dsp:txBody>
      <dsp:txXfrm>
        <a:off x="3351485" y="3198991"/>
        <a:ext cx="1044029" cy="678619"/>
      </dsp:txXfrm>
    </dsp:sp>
    <dsp:sp modelId="{9B7A0F18-DD05-4A28-9ED9-15FD8652EC70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945744" y="3058751"/>
              </a:moveTo>
              <a:arcTo wR="1599169" hR="1599169" stAng="6847024" swAng="92433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29EC65-6390-4D64-AB13-76EA4F0C3EFF}">
      <dsp:nvSpPr>
        <dsp:cNvPr id="0" name=""/>
        <dsp:cNvSpPr/>
      </dsp:nvSpPr>
      <dsp:spPr>
        <a:xfrm>
          <a:off x="1966564" y="2399406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Actividades</a:t>
          </a:r>
          <a:endParaRPr lang="es-ES" sz="1100" kern="1200" dirty="0"/>
        </a:p>
      </dsp:txBody>
      <dsp:txXfrm>
        <a:off x="1966564" y="2399406"/>
        <a:ext cx="1044029" cy="678619"/>
      </dsp:txXfrm>
    </dsp:sp>
    <dsp:sp modelId="{A3B5E9B9-5C10-4A9F-B9A9-FC8BC8738CAE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24934" y="1880467"/>
              </a:moveTo>
              <a:arcTo wR="1599169" hR="1599169" stAng="10192129" swAng="121574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CBC273-0472-45BD-B02A-3D3C251B769A}">
      <dsp:nvSpPr>
        <dsp:cNvPr id="0" name=""/>
        <dsp:cNvSpPr/>
      </dsp:nvSpPr>
      <dsp:spPr>
        <a:xfrm>
          <a:off x="1966564" y="800237"/>
          <a:ext cx="1044029" cy="6786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BO" sz="1100" kern="1200" dirty="0" smtClean="0"/>
            <a:t>Evaluación</a:t>
          </a:r>
          <a:endParaRPr lang="es-ES" sz="1100" kern="1200" dirty="0"/>
        </a:p>
      </dsp:txBody>
      <dsp:txXfrm>
        <a:off x="1966564" y="800237"/>
        <a:ext cx="1044029" cy="678619"/>
      </dsp:txXfrm>
    </dsp:sp>
    <dsp:sp modelId="{71DCDE54-9AA8-48C3-98A6-8FB179FA58C3}">
      <dsp:nvSpPr>
        <dsp:cNvPr id="0" name=""/>
        <dsp:cNvSpPr/>
      </dsp:nvSpPr>
      <dsp:spPr>
        <a:xfrm>
          <a:off x="2274330" y="339962"/>
          <a:ext cx="3198338" cy="3198338"/>
        </a:xfrm>
        <a:custGeom>
          <a:avLst/>
          <a:gdLst/>
          <a:ahLst/>
          <a:cxnLst/>
          <a:rect l="0" t="0" r="0" b="0"/>
          <a:pathLst>
            <a:path>
              <a:moveTo>
                <a:pt x="581485" y="365612"/>
              </a:moveTo>
              <a:arcTo wR="1599169" hR="1599169" stAng="13828642" swAng="924334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06695E-8ABD-4F11-A0A1-66DD3AD8F91A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B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EA8CF5-89A6-4BA1-B7B5-75D58BF10F0D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291980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</a:t>
            </a:fld>
            <a:endParaRPr lang="es-B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14</a:t>
            </a:fld>
            <a:endParaRPr lang="es-B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15</a:t>
            </a:fld>
            <a:endParaRPr lang="es-B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16</a:t>
            </a:fld>
            <a:endParaRPr lang="es-B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17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7660372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18</a:t>
            </a:fld>
            <a:endParaRPr lang="es-B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19</a:t>
            </a:fld>
            <a:endParaRPr lang="es-B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20</a:t>
            </a:fld>
            <a:endParaRPr lang="es-BO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21</a:t>
            </a:fld>
            <a:endParaRPr lang="es-B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22</a:t>
            </a:fld>
            <a:endParaRPr lang="es-BO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23</a:t>
            </a:fld>
            <a:endParaRPr lang="es-B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</a:t>
            </a:fld>
            <a:endParaRPr lang="es-BO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24</a:t>
            </a:fld>
            <a:endParaRPr lang="es-BO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25</a:t>
            </a:fld>
            <a:endParaRPr lang="es-BO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28</a:t>
            </a:fld>
            <a:endParaRPr lang="es-BO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32</a:t>
            </a:fld>
            <a:endParaRPr lang="es-BO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33</a:t>
            </a:fld>
            <a:endParaRPr lang="es-BO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34</a:t>
            </a:fld>
            <a:endParaRPr lang="es-BO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35</a:t>
            </a:fld>
            <a:endParaRPr lang="es-B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4</a:t>
            </a:fld>
            <a:endParaRPr lang="es-B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5</a:t>
            </a:fld>
            <a:endParaRPr lang="es-B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6</a:t>
            </a:fld>
            <a:endParaRPr lang="es-B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7</a:t>
            </a:fld>
            <a:endParaRPr lang="es-B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11</a:t>
            </a:fld>
            <a:endParaRPr lang="es-B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12</a:t>
            </a:fld>
            <a:endParaRPr lang="es-B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EA8CF5-89A6-4BA1-B7B5-75D58BF10F0D}" type="slidenum">
              <a:rPr lang="es-BO" smtClean="0"/>
              <a:pPr/>
              <a:t>13</a:t>
            </a:fld>
            <a:endParaRPr lang="es-B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864A945-2901-4D3D-8C85-89F7163301F0}" type="datetimeFigureOut">
              <a:rPr lang="es-BO" smtClean="0"/>
              <a:pPr/>
              <a:t>17/12/2014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7F5467E-EBF5-46BF-B019-BC977F8B40D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PLANIFICACIÓN EDUCATIVA </a:t>
            </a:r>
            <a:endParaRPr lang="es-BO" dirty="0"/>
          </a:p>
        </p:txBody>
      </p:sp>
      <p:pic>
        <p:nvPicPr>
          <p:cNvPr id="1026" name="Picture 2" descr="http://2.bp.blogspot.com/_kQ4PTZ1Uab4/TSybxla72bI/AAAAAAAAADg/YzgqblG9Vg4/s1600/imagesCATBNZUY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819770"/>
            <a:ext cx="4800299" cy="25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421493" y="6158734"/>
            <a:ext cx="2114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dirty="0" smtClean="0"/>
              <a:t>Lic. Adrián Tumiri M.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61323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b="1" i="1" dirty="0" smtClean="0"/>
              <a:t>Principio </a:t>
            </a:r>
            <a:r>
              <a:rPr lang="es-CO" b="1" i="1" dirty="0"/>
              <a:t>de variedad</a:t>
            </a:r>
            <a:r>
              <a:rPr lang="es-CO" dirty="0"/>
              <a:t>. El equipo planificador deberá ser creativo y original en la elaboración.</a:t>
            </a:r>
            <a:endParaRPr lang="es-ES" dirty="0"/>
          </a:p>
          <a:p>
            <a:r>
              <a:rPr lang="es-CO" b="1" i="1" dirty="0" smtClean="0"/>
              <a:t>Principio </a:t>
            </a:r>
            <a:r>
              <a:rPr lang="es-CO" b="1" i="1" dirty="0"/>
              <a:t>de realismo</a:t>
            </a:r>
            <a:r>
              <a:rPr lang="es-CO" b="1" dirty="0"/>
              <a:t>. </a:t>
            </a:r>
            <a:r>
              <a:rPr lang="es-CO" dirty="0"/>
              <a:t>La elaboración del </a:t>
            </a:r>
            <a:r>
              <a:rPr lang="es-CO" dirty="0" smtClean="0"/>
              <a:t>programa/plan debe partir </a:t>
            </a:r>
            <a:r>
              <a:rPr lang="es-CO" dirty="0"/>
              <a:t>de un análisis previo y sólidamente apoyado en la realidad del ámbito en el que se va a aplicar.</a:t>
            </a:r>
            <a:endParaRPr lang="es-ES" dirty="0"/>
          </a:p>
          <a:p>
            <a:r>
              <a:rPr lang="es-CO" b="1" i="1" dirty="0" smtClean="0"/>
              <a:t>Principio de participación</a:t>
            </a:r>
            <a:r>
              <a:rPr lang="es-CO" b="1" dirty="0" smtClean="0"/>
              <a:t>. </a:t>
            </a:r>
            <a:r>
              <a:rPr lang="es-CO" dirty="0" smtClean="0"/>
              <a:t>El </a:t>
            </a:r>
            <a:r>
              <a:rPr lang="es-CO" dirty="0"/>
              <a:t>equipo planificador </a:t>
            </a:r>
            <a:r>
              <a:rPr lang="es-CO" dirty="0" smtClean="0"/>
              <a:t>debe </a:t>
            </a:r>
            <a:r>
              <a:rPr lang="es-CO" dirty="0"/>
              <a:t>estar abierto a la participación de otras personas o entidades.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/>
              <a:t>PRINCIPIOS DE CARÁCTER GENERAL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13357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51520" y="2132856"/>
            <a:ext cx="8712968" cy="4176464"/>
          </a:xfrm>
        </p:spPr>
        <p:txBody>
          <a:bodyPr>
            <a:normAutofit/>
          </a:bodyPr>
          <a:lstStyle/>
          <a:p>
            <a:pPr fontAlgn="base">
              <a:buFont typeface="Wingdings" pitchFamily="2" charset="2"/>
              <a:buChar char="§"/>
            </a:pPr>
            <a:r>
              <a:rPr lang="es-BO" sz="2800" dirty="0" smtClean="0"/>
              <a:t>Permite que el estudiante viva como propias las metas a alcanzar y hacerlo participe del PEA.</a:t>
            </a:r>
          </a:p>
          <a:p>
            <a:pPr fontAlgn="base">
              <a:buFont typeface="Wingdings" pitchFamily="2" charset="2"/>
              <a:buChar char="§"/>
            </a:pPr>
            <a:r>
              <a:rPr lang="es-BO" sz="2800" dirty="0" smtClean="0"/>
              <a:t>Facilita al estudiante a que organice sus propias experiencias. </a:t>
            </a:r>
          </a:p>
          <a:p>
            <a:pPr fontAlgn="base">
              <a:buFont typeface="Wingdings" pitchFamily="2" charset="2"/>
              <a:buChar char="§"/>
            </a:pPr>
            <a:r>
              <a:rPr lang="es-BO" sz="2800" dirty="0" smtClean="0"/>
              <a:t>Fortalece el trabajo del grupo y la cooperación. </a:t>
            </a:r>
          </a:p>
          <a:p>
            <a:pPr fontAlgn="base">
              <a:buFont typeface="Wingdings" pitchFamily="2" charset="2"/>
              <a:buChar char="§"/>
            </a:pPr>
            <a:r>
              <a:rPr lang="es-BO" sz="2800" dirty="0" smtClean="0"/>
              <a:t>Propicia la correcta selección de métodos, técnicas, actividades, auxiliares didácticos. Etc.</a:t>
            </a:r>
          </a:p>
          <a:p>
            <a:pPr marL="914400" lvl="2" indent="0">
              <a:buNone/>
            </a:pPr>
            <a:endParaRPr lang="es-BO" u="sng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BO" sz="4400" dirty="0" smtClean="0"/>
              <a:t>LA PLANIFICACIÓN COMO HERRAMIENTA</a:t>
            </a:r>
            <a:endParaRPr lang="es-BO" sz="4400" dirty="0"/>
          </a:p>
        </p:txBody>
      </p:sp>
    </p:spTree>
    <p:extLst>
      <p:ext uri="{BB962C8B-B14F-4D97-AF65-F5344CB8AC3E}">
        <p14:creationId xmlns:p14="http://schemas.microsoft.com/office/powerpoint/2010/main" xmlns="" val="11668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BO" dirty="0" smtClean="0"/>
              <a:t>Aporta al docente criterios para comprobar objetivamente los logros del PEA.</a:t>
            </a:r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Comunica tanto al docente y el estudiante la intención del programa. </a:t>
            </a:r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Orienta la conducta del maestro y el estudiante hacia las metas que se quieren alcázar.</a:t>
            </a:r>
          </a:p>
          <a:p>
            <a:pPr>
              <a:buFont typeface="Wingdings" pitchFamily="2" charset="2"/>
              <a:buChar char="§"/>
            </a:pPr>
            <a:r>
              <a:rPr lang="es-BO" dirty="0" smtClean="0"/>
              <a:t>Favorece la atención del estudiante para que comprendan lo que se espera de ellos, de sus aprendizaje y del método de estudio utilizado.</a:t>
            </a:r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547664" y="764704"/>
            <a:ext cx="61926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BO" sz="3200" b="1" dirty="0">
                <a:solidFill>
                  <a:schemeClr val="tx2"/>
                </a:solidFill>
              </a:rPr>
              <a:t>LA PLANIFICACIÓN COMO HERRAMIENTA</a:t>
            </a:r>
            <a:endParaRPr lang="es-ES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84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ELEMENTOS DE LA PLANIFICACIÓN</a:t>
            </a:r>
            <a:endParaRPr lang="es-BO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69080349"/>
              </p:ext>
            </p:extLst>
          </p:nvPr>
        </p:nvGraphicFramePr>
        <p:xfrm>
          <a:off x="698500" y="2247900"/>
          <a:ext cx="7747000" cy="387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683568" y="5877272"/>
            <a:ext cx="144016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Recursos</a:t>
            </a:r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6732240" y="5739002"/>
            <a:ext cx="144016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Tiempo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1528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BO" dirty="0" smtClean="0"/>
              <a:t>Es el camino de acción que orienta y facilita la obtención de resultados encaminados al logro de aprendizajes. </a:t>
            </a:r>
          </a:p>
          <a:p>
            <a:pPr marL="0" indent="0">
              <a:buNone/>
            </a:pPr>
            <a:r>
              <a:rPr lang="es-BO" dirty="0" smtClean="0"/>
              <a:t>En la practica se pone de manifiesto toda la acción que se encuentra fundamentadas en el método.</a:t>
            </a:r>
          </a:p>
          <a:p>
            <a:pPr marL="0" indent="0">
              <a:buNone/>
            </a:pPr>
            <a:r>
              <a:rPr lang="es-BO" dirty="0" smtClean="0"/>
              <a:t>La estrategia en si, es un sistema planificada que se aplica mediante un conjunto de acciones para posibilitar lograr los objetivos. </a:t>
            </a:r>
          </a:p>
          <a:p>
            <a:pPr marL="0" indent="0">
              <a:buNone/>
            </a:pPr>
            <a:endParaRPr lang="es-BO" dirty="0" smtClean="0"/>
          </a:p>
          <a:p>
            <a:pPr marL="0" indent="0">
              <a:buNone/>
            </a:pP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Estrategia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136940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dirty="0" smtClean="0"/>
              <a:t>Las técnicas didácticas son parte de las acciones de las estrategias, las mismas adquieren su protagonismo en los procesos formativos.</a:t>
            </a:r>
          </a:p>
          <a:p>
            <a:pPr marL="0" indent="0">
              <a:buNone/>
            </a:pPr>
            <a:r>
              <a:rPr lang="es-BO" dirty="0" smtClean="0"/>
              <a:t>Es el procedimiento lógico y con fundamento en principios psicológicos y pedagógicos orientado a desarrollar el aprendizaje del estudiantes.</a:t>
            </a:r>
          </a:p>
          <a:p>
            <a:pPr marL="0" indent="0">
              <a:buNone/>
            </a:pP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Técnicas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324046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dirty="0" smtClean="0"/>
              <a:t>Son pate de las técnicas y ellas son acciones especificas y sirven para ejecutar procesos específicos. Son flexibles y permiten ajustar las técnicas a las características del grupo.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Actividades de aprendizaje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45169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dirty="0" smtClean="0"/>
              <a:t>Es un proceso sistemático, dinámico, continuo y centrado en los cambios de conducta , sobre los cuales se observa el rendimiento y mediante el cual se verifica si se han logrado los objetivos de aprendizaje.</a:t>
            </a:r>
          </a:p>
          <a:p>
            <a:pPr marL="0" indent="0">
              <a:buNone/>
            </a:pP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Evaluación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16550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sz="2800" b="1" dirty="0" smtClean="0"/>
              <a:t>Evaluación diagnostica </a:t>
            </a:r>
          </a:p>
          <a:p>
            <a:pPr marL="0" indent="0">
              <a:buNone/>
            </a:pPr>
            <a:r>
              <a:rPr lang="es-BO" dirty="0" smtClean="0"/>
              <a:t>Determina fortalezas y limitaciones </a:t>
            </a:r>
          </a:p>
          <a:p>
            <a:pPr marL="0" indent="0">
              <a:buNone/>
            </a:pPr>
            <a:r>
              <a:rPr lang="es-BO" dirty="0" smtClean="0"/>
              <a:t>Tiene la función: ubicar, clasificar y adaptar.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Tipos de evaluación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30372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sz="2800" b="1" dirty="0" smtClean="0"/>
              <a:t>Evaluación </a:t>
            </a:r>
            <a:r>
              <a:rPr lang="es-BO" sz="2800" b="1" dirty="0" err="1" smtClean="0"/>
              <a:t>sumativa</a:t>
            </a:r>
            <a:r>
              <a:rPr lang="es-BO" sz="2800" b="1" dirty="0" smtClean="0"/>
              <a:t> </a:t>
            </a:r>
          </a:p>
          <a:p>
            <a:pPr marL="0" indent="0">
              <a:buNone/>
            </a:pPr>
            <a:r>
              <a:rPr lang="es-BO" dirty="0" smtClean="0"/>
              <a:t>Suma de resultado de las pruebas y medios de evaluación aplicadas en el grupo.</a:t>
            </a:r>
          </a:p>
          <a:p>
            <a:pPr marL="0" indent="0">
              <a:buNone/>
            </a:pPr>
            <a:endParaRPr lang="es-BO" dirty="0"/>
          </a:p>
          <a:p>
            <a:pPr marL="0" indent="0">
              <a:buNone/>
            </a:pPr>
            <a:r>
              <a:rPr lang="es-BO" dirty="0" smtClean="0"/>
              <a:t>Tiene la función de verificar, acreditar, calificar y promocionar.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7015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s-BO" sz="3200" dirty="0"/>
              <a:t>La planificación educativa, </a:t>
            </a:r>
            <a:r>
              <a:rPr lang="es-BO" sz="3200" dirty="0" smtClean="0"/>
              <a:t> </a:t>
            </a:r>
            <a:r>
              <a:rPr lang="es-BO" sz="3200" dirty="0"/>
              <a:t>es el proceso de orientación racional y sistemática de actividades y proyectos a desarrollar, asignando adecuadamente los recursos existentes para lograr fines </a:t>
            </a:r>
            <a:r>
              <a:rPr lang="es-BO" sz="3200" dirty="0" smtClean="0"/>
              <a:t>educativos.</a:t>
            </a:r>
            <a:endParaRPr lang="es-BO" sz="32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>DEFINICIÓN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33936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b="1" dirty="0" smtClean="0"/>
              <a:t>Evaluación formativa </a:t>
            </a:r>
          </a:p>
          <a:p>
            <a:pPr marL="0" indent="0">
              <a:buNone/>
            </a:pPr>
            <a:r>
              <a:rPr lang="es-BO" dirty="0" smtClean="0"/>
              <a:t>Se los realiza a través de pruebas, informes escritos y orales y asignaciones.</a:t>
            </a:r>
          </a:p>
          <a:p>
            <a:pPr marL="0" indent="0">
              <a:buNone/>
            </a:pPr>
            <a:r>
              <a:rPr lang="es-BO" dirty="0" smtClean="0"/>
              <a:t>Tiene la función de regular, dar seguimiento y control de calidad.</a:t>
            </a:r>
          </a:p>
          <a:p>
            <a:pPr marL="0" indent="0">
              <a:buNone/>
            </a:pP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190883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 smtClean="0"/>
              <a:t>La </a:t>
            </a:r>
            <a:r>
              <a:rPr lang="es-MX" sz="2800" dirty="0"/>
              <a:t>conjunción de la teoría marxista de </a:t>
            </a:r>
            <a:r>
              <a:rPr lang="es-MX" sz="2800" dirty="0" err="1"/>
              <a:t>Vigotsky</a:t>
            </a:r>
            <a:r>
              <a:rPr lang="es-MX" sz="2800" dirty="0"/>
              <a:t> con la epistemología </a:t>
            </a:r>
            <a:r>
              <a:rPr lang="es-MX" sz="2800" b="1" dirty="0"/>
              <a:t>genética de Piaget </a:t>
            </a:r>
            <a:r>
              <a:rPr lang="es-MX" sz="2800" dirty="0"/>
              <a:t>y éstas con otra teoría </a:t>
            </a:r>
            <a:r>
              <a:rPr lang="es-MX" sz="2800" b="1" dirty="0"/>
              <a:t>cognitiva de Ausubel </a:t>
            </a:r>
            <a:r>
              <a:rPr lang="es-MX" sz="2800" dirty="0"/>
              <a:t>(cercano al conductismo) se impone en constructivismo como receta pedagógica para las reformas educativas a nivel mundial, principalmente en América Latina.</a:t>
            </a:r>
            <a:endParaRPr lang="es-BO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ENFOQUE DE PLANIFICACIÓN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75748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99247" y="2060849"/>
            <a:ext cx="7905201" cy="4065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800" dirty="0"/>
              <a:t>El capitalismo </a:t>
            </a:r>
            <a:r>
              <a:rPr lang="es-MX" sz="2800" dirty="0" smtClean="0"/>
              <a:t> en su fase «imperialista» </a:t>
            </a:r>
            <a:r>
              <a:rPr lang="es-MX" sz="2800" dirty="0"/>
              <a:t>a través de sus grandes políticas hegemónicas impuso el </a:t>
            </a:r>
            <a:r>
              <a:rPr lang="es-MX" sz="2800" b="1" dirty="0"/>
              <a:t>modelo constructivista </a:t>
            </a:r>
            <a:r>
              <a:rPr lang="es-MX" sz="2800" dirty="0"/>
              <a:t>como teoría educativa neoliberal a fines del Siglo XX (</a:t>
            </a:r>
            <a:r>
              <a:rPr lang="es-MX" sz="2800" dirty="0" err="1"/>
              <a:t>Jontiem</a:t>
            </a:r>
            <a:r>
              <a:rPr lang="es-MX" sz="2800" dirty="0"/>
              <a:t>. Tailandia 1990), bajo la premisa de “Educación para todos”. </a:t>
            </a:r>
            <a:endParaRPr lang="es-MX" sz="2800" dirty="0" smtClean="0"/>
          </a:p>
          <a:p>
            <a:pPr marL="0" indent="0">
              <a:buNone/>
            </a:pPr>
            <a:r>
              <a:rPr lang="es-MX" sz="2800" dirty="0"/>
              <a:t>La ley 070 Avelino </a:t>
            </a:r>
            <a:r>
              <a:rPr lang="es-MX" sz="2800" dirty="0" err="1"/>
              <a:t>Siñani-Elizardo</a:t>
            </a:r>
            <a:r>
              <a:rPr lang="es-MX" sz="2800" dirty="0"/>
              <a:t> Pérez sigue la línea de </a:t>
            </a:r>
            <a:r>
              <a:rPr lang="es-MX" sz="2800" dirty="0" err="1"/>
              <a:t>Jontiem</a:t>
            </a:r>
            <a:r>
              <a:rPr lang="es-MX" sz="2800" dirty="0"/>
              <a:t>, con énfasis en lineamientos posmodernistas cuando focaliza su concepción educativa en un </a:t>
            </a:r>
            <a:r>
              <a:rPr lang="es-MX" sz="2800" b="1" dirty="0"/>
              <a:t>etnocentrismo indigenista</a:t>
            </a:r>
            <a:r>
              <a:rPr lang="es-MX" sz="2800" dirty="0"/>
              <a:t>. </a:t>
            </a:r>
            <a:endParaRPr lang="es-BO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353652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La estructura que adopta el Ministerio de </a:t>
            </a:r>
            <a:r>
              <a:rPr lang="es-MX" sz="2800" dirty="0" smtClean="0"/>
              <a:t>Educación, </a:t>
            </a:r>
            <a:r>
              <a:rPr lang="es-MX" sz="2800" dirty="0"/>
              <a:t>es muy interesante porque desarrolla las dimensiones del </a:t>
            </a:r>
            <a:r>
              <a:rPr lang="es-MX" sz="3200" b="1" dirty="0"/>
              <a:t>ser, hacer el conocer y decidir</a:t>
            </a:r>
            <a:r>
              <a:rPr lang="es-MX" sz="2800" dirty="0"/>
              <a:t>, están los campos del conocimiento y de repente es una de las innovaciones más perceptibles.</a:t>
            </a:r>
            <a:endParaRPr lang="es-BO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297037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3200" dirty="0" smtClean="0"/>
              <a:t>El </a:t>
            </a:r>
            <a:r>
              <a:rPr lang="es-MX" sz="3200" dirty="0"/>
              <a:t>conductismo acomodó estos proyectos en función de </a:t>
            </a:r>
            <a:r>
              <a:rPr lang="es-MX" sz="3200" b="1" dirty="0"/>
              <a:t>“objetivos conductuales</a:t>
            </a:r>
            <a:r>
              <a:rPr lang="es-MX" sz="3200" dirty="0"/>
              <a:t>”, el constructivismo adaptó en función </a:t>
            </a:r>
            <a:r>
              <a:rPr lang="es-MX" sz="3200" dirty="0" smtClean="0"/>
              <a:t>de «</a:t>
            </a:r>
            <a:r>
              <a:rPr lang="es-MX" sz="3200" b="1" dirty="0" smtClean="0"/>
              <a:t>competencias</a:t>
            </a:r>
            <a:r>
              <a:rPr lang="es-MX" sz="3200" dirty="0" smtClean="0"/>
              <a:t>»; </a:t>
            </a:r>
            <a:r>
              <a:rPr lang="es-MX" sz="3200" dirty="0"/>
              <a:t>ahora, en esta segunda década del siglo XXI en función de </a:t>
            </a:r>
            <a:r>
              <a:rPr lang="es-MX" sz="3200" dirty="0" smtClean="0"/>
              <a:t>«</a:t>
            </a:r>
            <a:r>
              <a:rPr lang="es-MX" sz="3200" b="1" dirty="0" smtClean="0"/>
              <a:t>socio-productivos».</a:t>
            </a:r>
            <a:endParaRPr lang="es-BO" sz="3200" dirty="0"/>
          </a:p>
          <a:p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4169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507288" cy="4680520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s-MX" dirty="0"/>
              <a:t>Las dimensiones de los objetivos del conductismo se organizaron en:</a:t>
            </a:r>
            <a:endParaRPr lang="es-BO" dirty="0"/>
          </a:p>
          <a:p>
            <a:pPr lvl="0" fontAlgn="base"/>
            <a:r>
              <a:rPr lang="es-MX" dirty="0"/>
              <a:t>Objetivos cognoscitivos.</a:t>
            </a:r>
            <a:endParaRPr lang="es-BO" dirty="0"/>
          </a:p>
          <a:p>
            <a:pPr lvl="0" fontAlgn="base"/>
            <a:r>
              <a:rPr lang="es-MX" dirty="0"/>
              <a:t>Objetivos afectivos.</a:t>
            </a:r>
            <a:endParaRPr lang="es-BO" dirty="0"/>
          </a:p>
          <a:p>
            <a:pPr lvl="0" fontAlgn="base"/>
            <a:r>
              <a:rPr lang="es-MX" dirty="0"/>
              <a:t>Objetivos psicomotores.</a:t>
            </a:r>
            <a:endParaRPr lang="es-BO" dirty="0"/>
          </a:p>
          <a:p>
            <a:pPr marL="0" indent="0" fontAlgn="base">
              <a:buNone/>
            </a:pPr>
            <a:r>
              <a:rPr lang="es-MX" dirty="0" smtClean="0"/>
              <a:t>plantea </a:t>
            </a:r>
            <a:r>
              <a:rPr lang="es-MX" dirty="0"/>
              <a:t>una matriz de necesidades y satisfactores: en las categorías existenciales se plantean:</a:t>
            </a:r>
            <a:endParaRPr lang="es-BO" dirty="0"/>
          </a:p>
          <a:p>
            <a:pPr lvl="0" fontAlgn="base"/>
            <a:r>
              <a:rPr lang="es-MX" dirty="0"/>
              <a:t>Ser.</a:t>
            </a:r>
            <a:endParaRPr lang="es-BO" dirty="0"/>
          </a:p>
          <a:p>
            <a:pPr lvl="0" fontAlgn="base"/>
            <a:r>
              <a:rPr lang="es-MX" dirty="0"/>
              <a:t>Tener.</a:t>
            </a:r>
            <a:endParaRPr lang="es-BO" dirty="0"/>
          </a:p>
          <a:p>
            <a:pPr lvl="0" fontAlgn="base"/>
            <a:r>
              <a:rPr lang="es-MX" dirty="0"/>
              <a:t>Hacer.</a:t>
            </a:r>
            <a:endParaRPr lang="es-BO" dirty="0"/>
          </a:p>
          <a:p>
            <a:pPr lvl="0" fontAlgn="base"/>
            <a:r>
              <a:rPr lang="es-MX" dirty="0" smtClean="0"/>
              <a:t>Estar.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56263" cy="1054250"/>
          </a:xfrm>
        </p:spPr>
        <p:txBody>
          <a:bodyPr>
            <a:normAutofit/>
          </a:bodyPr>
          <a:lstStyle/>
          <a:p>
            <a:r>
              <a:rPr lang="es-MX" dirty="0" smtClean="0"/>
              <a:t>CONDUCTISMO</a:t>
            </a:r>
            <a:r>
              <a:rPr lang="es-BO" dirty="0" smtClean="0"/>
              <a:t> </a:t>
            </a:r>
            <a:endParaRPr lang="es-BO" dirty="0"/>
          </a:p>
        </p:txBody>
      </p:sp>
      <p:pic>
        <p:nvPicPr>
          <p:cNvPr id="4098" name="Picture 2" descr="F:\q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725144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6824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fontAlgn="base">
              <a:buNone/>
            </a:pPr>
            <a:r>
              <a:rPr lang="es-MX" dirty="0"/>
              <a:t>En Las categorías de necesidades anota:</a:t>
            </a:r>
            <a:endParaRPr lang="es-BO" dirty="0"/>
          </a:p>
          <a:p>
            <a:pPr lvl="0" fontAlgn="base"/>
            <a:r>
              <a:rPr lang="es-MX" dirty="0"/>
              <a:t>Subsistencia.</a:t>
            </a:r>
            <a:endParaRPr lang="es-BO" dirty="0"/>
          </a:p>
          <a:p>
            <a:pPr lvl="0" fontAlgn="base"/>
            <a:r>
              <a:rPr lang="es-MX" dirty="0"/>
              <a:t>Protección.</a:t>
            </a:r>
            <a:endParaRPr lang="es-BO" dirty="0"/>
          </a:p>
          <a:p>
            <a:pPr lvl="0" fontAlgn="base"/>
            <a:r>
              <a:rPr lang="es-MX" dirty="0"/>
              <a:t>Afecto.</a:t>
            </a:r>
            <a:endParaRPr lang="es-BO" dirty="0"/>
          </a:p>
          <a:p>
            <a:pPr lvl="0" fontAlgn="base"/>
            <a:r>
              <a:rPr lang="es-MX" dirty="0"/>
              <a:t>Entendimiento.</a:t>
            </a:r>
            <a:endParaRPr lang="es-BO" dirty="0"/>
          </a:p>
          <a:p>
            <a:pPr lvl="0" fontAlgn="base"/>
            <a:r>
              <a:rPr lang="es-MX" dirty="0"/>
              <a:t>Participación.</a:t>
            </a:r>
            <a:endParaRPr lang="es-BO" dirty="0"/>
          </a:p>
          <a:p>
            <a:pPr lvl="0" fontAlgn="base"/>
            <a:r>
              <a:rPr lang="es-MX" dirty="0"/>
              <a:t>Ocio.</a:t>
            </a:r>
            <a:endParaRPr lang="es-BO" dirty="0"/>
          </a:p>
          <a:p>
            <a:pPr lvl="0" fontAlgn="base"/>
            <a:r>
              <a:rPr lang="es-MX" dirty="0"/>
              <a:t>Creación.</a:t>
            </a:r>
            <a:endParaRPr lang="es-BO" dirty="0"/>
          </a:p>
          <a:p>
            <a:pPr lvl="0" fontAlgn="base"/>
            <a:r>
              <a:rPr lang="es-MX" dirty="0"/>
              <a:t>Identidad.</a:t>
            </a:r>
            <a:endParaRPr lang="es-BO" dirty="0"/>
          </a:p>
          <a:p>
            <a:pPr lvl="0" fontAlgn="base"/>
            <a:r>
              <a:rPr lang="es-MX" dirty="0"/>
              <a:t>Libertad.</a:t>
            </a:r>
          </a:p>
          <a:p>
            <a:pPr marL="0" indent="0"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1863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07217461"/>
              </p:ext>
            </p:extLst>
          </p:nvPr>
        </p:nvGraphicFramePr>
        <p:xfrm>
          <a:off x="827584" y="2132856"/>
          <a:ext cx="7488833" cy="2088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7073"/>
                <a:gridCol w="1497940"/>
                <a:gridCol w="1497940"/>
                <a:gridCol w="1497940"/>
                <a:gridCol w="1497940"/>
              </a:tblGrid>
              <a:tr h="514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Objetivos específicos 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Contenidos 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Metodología 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Recursos 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Evaluación 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573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</a:rPr>
                        <a:t> 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>
                          <a:effectLst/>
                        </a:rPr>
                        <a:t>Conceptual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>
                          <a:effectLst/>
                        </a:rPr>
                        <a:t>Procedimental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400">
                          <a:effectLst/>
                        </a:rPr>
                        <a:t>Actitudinal </a:t>
                      </a:r>
                      <a:endParaRPr lang="es-E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Métodos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Técnicas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Actividades 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</a:rPr>
                        <a:t> </a:t>
                      </a:r>
                      <a:endParaRPr lang="es-E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27584" y="773508"/>
            <a:ext cx="734481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PLAN DE CLASE</a:t>
            </a:r>
            <a:endParaRPr kumimoji="0" lang="es-E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TEMA:</a:t>
            </a:r>
            <a:endParaRPr kumimoji="0" lang="es-E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Objetivo general: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731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es-MX" dirty="0"/>
              <a:t>Las características de las competencias del constructivismo estuvieron enmarcadas de la siguiente manera:</a:t>
            </a:r>
            <a:endParaRPr lang="es-BO" dirty="0"/>
          </a:p>
          <a:p>
            <a:pPr lvl="0" fontAlgn="base"/>
            <a:r>
              <a:rPr lang="es-MX" dirty="0"/>
              <a:t>Contenido</a:t>
            </a:r>
            <a:endParaRPr lang="es-BO" dirty="0"/>
          </a:p>
          <a:p>
            <a:pPr lvl="0" fontAlgn="base"/>
            <a:r>
              <a:rPr lang="es-MX" dirty="0"/>
              <a:t>Proceso</a:t>
            </a:r>
            <a:endParaRPr lang="es-BO" dirty="0"/>
          </a:p>
          <a:p>
            <a:pPr lvl="0" fontAlgn="base"/>
            <a:r>
              <a:rPr lang="es-MX" dirty="0"/>
              <a:t>Contexto.</a:t>
            </a:r>
            <a:endParaRPr lang="es-BO" dirty="0"/>
          </a:p>
          <a:p>
            <a:pPr lvl="0" fontAlgn="base"/>
            <a:r>
              <a:rPr lang="es-MX" dirty="0"/>
              <a:t>Producto.</a:t>
            </a:r>
            <a:endParaRPr lang="es-BO" dirty="0"/>
          </a:p>
          <a:p>
            <a:pPr marL="0" indent="0" fontAlgn="base">
              <a:buNone/>
            </a:pPr>
            <a:r>
              <a:rPr lang="es-MX" dirty="0"/>
              <a:t>Los cuatro pilares de la educación de la educación </a:t>
            </a:r>
            <a:r>
              <a:rPr lang="es-MX" dirty="0" smtClean="0"/>
              <a:t> </a:t>
            </a:r>
            <a:r>
              <a:rPr lang="es-MX" dirty="0"/>
              <a:t>son:</a:t>
            </a:r>
            <a:endParaRPr lang="es-BO" dirty="0"/>
          </a:p>
          <a:p>
            <a:pPr lvl="0" fontAlgn="base"/>
            <a:r>
              <a:rPr lang="es-MX" dirty="0"/>
              <a:t>Aprender a conocer.</a:t>
            </a:r>
            <a:endParaRPr lang="es-BO" dirty="0"/>
          </a:p>
          <a:p>
            <a:pPr lvl="0" fontAlgn="base"/>
            <a:r>
              <a:rPr lang="es-MX" dirty="0"/>
              <a:t>Aprender a hacer.</a:t>
            </a:r>
            <a:endParaRPr lang="es-BO" dirty="0"/>
          </a:p>
          <a:p>
            <a:pPr lvl="0" fontAlgn="base"/>
            <a:r>
              <a:rPr lang="es-MX" dirty="0"/>
              <a:t>Aprender a vivir juntos, aprender a vivir con los demás.</a:t>
            </a:r>
            <a:endParaRPr lang="es-BO" dirty="0"/>
          </a:p>
          <a:p>
            <a:pPr lvl="0" fontAlgn="base"/>
            <a:r>
              <a:rPr lang="es-MX" dirty="0"/>
              <a:t>Aprender a ser</a:t>
            </a:r>
            <a:r>
              <a:rPr lang="es-MX" dirty="0" smtClean="0"/>
              <a:t>.</a:t>
            </a:r>
          </a:p>
          <a:p>
            <a:pPr marL="0" lvl="0" indent="0" fontAlgn="base">
              <a:buNone/>
            </a:pP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CONSTRUCTIVISMO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71824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/>
              <a:t>El concepto de competencia es multidimensional e incluye distintos niveles </a:t>
            </a:r>
            <a:r>
              <a:rPr lang="es-CO" dirty="0" smtClean="0"/>
              <a:t>como:</a:t>
            </a:r>
          </a:p>
          <a:p>
            <a:pPr marL="0" indent="0">
              <a:buNone/>
            </a:pPr>
            <a:r>
              <a:rPr lang="es-CO" sz="2800" b="1" dirty="0" smtClean="0"/>
              <a:t>saber</a:t>
            </a:r>
            <a:r>
              <a:rPr lang="es-CO" dirty="0" smtClean="0"/>
              <a:t> </a:t>
            </a:r>
            <a:r>
              <a:rPr lang="es-CO" dirty="0"/>
              <a:t>(datos, conceptos, conocimientos</a:t>
            </a:r>
            <a:r>
              <a:rPr lang="es-CO" dirty="0" smtClean="0"/>
              <a:t>),</a:t>
            </a:r>
          </a:p>
          <a:p>
            <a:pPr marL="0" indent="0">
              <a:buNone/>
            </a:pPr>
            <a:r>
              <a:rPr lang="es-CO" sz="2800" b="1" dirty="0" smtClean="0"/>
              <a:t>saber </a:t>
            </a:r>
            <a:r>
              <a:rPr lang="es-CO" sz="2800" b="1" dirty="0"/>
              <a:t>hacer </a:t>
            </a:r>
            <a:r>
              <a:rPr lang="es-CO" dirty="0"/>
              <a:t>(habilidades, destrezas, métodos de actuación), </a:t>
            </a:r>
            <a:endParaRPr lang="es-CO" dirty="0" smtClean="0"/>
          </a:p>
          <a:p>
            <a:pPr marL="0" indent="0">
              <a:buNone/>
            </a:pPr>
            <a:r>
              <a:rPr lang="es-CO" sz="2800" b="1" dirty="0" smtClean="0"/>
              <a:t>saber </a:t>
            </a:r>
            <a:r>
              <a:rPr lang="es-CO" sz="2800" b="1" dirty="0"/>
              <a:t>ser </a:t>
            </a:r>
            <a:r>
              <a:rPr lang="es-CO" dirty="0"/>
              <a:t>(actitudes y valores que guían el comportamiento</a:t>
            </a:r>
            <a:r>
              <a:rPr lang="es-CO" dirty="0" smtClean="0"/>
              <a:t>)</a:t>
            </a:r>
          </a:p>
          <a:p>
            <a:pPr marL="0" indent="0">
              <a:buNone/>
            </a:pPr>
            <a:r>
              <a:rPr lang="es-CO" sz="2800" b="1" dirty="0" smtClean="0"/>
              <a:t>saber </a:t>
            </a:r>
            <a:r>
              <a:rPr lang="es-CO" sz="2800" b="1" dirty="0"/>
              <a:t>estar </a:t>
            </a:r>
            <a:r>
              <a:rPr lang="es-CO" dirty="0"/>
              <a:t>(capacidades relacionada con la comunicación interpersonal y el trabajo cooperativo</a:t>
            </a:r>
            <a:r>
              <a:rPr lang="es-CO" dirty="0" smtClean="0"/>
              <a:t>).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4400" dirty="0" smtClean="0"/>
              <a:t>CONCEPTO DE COMPETENCIA 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xmlns="" val="138603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800" dirty="0"/>
              <a:t>El término planificación hace referencia a la elaboración de un plan, de un proyecto o un programa de acción; está referido al proceso de organización y preparación que permite adoptar decisiones sobre la forma más conveniente de lograr una serie de objetivos propuestos. </a:t>
            </a:r>
            <a:endParaRPr lang="es-CO" sz="2800" dirty="0" smtClean="0"/>
          </a:p>
          <a:p>
            <a:pPr marL="0" indent="0" algn="r">
              <a:buNone/>
            </a:pPr>
            <a:r>
              <a:rPr lang="es-CO" sz="2400" dirty="0"/>
              <a:t>Dra. </a:t>
            </a:r>
            <a:r>
              <a:rPr lang="es-CO" sz="2400" dirty="0" err="1"/>
              <a:t>Marena</a:t>
            </a:r>
            <a:r>
              <a:rPr lang="es-CO" sz="2400" dirty="0"/>
              <a:t> Jordán Padrón </a:t>
            </a: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/>
              <a:t>DEFINICIÓN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6966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sz="2800" dirty="0"/>
              <a:t>Una competencia en educación es: un conjunto de comportamientos sociales, afectivos y habilidades cognoscitivas, psicológicas, sensoriales y motoras que permiten llevar a cabo adecuadamente un papel, un desempeño, una actividad o una tarea.</a:t>
            </a:r>
            <a:endParaRPr lang="es-ES" sz="2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CONCEPTO DE COMPETENCIA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419555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5055292"/>
              </p:ext>
            </p:extLst>
          </p:nvPr>
        </p:nvGraphicFramePr>
        <p:xfrm>
          <a:off x="472108" y="2204864"/>
          <a:ext cx="7844308" cy="259228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6628670"/>
                <a:gridCol w="290530"/>
                <a:gridCol w="290530"/>
                <a:gridCol w="344898"/>
                <a:gridCol w="289680"/>
              </a:tblGrid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INDICADORES DE DESARROLLO 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1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2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3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4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s-ES_tradnl" sz="1800" dirty="0">
                          <a:effectLst/>
                        </a:rPr>
                        <a:t>- Explica que comen los animales en el campo.  </a:t>
                      </a:r>
                      <a:endParaRPr lang="es-ES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- Clasifica y agrupa los objetos según sus diferentes características, color, forma, tamaño.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effectLst/>
                        </a:rPr>
                        <a:t>-  Identifica las nociones espacio-temporales Ej. Arriba, abajo, adelante y atrás.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 </a:t>
                      </a:r>
                      <a:endParaRPr lang="es-ES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01342" y="1196752"/>
            <a:ext cx="784887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ÁREA COGNITIVA 6 A 9 AÑOS</a:t>
            </a:r>
            <a:endParaRPr kumimoji="0" lang="es-E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Grado de consecuencia: 1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Superado 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Con ayuda/En proceso 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Muchas dificultades	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No iniciado</a:t>
            </a:r>
            <a:endParaRPr kumimoji="0" lang="es-E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467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99247" y="2060848"/>
            <a:ext cx="7977209" cy="4392487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s-MX" sz="3400" dirty="0"/>
              <a:t>Tanto el Diseño, Currículo Base y Evaluación del Sistema Educativo Plurinacional plantean primero como “</a:t>
            </a:r>
            <a:r>
              <a:rPr lang="es-MX" sz="3400" i="1" dirty="0"/>
              <a:t>criterios de evaluación”</a:t>
            </a:r>
            <a:r>
              <a:rPr lang="es-MX" sz="3400" dirty="0"/>
              <a:t>, luego como objetivos holísticos:</a:t>
            </a:r>
            <a:endParaRPr lang="es-BO" sz="3400" dirty="0"/>
          </a:p>
          <a:p>
            <a:pPr lvl="0" fontAlgn="base"/>
            <a:r>
              <a:rPr lang="es-MX" sz="3400" dirty="0"/>
              <a:t>Hacer.</a:t>
            </a:r>
            <a:endParaRPr lang="es-BO" sz="3400" dirty="0"/>
          </a:p>
          <a:p>
            <a:pPr lvl="0" fontAlgn="base"/>
            <a:r>
              <a:rPr lang="es-MX" sz="3400" dirty="0"/>
              <a:t>Saber.</a:t>
            </a:r>
            <a:endParaRPr lang="es-BO" sz="3400" dirty="0"/>
          </a:p>
          <a:p>
            <a:pPr lvl="0" fontAlgn="base"/>
            <a:r>
              <a:rPr lang="es-MX" sz="3400" dirty="0"/>
              <a:t>Ser.</a:t>
            </a:r>
            <a:endParaRPr lang="es-BO" sz="3400" dirty="0"/>
          </a:p>
          <a:p>
            <a:pPr lvl="0" fontAlgn="base"/>
            <a:r>
              <a:rPr lang="es-MX" sz="3400" dirty="0"/>
              <a:t>Decidir</a:t>
            </a:r>
            <a:r>
              <a:rPr lang="es-MX" sz="3400" dirty="0" smtClean="0"/>
              <a:t>.</a:t>
            </a:r>
          </a:p>
          <a:p>
            <a:pPr marL="0" indent="0" fontAlgn="base">
              <a:buNone/>
            </a:pPr>
            <a:r>
              <a:rPr lang="es-MX" sz="3400" dirty="0"/>
              <a:t>Dentro de la línea de la formulación de objetivos holísticos, Esteban </a:t>
            </a:r>
            <a:r>
              <a:rPr lang="es-MX" sz="3400" dirty="0" err="1"/>
              <a:t>Bertolusso</a:t>
            </a:r>
            <a:r>
              <a:rPr lang="es-MX" sz="3400" dirty="0"/>
              <a:t> sugería incluir la dimensión del amor como un objetivo de logro; es </a:t>
            </a:r>
            <a:r>
              <a:rPr lang="es-MX" sz="3400" dirty="0" err="1"/>
              <a:t>decir,</a:t>
            </a:r>
            <a:r>
              <a:rPr lang="es-MX" sz="3400" i="1" dirty="0" err="1"/>
              <a:t>“saber</a:t>
            </a:r>
            <a:r>
              <a:rPr lang="es-MX" sz="3400" i="1" dirty="0"/>
              <a:t> amar”</a:t>
            </a:r>
            <a:r>
              <a:rPr lang="es-MX" sz="3400" dirty="0"/>
              <a:t>; otros autores </a:t>
            </a:r>
            <a:r>
              <a:rPr lang="es-MX" sz="3400" i="1" dirty="0"/>
              <a:t>“saber escuchar”, “saber tolerar”, “saber pensar”, “saber producir”, “saber liderar”, “saber gobernar”, </a:t>
            </a:r>
            <a:r>
              <a:rPr lang="es-MX" sz="3400" dirty="0"/>
              <a:t>y muchos otros más</a:t>
            </a:r>
            <a:r>
              <a:rPr lang="es-MX" sz="3400" dirty="0" smtClean="0"/>
              <a:t>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1" dirty="0" smtClean="0"/>
              <a:t>SOCIOPRODUCTIVOS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406467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Sobre la redacción de objetivos holísticos se dice: </a:t>
            </a:r>
            <a:r>
              <a:rPr lang="es-MX" i="1" dirty="0"/>
              <a:t>“Estos objetivos se expresan en primera persona del plural, tiempo presente y modo indicativo. Son claros y específicos (particularmente en sus aspectos cualitativos), concretos y evaluables (en lo </a:t>
            </a:r>
            <a:r>
              <a:rPr lang="es-MX" i="1" dirty="0" err="1"/>
              <a:t>cuali</a:t>
            </a:r>
            <a:r>
              <a:rPr lang="es-MX" i="1" dirty="0"/>
              <a:t>-cuantitativo), ambiciosos pero alcanzables, es decir realistas”</a:t>
            </a:r>
            <a:r>
              <a:rPr lang="es-MX" dirty="0"/>
              <a:t>.</a:t>
            </a:r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</p:spTree>
    <p:extLst>
      <p:ext uri="{BB962C8B-B14F-4D97-AF65-F5344CB8AC3E}">
        <p14:creationId xmlns:p14="http://schemas.microsoft.com/office/powerpoint/2010/main" xmlns="" val="14074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BO" dirty="0" smtClean="0"/>
              <a:t>Campos de saber y conocimientos </a:t>
            </a:r>
          </a:p>
          <a:p>
            <a:r>
              <a:rPr lang="es-BO" dirty="0" smtClean="0"/>
              <a:t>Áreas de saber y conocimientos </a:t>
            </a:r>
          </a:p>
          <a:p>
            <a:r>
              <a:rPr lang="es-BO" dirty="0" smtClean="0"/>
              <a:t>Objetivos holísticos</a:t>
            </a:r>
          </a:p>
          <a:p>
            <a:r>
              <a:rPr lang="es-BO" smtClean="0"/>
              <a:t>Ejes articuladores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Estructura del modelos educativo socio-productivo </a:t>
            </a:r>
            <a:endParaRPr lang="es-BO" dirty="0"/>
          </a:p>
        </p:txBody>
      </p:sp>
      <p:pic>
        <p:nvPicPr>
          <p:cNvPr id="3074" name="Picture 2" descr="F:\images 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780928"/>
            <a:ext cx="2777132" cy="38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2444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BO" dirty="0" smtClean="0"/>
              <a:t>Los </a:t>
            </a:r>
            <a:r>
              <a:rPr lang="es-BO" dirty="0"/>
              <a:t>ejes son: </a:t>
            </a:r>
          </a:p>
          <a:p>
            <a:pPr marL="0" indent="0">
              <a:buNone/>
            </a:pPr>
            <a:r>
              <a:rPr lang="es-BO" dirty="0"/>
              <a:t>• Educación </a:t>
            </a:r>
            <a:r>
              <a:rPr lang="es-BO" dirty="0" err="1"/>
              <a:t>intracultural</a:t>
            </a:r>
            <a:r>
              <a:rPr lang="es-BO" dirty="0"/>
              <a:t>, intercultural y plurilingüe. </a:t>
            </a:r>
          </a:p>
          <a:p>
            <a:pPr marL="0" indent="0">
              <a:buNone/>
            </a:pPr>
            <a:r>
              <a:rPr lang="es-BO" dirty="0"/>
              <a:t>• Educación en valores </a:t>
            </a:r>
            <a:r>
              <a:rPr lang="es-BO" dirty="0" err="1"/>
              <a:t>sociocomunitarios</a:t>
            </a:r>
            <a:r>
              <a:rPr lang="es-BO" dirty="0"/>
              <a:t>. </a:t>
            </a:r>
          </a:p>
          <a:p>
            <a:pPr marL="0" indent="0">
              <a:buNone/>
            </a:pPr>
            <a:r>
              <a:rPr lang="es-BO" dirty="0" smtClean="0"/>
              <a:t>• </a:t>
            </a:r>
            <a:r>
              <a:rPr lang="es-BO" dirty="0"/>
              <a:t>Educación en convivencia con la Madre Tierra y salud comunitaria. </a:t>
            </a:r>
          </a:p>
          <a:p>
            <a:pPr marL="0" indent="0">
              <a:buNone/>
            </a:pPr>
            <a:r>
              <a:rPr lang="es-BO" dirty="0"/>
              <a:t>• Educación para la producción. 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/>
              <a:t/>
            </a:r>
            <a:br>
              <a:rPr lang="es-BO" dirty="0"/>
            </a:br>
            <a:r>
              <a:rPr lang="es-BO" b="1" dirty="0"/>
              <a:t>Ejes Articuladores 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139113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images 5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76872"/>
            <a:ext cx="4527742" cy="44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372864" y="404664"/>
            <a:ext cx="61734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0" dirty="0" smtClean="0">
                <a:solidFill>
                  <a:schemeClr val="tx2"/>
                </a:solidFill>
              </a:rPr>
              <a:t>GRACIAS…!</a:t>
            </a:r>
            <a:endParaRPr lang="es-ES" sz="8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80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s-BO" sz="3200" dirty="0"/>
              <a:t>La </a:t>
            </a:r>
            <a:r>
              <a:rPr lang="es-BO" sz="3200" b="1" dirty="0" smtClean="0"/>
              <a:t>planificación  </a:t>
            </a:r>
            <a:r>
              <a:rPr lang="es-BO" sz="3200" b="1" dirty="0"/>
              <a:t>educativa</a:t>
            </a:r>
            <a:r>
              <a:rPr lang="es-BO" sz="3200" dirty="0"/>
              <a:t> se encarga de especificar los fines, objetivos y metas de la </a:t>
            </a:r>
            <a:r>
              <a:rPr lang="es-BO" sz="3200" dirty="0" smtClean="0"/>
              <a:t>educación. Gracias </a:t>
            </a:r>
            <a:r>
              <a:rPr lang="es-BO" sz="3200" dirty="0"/>
              <a:t>a este tipo </a:t>
            </a:r>
            <a:r>
              <a:rPr lang="es-BO" sz="3200" dirty="0" smtClean="0"/>
              <a:t>de</a:t>
            </a:r>
            <a:r>
              <a:rPr lang="es-BO" sz="3200" dirty="0"/>
              <a:t> </a:t>
            </a:r>
            <a:r>
              <a:rPr lang="es-BO" sz="3200" b="1" dirty="0" smtClean="0"/>
              <a:t>planificación</a:t>
            </a:r>
            <a:r>
              <a:rPr lang="es-BO" sz="3200" dirty="0" smtClean="0"/>
              <a:t>, </a:t>
            </a:r>
            <a:r>
              <a:rPr lang="es-BO" sz="3200" dirty="0"/>
              <a:t>es posible definir </a:t>
            </a:r>
            <a:r>
              <a:rPr lang="es-BO" sz="3200" b="1" dirty="0"/>
              <a:t>qué hacer</a:t>
            </a:r>
            <a:r>
              <a:rPr lang="es-BO" sz="3200" dirty="0"/>
              <a:t> y con qué recursos y estrategias</a:t>
            </a:r>
            <a:r>
              <a:rPr lang="es-BO" sz="3200" dirty="0" smtClean="0"/>
              <a:t>.</a:t>
            </a:r>
            <a:endParaRPr lang="es-BO" sz="3200" u="sng" dirty="0" smtClean="0"/>
          </a:p>
          <a:p>
            <a:pPr marL="457200" lvl="1" indent="0">
              <a:buNone/>
            </a:pP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18643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060848"/>
            <a:ext cx="8712968" cy="4536504"/>
          </a:xfrm>
        </p:spPr>
        <p:txBody>
          <a:bodyPr>
            <a:normAutofit/>
          </a:bodyPr>
          <a:lstStyle/>
          <a:p>
            <a:r>
              <a:rPr lang="es-BO" sz="2400" dirty="0" smtClean="0"/>
              <a:t>Para </a:t>
            </a:r>
            <a:r>
              <a:rPr lang="es-BO" sz="2400" dirty="0"/>
              <a:t>ser llevada a la práctica, la </a:t>
            </a:r>
            <a:r>
              <a:rPr lang="es-BO" sz="2400" dirty="0" smtClean="0"/>
              <a:t>planificación educativa </a:t>
            </a:r>
            <a:r>
              <a:rPr lang="es-BO" sz="2400" dirty="0"/>
              <a:t>se ayuda de </a:t>
            </a:r>
            <a:r>
              <a:rPr lang="es-BO" sz="2400" b="1" dirty="0"/>
              <a:t>la didáctica</a:t>
            </a:r>
            <a:r>
              <a:rPr lang="es-BO" sz="2400" dirty="0"/>
              <a:t>; es decir, del conjunto de técnicas que se emplean en la enseñanza (basadas en una serie de principios y procedimientos aplicables en cualquier disciplina). Esta rama de la pedagogía no sólo se preocupa por analizar lo que va a ser enseñado sino, y más atentamente, sobre cómo va a ser enseñado.</a:t>
            </a:r>
          </a:p>
          <a:p>
            <a:r>
              <a:rPr lang="es-BO" sz="2400" dirty="0"/>
              <a:t>La presencia de la didáctica en la </a:t>
            </a:r>
            <a:r>
              <a:rPr lang="es-BO" dirty="0"/>
              <a:t>planificación </a:t>
            </a:r>
            <a:r>
              <a:rPr lang="es-BO" sz="2400" dirty="0"/>
              <a:t>educativa es fundamental porque ayuda a comprender </a:t>
            </a:r>
            <a:r>
              <a:rPr lang="es-BO" sz="2400" dirty="0" smtClean="0"/>
              <a:t>porque</a:t>
            </a:r>
            <a:r>
              <a:rPr lang="es-BO" sz="2400" dirty="0"/>
              <a:t> </a:t>
            </a:r>
            <a:r>
              <a:rPr lang="es-BO" sz="2400" b="1" dirty="0"/>
              <a:t>es tan importante el contenido que se </a:t>
            </a:r>
            <a:r>
              <a:rPr lang="es-BO" sz="2400" b="1" dirty="0" smtClean="0"/>
              <a:t>ofrecerá, </a:t>
            </a:r>
            <a:r>
              <a:rPr lang="es-BO" sz="2400" b="1" dirty="0"/>
              <a:t>como el medio en el que será </a:t>
            </a:r>
            <a:r>
              <a:rPr lang="es-BO" sz="2400" b="1" dirty="0" smtClean="0"/>
              <a:t>impartido.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s-BO" sz="2400" dirty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331283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BO" sz="3500" dirty="0" smtClean="0"/>
              <a:t>La planificación e educativa implica la interacción de diversas dimensiones:</a:t>
            </a:r>
          </a:p>
          <a:p>
            <a:pPr lvl="1"/>
            <a:r>
              <a:rPr lang="es-BO" sz="3000" dirty="0" smtClean="0"/>
              <a:t>Aspecto social y los cambios que experimenta.</a:t>
            </a:r>
          </a:p>
          <a:p>
            <a:pPr lvl="1"/>
            <a:r>
              <a:rPr lang="es-BO" sz="3000" dirty="0" smtClean="0"/>
              <a:t>En la dimensión técnica el uso de la tecnología</a:t>
            </a:r>
          </a:p>
          <a:p>
            <a:pPr lvl="1"/>
            <a:r>
              <a:rPr lang="es-BO" sz="3000" dirty="0" smtClean="0"/>
              <a:t>Dimensión teórica el modelo y los enfoques.</a:t>
            </a:r>
          </a:p>
          <a:p>
            <a:pPr lvl="1"/>
            <a:r>
              <a:rPr lang="es-BO" sz="3000" dirty="0" smtClean="0"/>
              <a:t>En la dimensión política a los marcos normativos.</a:t>
            </a:r>
          </a:p>
          <a:p>
            <a:pPr marL="0" indent="0">
              <a:buNone/>
            </a:pPr>
            <a:endParaRPr lang="es-BO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xmlns="" val="6129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BO" sz="4000" dirty="0" smtClean="0"/>
              <a:t>PASOS DEL PROCESO DE PLANIFICAIÓN </a:t>
            </a:r>
            <a:endParaRPr lang="es-BO" sz="4000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4293345243"/>
              </p:ext>
            </p:extLst>
          </p:nvPr>
        </p:nvGraphicFramePr>
        <p:xfrm>
          <a:off x="1187624" y="1916832"/>
          <a:ext cx="633670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18367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065015"/>
            <a:ext cx="9144000" cy="4785395"/>
          </a:xfrm>
        </p:spPr>
        <p:txBody>
          <a:bodyPr>
            <a:noAutofit/>
          </a:bodyPr>
          <a:lstStyle/>
          <a:p>
            <a:r>
              <a:rPr lang="es-CO" sz="2400" b="1" i="1" dirty="0" smtClean="0"/>
              <a:t>Principio </a:t>
            </a:r>
            <a:r>
              <a:rPr lang="es-CO" sz="2400" b="1" i="1" dirty="0"/>
              <a:t>de racionalidad</a:t>
            </a:r>
            <a:r>
              <a:rPr lang="es-CO" sz="2400" b="1" dirty="0"/>
              <a:t>. </a:t>
            </a:r>
            <a:r>
              <a:rPr lang="es-CO" sz="2400" dirty="0"/>
              <a:t>El planificador </a:t>
            </a:r>
            <a:r>
              <a:rPr lang="es-CO" dirty="0" smtClean="0"/>
              <a:t>debe</a:t>
            </a:r>
            <a:r>
              <a:rPr lang="es-CO" sz="2400" dirty="0" smtClean="0"/>
              <a:t> </a:t>
            </a:r>
            <a:r>
              <a:rPr lang="es-CO" sz="2400" dirty="0"/>
              <a:t>tener un conocimiento previo fundado en bases científicas de la realidad del ámbito y de las personas a las que irá destinada la intervención.</a:t>
            </a:r>
            <a:endParaRPr lang="es-ES" sz="2400" dirty="0"/>
          </a:p>
          <a:p>
            <a:r>
              <a:rPr lang="es-CO" sz="2400" b="1" i="1" dirty="0" smtClean="0"/>
              <a:t>Principio </a:t>
            </a:r>
            <a:r>
              <a:rPr lang="es-CO" sz="2400" b="1" i="1" dirty="0"/>
              <a:t>de continuidad</a:t>
            </a:r>
            <a:r>
              <a:rPr lang="es-CO" sz="2400" b="1" dirty="0"/>
              <a:t>. </a:t>
            </a:r>
            <a:r>
              <a:rPr lang="es-CO" sz="2400" dirty="0"/>
              <a:t>Todos los elementos que componen el programa de intervención educativa </a:t>
            </a:r>
            <a:r>
              <a:rPr lang="es-CO" dirty="0" smtClean="0"/>
              <a:t>debe</a:t>
            </a:r>
            <a:r>
              <a:rPr lang="es-CO" sz="2400" dirty="0" smtClean="0"/>
              <a:t> </a:t>
            </a:r>
            <a:r>
              <a:rPr lang="es-CO" sz="2400" dirty="0"/>
              <a:t>ser aplicados de forma continua y sistemática y deben estar interrelacionados.</a:t>
            </a:r>
            <a:endParaRPr lang="es-ES" sz="2400" dirty="0"/>
          </a:p>
          <a:p>
            <a:r>
              <a:rPr lang="es-CO" sz="2400" b="1" i="1" dirty="0" smtClean="0"/>
              <a:t>Principio </a:t>
            </a:r>
            <a:r>
              <a:rPr lang="es-CO" sz="2400" b="1" i="1" dirty="0"/>
              <a:t>de univocidad</a:t>
            </a:r>
            <a:r>
              <a:rPr lang="es-CO" sz="2400" b="1" dirty="0"/>
              <a:t>. </a:t>
            </a:r>
            <a:r>
              <a:rPr lang="es-CO" sz="2400" dirty="0"/>
              <a:t>La redacción del programa </a:t>
            </a:r>
            <a:r>
              <a:rPr lang="es-CO" sz="2400" dirty="0" smtClean="0"/>
              <a:t>debe  </a:t>
            </a:r>
            <a:r>
              <a:rPr lang="es-CO" sz="2400" dirty="0"/>
              <a:t>hacerse de forma que todos los términos utilizados puedan ser entendidos en el mismo sentido</a:t>
            </a:r>
            <a:r>
              <a:rPr lang="es-CO" sz="2400" dirty="0" smtClean="0"/>
              <a:t>.</a:t>
            </a: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s-CO" sz="4400" dirty="0" smtClean="0"/>
              <a:t>PRINCIPIOS DE CARÁCTER GENERAL 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xmlns="" val="345019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2248347"/>
            <a:ext cx="7977209" cy="3877815"/>
          </a:xfrm>
        </p:spPr>
        <p:txBody>
          <a:bodyPr/>
          <a:lstStyle/>
          <a:p>
            <a:r>
              <a:rPr lang="es-CO" b="1" i="1" dirty="0" smtClean="0"/>
              <a:t>Principio </a:t>
            </a:r>
            <a:r>
              <a:rPr lang="es-CO" b="1" i="1" dirty="0"/>
              <a:t>de </a:t>
            </a:r>
            <a:r>
              <a:rPr lang="es-CO" b="1" i="1" dirty="0" err="1"/>
              <a:t>comprensividad</a:t>
            </a:r>
            <a:r>
              <a:rPr lang="es-CO" b="1" i="1" dirty="0"/>
              <a:t> semántica</a:t>
            </a:r>
            <a:r>
              <a:rPr lang="es-CO" b="1" dirty="0"/>
              <a:t>. </a:t>
            </a:r>
            <a:r>
              <a:rPr lang="es-CO" dirty="0"/>
              <a:t>Los términos utilizados en la redacción de un programa </a:t>
            </a:r>
            <a:r>
              <a:rPr lang="es-CO" dirty="0" smtClean="0"/>
              <a:t>deben  </a:t>
            </a:r>
            <a:r>
              <a:rPr lang="es-CO" dirty="0"/>
              <a:t>ser fácilmente comprensibles por todos</a:t>
            </a:r>
            <a:r>
              <a:rPr lang="es-CO" dirty="0" smtClean="0"/>
              <a:t>.</a:t>
            </a:r>
          </a:p>
          <a:p>
            <a:r>
              <a:rPr lang="es-CO" b="1" i="1" dirty="0" smtClean="0"/>
              <a:t>Principio </a:t>
            </a:r>
            <a:r>
              <a:rPr lang="es-CO" b="1" i="1" dirty="0"/>
              <a:t>de flexibilidad</a:t>
            </a:r>
            <a:r>
              <a:rPr lang="es-CO" b="1" dirty="0"/>
              <a:t>. </a:t>
            </a:r>
            <a:r>
              <a:rPr lang="es-CO" dirty="0"/>
              <a:t>La planificación debe ser flexible, permitiendo la introducción de </a:t>
            </a:r>
            <a:r>
              <a:rPr lang="es-CO" dirty="0" smtClean="0"/>
              <a:t>modificaciones </a:t>
            </a:r>
            <a:r>
              <a:rPr lang="es-CO" dirty="0"/>
              <a:t>necesarias en cualquier momento del proceso</a:t>
            </a:r>
            <a:r>
              <a:rPr lang="es-CO" dirty="0" smtClean="0"/>
              <a:t>.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PRINCIPIOS DE CARÁCTER GENERAL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52669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3933</TotalTime>
  <Words>1392</Words>
  <Application>Microsoft Office PowerPoint</Application>
  <PresentationFormat>Presentación en pantalla (4:3)</PresentationFormat>
  <Paragraphs>204</Paragraphs>
  <Slides>36</Slides>
  <Notes>26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37" baseType="lpstr">
      <vt:lpstr>Cartoné</vt:lpstr>
      <vt:lpstr>PLANIFICACIÓN EDUCATIVA </vt:lpstr>
      <vt:lpstr>DEFINICIÓN</vt:lpstr>
      <vt:lpstr>DEFINICIÓN</vt:lpstr>
      <vt:lpstr>Diapositiva 4</vt:lpstr>
      <vt:lpstr>Diapositiva 5</vt:lpstr>
      <vt:lpstr>Diapositiva 6</vt:lpstr>
      <vt:lpstr>PASOS DEL PROCESO DE PLANIFICAIÓN </vt:lpstr>
      <vt:lpstr>PRINCIPIOS DE CARÁCTER GENERAL </vt:lpstr>
      <vt:lpstr>PRINCIPIOS DE CARÁCTER GENERAL </vt:lpstr>
      <vt:lpstr>PRINCIPIOS DE CARÁCTER GENERAL </vt:lpstr>
      <vt:lpstr>LA PLANIFICACIÓN COMO HERRAMIENTA</vt:lpstr>
      <vt:lpstr>Diapositiva 12</vt:lpstr>
      <vt:lpstr>ELEMENTOS DE LA PLANIFICACIÓN</vt:lpstr>
      <vt:lpstr>Estrategia </vt:lpstr>
      <vt:lpstr>Técnicas</vt:lpstr>
      <vt:lpstr>Actividades de aprendizaje </vt:lpstr>
      <vt:lpstr>Evaluación </vt:lpstr>
      <vt:lpstr>Tipos de evaluación </vt:lpstr>
      <vt:lpstr>Diapositiva 19</vt:lpstr>
      <vt:lpstr>Diapositiva 20</vt:lpstr>
      <vt:lpstr>ENFOQUE DE PLANIFICACIÓN </vt:lpstr>
      <vt:lpstr>Diapositiva 22</vt:lpstr>
      <vt:lpstr>Diapositiva 23</vt:lpstr>
      <vt:lpstr>Diapositiva 24</vt:lpstr>
      <vt:lpstr>CONDUCTISMO </vt:lpstr>
      <vt:lpstr>Diapositiva 26</vt:lpstr>
      <vt:lpstr>Diapositiva 27</vt:lpstr>
      <vt:lpstr>CONSTRUCTIVISMO</vt:lpstr>
      <vt:lpstr>CONCEPTO DE COMPETENCIA </vt:lpstr>
      <vt:lpstr>CONCEPTO DE COMPETENCIA </vt:lpstr>
      <vt:lpstr>Diapositiva 31</vt:lpstr>
      <vt:lpstr>SOCIOPRODUCTIVOS</vt:lpstr>
      <vt:lpstr>Diapositiva 33</vt:lpstr>
      <vt:lpstr>Estructura del modelos educativo socio-productivo </vt:lpstr>
      <vt:lpstr> Ejes Articuladores </vt:lpstr>
      <vt:lpstr>Diapositiva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Planificación Educativa</dc:title>
  <dc:creator>adrian</dc:creator>
  <cp:lastModifiedBy>WE</cp:lastModifiedBy>
  <cp:revision>54</cp:revision>
  <dcterms:created xsi:type="dcterms:W3CDTF">2014-12-03T05:38:55Z</dcterms:created>
  <dcterms:modified xsi:type="dcterms:W3CDTF">2014-12-17T13:40:58Z</dcterms:modified>
</cp:coreProperties>
</file>