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70" r:id="rId5"/>
    <p:sldId id="258" r:id="rId6"/>
    <p:sldId id="259" r:id="rId7"/>
    <p:sldId id="260" r:id="rId8"/>
    <p:sldId id="272" r:id="rId9"/>
    <p:sldId id="261" r:id="rId10"/>
    <p:sldId id="262" r:id="rId11"/>
    <p:sldId id="267" r:id="rId12"/>
    <p:sldId id="263" r:id="rId13"/>
    <p:sldId id="264" r:id="rId14"/>
    <p:sldId id="265" r:id="rId15"/>
    <p:sldId id="268" r:id="rId16"/>
    <p:sldId id="26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44" autoAdjust="0"/>
    <p:restoredTop sz="94434" autoAdjust="0"/>
  </p:normalViewPr>
  <p:slideViewPr>
    <p:cSldViewPr snapToGrid="0">
      <p:cViewPr varScale="1">
        <p:scale>
          <a:sx n="46" d="100"/>
          <a:sy n="46" d="100"/>
        </p:scale>
        <p:origin x="34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smtClean="0"/>
              <a:t>Haga clic para modificar el estilo de texto del patrón</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7/11/2016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7/11/2016</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www.webconsultas.com/salud-al-dia/contusiones/contusiones-12538"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www.webconsultas.com/ejercicio-y-deporte/medicina-deportiva/fracturas-por-estres-2493"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742897"/>
          </a:xfrm>
          <a:prstGeom prst="rect">
            <a:avLst/>
          </a:prstGeom>
        </p:spPr>
      </p:pic>
      <p:sp>
        <p:nvSpPr>
          <p:cNvPr id="2" name="Título 1"/>
          <p:cNvSpPr>
            <a:spLocks noGrp="1"/>
          </p:cNvSpPr>
          <p:nvPr>
            <p:ph type="ctrTitle"/>
          </p:nvPr>
        </p:nvSpPr>
        <p:spPr>
          <a:xfrm>
            <a:off x="2066546" y="1750632"/>
            <a:ext cx="8574622" cy="2616199"/>
          </a:xfrm>
        </p:spPr>
        <p:txBody>
          <a:bodyPr>
            <a:normAutofit/>
          </a:bodyPr>
          <a:lstStyle/>
          <a:p>
            <a:pPr algn="ctr"/>
            <a:r>
              <a:rPr lang="es-ES" b="1" dirty="0" smtClean="0">
                <a:solidFill>
                  <a:srgbClr val="FFC000"/>
                </a:solidFill>
              </a:rPr>
              <a:t>PREVENCIÓN  DE LESIONES DEPORTIVAS</a:t>
            </a:r>
            <a:endParaRPr lang="es-ES" dirty="0">
              <a:solidFill>
                <a:srgbClr val="FFC000"/>
              </a:solidFill>
            </a:endParaRPr>
          </a:p>
        </p:txBody>
      </p:sp>
      <p:sp>
        <p:nvSpPr>
          <p:cNvPr id="3" name="Subtítulo 2"/>
          <p:cNvSpPr>
            <a:spLocks noGrp="1"/>
          </p:cNvSpPr>
          <p:nvPr>
            <p:ph type="subTitle" idx="1"/>
          </p:nvPr>
        </p:nvSpPr>
        <p:spPr>
          <a:xfrm>
            <a:off x="4954290" y="5469466"/>
            <a:ext cx="6987645" cy="1388534"/>
          </a:xfrm>
        </p:spPr>
        <p:txBody>
          <a:bodyPr/>
          <a:lstStyle/>
          <a:p>
            <a:endParaRPr lang="es-ES" dirty="0"/>
          </a:p>
          <a:p>
            <a:r>
              <a:rPr lang="es-ES" dirty="0" smtClean="0">
                <a:solidFill>
                  <a:srgbClr val="00B0F0"/>
                </a:solidFill>
              </a:rPr>
              <a:t>VICTOR HUGO CORANI M.</a:t>
            </a:r>
            <a:endParaRPr lang="es-ES" dirty="0">
              <a:solidFill>
                <a:srgbClr val="00B0F0"/>
              </a:solidFill>
            </a:endParaRPr>
          </a:p>
        </p:txBody>
      </p:sp>
      <p:pic>
        <p:nvPicPr>
          <p:cNvPr id="5" name="0 Imagen" descr="Logos-01.jpg"/>
          <p:cNvPicPr/>
          <p:nvPr/>
        </p:nvPicPr>
        <p:blipFill>
          <a:blip r:embed="rId3"/>
          <a:srcRect l="23237" t="23577" r="22623" b="23886"/>
          <a:stretch>
            <a:fillRect/>
          </a:stretch>
        </p:blipFill>
        <p:spPr>
          <a:xfrm>
            <a:off x="384218" y="2112135"/>
            <a:ext cx="2384739" cy="1893195"/>
          </a:xfrm>
          <a:prstGeom prst="ellipse">
            <a:avLst/>
          </a:prstGeom>
          <a:ln>
            <a:noFill/>
          </a:ln>
          <a:effectLst>
            <a:softEdge rad="112500"/>
          </a:effectLst>
        </p:spPr>
      </p:pic>
      <p:pic>
        <p:nvPicPr>
          <p:cNvPr id="6" name="Imagen 5" descr="F:\EIFODEC\LOGOS EN JPG\Logos-LPM(1).jpg"/>
          <p:cNvPicPr/>
          <p:nvPr/>
        </p:nvPicPr>
        <p:blipFill>
          <a:blip r:embed="rId4"/>
          <a:srcRect l="24682" t="38331" r="24558" b="38462"/>
          <a:stretch>
            <a:fillRect/>
          </a:stretch>
        </p:blipFill>
        <p:spPr bwMode="auto">
          <a:xfrm>
            <a:off x="9698059" y="2484350"/>
            <a:ext cx="1886217" cy="887098"/>
          </a:xfrm>
          <a:prstGeom prst="rect">
            <a:avLst/>
          </a:prstGeom>
          <a:noFill/>
          <a:ln w="9525">
            <a:noFill/>
            <a:miter lim="800000"/>
            <a:headEnd/>
            <a:tailEnd/>
          </a:ln>
        </p:spPr>
      </p:pic>
    </p:spTree>
    <p:extLst>
      <p:ext uri="{BB962C8B-B14F-4D97-AF65-F5344CB8AC3E}">
        <p14:creationId xmlns:p14="http://schemas.microsoft.com/office/powerpoint/2010/main" val="113424964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7030A0"/>
                </a:solidFill>
              </a:rPr>
              <a:t>SÍNTOMAS COMUNES</a:t>
            </a:r>
            <a:endParaRPr lang="es-ES" dirty="0">
              <a:solidFill>
                <a:srgbClr val="7030A0"/>
              </a:solidFill>
            </a:endParaRPr>
          </a:p>
        </p:txBody>
      </p:sp>
      <p:sp>
        <p:nvSpPr>
          <p:cNvPr id="3" name="Marcador de contenido 2"/>
          <p:cNvSpPr>
            <a:spLocks noGrp="1"/>
          </p:cNvSpPr>
          <p:nvPr>
            <p:ph idx="1"/>
          </p:nvPr>
        </p:nvSpPr>
        <p:spPr>
          <a:xfrm>
            <a:off x="1484311" y="1906073"/>
            <a:ext cx="5766496" cy="3885127"/>
          </a:xfrm>
        </p:spPr>
        <p:txBody>
          <a:bodyPr>
            <a:normAutofit/>
          </a:bodyPr>
          <a:lstStyle/>
          <a:p>
            <a:pPr lvl="0"/>
            <a:r>
              <a:rPr lang="es-ES" b="1" dirty="0" smtClean="0">
                <a:solidFill>
                  <a:srgbClr val="0070C0"/>
                </a:solidFill>
              </a:rPr>
              <a:t>DOLOR</a:t>
            </a:r>
            <a:endParaRPr lang="es-ES" b="1" dirty="0">
              <a:solidFill>
                <a:srgbClr val="0070C0"/>
              </a:solidFill>
            </a:endParaRPr>
          </a:p>
          <a:p>
            <a:pPr lvl="0"/>
            <a:r>
              <a:rPr lang="es-ES" b="1" dirty="0" smtClean="0">
                <a:solidFill>
                  <a:srgbClr val="0070C0"/>
                </a:solidFill>
              </a:rPr>
              <a:t>INFLAMACION</a:t>
            </a:r>
            <a:endParaRPr lang="es-ES" b="1" dirty="0">
              <a:solidFill>
                <a:srgbClr val="0070C0"/>
              </a:solidFill>
            </a:endParaRPr>
          </a:p>
          <a:p>
            <a:pPr lvl="0"/>
            <a:r>
              <a:rPr lang="es-ES" b="1" dirty="0" smtClean="0">
                <a:solidFill>
                  <a:srgbClr val="0070C0"/>
                </a:solidFill>
              </a:rPr>
              <a:t>DIFICULTAD EN EL DESPLAZAMIENTO</a:t>
            </a:r>
            <a:endParaRPr lang="es-ES" b="1" dirty="0">
              <a:solidFill>
                <a:srgbClr val="0070C0"/>
              </a:solidFill>
            </a:endParaRPr>
          </a:p>
          <a:p>
            <a:pPr lvl="0"/>
            <a:r>
              <a:rPr lang="es-ES" b="1" dirty="0" smtClean="0">
                <a:solidFill>
                  <a:srgbClr val="0070C0"/>
                </a:solidFill>
              </a:rPr>
              <a:t>FATIGA MUSCULAR</a:t>
            </a:r>
          </a:p>
          <a:p>
            <a:pPr lvl="0"/>
            <a:endParaRPr lang="es-ES" b="1" dirty="0">
              <a:solidFill>
                <a:srgbClr val="0070C0"/>
              </a:solidFill>
            </a:endParaRP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0808" y="1906074"/>
            <a:ext cx="3863996" cy="3078050"/>
          </a:xfrm>
          <a:prstGeom prst="rect">
            <a:avLst/>
          </a:prstGeom>
        </p:spPr>
      </p:pic>
    </p:spTree>
    <p:extLst>
      <p:ext uri="{BB962C8B-B14F-4D97-AF65-F5344CB8AC3E}">
        <p14:creationId xmlns:p14="http://schemas.microsoft.com/office/powerpoint/2010/main" val="2404001836"/>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09" y="376707"/>
            <a:ext cx="10018713" cy="1752599"/>
          </a:xfrm>
        </p:spPr>
        <p:txBody>
          <a:bodyPr/>
          <a:lstStyle/>
          <a:p>
            <a:r>
              <a:rPr lang="es-ES" dirty="0" smtClean="0">
                <a:solidFill>
                  <a:srgbClr val="7030A0"/>
                </a:solidFill>
              </a:rPr>
              <a:t> </a:t>
            </a:r>
            <a:r>
              <a:rPr lang="es-ES" b="1" dirty="0" smtClean="0">
                <a:solidFill>
                  <a:srgbClr val="7030A0"/>
                </a:solidFill>
              </a:rPr>
              <a:t>PROCEDIMIENTO</a:t>
            </a:r>
            <a:endParaRPr lang="es-ES" b="1" dirty="0">
              <a:solidFill>
                <a:srgbClr val="7030A0"/>
              </a:solidFill>
            </a:endParaRPr>
          </a:p>
        </p:txBody>
      </p:sp>
      <p:sp>
        <p:nvSpPr>
          <p:cNvPr id="3" name="Marcador de contenido 2"/>
          <p:cNvSpPr>
            <a:spLocks noGrp="1"/>
          </p:cNvSpPr>
          <p:nvPr>
            <p:ph idx="1"/>
          </p:nvPr>
        </p:nvSpPr>
        <p:spPr>
          <a:xfrm>
            <a:off x="1484310" y="2266683"/>
            <a:ext cx="10018713" cy="4031086"/>
          </a:xfrm>
        </p:spPr>
        <p:txBody>
          <a:bodyPr/>
          <a:lstStyle/>
          <a:p>
            <a:r>
              <a:rPr lang="es-ES" b="1" dirty="0" smtClean="0">
                <a:solidFill>
                  <a:srgbClr val="0070C0"/>
                </a:solidFill>
                <a:effectLst>
                  <a:glow rad="139700">
                    <a:schemeClr val="accent1">
                      <a:satMod val="175000"/>
                      <a:alpha val="40000"/>
                    </a:schemeClr>
                  </a:glow>
                </a:effectLst>
              </a:rPr>
              <a:t>EVALUAR LA SITUACION</a:t>
            </a:r>
          </a:p>
          <a:p>
            <a:r>
              <a:rPr lang="es-ES" b="1" dirty="0" smtClean="0">
                <a:solidFill>
                  <a:srgbClr val="0070C0"/>
                </a:solidFill>
                <a:effectLst>
                  <a:glow rad="139700">
                    <a:schemeClr val="accent1">
                      <a:satMod val="175000"/>
                      <a:alpha val="40000"/>
                    </a:schemeClr>
                  </a:glow>
                </a:effectLst>
              </a:rPr>
              <a:t>CONTROLAR SI HAY ALGUN SANGRADO DEL PASIENTE.</a:t>
            </a:r>
          </a:p>
          <a:p>
            <a:r>
              <a:rPr lang="es-ES" b="1" dirty="0" smtClean="0">
                <a:solidFill>
                  <a:srgbClr val="0070C0"/>
                </a:solidFill>
                <a:effectLst>
                  <a:glow rad="139700">
                    <a:schemeClr val="accent1">
                      <a:satMod val="175000"/>
                      <a:alpha val="40000"/>
                    </a:schemeClr>
                  </a:glow>
                </a:effectLst>
              </a:rPr>
              <a:t>SI PUEDE HABLAR</a:t>
            </a:r>
          </a:p>
          <a:p>
            <a:r>
              <a:rPr lang="es-ES" b="1" dirty="0" smtClean="0">
                <a:solidFill>
                  <a:srgbClr val="0070C0"/>
                </a:solidFill>
                <a:effectLst>
                  <a:glow rad="139700">
                    <a:schemeClr val="accent1">
                      <a:satMod val="175000"/>
                      <a:alpha val="40000"/>
                    </a:schemeClr>
                  </a:glow>
                </a:effectLst>
              </a:rPr>
              <a:t>SI PUEDE RESPIRAR.</a:t>
            </a:r>
          </a:p>
          <a:p>
            <a:r>
              <a:rPr lang="es-ES" b="1" dirty="0" smtClean="0">
                <a:solidFill>
                  <a:srgbClr val="0070C0"/>
                </a:solidFill>
                <a:effectLst>
                  <a:glow rad="139700">
                    <a:schemeClr val="accent1">
                      <a:satMod val="175000"/>
                      <a:alpha val="40000"/>
                    </a:schemeClr>
                  </a:glow>
                </a:effectLst>
              </a:rPr>
              <a:t>TOMAR LA PULSACION.</a:t>
            </a:r>
          </a:p>
          <a:p>
            <a:pPr marL="0" indent="0">
              <a:buNone/>
            </a:pPr>
            <a:endParaRPr lang="es-ES" dirty="0" smtClean="0"/>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4433" y="3554569"/>
            <a:ext cx="5112913" cy="2743200"/>
          </a:xfrm>
          <a:prstGeom prst="rect">
            <a:avLst/>
          </a:prstGeom>
        </p:spPr>
      </p:pic>
    </p:spTree>
    <p:extLst>
      <p:ext uri="{BB962C8B-B14F-4D97-AF65-F5344CB8AC3E}">
        <p14:creationId xmlns:p14="http://schemas.microsoft.com/office/powerpoint/2010/main" val="9736368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2965" y="505497"/>
            <a:ext cx="5058157" cy="1117242"/>
          </a:xfrm>
        </p:spPr>
        <p:txBody>
          <a:bodyPr/>
          <a:lstStyle/>
          <a:p>
            <a:r>
              <a:rPr lang="es-ES" dirty="0" smtClean="0">
                <a:solidFill>
                  <a:srgbClr val="7030A0"/>
                </a:solidFill>
              </a:rPr>
              <a:t>PREVENCIÓN</a:t>
            </a:r>
            <a:endParaRPr lang="es-ES" dirty="0">
              <a:solidFill>
                <a:srgbClr val="7030A0"/>
              </a:solidFill>
            </a:endParaRPr>
          </a:p>
        </p:txBody>
      </p:sp>
      <p:sp>
        <p:nvSpPr>
          <p:cNvPr id="3" name="Marcador de contenido 2"/>
          <p:cNvSpPr>
            <a:spLocks noGrp="1"/>
          </p:cNvSpPr>
          <p:nvPr>
            <p:ph idx="1"/>
          </p:nvPr>
        </p:nvSpPr>
        <p:spPr>
          <a:xfrm>
            <a:off x="1484311" y="1532587"/>
            <a:ext cx="5856648" cy="4258614"/>
          </a:xfrm>
        </p:spPr>
        <p:txBody>
          <a:bodyPr>
            <a:normAutofit/>
          </a:bodyPr>
          <a:lstStyle/>
          <a:p>
            <a:pPr marL="0" indent="0">
              <a:buNone/>
            </a:pPr>
            <a:r>
              <a:rPr lang="es-ES" dirty="0" smtClean="0">
                <a:solidFill>
                  <a:srgbClr val="0070C0"/>
                </a:solidFill>
              </a:rPr>
              <a:t>Los </a:t>
            </a:r>
            <a:r>
              <a:rPr lang="es-ES" dirty="0">
                <a:solidFill>
                  <a:srgbClr val="0070C0"/>
                </a:solidFill>
              </a:rPr>
              <a:t>factores que influyen en la prevención van a contribuir a mejorar tanto la calidad de vida de forma general como una </a:t>
            </a:r>
            <a:r>
              <a:rPr lang="es-ES" dirty="0" smtClean="0">
                <a:solidFill>
                  <a:srgbClr val="0070C0"/>
                </a:solidFill>
              </a:rPr>
              <a:t>mejor  práctica </a:t>
            </a:r>
            <a:r>
              <a:rPr lang="es-ES" dirty="0">
                <a:solidFill>
                  <a:srgbClr val="0070C0"/>
                </a:solidFill>
              </a:rPr>
              <a:t>deportiva. Algunos de los factores de los que depende la </a:t>
            </a:r>
            <a:r>
              <a:rPr lang="es-ES" dirty="0" smtClean="0">
                <a:solidFill>
                  <a:srgbClr val="0070C0"/>
                </a:solidFill>
              </a:rPr>
              <a:t>prevención </a:t>
            </a:r>
            <a:r>
              <a:rPr lang="es-ES" dirty="0">
                <a:solidFill>
                  <a:srgbClr val="0070C0"/>
                </a:solidFill>
              </a:rPr>
              <a:t>de lesiones son:</a:t>
            </a:r>
            <a:r>
              <a:rPr lang="es-ES" dirty="0"/>
              <a:t/>
            </a:r>
            <a:br>
              <a:rPr lang="es-ES" dirty="0"/>
            </a:b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992" y="1064118"/>
            <a:ext cx="3683357" cy="4726547"/>
          </a:xfrm>
          <a:prstGeom prst="ellipse">
            <a:avLst/>
          </a:prstGeom>
          <a:ln>
            <a:noFill/>
          </a:ln>
          <a:effectLst>
            <a:outerShdw blurRad="190500" dist="228600" dir="2700000" algn="ctr">
              <a:srgbClr val="000000">
                <a:alpha val="30000"/>
              </a:srgbClr>
            </a:outerShdw>
            <a:softEdge rad="112500"/>
          </a:effectLst>
          <a:scene3d>
            <a:camera prst="orthographicFront">
              <a:rot lat="0" lon="0" rev="0"/>
            </a:camera>
            <a:lightRig rig="glow" dir="t">
              <a:rot lat="0" lon="0" rev="4800000"/>
            </a:lightRig>
          </a:scene3d>
          <a:sp3d prstMaterial="matte">
            <a:bevelT w="127000" h="63500"/>
          </a:sp3d>
        </p:spPr>
      </p:pic>
    </p:spTree>
    <p:extLst>
      <p:ext uri="{BB962C8B-B14F-4D97-AF65-F5344CB8AC3E}">
        <p14:creationId xmlns:p14="http://schemas.microsoft.com/office/powerpoint/2010/main" val="246879359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1" y="553793"/>
            <a:ext cx="7131656" cy="5237408"/>
          </a:xfrm>
        </p:spPr>
        <p:txBody>
          <a:bodyPr>
            <a:normAutofit lnSpcReduction="10000"/>
          </a:bodyPr>
          <a:lstStyle/>
          <a:p>
            <a:r>
              <a:rPr lang="es-ES" dirty="0">
                <a:solidFill>
                  <a:srgbClr val="0070C0"/>
                </a:solidFill>
              </a:rPr>
              <a:t>Poseer una preparación física adecuada al tipo de actividad a realizar</a:t>
            </a:r>
            <a:r>
              <a:rPr lang="es-ES" dirty="0" smtClean="0">
                <a:solidFill>
                  <a:srgbClr val="0070C0"/>
                </a:solidFill>
              </a:rPr>
              <a:t>.</a:t>
            </a:r>
          </a:p>
          <a:p>
            <a:r>
              <a:rPr lang="es-ES" dirty="0" smtClean="0">
                <a:solidFill>
                  <a:srgbClr val="0070C0"/>
                </a:solidFill>
              </a:rPr>
              <a:t>Realizar </a:t>
            </a:r>
            <a:r>
              <a:rPr lang="es-ES" dirty="0">
                <a:solidFill>
                  <a:srgbClr val="0070C0"/>
                </a:solidFill>
              </a:rPr>
              <a:t>un calentamiento adecuado a la actividad principal</a:t>
            </a:r>
            <a:r>
              <a:rPr lang="es-ES" dirty="0" smtClean="0">
                <a:solidFill>
                  <a:srgbClr val="0070C0"/>
                </a:solidFill>
              </a:rPr>
              <a:t>.</a:t>
            </a:r>
          </a:p>
          <a:p>
            <a:r>
              <a:rPr lang="es-ES" dirty="0" smtClean="0">
                <a:solidFill>
                  <a:srgbClr val="0070C0"/>
                </a:solidFill>
              </a:rPr>
              <a:t>Utilizar </a:t>
            </a:r>
            <a:r>
              <a:rPr lang="es-ES" dirty="0">
                <a:solidFill>
                  <a:srgbClr val="0070C0"/>
                </a:solidFill>
              </a:rPr>
              <a:t>un equipamiento adecuado (calzado, ropa, protectores, </a:t>
            </a:r>
            <a:r>
              <a:rPr lang="es-ES" dirty="0" smtClean="0">
                <a:solidFill>
                  <a:srgbClr val="0070C0"/>
                </a:solidFill>
              </a:rPr>
              <a:t>etc.)</a:t>
            </a:r>
          </a:p>
          <a:p>
            <a:r>
              <a:rPr lang="es-ES" dirty="0" smtClean="0">
                <a:solidFill>
                  <a:srgbClr val="0070C0"/>
                </a:solidFill>
              </a:rPr>
              <a:t>Controlar </a:t>
            </a:r>
            <a:r>
              <a:rPr lang="es-ES" dirty="0">
                <a:solidFill>
                  <a:srgbClr val="0070C0"/>
                </a:solidFill>
              </a:rPr>
              <a:t>la salud con frecuentes análisis y controles médicos</a:t>
            </a:r>
            <a:r>
              <a:rPr lang="es-ES" dirty="0" smtClean="0">
                <a:solidFill>
                  <a:srgbClr val="0070C0"/>
                </a:solidFill>
              </a:rPr>
              <a:t>.</a:t>
            </a:r>
          </a:p>
          <a:p>
            <a:r>
              <a:rPr lang="es-ES" dirty="0" smtClean="0">
                <a:solidFill>
                  <a:srgbClr val="0070C0"/>
                </a:solidFill>
              </a:rPr>
              <a:t>Llevar </a:t>
            </a:r>
            <a:r>
              <a:rPr lang="es-ES" dirty="0">
                <a:solidFill>
                  <a:srgbClr val="0070C0"/>
                </a:solidFill>
              </a:rPr>
              <a:t>una vida saludable (alimentación </a:t>
            </a:r>
            <a:r>
              <a:rPr lang="es-ES" dirty="0" smtClean="0">
                <a:solidFill>
                  <a:srgbClr val="0070C0"/>
                </a:solidFill>
              </a:rPr>
              <a:t>equilibrada, </a:t>
            </a:r>
            <a:r>
              <a:rPr lang="es-ES" dirty="0">
                <a:solidFill>
                  <a:srgbClr val="0070C0"/>
                </a:solidFill>
              </a:rPr>
              <a:t>descansar, </a:t>
            </a:r>
            <a:r>
              <a:rPr lang="es-ES" dirty="0" smtClean="0">
                <a:solidFill>
                  <a:srgbClr val="0070C0"/>
                </a:solidFill>
              </a:rPr>
              <a:t>etc.).</a:t>
            </a:r>
          </a:p>
          <a:p>
            <a:r>
              <a:rPr lang="es-ES" dirty="0" smtClean="0">
                <a:solidFill>
                  <a:srgbClr val="0070C0"/>
                </a:solidFill>
              </a:rPr>
              <a:t>Cesar </a:t>
            </a:r>
            <a:r>
              <a:rPr lang="es-ES" dirty="0">
                <a:solidFill>
                  <a:srgbClr val="0070C0"/>
                </a:solidFill>
              </a:rPr>
              <a:t>la actividad física ante cualquier síntoma de dolor o fatiga.</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34938" y="131287"/>
            <a:ext cx="3567448" cy="3683357"/>
          </a:xfrm>
          <a:prstGeom prst="ellipse">
            <a:avLst/>
          </a:prstGeom>
          <a:ln>
            <a:noFill/>
          </a:ln>
          <a:effectLst>
            <a:softEdge rad="112500"/>
          </a:effectLst>
        </p:spPr>
      </p:pic>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204" y="4170060"/>
            <a:ext cx="3275462" cy="1743075"/>
          </a:xfrm>
          <a:prstGeom prst="rect">
            <a:avLst/>
          </a:prstGeom>
        </p:spPr>
      </p:pic>
    </p:spTree>
    <p:extLst>
      <p:ext uri="{BB962C8B-B14F-4D97-AF65-F5344CB8AC3E}">
        <p14:creationId xmlns:p14="http://schemas.microsoft.com/office/powerpoint/2010/main" val="2121603219"/>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463639"/>
            <a:ext cx="10018713" cy="5327561"/>
          </a:xfrm>
        </p:spPr>
        <p:txBody>
          <a:bodyPr>
            <a:normAutofit/>
          </a:bodyPr>
          <a:lstStyle/>
          <a:p>
            <a:r>
              <a:rPr lang="es-ES" dirty="0">
                <a:solidFill>
                  <a:srgbClr val="0070C0"/>
                </a:solidFill>
              </a:rPr>
              <a:t>No permitir la práctica de actividad física al alumnado que presente molestias físicas conocidas y </a:t>
            </a:r>
            <a:r>
              <a:rPr lang="es-ES" dirty="0" smtClean="0">
                <a:solidFill>
                  <a:srgbClr val="0070C0"/>
                </a:solidFill>
              </a:rPr>
              <a:t>diagnosticadas médicamente.</a:t>
            </a:r>
          </a:p>
          <a:p>
            <a:r>
              <a:rPr lang="es-ES" dirty="0" smtClean="0">
                <a:solidFill>
                  <a:srgbClr val="0070C0"/>
                </a:solidFill>
              </a:rPr>
              <a:t>Evitar </a:t>
            </a:r>
            <a:r>
              <a:rPr lang="es-ES" dirty="0">
                <a:solidFill>
                  <a:srgbClr val="0070C0"/>
                </a:solidFill>
              </a:rPr>
              <a:t>la aparición de la fatiga muscular y el consiguiente ácido láctico, no realizando ejercicios de resistencia anaeróbica, deteniendo la actividad si algún alumno/a tiene síntomas de fatiga</a:t>
            </a:r>
            <a:r>
              <a:rPr lang="es-ES" dirty="0" smtClean="0">
                <a:solidFill>
                  <a:srgbClr val="0070C0"/>
                </a:solidFill>
              </a:rPr>
              <a:t>.</a:t>
            </a:r>
          </a:p>
          <a:p>
            <a:r>
              <a:rPr lang="es-ES" dirty="0" smtClean="0">
                <a:solidFill>
                  <a:srgbClr val="0070C0"/>
                </a:solidFill>
              </a:rPr>
              <a:t>Tener </a:t>
            </a:r>
            <a:r>
              <a:rPr lang="es-ES" dirty="0">
                <a:solidFill>
                  <a:srgbClr val="0070C0"/>
                </a:solidFill>
              </a:rPr>
              <a:t>en cuenta el peso del alumnado a la hora de realizar ejercicios de fuerza con compañeros, ajustando la intensidad de la carga a la capacidad del alumnado.</a:t>
            </a:r>
          </a:p>
          <a:p>
            <a:pPr marL="0" indent="0">
              <a:buNone/>
            </a:pPr>
            <a:endParaRPr lang="es-ES" dirty="0"/>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1680" y="4262908"/>
            <a:ext cx="8384146" cy="2472744"/>
          </a:xfrm>
          <a:prstGeom prst="rect">
            <a:avLst/>
          </a:prstGeom>
          <a:ln>
            <a:noFill/>
          </a:ln>
          <a:effectLst>
            <a:softEdge rad="112500"/>
          </a:effectLst>
        </p:spPr>
      </p:pic>
    </p:spTree>
    <p:extLst>
      <p:ext uri="{BB962C8B-B14F-4D97-AF65-F5344CB8AC3E}">
        <p14:creationId xmlns:p14="http://schemas.microsoft.com/office/powerpoint/2010/main" val="11933766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524000" y="714357"/>
            <a:ext cx="9144000" cy="5555367"/>
          </a:xfrm>
          <a:prstGeom prst="rect">
            <a:avLst/>
          </a:prstGeom>
        </p:spPr>
        <p:txBody>
          <a:bodyPr wrap="square">
            <a:spAutoFit/>
          </a:bodyPr>
          <a:lstStyle/>
          <a:p>
            <a:pPr algn="ctr">
              <a:spcBef>
                <a:spcPct val="50000"/>
              </a:spcBef>
              <a:defRPr/>
            </a:pPr>
            <a:endParaRPr lang="es-ES" b="1" dirty="0">
              <a:latin typeface="Arial"/>
            </a:endParaRPr>
          </a:p>
          <a:p>
            <a:pPr>
              <a:spcBef>
                <a:spcPct val="50000"/>
              </a:spcBef>
              <a:defRPr/>
            </a:pPr>
            <a:endParaRPr lang="es-ES" sz="2000" b="1" dirty="0">
              <a:solidFill>
                <a:srgbClr val="C00000"/>
              </a:solidFill>
              <a:latin typeface="Arial"/>
            </a:endParaRPr>
          </a:p>
          <a:p>
            <a:pPr>
              <a:spcBef>
                <a:spcPct val="50000"/>
              </a:spcBef>
              <a:buFont typeface="Wingdings" pitchFamily="2" charset="2"/>
              <a:buChar char="v"/>
              <a:defRPr/>
            </a:pPr>
            <a:r>
              <a:rPr lang="es-ES" sz="2000" b="1" dirty="0">
                <a:solidFill>
                  <a:srgbClr val="0070C0"/>
                </a:solidFill>
                <a:latin typeface="Arial"/>
              </a:rPr>
              <a:t>Durante la Unidad de Entrenamiento o la clase de Educación Física el </a:t>
            </a:r>
          </a:p>
          <a:p>
            <a:pPr>
              <a:spcBef>
                <a:spcPct val="50000"/>
              </a:spcBef>
              <a:defRPr/>
            </a:pPr>
            <a:r>
              <a:rPr lang="es-ES" sz="2000" b="1" dirty="0">
                <a:solidFill>
                  <a:srgbClr val="0070C0"/>
                </a:solidFill>
                <a:latin typeface="Arial"/>
              </a:rPr>
              <a:t>   orden de los ejercicios debe ser:  flexibilidad, rapidez, fuerza y </a:t>
            </a:r>
          </a:p>
          <a:p>
            <a:pPr>
              <a:spcBef>
                <a:spcPct val="50000"/>
              </a:spcBef>
              <a:defRPr/>
            </a:pPr>
            <a:r>
              <a:rPr lang="es-ES" sz="2000" b="1" dirty="0">
                <a:solidFill>
                  <a:srgbClr val="0070C0"/>
                </a:solidFill>
                <a:latin typeface="Arial"/>
              </a:rPr>
              <a:t>   resistencia, siempre comenzando de arriba abajo o viceversa, </a:t>
            </a:r>
          </a:p>
          <a:p>
            <a:pPr>
              <a:spcBef>
                <a:spcPct val="50000"/>
              </a:spcBef>
              <a:defRPr/>
            </a:pPr>
            <a:r>
              <a:rPr lang="es-ES" sz="2000" b="1" dirty="0">
                <a:solidFill>
                  <a:srgbClr val="0070C0"/>
                </a:solidFill>
                <a:latin typeface="Arial"/>
              </a:rPr>
              <a:t>   iniciando por los ejercicios más fáciles y después los mas difíciles. </a:t>
            </a:r>
          </a:p>
          <a:p>
            <a:pPr>
              <a:spcBef>
                <a:spcPct val="50000"/>
              </a:spcBef>
              <a:buFont typeface="Wingdings" pitchFamily="2" charset="2"/>
              <a:buChar char="v"/>
              <a:defRPr/>
            </a:pPr>
            <a:r>
              <a:rPr lang="es-ES" sz="2000" b="1" dirty="0">
                <a:solidFill>
                  <a:srgbClr val="0070C0"/>
                </a:solidFill>
                <a:latin typeface="Arial"/>
              </a:rPr>
              <a:t>La ejecución de un mal calentamiento produce  </a:t>
            </a:r>
            <a:r>
              <a:rPr lang="es-ES" sz="2000" b="1" dirty="0" smtClean="0">
                <a:solidFill>
                  <a:srgbClr val="0070C0"/>
                </a:solidFill>
                <a:latin typeface="Arial"/>
              </a:rPr>
              <a:t>lesiones y  fatiga muscular.</a:t>
            </a:r>
          </a:p>
          <a:p>
            <a:pPr algn="ctr">
              <a:spcBef>
                <a:spcPct val="50000"/>
              </a:spcBef>
              <a:defRPr/>
            </a:pPr>
            <a:r>
              <a:rPr lang="es-ES_tradnl" sz="2000" b="1" dirty="0" smtClean="0"/>
              <a:t>Planificación           </a:t>
            </a:r>
            <a:r>
              <a:rPr lang="es-ES_tradnl" sz="2000" b="1" dirty="0"/>
              <a:t>Control</a:t>
            </a:r>
            <a:r>
              <a:rPr lang="es-ES_tradnl" sz="2000" dirty="0"/>
              <a:t> </a:t>
            </a:r>
            <a:r>
              <a:rPr lang="es-ES_tradnl" sz="2000" b="1" dirty="0"/>
              <a:t>del </a:t>
            </a:r>
            <a:r>
              <a:rPr lang="es-ES_tradnl" sz="2000" b="1" dirty="0" smtClean="0"/>
              <a:t>entrenamiento         Análisis</a:t>
            </a:r>
            <a:r>
              <a:rPr lang="es-ES_tradnl" sz="2000" b="1" dirty="0"/>
              <a:t> </a:t>
            </a:r>
            <a:endParaRPr lang="es-ES_tradnl" sz="2000" b="1" dirty="0" smtClean="0"/>
          </a:p>
          <a:p>
            <a:pPr algn="ctr">
              <a:spcBef>
                <a:spcPct val="50000"/>
              </a:spcBef>
              <a:defRPr/>
            </a:pPr>
            <a:r>
              <a:rPr lang="es-ES_tradnl" sz="2000" b="1" dirty="0" smtClean="0"/>
              <a:t>Periodización</a:t>
            </a:r>
            <a:r>
              <a:rPr lang="es-ES_tradnl" sz="2000" b="1" dirty="0"/>
              <a:t>:</a:t>
            </a:r>
            <a:endParaRPr lang="es-ES" sz="2000" b="1" dirty="0">
              <a:solidFill>
                <a:srgbClr val="0070C0"/>
              </a:solidFill>
              <a:latin typeface="Arial"/>
            </a:endParaRPr>
          </a:p>
          <a:p>
            <a:pPr algn="ctr">
              <a:spcBef>
                <a:spcPct val="50000"/>
              </a:spcBef>
              <a:defRPr/>
            </a:pPr>
            <a:r>
              <a:rPr lang="es-ES" sz="2000" b="1" dirty="0">
                <a:latin typeface="Arial"/>
              </a:rPr>
              <a:t/>
            </a:r>
            <a:br>
              <a:rPr lang="es-ES" sz="2000" b="1" dirty="0">
                <a:latin typeface="Arial"/>
              </a:rPr>
            </a:br>
            <a:endParaRPr lang="es-ES" sz="2000" b="1" dirty="0">
              <a:latin typeface="Arial"/>
            </a:endParaRPr>
          </a:p>
          <a:p>
            <a:pPr algn="ctr">
              <a:spcBef>
                <a:spcPct val="50000"/>
              </a:spcBef>
              <a:defRPr/>
            </a:pPr>
            <a:endParaRPr lang="es-ES" dirty="0"/>
          </a:p>
        </p:txBody>
      </p:sp>
      <p:sp>
        <p:nvSpPr>
          <p:cNvPr id="3" name="2 Rectángulo"/>
          <p:cNvSpPr/>
          <p:nvPr/>
        </p:nvSpPr>
        <p:spPr>
          <a:xfrm>
            <a:off x="1666844" y="714357"/>
            <a:ext cx="9001156" cy="461665"/>
          </a:xfrm>
          <a:prstGeom prst="rect">
            <a:avLst/>
          </a:prstGeom>
        </p:spPr>
        <p:txBody>
          <a:bodyPr wrap="square">
            <a:spAutoFit/>
          </a:bodyPr>
          <a:lstStyle/>
          <a:p>
            <a:pPr algn="ctr">
              <a:spcBef>
                <a:spcPct val="30000"/>
              </a:spcBef>
              <a:defRPr/>
            </a:pPr>
            <a:r>
              <a:rPr lang="es-ES" sz="2400" b="1" dirty="0">
                <a:solidFill>
                  <a:srgbClr val="7030A0"/>
                </a:solidFill>
                <a:latin typeface="Arial"/>
              </a:rPr>
              <a:t>Consideraciones </a:t>
            </a:r>
            <a:r>
              <a:rPr lang="es-ES" sz="2400" b="1" dirty="0" smtClean="0">
                <a:solidFill>
                  <a:srgbClr val="7030A0"/>
                </a:solidFill>
                <a:latin typeface="Arial"/>
              </a:rPr>
              <a:t>generales</a:t>
            </a:r>
            <a:endParaRPr lang="es-ES" sz="2400" b="1" dirty="0">
              <a:solidFill>
                <a:srgbClr val="7030A0"/>
              </a:solidFill>
              <a:latin typeface="Arial"/>
            </a:endParaRPr>
          </a:p>
        </p:txBody>
      </p:sp>
      <p:sp>
        <p:nvSpPr>
          <p:cNvPr id="4" name="Flecha derecha 3"/>
          <p:cNvSpPr/>
          <p:nvPr/>
        </p:nvSpPr>
        <p:spPr>
          <a:xfrm>
            <a:off x="4544704" y="4352498"/>
            <a:ext cx="368490" cy="1364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derecha 4"/>
          <p:cNvSpPr/>
          <p:nvPr/>
        </p:nvSpPr>
        <p:spPr>
          <a:xfrm>
            <a:off x="7933897" y="4300182"/>
            <a:ext cx="368490" cy="2160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Flecha derecha 5"/>
          <p:cNvSpPr/>
          <p:nvPr/>
        </p:nvSpPr>
        <p:spPr>
          <a:xfrm rot="695727" flipV="1">
            <a:off x="3920557" y="4702984"/>
            <a:ext cx="806847" cy="2298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derecha 6"/>
          <p:cNvSpPr/>
          <p:nvPr/>
        </p:nvSpPr>
        <p:spPr>
          <a:xfrm rot="10105870" flipV="1">
            <a:off x="7133957" y="4691824"/>
            <a:ext cx="921887" cy="1929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0338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7083380"/>
          </a:xfrm>
        </p:spPr>
      </p:pic>
    </p:spTree>
    <p:extLst>
      <p:ext uri="{BB962C8B-B14F-4D97-AF65-F5344CB8AC3E}">
        <p14:creationId xmlns:p14="http://schemas.microsoft.com/office/powerpoint/2010/main" val="33723325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738648" y="875764"/>
            <a:ext cx="8783391" cy="5855595"/>
          </a:xfrm>
        </p:spPr>
        <p:txBody>
          <a:bodyPr>
            <a:normAutofit fontScale="92500" lnSpcReduction="10000"/>
          </a:bodyPr>
          <a:lstStyle/>
          <a:p>
            <a:pPr marL="0" indent="0">
              <a:buNone/>
            </a:pPr>
            <a:r>
              <a:rPr lang="es-ES" dirty="0" smtClean="0"/>
              <a:t> </a:t>
            </a:r>
          </a:p>
          <a:p>
            <a:pPr marL="0" indent="0">
              <a:buNone/>
            </a:pPr>
            <a:endParaRPr lang="es-ES" dirty="0" smtClean="0"/>
          </a:p>
          <a:p>
            <a:pPr marL="0" indent="0">
              <a:buNone/>
            </a:pPr>
            <a:r>
              <a:rPr lang="es-ES" dirty="0" smtClean="0"/>
              <a:t>Daño </a:t>
            </a:r>
            <a:r>
              <a:rPr lang="es-ES" dirty="0"/>
              <a:t>corporal causado por una herida, un golpe o una enfermedad. </a:t>
            </a:r>
          </a:p>
          <a:p>
            <a:pPr marL="0" indent="0">
              <a:buNone/>
            </a:pPr>
            <a:r>
              <a:rPr lang="es-ES" dirty="0" smtClean="0"/>
              <a:t>Toda </a:t>
            </a:r>
            <a:r>
              <a:rPr lang="es-ES" dirty="0"/>
              <a:t>lesión implica un daño, </a:t>
            </a:r>
            <a:r>
              <a:rPr lang="es-ES" dirty="0">
                <a:solidFill>
                  <a:srgbClr val="0070C0"/>
                </a:solidFill>
              </a:rPr>
              <a:t>físico y /o </a:t>
            </a:r>
            <a:r>
              <a:rPr lang="es-ES" dirty="0" smtClean="0">
                <a:solidFill>
                  <a:srgbClr val="0070C0"/>
                </a:solidFill>
              </a:rPr>
              <a:t>mental</a:t>
            </a:r>
            <a:r>
              <a:rPr lang="es-ES" dirty="0" smtClean="0"/>
              <a:t>, las lesiones </a:t>
            </a:r>
            <a:r>
              <a:rPr lang="es-ES" dirty="0"/>
              <a:t>pueden ser causadas accidentalmente, por descargadas eléctricas, por el frío, por la acción del sol, por </a:t>
            </a:r>
            <a:r>
              <a:rPr lang="es-ES" dirty="0" smtClean="0"/>
              <a:t>caídas</a:t>
            </a:r>
            <a:r>
              <a:rPr lang="es-ES" dirty="0"/>
              <a:t>.</a:t>
            </a:r>
            <a:endParaRPr lang="es-ES" dirty="0" smtClean="0"/>
          </a:p>
          <a:p>
            <a:pPr marL="0" indent="0">
              <a:buNone/>
            </a:pPr>
            <a:r>
              <a:rPr lang="es-ES" dirty="0" smtClean="0">
                <a:solidFill>
                  <a:schemeClr val="accent2">
                    <a:lumMod val="50000"/>
                  </a:schemeClr>
                </a:solidFill>
              </a:rPr>
              <a:t>CAUSAS:</a:t>
            </a:r>
          </a:p>
          <a:p>
            <a:pPr marL="0" indent="0">
              <a:buNone/>
            </a:pPr>
            <a:r>
              <a:rPr lang="es-ES" dirty="0" smtClean="0">
                <a:solidFill>
                  <a:srgbClr val="7030A0"/>
                </a:solidFill>
              </a:rPr>
              <a:t>NUTRICION</a:t>
            </a:r>
          </a:p>
          <a:p>
            <a:pPr marL="0" indent="0">
              <a:buNone/>
            </a:pPr>
            <a:r>
              <a:rPr lang="es-ES" sz="1400" dirty="0" smtClean="0">
                <a:solidFill>
                  <a:srgbClr val="7030A0"/>
                </a:solidFill>
              </a:rPr>
              <a:t>Alimentación descontrolada</a:t>
            </a:r>
          </a:p>
          <a:p>
            <a:pPr marL="0" indent="0">
              <a:buNone/>
            </a:pPr>
            <a:r>
              <a:rPr lang="es-ES" dirty="0" smtClean="0">
                <a:solidFill>
                  <a:srgbClr val="7030A0"/>
                </a:solidFill>
              </a:rPr>
              <a:t>ESTADO FISICO</a:t>
            </a:r>
          </a:p>
          <a:p>
            <a:pPr marL="0" indent="0">
              <a:buNone/>
            </a:pPr>
            <a:r>
              <a:rPr lang="es-ES" sz="2200" dirty="0" smtClean="0">
                <a:solidFill>
                  <a:srgbClr val="7030A0"/>
                </a:solidFill>
              </a:rPr>
              <a:t>Edad</a:t>
            </a:r>
            <a:r>
              <a:rPr lang="es-ES" dirty="0" smtClean="0">
                <a:solidFill>
                  <a:srgbClr val="7030A0"/>
                </a:solidFill>
              </a:rPr>
              <a:t>. Peso. Estatura. constitución física</a:t>
            </a:r>
          </a:p>
          <a:p>
            <a:pPr marL="0" indent="0">
              <a:buNone/>
            </a:pPr>
            <a:r>
              <a:rPr lang="es-ES" dirty="0" smtClean="0">
                <a:solidFill>
                  <a:srgbClr val="7030A0"/>
                </a:solidFill>
              </a:rPr>
              <a:t>HABILIDAD</a:t>
            </a:r>
          </a:p>
          <a:p>
            <a:pPr marL="0" indent="0">
              <a:buNone/>
            </a:pPr>
            <a:r>
              <a:rPr lang="es-ES" sz="1400" dirty="0" smtClean="0">
                <a:solidFill>
                  <a:srgbClr val="7030A0"/>
                </a:solidFill>
              </a:rPr>
              <a:t>Situación de desarrollo físico social</a:t>
            </a:r>
          </a:p>
          <a:p>
            <a:r>
              <a:rPr lang="es-ES" sz="1400" dirty="0" smtClean="0">
                <a:solidFill>
                  <a:srgbClr val="7030A0"/>
                </a:solidFill>
              </a:rPr>
              <a:t>Cognitiva.</a:t>
            </a:r>
          </a:p>
          <a:p>
            <a:r>
              <a:rPr lang="es-ES" sz="1400" dirty="0" smtClean="0">
                <a:solidFill>
                  <a:srgbClr val="7030A0"/>
                </a:solidFill>
              </a:rPr>
              <a:t>Deportivas. Motrices básicas. Capacidades físicas.</a:t>
            </a:r>
            <a:endParaRPr lang="es-ES" dirty="0">
              <a:solidFill>
                <a:srgbClr val="7030A0"/>
              </a:solidFill>
            </a:endParaRPr>
          </a:p>
          <a:p>
            <a:endParaRPr lang="es-ES" sz="1600" dirty="0">
              <a:solidFill>
                <a:srgbClr val="7030A0"/>
              </a:solidFill>
            </a:endParaRPr>
          </a:p>
          <a:p>
            <a:pPr marL="0" indent="0">
              <a:buNone/>
            </a:pP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699" y="2893324"/>
            <a:ext cx="4210438" cy="3964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58595945"/>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160709"/>
            <a:ext cx="10018713" cy="474908"/>
          </a:xfrm>
        </p:spPr>
        <p:txBody>
          <a:bodyPr>
            <a:normAutofit fontScale="90000"/>
          </a:bodyPr>
          <a:lstStyle/>
          <a:p>
            <a:r>
              <a:rPr lang="es-ES" dirty="0" smtClean="0">
                <a:solidFill>
                  <a:srgbClr val="7030A0"/>
                </a:solidFill>
              </a:rPr>
              <a:t>LESIÓN AGUDA </a:t>
            </a:r>
            <a:endParaRPr lang="es-ES" dirty="0">
              <a:solidFill>
                <a:srgbClr val="7030A0"/>
              </a:solidFill>
            </a:endParaRPr>
          </a:p>
        </p:txBody>
      </p:sp>
      <p:sp>
        <p:nvSpPr>
          <p:cNvPr id="3" name="Marcador de contenido 2"/>
          <p:cNvSpPr>
            <a:spLocks noGrp="1"/>
          </p:cNvSpPr>
          <p:nvPr>
            <p:ph idx="1"/>
          </p:nvPr>
        </p:nvSpPr>
        <p:spPr>
          <a:xfrm>
            <a:off x="1484311" y="1442435"/>
            <a:ext cx="8028180" cy="4348766"/>
          </a:xfrm>
        </p:spPr>
        <p:txBody>
          <a:bodyPr>
            <a:normAutofit fontScale="55000" lnSpcReduction="20000"/>
          </a:bodyPr>
          <a:lstStyle/>
          <a:p>
            <a:pPr lvl="0"/>
            <a:r>
              <a:rPr lang="es-ES" sz="4500" dirty="0">
                <a:solidFill>
                  <a:srgbClr val="0070C0"/>
                </a:solidFill>
              </a:rPr>
              <a:t>Un dolor grave repentino</a:t>
            </a:r>
          </a:p>
          <a:p>
            <a:pPr lvl="0"/>
            <a:r>
              <a:rPr lang="es-ES" sz="4500" dirty="0">
                <a:solidFill>
                  <a:srgbClr val="0070C0"/>
                </a:solidFill>
              </a:rPr>
              <a:t>Hinchazón</a:t>
            </a:r>
          </a:p>
          <a:p>
            <a:pPr lvl="0"/>
            <a:r>
              <a:rPr lang="es-ES" sz="4500" dirty="0">
                <a:solidFill>
                  <a:srgbClr val="0070C0"/>
                </a:solidFill>
              </a:rPr>
              <a:t>No poder apoyarse en una pierna, rodilla, tobillo o pie</a:t>
            </a:r>
          </a:p>
          <a:p>
            <a:pPr lvl="0"/>
            <a:r>
              <a:rPr lang="es-ES" sz="4500" dirty="0">
                <a:solidFill>
                  <a:srgbClr val="0070C0"/>
                </a:solidFill>
              </a:rPr>
              <a:t>Un brazo, codo, muñeca, mano o dedo que está muy adolorido</a:t>
            </a:r>
          </a:p>
          <a:p>
            <a:pPr lvl="0"/>
            <a:r>
              <a:rPr lang="es-ES" sz="4500" dirty="0">
                <a:solidFill>
                  <a:srgbClr val="0070C0"/>
                </a:solidFill>
              </a:rPr>
              <a:t>Dificultades en el movimiento normal de una articulación</a:t>
            </a:r>
          </a:p>
          <a:p>
            <a:pPr lvl="0"/>
            <a:r>
              <a:rPr lang="es-ES" sz="4500" dirty="0">
                <a:solidFill>
                  <a:srgbClr val="0070C0"/>
                </a:solidFill>
              </a:rPr>
              <a:t>Extrema debilidad en una pierna o un brazo</a:t>
            </a:r>
          </a:p>
          <a:p>
            <a:pPr lvl="0"/>
            <a:r>
              <a:rPr lang="es-ES" sz="4500" dirty="0">
                <a:solidFill>
                  <a:srgbClr val="0070C0"/>
                </a:solidFill>
              </a:rPr>
              <a:t>Un hueso o una articulación que están visiblemente fuera de su sitio.</a:t>
            </a:r>
          </a:p>
          <a:p>
            <a:endParaRPr lang="es-ES" dirty="0"/>
          </a:p>
        </p:txBody>
      </p:sp>
      <p:sp>
        <p:nvSpPr>
          <p:cNvPr id="4" name="Rectángulo 3"/>
          <p:cNvSpPr/>
          <p:nvPr/>
        </p:nvSpPr>
        <p:spPr>
          <a:xfrm>
            <a:off x="3791947" y="237379"/>
            <a:ext cx="5126724" cy="769441"/>
          </a:xfrm>
          <a:prstGeom prst="rect">
            <a:avLst/>
          </a:prstGeom>
          <a:noFill/>
        </p:spPr>
        <p:txBody>
          <a:bodyPr wrap="none" lIns="91440" tIns="45720" rIns="91440" bIns="45720">
            <a:spAutoFit/>
          </a:bodyPr>
          <a:lstStyle/>
          <a:p>
            <a:pPr algn="ctr"/>
            <a:r>
              <a:rPr lang="es-ES" sz="4400" dirty="0" smtClean="0">
                <a:ln w="0"/>
                <a:effectLst>
                  <a:outerShdw blurRad="38100" dist="19050" dir="2700000" algn="tl" rotWithShape="0">
                    <a:schemeClr val="dk1">
                      <a:alpha val="40000"/>
                    </a:schemeClr>
                  </a:outerShdw>
                </a:effectLst>
              </a:rPr>
              <a:t>GRADOS DE LESIÓN</a:t>
            </a:r>
            <a:endParaRPr lang="es-ES" sz="44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6195" y="1635617"/>
            <a:ext cx="2143125" cy="3998709"/>
          </a:xfrm>
          <a:prstGeom prst="rect">
            <a:avLst/>
          </a:prstGeom>
        </p:spPr>
      </p:pic>
    </p:spTree>
    <p:extLst>
      <p:ext uri="{BB962C8B-B14F-4D97-AF65-F5344CB8AC3E}">
        <p14:creationId xmlns:p14="http://schemas.microsoft.com/office/powerpoint/2010/main" val="18884613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7030A0"/>
                </a:solidFill>
              </a:rPr>
              <a:t>LESIONES CRÓNICAS </a:t>
            </a:r>
            <a:endParaRPr lang="es-ES" dirty="0">
              <a:solidFill>
                <a:srgbClr val="7030A0"/>
              </a:solidFill>
            </a:endParaRPr>
          </a:p>
        </p:txBody>
      </p:sp>
      <p:sp>
        <p:nvSpPr>
          <p:cNvPr id="3" name="Marcador de contenido 2"/>
          <p:cNvSpPr>
            <a:spLocks noGrp="1"/>
          </p:cNvSpPr>
          <p:nvPr>
            <p:ph idx="1"/>
          </p:nvPr>
        </p:nvSpPr>
        <p:spPr>
          <a:xfrm>
            <a:off x="1484310" y="1081825"/>
            <a:ext cx="10018713" cy="4709375"/>
          </a:xfrm>
        </p:spPr>
        <p:txBody>
          <a:bodyPr/>
          <a:lstStyle/>
          <a:p>
            <a:pPr lvl="0"/>
            <a:r>
              <a:rPr lang="es-ES" sz="3200" dirty="0">
                <a:solidFill>
                  <a:srgbClr val="0070C0"/>
                </a:solidFill>
              </a:rPr>
              <a:t>Dolor mientras está jugando</a:t>
            </a:r>
          </a:p>
          <a:p>
            <a:pPr lvl="0"/>
            <a:r>
              <a:rPr lang="es-ES" sz="3200" dirty="0">
                <a:solidFill>
                  <a:srgbClr val="0070C0"/>
                </a:solidFill>
              </a:rPr>
              <a:t>Dolor mientras está haciendo ejercicio</a:t>
            </a:r>
          </a:p>
          <a:p>
            <a:pPr lvl="0"/>
            <a:r>
              <a:rPr lang="es-ES" sz="3200" dirty="0">
                <a:solidFill>
                  <a:srgbClr val="0070C0"/>
                </a:solidFill>
              </a:rPr>
              <a:t>Dolor leve incluso en reposo</a:t>
            </a:r>
          </a:p>
          <a:p>
            <a:pPr lvl="0"/>
            <a:r>
              <a:rPr lang="es-ES" sz="3200" dirty="0">
                <a:solidFill>
                  <a:srgbClr val="0070C0"/>
                </a:solidFill>
              </a:rPr>
              <a:t>Hinchazón.</a:t>
            </a:r>
          </a:p>
          <a:p>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2752" y="3835021"/>
            <a:ext cx="5090615" cy="2352204"/>
          </a:xfrm>
          <a:prstGeom prst="rect">
            <a:avLst/>
          </a:prstGeom>
          <a:ln>
            <a:noFill/>
          </a:ln>
          <a:effectLst>
            <a:softEdge rad="112500"/>
          </a:effectLst>
        </p:spPr>
      </p:pic>
    </p:spTree>
    <p:extLst>
      <p:ext uri="{BB962C8B-B14F-4D97-AF65-F5344CB8AC3E}">
        <p14:creationId xmlns:p14="http://schemas.microsoft.com/office/powerpoint/2010/main" val="4077746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44424" y="731968"/>
            <a:ext cx="10018713" cy="1340474"/>
          </a:xfrm>
        </p:spPr>
        <p:txBody>
          <a:bodyPr/>
          <a:lstStyle/>
          <a:p>
            <a:r>
              <a:rPr lang="es-ES" b="1" spc="50" dirty="0" smtClean="0">
                <a:ln w="9525" cmpd="sng">
                  <a:solidFill>
                    <a:schemeClr val="accent1"/>
                  </a:solidFill>
                  <a:prstDash val="solid"/>
                </a:ln>
                <a:solidFill>
                  <a:srgbClr val="70AD47">
                    <a:tint val="1000"/>
                  </a:srgbClr>
                </a:solidFill>
                <a:effectLst>
                  <a:glow rad="38100">
                    <a:schemeClr val="accent1">
                      <a:alpha val="40000"/>
                    </a:schemeClr>
                  </a:glow>
                </a:effectLst>
              </a:rPr>
              <a:t>TIPOS DE LESIONES DEPORTIVAS </a:t>
            </a:r>
            <a:endParaRPr lang="es-ES"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3" name="Marcador de contenido 2"/>
          <p:cNvSpPr>
            <a:spLocks noGrp="1"/>
          </p:cNvSpPr>
          <p:nvPr>
            <p:ph idx="1"/>
          </p:nvPr>
        </p:nvSpPr>
        <p:spPr>
          <a:xfrm>
            <a:off x="1484311" y="1944711"/>
            <a:ext cx="6333166" cy="4507604"/>
          </a:xfrm>
        </p:spPr>
        <p:txBody>
          <a:bodyPr>
            <a:normAutofit lnSpcReduction="10000"/>
          </a:bodyPr>
          <a:lstStyle/>
          <a:p>
            <a:pPr marL="0" indent="0">
              <a:buNone/>
            </a:pPr>
            <a:endParaRPr lang="es-ES" sz="3600" dirty="0"/>
          </a:p>
          <a:p>
            <a:pPr lvl="1"/>
            <a:r>
              <a:rPr lang="es-ES" sz="2400" b="1" dirty="0">
                <a:solidFill>
                  <a:srgbClr val="7030A0"/>
                </a:solidFill>
              </a:rPr>
              <a:t>Lesiones musculares: </a:t>
            </a:r>
            <a:r>
              <a:rPr lang="es-ES" sz="2400" dirty="0"/>
              <a:t>dentro de ellas están las provocadas por factores externos (</a:t>
            </a:r>
            <a:r>
              <a:rPr lang="es-ES" sz="2400" u="sng" dirty="0">
                <a:hlinkClick r:id="rId2"/>
              </a:rPr>
              <a:t>contusiones</a:t>
            </a:r>
            <a:r>
              <a:rPr lang="es-ES" sz="2400" dirty="0"/>
              <a:t> y heridas) y las producidas por factores internos (</a:t>
            </a:r>
            <a:r>
              <a:rPr lang="es-ES" sz="2400" dirty="0" smtClean="0"/>
              <a:t>desgarros</a:t>
            </a:r>
            <a:r>
              <a:rPr lang="es-ES" sz="2400" dirty="0"/>
              <a:t>, tirones o roturas musculares).</a:t>
            </a:r>
            <a:endParaRPr lang="es-ES" dirty="0"/>
          </a:p>
          <a:p>
            <a:pPr lvl="1"/>
            <a:r>
              <a:rPr lang="es-ES" sz="2400" b="1" dirty="0">
                <a:solidFill>
                  <a:srgbClr val="7030A0"/>
                </a:solidFill>
              </a:rPr>
              <a:t>Lesiones en los tendones:</a:t>
            </a:r>
            <a:r>
              <a:rPr lang="es-ES" sz="2400" dirty="0">
                <a:solidFill>
                  <a:srgbClr val="7030A0"/>
                </a:solidFill>
              </a:rPr>
              <a:t> </a:t>
            </a:r>
            <a:r>
              <a:rPr lang="es-ES" sz="2400" dirty="0"/>
              <a:t>suelen producirse bien por el uso de material o calzado inadecuado o por culpa de un terreno irregular o demasiado duro para practicar </a:t>
            </a:r>
            <a:r>
              <a:rPr lang="es-ES" sz="2400" dirty="0" smtClean="0"/>
              <a:t>ejercicio o cualquier deporte.</a:t>
            </a:r>
            <a:endParaRPr lang="es-ES" dirty="0"/>
          </a:p>
          <a:p>
            <a:endParaRPr lang="es-ES" sz="28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3561" y="148108"/>
            <a:ext cx="2542343" cy="1967295"/>
          </a:xfrm>
          <a:prstGeom prst="rect">
            <a:avLst/>
          </a:prstGeom>
        </p:spPr>
      </p:pic>
      <p:pic>
        <p:nvPicPr>
          <p:cNvPr id="5" name="Imagen 4"/>
          <p:cNvPicPr>
            <a:picLocks noChangeAspect="1"/>
          </p:cNvPicPr>
          <p:nvPr/>
        </p:nvPicPr>
        <p:blipFill rotWithShape="1">
          <a:blip r:embed="rId4"/>
          <a:srcRect l="4009" t="4366" r="6075" b="28018"/>
          <a:stretch/>
        </p:blipFill>
        <p:spPr>
          <a:xfrm>
            <a:off x="8270543" y="2359423"/>
            <a:ext cx="3234520" cy="2007862"/>
          </a:xfrm>
          <a:prstGeom prst="rect">
            <a:avLst/>
          </a:prstGeom>
        </p:spPr>
      </p:pic>
      <p:pic>
        <p:nvPicPr>
          <p:cNvPr id="6" name="Imagen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0543" y="4654265"/>
            <a:ext cx="3234520" cy="1798050"/>
          </a:xfrm>
          <a:prstGeom prst="rect">
            <a:avLst/>
          </a:prstGeom>
        </p:spPr>
      </p:pic>
    </p:spTree>
    <p:extLst>
      <p:ext uri="{BB962C8B-B14F-4D97-AF65-F5344CB8AC3E}">
        <p14:creationId xmlns:p14="http://schemas.microsoft.com/office/powerpoint/2010/main" val="530803161"/>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84310" y="734097"/>
            <a:ext cx="5843769" cy="5057104"/>
          </a:xfrm>
        </p:spPr>
        <p:txBody>
          <a:bodyPr>
            <a:normAutofit lnSpcReduction="10000"/>
          </a:bodyPr>
          <a:lstStyle/>
          <a:p>
            <a:pPr marL="457200" lvl="1" indent="0">
              <a:buNone/>
            </a:pPr>
            <a:r>
              <a:rPr lang="es-ES" sz="2800" b="1" dirty="0" smtClean="0">
                <a:solidFill>
                  <a:srgbClr val="7030A0"/>
                </a:solidFill>
              </a:rPr>
              <a:t>Lesiones </a:t>
            </a:r>
            <a:r>
              <a:rPr lang="es-ES" sz="2800" b="1" dirty="0">
                <a:solidFill>
                  <a:srgbClr val="7030A0"/>
                </a:solidFill>
              </a:rPr>
              <a:t>de huesos:</a:t>
            </a:r>
            <a:r>
              <a:rPr lang="es-ES" sz="2800" dirty="0">
                <a:solidFill>
                  <a:srgbClr val="7030A0"/>
                </a:solidFill>
              </a:rPr>
              <a:t> </a:t>
            </a:r>
            <a:r>
              <a:rPr lang="es-ES" sz="2800" dirty="0"/>
              <a:t>un fuerte traumatismo puede causar </a:t>
            </a:r>
            <a:r>
              <a:rPr lang="es-ES" sz="2800" u="sng" dirty="0">
                <a:hlinkClick r:id="rId2"/>
              </a:rPr>
              <a:t>una fractura del hueso</a:t>
            </a:r>
            <a:r>
              <a:rPr lang="es-ES" sz="2800" dirty="0"/>
              <a:t> de mayor o menor grado (fisuras) cuyo periodo de curación suele ser más extenso que el resto de lesiones. Además de las fracturas pueden darse otros problemas en los huesos, como un crecimiento desigual, un desgaste del hueso </a:t>
            </a:r>
            <a:r>
              <a:rPr lang="es-ES" sz="2800" dirty="0" smtClean="0"/>
              <a:t>o inflamación del periostio (membrana </a:t>
            </a:r>
            <a:r>
              <a:rPr lang="es-ES" sz="2800" dirty="0"/>
              <a:t>que recubre al hueso).</a:t>
            </a:r>
            <a:endParaRPr lang="es-ES" sz="2400" dirty="0"/>
          </a:p>
        </p:txBody>
      </p:sp>
      <p:pic>
        <p:nvPicPr>
          <p:cNvPr id="4" name="Marcador de contenido 3"/>
          <p:cNvPicPr>
            <a:picLocks noChangeAspect="1"/>
          </p:cNvPicPr>
          <p:nvPr/>
        </p:nvPicPr>
        <p:blipFill>
          <a:blip r:embed="rId3"/>
          <a:stretch>
            <a:fillRect/>
          </a:stretch>
        </p:blipFill>
        <p:spPr>
          <a:xfrm>
            <a:off x="8167256" y="586853"/>
            <a:ext cx="3788183" cy="5831119"/>
          </a:xfrm>
          <a:prstGeom prst="rect">
            <a:avLst/>
          </a:prstGeom>
        </p:spPr>
      </p:pic>
    </p:spTree>
    <p:extLst>
      <p:ext uri="{BB962C8B-B14F-4D97-AF65-F5344CB8AC3E}">
        <p14:creationId xmlns:p14="http://schemas.microsoft.com/office/powerpoint/2010/main" val="188747193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2" y="685800"/>
            <a:ext cx="5521796" cy="5715000"/>
          </a:xfrm>
        </p:spPr>
        <p:txBody>
          <a:bodyPr>
            <a:normAutofit/>
          </a:bodyPr>
          <a:lstStyle/>
          <a:p>
            <a:pPr algn="l"/>
            <a:r>
              <a:rPr lang="es-ES" dirty="0"/>
              <a:t/>
            </a:r>
            <a:br>
              <a:rPr lang="es-ES" dirty="0"/>
            </a:br>
            <a:r>
              <a:rPr lang="es-ES" sz="3100" b="1" dirty="0">
                <a:solidFill>
                  <a:srgbClr val="7030A0"/>
                </a:solidFill>
              </a:rPr>
              <a:t>Lesiones en las articulaciones:</a:t>
            </a:r>
            <a:r>
              <a:rPr lang="es-ES" sz="3100" dirty="0">
                <a:solidFill>
                  <a:srgbClr val="7030A0"/>
                </a:solidFill>
              </a:rPr>
              <a:t> </a:t>
            </a:r>
            <a:r>
              <a:rPr lang="es-ES" sz="3100" dirty="0"/>
              <a:t>frecuentes en los deportes de pelota (baloncesto, fútbol…), podemos hablar de traumatismos articulares, luxaciones... por lo general son </a:t>
            </a:r>
            <a:r>
              <a:rPr lang="es-ES" sz="3100" dirty="0" smtClean="0"/>
              <a:t>dolorosas. </a:t>
            </a:r>
            <a:r>
              <a:rPr lang="es-ES" sz="3100" dirty="0"/>
              <a:t/>
            </a:r>
            <a:br>
              <a:rPr lang="es-ES" sz="3100" dirty="0"/>
            </a:br>
            <a:endParaRPr lang="es-ES" sz="3100"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385" y="0"/>
            <a:ext cx="2646320" cy="2344099"/>
          </a:xfrm>
          <a:prstGeom prst="ellipse">
            <a:avLst/>
          </a:prstGeom>
          <a:ln>
            <a:noFill/>
          </a:ln>
          <a:effectLst>
            <a:softEdge rad="112500"/>
          </a:effectLst>
        </p:spPr>
      </p:pic>
      <p:pic>
        <p:nvPicPr>
          <p:cNvPr id="5" name="Imagen 4"/>
          <p:cNvPicPr>
            <a:picLocks noChangeAspect="1"/>
          </p:cNvPicPr>
          <p:nvPr/>
        </p:nvPicPr>
        <p:blipFill rotWithShape="1">
          <a:blip r:embed="rId3"/>
          <a:srcRect l="3730" t="3559" r="566" b="43043"/>
          <a:stretch/>
        </p:blipFill>
        <p:spPr>
          <a:xfrm>
            <a:off x="7615450" y="2180720"/>
            <a:ext cx="3780431" cy="3970421"/>
          </a:xfrm>
          <a:prstGeom prst="rect">
            <a:avLst/>
          </a:prstGeom>
        </p:spPr>
      </p:pic>
    </p:spTree>
    <p:extLst>
      <p:ext uri="{BB962C8B-B14F-4D97-AF65-F5344CB8AC3E}">
        <p14:creationId xmlns:p14="http://schemas.microsoft.com/office/powerpoint/2010/main" val="4004683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solidFill>
                  <a:srgbClr val="7030A0"/>
                </a:solidFill>
              </a:rPr>
              <a:t>Lesiones por sobre carga </a:t>
            </a:r>
            <a:endParaRPr lang="es-ES" dirty="0">
              <a:solidFill>
                <a:srgbClr val="7030A0"/>
              </a:solidFill>
            </a:endParaRPr>
          </a:p>
        </p:txBody>
      </p:sp>
      <p:sp>
        <p:nvSpPr>
          <p:cNvPr id="3" name="2 Marcador de contenido"/>
          <p:cNvSpPr>
            <a:spLocks noGrp="1"/>
          </p:cNvSpPr>
          <p:nvPr>
            <p:ph idx="1"/>
          </p:nvPr>
        </p:nvSpPr>
        <p:spPr>
          <a:xfrm>
            <a:off x="1484310" y="2265529"/>
            <a:ext cx="9215535" cy="3525672"/>
          </a:xfrm>
        </p:spPr>
        <p:txBody>
          <a:bodyPr>
            <a:normAutofit/>
          </a:bodyPr>
          <a:lstStyle/>
          <a:p>
            <a:pPr algn="just">
              <a:lnSpc>
                <a:spcPct val="150000"/>
              </a:lnSpc>
            </a:pPr>
            <a:r>
              <a:rPr lang="es-ES_tradnl" sz="3600" b="1" dirty="0">
                <a:solidFill>
                  <a:srgbClr val="0070C0"/>
                </a:solidFill>
              </a:rPr>
              <a:t>Carga: </a:t>
            </a:r>
            <a:r>
              <a:rPr lang="es-ES_tradnl" sz="3600" dirty="0">
                <a:solidFill>
                  <a:srgbClr val="0070C0"/>
                </a:solidFill>
              </a:rPr>
              <a:t>Es aquel estímulo que obliga al deportista a adaptarse luego de un </a:t>
            </a:r>
            <a:r>
              <a:rPr lang="es-ES_tradnl" sz="3600" dirty="0" smtClean="0">
                <a:solidFill>
                  <a:srgbClr val="0070C0"/>
                </a:solidFill>
              </a:rPr>
              <a:t>efecto, </a:t>
            </a:r>
            <a:r>
              <a:rPr lang="es-ES_tradnl" sz="3600" dirty="0">
                <a:solidFill>
                  <a:srgbClr val="0070C0"/>
                </a:solidFill>
              </a:rPr>
              <a:t>el % de ritmo cardíaco máximo, intensidad y volumen.</a:t>
            </a:r>
            <a:endParaRPr lang="es-ES" sz="3600" dirty="0">
              <a:solidFill>
                <a:srgbClr val="0070C0"/>
              </a:solidFill>
            </a:endParaRPr>
          </a:p>
        </p:txBody>
      </p:sp>
    </p:spTree>
    <p:extLst>
      <p:ext uri="{BB962C8B-B14F-4D97-AF65-F5344CB8AC3E}">
        <p14:creationId xmlns:p14="http://schemas.microsoft.com/office/powerpoint/2010/main" val="6433024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84857" y="1300766"/>
            <a:ext cx="7302320" cy="5047446"/>
          </a:xfrm>
        </p:spPr>
        <p:txBody>
          <a:bodyPr>
            <a:normAutofit/>
          </a:bodyPr>
          <a:lstStyle/>
          <a:p>
            <a:pPr lvl="0"/>
            <a:r>
              <a:rPr lang="es-ES" dirty="0" smtClean="0"/>
              <a:t> </a:t>
            </a:r>
            <a:r>
              <a:rPr lang="es-ES" dirty="0" smtClean="0">
                <a:solidFill>
                  <a:srgbClr val="0070C0"/>
                </a:solidFill>
              </a:rPr>
              <a:t>Son  </a:t>
            </a:r>
            <a:r>
              <a:rPr lang="es-ES" dirty="0">
                <a:solidFill>
                  <a:srgbClr val="0070C0"/>
                </a:solidFill>
              </a:rPr>
              <a:t>fracturas </a:t>
            </a:r>
            <a:r>
              <a:rPr lang="es-ES" dirty="0" smtClean="0">
                <a:solidFill>
                  <a:srgbClr val="0070C0"/>
                </a:solidFill>
              </a:rPr>
              <a:t>ocasionadas </a:t>
            </a:r>
            <a:r>
              <a:rPr lang="es-ES" smtClean="0">
                <a:solidFill>
                  <a:srgbClr val="0070C0"/>
                </a:solidFill>
              </a:rPr>
              <a:t>por sobre uso </a:t>
            </a:r>
            <a:r>
              <a:rPr lang="es-ES" dirty="0" smtClean="0">
                <a:solidFill>
                  <a:srgbClr val="0070C0"/>
                </a:solidFill>
              </a:rPr>
              <a:t>del cuerpo humano. </a:t>
            </a:r>
            <a:r>
              <a:rPr lang="es-ES" dirty="0">
                <a:solidFill>
                  <a:srgbClr val="0070C0"/>
                </a:solidFill>
              </a:rPr>
              <a:t>Estas lesiones también se conocen como </a:t>
            </a:r>
            <a:r>
              <a:rPr lang="es-ES" b="1" dirty="0">
                <a:solidFill>
                  <a:srgbClr val="0070C0"/>
                </a:solidFill>
              </a:rPr>
              <a:t>lesiones crónicas</a:t>
            </a:r>
            <a:r>
              <a:rPr lang="es-ES" dirty="0">
                <a:solidFill>
                  <a:srgbClr val="0070C0"/>
                </a:solidFill>
              </a:rPr>
              <a:t> porque se desarrollan durante períodos de tiempo más largos, generalmente por un entrenamiento repetitivo, como el que se lleva a cabo al correr o al lanzar cosas por encima de la </a:t>
            </a:r>
            <a:r>
              <a:rPr lang="es-ES" dirty="0" smtClean="0">
                <a:solidFill>
                  <a:srgbClr val="0070C0"/>
                </a:solidFill>
              </a:rPr>
              <a:t>cabeza. </a:t>
            </a:r>
            <a:r>
              <a:rPr lang="es-ES" dirty="0">
                <a:solidFill>
                  <a:srgbClr val="0070C0"/>
                </a:solidFill>
              </a:rPr>
              <a:t>Las lesiones por sobreuso pueden ser tan nocivas como las agudas, aunque puedan no parecer importantes al principio. Si no se tratan, lo más probable es que empeoren con el tiempo.</a:t>
            </a:r>
          </a:p>
          <a:p>
            <a:endParaRPr lang="es-ES" dirty="0">
              <a:solidFill>
                <a:srgbClr val="0070C0"/>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9754" y="2142185"/>
            <a:ext cx="3624392" cy="42371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6708622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TM03457496[[fn=Parallax]]</Template>
  <TotalTime>389</TotalTime>
  <Words>721</Words>
  <Application>Microsoft Office PowerPoint</Application>
  <PresentationFormat>Panorámica</PresentationFormat>
  <Paragraphs>72</Paragraphs>
  <Slides>16</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16</vt:i4>
      </vt:variant>
    </vt:vector>
  </HeadingPairs>
  <TitlesOfParts>
    <vt:vector size="20" baseType="lpstr">
      <vt:lpstr>Arial</vt:lpstr>
      <vt:lpstr>Corbel</vt:lpstr>
      <vt:lpstr>Wingdings</vt:lpstr>
      <vt:lpstr>Parallax</vt:lpstr>
      <vt:lpstr>PREVENCIÓN  DE LESIONES DEPORTIVAS</vt:lpstr>
      <vt:lpstr>Presentación de PowerPoint</vt:lpstr>
      <vt:lpstr>LESIÓN AGUDA </vt:lpstr>
      <vt:lpstr>LESIONES CRÓNICAS </vt:lpstr>
      <vt:lpstr>TIPOS DE LESIONES DEPORTIVAS </vt:lpstr>
      <vt:lpstr>Presentación de PowerPoint</vt:lpstr>
      <vt:lpstr> Lesiones en las articulaciones: frecuentes en los deportes de pelota (baloncesto, fútbol…), podemos hablar de traumatismos articulares, luxaciones... por lo general son dolorosas.  </vt:lpstr>
      <vt:lpstr>Lesiones por sobre carga </vt:lpstr>
      <vt:lpstr>Presentación de PowerPoint</vt:lpstr>
      <vt:lpstr>SÍNTOMAS COMUNES</vt:lpstr>
      <vt:lpstr> PROCEDIMIENTO</vt:lpstr>
      <vt:lpstr>PREVENCIÓN</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PREVENCIÓN  DE LESIONES DEPORTIVAS</dc:title>
  <dc:creator>Usuario</dc:creator>
  <cp:lastModifiedBy>Usuario</cp:lastModifiedBy>
  <cp:revision>33</cp:revision>
  <dcterms:created xsi:type="dcterms:W3CDTF">2016-07-07T05:29:14Z</dcterms:created>
  <dcterms:modified xsi:type="dcterms:W3CDTF">2016-07-12T01:57:03Z</dcterms:modified>
</cp:coreProperties>
</file>