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0" r:id="rId3"/>
    <p:sldId id="259" r:id="rId4"/>
    <p:sldId id="257" r:id="rId5"/>
    <p:sldId id="261" r:id="rId6"/>
    <p:sldId id="262" r:id="rId7"/>
    <p:sldId id="258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67" r:id="rId16"/>
    <p:sldId id="271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597" autoAdjust="0"/>
    <p:restoredTop sz="94676" autoAdjust="0"/>
  </p:normalViewPr>
  <p:slideViewPr>
    <p:cSldViewPr>
      <p:cViewPr varScale="1">
        <p:scale>
          <a:sx n="88" d="100"/>
          <a:sy n="88" d="100"/>
        </p:scale>
        <p:origin x="-2130" y="-16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332603-EF38-40FD-9FDB-F44983BF9E3F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B2BC8DA-FA32-4D4F-A516-F9D63DE5AD85}">
      <dgm:prSet/>
      <dgm:spPr>
        <a:solidFill>
          <a:schemeClr val="accent2">
            <a:lumMod val="75000"/>
            <a:alpha val="50000"/>
          </a:schemeClr>
        </a:solidFill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pPr rtl="0"/>
          <a:r>
            <a:rPr lang="es-ES" i="1" dirty="0" smtClean="0"/>
            <a:t>«</a:t>
          </a:r>
          <a:r>
            <a:rPr lang="es-ES" i="1" dirty="0" smtClean="0">
              <a:latin typeface="Cambria" pitchFamily="18" charset="0"/>
            </a:rPr>
            <a:t>EL HOMBRE COMÚN SOLO SIENTE SU CUERPO CUANDO SE MUEVE. EL HOMBRE SENSIBLE EN CAMBIO SIENTE Y SABE QUE MUEVE SU CUERPO</a:t>
          </a:r>
          <a:r>
            <a:rPr lang="es-ES" i="1" dirty="0" smtClean="0"/>
            <a:t>» </a:t>
          </a:r>
        </a:p>
        <a:p>
          <a:pPr rtl="0"/>
          <a:r>
            <a:rPr lang="es-ES" i="1" dirty="0" err="1" smtClean="0"/>
            <a:t>Muraña</a:t>
          </a:r>
          <a:r>
            <a:rPr lang="es-ES" i="1" dirty="0" smtClean="0"/>
            <a:t> </a:t>
          </a:r>
          <a:r>
            <a:rPr lang="es-ES" i="1" dirty="0" err="1" smtClean="0"/>
            <a:t>Bettina</a:t>
          </a:r>
          <a:endParaRPr lang="es-ES" i="1" dirty="0" smtClean="0"/>
        </a:p>
        <a:p>
          <a:pPr rtl="0"/>
          <a:r>
            <a:rPr lang="es-ES" i="1" smtClean="0"/>
            <a:t>1994</a:t>
          </a:r>
          <a:endParaRPr lang="es-ES" i="1" dirty="0" smtClean="0"/>
        </a:p>
      </dgm:t>
    </dgm:pt>
    <dgm:pt modelId="{57BBABB2-0BC2-47FE-8A21-89D961E5384B}" type="parTrans" cxnId="{D6E0C3F3-A6AC-4666-BE79-8C35B92D22F4}">
      <dgm:prSet/>
      <dgm:spPr/>
      <dgm:t>
        <a:bodyPr/>
        <a:lstStyle/>
        <a:p>
          <a:endParaRPr lang="es-ES"/>
        </a:p>
      </dgm:t>
    </dgm:pt>
    <dgm:pt modelId="{9B6ADFDC-D191-4E3C-89A0-149FA4D53933}" type="sibTrans" cxnId="{D6E0C3F3-A6AC-4666-BE79-8C35B92D22F4}">
      <dgm:prSet/>
      <dgm:spPr/>
      <dgm:t>
        <a:bodyPr/>
        <a:lstStyle/>
        <a:p>
          <a:endParaRPr lang="es-ES"/>
        </a:p>
      </dgm:t>
    </dgm:pt>
    <dgm:pt modelId="{919EF7E6-A3F6-4909-9407-E927A279C4EB}" type="pres">
      <dgm:prSet presAssocID="{C4332603-EF38-40FD-9FDB-F44983BF9E3F}" presName="compositeShape" presStyleCnt="0">
        <dgm:presLayoutVars>
          <dgm:chMax val="7"/>
          <dgm:dir/>
          <dgm:resizeHandles val="exact"/>
        </dgm:presLayoutVars>
      </dgm:prSet>
      <dgm:spPr/>
    </dgm:pt>
    <dgm:pt modelId="{9D23B10C-4AD8-496F-AFD2-C7248CB7E7A2}" type="pres">
      <dgm:prSet presAssocID="{DB2BC8DA-FA32-4D4F-A516-F9D63DE5AD85}" presName="circ1TxSh" presStyleLbl="vennNode1" presStyleIdx="0" presStyleCnt="1" custScaleY="96093"/>
      <dgm:spPr/>
      <dgm:t>
        <a:bodyPr/>
        <a:lstStyle/>
        <a:p>
          <a:endParaRPr lang="es-ES"/>
        </a:p>
      </dgm:t>
    </dgm:pt>
  </dgm:ptLst>
  <dgm:cxnLst>
    <dgm:cxn modelId="{0DD75074-37E2-4CFE-88BA-0258D431E35F}" type="presOf" srcId="{DB2BC8DA-FA32-4D4F-A516-F9D63DE5AD85}" destId="{9D23B10C-4AD8-496F-AFD2-C7248CB7E7A2}" srcOrd="0" destOrd="0" presId="urn:microsoft.com/office/officeart/2005/8/layout/venn1"/>
    <dgm:cxn modelId="{D6E80D5A-06F1-457C-BE7C-5A6B90578226}" type="presOf" srcId="{C4332603-EF38-40FD-9FDB-F44983BF9E3F}" destId="{919EF7E6-A3F6-4909-9407-E927A279C4EB}" srcOrd="0" destOrd="0" presId="urn:microsoft.com/office/officeart/2005/8/layout/venn1"/>
    <dgm:cxn modelId="{D6E0C3F3-A6AC-4666-BE79-8C35B92D22F4}" srcId="{C4332603-EF38-40FD-9FDB-F44983BF9E3F}" destId="{DB2BC8DA-FA32-4D4F-A516-F9D63DE5AD85}" srcOrd="0" destOrd="0" parTransId="{57BBABB2-0BC2-47FE-8A21-89D961E5384B}" sibTransId="{9B6ADFDC-D191-4E3C-89A0-149FA4D53933}"/>
    <dgm:cxn modelId="{4DD5657E-FE5C-4AB6-B3E3-01F5A7BC28F1}" type="presParOf" srcId="{919EF7E6-A3F6-4909-9407-E927A279C4EB}" destId="{9D23B10C-4AD8-496F-AFD2-C7248CB7E7A2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23B10C-4AD8-496F-AFD2-C7248CB7E7A2}">
      <dsp:nvSpPr>
        <dsp:cNvPr id="0" name=""/>
        <dsp:cNvSpPr/>
      </dsp:nvSpPr>
      <dsp:spPr>
        <a:xfrm>
          <a:off x="0" y="504053"/>
          <a:ext cx="4572000" cy="4393371"/>
        </a:xfrm>
        <a:prstGeom prst="ellipse">
          <a:avLst/>
        </a:prstGeom>
        <a:solidFill>
          <a:schemeClr val="accent2">
            <a:lumMod val="75000"/>
            <a:alpha val="50000"/>
          </a:schemeClr>
        </a:solidFill>
        <a:ln w="15875" cap="flat" cmpd="sng" algn="ctr">
          <a:solidFill>
            <a:schemeClr val="accent1">
              <a:lumMod val="20000"/>
              <a:lumOff val="8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i="1" kern="1200" dirty="0" smtClean="0"/>
            <a:t>«</a:t>
          </a:r>
          <a:r>
            <a:rPr lang="es-ES" sz="2300" i="1" kern="1200" dirty="0" smtClean="0">
              <a:latin typeface="Cambria" pitchFamily="18" charset="0"/>
            </a:rPr>
            <a:t>EL HOMBRE COMÚN SOLO SIENTE SU CUERPO CUANDO SE MUEVE. EL HOMBRE SENSIBLE EN CAMBIO SIENTE Y SABE QUE MUEVE SU CUERPO</a:t>
          </a:r>
          <a:r>
            <a:rPr lang="es-ES" sz="2300" i="1" kern="1200" dirty="0" smtClean="0"/>
            <a:t>» </a:t>
          </a:r>
        </a:p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i="1" kern="1200" dirty="0" err="1" smtClean="0"/>
            <a:t>Muraña</a:t>
          </a:r>
          <a:r>
            <a:rPr lang="es-ES" sz="2300" i="1" kern="1200" dirty="0" smtClean="0"/>
            <a:t> </a:t>
          </a:r>
          <a:r>
            <a:rPr lang="es-ES" sz="2300" i="1" kern="1200" dirty="0" err="1" smtClean="0"/>
            <a:t>Bettina</a:t>
          </a:r>
          <a:endParaRPr lang="es-ES" sz="2300" i="1" kern="1200" dirty="0" smtClean="0"/>
        </a:p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300" i="1" kern="1200" smtClean="0"/>
            <a:t>1994</a:t>
          </a:r>
          <a:endParaRPr lang="es-ES" sz="2300" i="1" kern="1200" dirty="0" smtClean="0"/>
        </a:p>
      </dsp:txBody>
      <dsp:txXfrm>
        <a:off x="669554" y="1147447"/>
        <a:ext cx="3232892" cy="31065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FF20DA18-0A22-4D47-A686-FDB32BF155EF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53D8E5DA-B98E-4E94-B7B4-7BE91AA904C2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DA18-0A22-4D47-A686-FDB32BF155EF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D8E5DA-B98E-4E94-B7B4-7BE91AA904C2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DA18-0A22-4D47-A686-FDB32BF155EF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D8E5DA-B98E-4E94-B7B4-7BE91AA904C2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DA18-0A22-4D47-A686-FDB32BF155EF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D8E5DA-B98E-4E94-B7B4-7BE91AA904C2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FF20DA18-0A22-4D47-A686-FDB32BF155EF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53D8E5DA-B98E-4E94-B7B4-7BE91AA904C2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DA18-0A22-4D47-A686-FDB32BF155EF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D8E5DA-B98E-4E94-B7B4-7BE91AA904C2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DA18-0A22-4D47-A686-FDB32BF155EF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D8E5DA-B98E-4E94-B7B4-7BE91AA904C2}" type="slidenum">
              <a:rPr lang="es-ES" smtClean="0"/>
              <a:t>‹Nº›</a:t>
            </a:fld>
            <a:endParaRPr lang="es-E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DA18-0A22-4D47-A686-FDB32BF155EF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D8E5DA-B98E-4E94-B7B4-7BE91AA904C2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DA18-0A22-4D47-A686-FDB32BF155EF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D8E5DA-B98E-4E94-B7B4-7BE91AA904C2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DA18-0A22-4D47-A686-FDB32BF155EF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D8E5DA-B98E-4E94-B7B4-7BE91AA904C2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0DA18-0A22-4D47-A686-FDB32BF155EF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D8E5DA-B98E-4E94-B7B4-7BE91AA904C2}" type="slidenum">
              <a:rPr lang="es-ES" smtClean="0"/>
              <a:t>‹Nº›</a:t>
            </a:fld>
            <a:endParaRPr lang="es-E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</a:schemeClr>
            </a:gs>
            <a:gs pos="79000">
              <a:schemeClr val="bg2">
                <a:tint val="100000"/>
                <a:shade val="90000"/>
                <a:satMod val="105000"/>
                <a:lumMod val="100000"/>
              </a:schemeClr>
            </a:gs>
            <a:gs pos="100000">
              <a:schemeClr val="bg2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3D8E5DA-B98E-4E94-B7B4-7BE91AA904C2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F20DA18-0A22-4D47-A686-FDB32BF155EF}" type="datetimeFigureOut">
              <a:rPr lang="es-ES" smtClean="0"/>
              <a:t>11/07/2016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4725144"/>
            <a:ext cx="6192688" cy="1872208"/>
          </a:xfr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>
            <a:normAutofit/>
          </a:bodyPr>
          <a:lstStyle/>
          <a:p>
            <a:pPr algn="just"/>
            <a:endParaRPr lang="es-ES" sz="2800" i="1" dirty="0" smtClean="0">
              <a:solidFill>
                <a:schemeClr val="tx1"/>
              </a:solidFill>
              <a:cs typeface="Consolas" pitchFamily="49" charset="0"/>
            </a:endParaRPr>
          </a:p>
          <a:p>
            <a:pPr algn="just"/>
            <a:r>
              <a:rPr lang="es-ES" sz="2800" i="1" dirty="0" smtClean="0">
                <a:solidFill>
                  <a:schemeClr val="tx1"/>
                </a:solidFill>
                <a:latin typeface="Cambria" pitchFamily="18" charset="0"/>
                <a:cs typeface="Consolas" pitchFamily="49" charset="0"/>
              </a:rPr>
              <a:t>Área: Expresión Artística</a:t>
            </a:r>
          </a:p>
          <a:p>
            <a:pPr algn="just"/>
            <a:r>
              <a:rPr lang="es-ES" sz="2800" i="1" dirty="0" smtClean="0">
                <a:solidFill>
                  <a:schemeClr val="tx1"/>
                </a:solidFill>
                <a:latin typeface="Cambria" pitchFamily="18" charset="0"/>
                <a:cs typeface="Consolas" pitchFamily="49" charset="0"/>
              </a:rPr>
              <a:t>Tania Villegas Pereira</a:t>
            </a:r>
          </a:p>
          <a:p>
            <a:pPr algn="just"/>
            <a:endParaRPr lang="es-ES" sz="2800" i="1" dirty="0">
              <a:solidFill>
                <a:schemeClr val="tx1"/>
              </a:solidFill>
              <a:latin typeface="Cambria" pitchFamily="18" charset="0"/>
              <a:cs typeface="Consolas" pitchFamily="49" charset="0"/>
            </a:endParaRPr>
          </a:p>
          <a:p>
            <a:pPr algn="just"/>
            <a:endParaRPr lang="es-ES" sz="2800" i="1" dirty="0">
              <a:solidFill>
                <a:schemeClr val="tx1"/>
              </a:solidFill>
              <a:cs typeface="Consolas" pitchFamily="49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2204864"/>
            <a:ext cx="6011500" cy="194421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4800" dirty="0" smtClean="0">
                <a:latin typeface="Aharoni" pitchFamily="2" charset="-79"/>
                <a:cs typeface="Aharoni" pitchFamily="2" charset="-79"/>
              </a:rPr>
              <a:t>PROPIOCEPCIÓN Y </a:t>
            </a:r>
            <a:r>
              <a:rPr lang="es-ES" sz="4800" dirty="0" smtClean="0">
                <a:latin typeface="Aharoni" pitchFamily="2" charset="-79"/>
                <a:cs typeface="Aharoni" pitchFamily="2" charset="-79"/>
              </a:rPr>
              <a:t>EXTEROCEPCIÓN</a:t>
            </a:r>
            <a:endParaRPr lang="es-ES" sz="4800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1841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87624" y="692696"/>
            <a:ext cx="691276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4400" b="1" i="0" u="none" strike="noStrike" baseline="0" dirty="0" smtClean="0">
                <a:latin typeface="Cambria" pitchFamily="18" charset="0"/>
              </a:rPr>
              <a:t>Los principios básicos </a:t>
            </a:r>
          </a:p>
          <a:p>
            <a:pPr algn="ctr"/>
            <a:endParaRPr lang="es-ES" sz="4400" b="1" i="0" u="none" strike="noStrike" baseline="0" dirty="0" smtClean="0">
              <a:latin typeface="Cambria" pitchFamily="18" charset="0"/>
            </a:endParaRPr>
          </a:p>
          <a:p>
            <a:pPr marL="285750" indent="-285750" algn="just">
              <a:buFont typeface="Wingdings" pitchFamily="2" charset="2"/>
              <a:buChar char="q"/>
            </a:pPr>
            <a:r>
              <a:rPr lang="es-ES" sz="2400" b="0" i="0" u="none" strike="noStrike" baseline="0" dirty="0" smtClean="0">
                <a:latin typeface="MyriadPro-Regular"/>
              </a:rPr>
              <a:t>El </a:t>
            </a:r>
            <a:r>
              <a:rPr lang="es-ES" sz="2400" b="1" i="0" u="none" strike="noStrike" baseline="0" dirty="0" smtClean="0">
                <a:latin typeface="MyriadPro-Bold"/>
              </a:rPr>
              <a:t>contacto consciente </a:t>
            </a:r>
            <a:r>
              <a:rPr lang="es-ES" sz="2400" b="0" i="0" u="none" strike="noStrike" baseline="0" dirty="0" smtClean="0">
                <a:latin typeface="MyriadPro-Regular"/>
              </a:rPr>
              <a:t>de la piel con el suelo, con un objeto o con un compañero (</a:t>
            </a:r>
            <a:r>
              <a:rPr lang="es-ES" sz="2400" b="0" i="1" u="none" strike="noStrike" baseline="0" dirty="0" smtClean="0">
                <a:solidFill>
                  <a:srgbClr val="00B050"/>
                </a:solidFill>
                <a:latin typeface="MyriadPro-Regular"/>
              </a:rPr>
              <a:t>Reacción muscular </a:t>
            </a:r>
            <a:r>
              <a:rPr lang="es-ES" sz="2400" b="0" i="1" u="none" strike="noStrike" baseline="0" dirty="0" err="1" smtClean="0">
                <a:solidFill>
                  <a:srgbClr val="00B050"/>
                </a:solidFill>
                <a:latin typeface="MyriadPro-Regular"/>
              </a:rPr>
              <a:t>exterioceptiva</a:t>
            </a:r>
            <a:r>
              <a:rPr lang="es-ES" sz="2400" b="0" i="0" u="none" strike="noStrike" baseline="0" dirty="0" smtClean="0">
                <a:latin typeface="MyriadPro-Regular"/>
              </a:rPr>
              <a:t>)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es-ES" sz="2400" b="0" i="0" u="none" strike="noStrike" baseline="0" dirty="0" smtClean="0">
                <a:latin typeface="MyriadPro-Regular"/>
              </a:rPr>
              <a:t>El </a:t>
            </a:r>
            <a:r>
              <a:rPr lang="es-ES" sz="2400" b="1" i="0" u="none" strike="noStrike" baseline="0" dirty="0" smtClean="0">
                <a:latin typeface="MyriadPro-Bold"/>
              </a:rPr>
              <a:t>tacto consciente</a:t>
            </a:r>
            <a:r>
              <a:rPr lang="es-ES" sz="2400" b="0" i="0" u="none" strike="noStrike" baseline="0" dirty="0" smtClean="0">
                <a:latin typeface="MyriadPro-Regular"/>
              </a:rPr>
              <a:t>, teniendo en cuenta la piel como interfaz entre el interior y el exterior del cuerpo. (</a:t>
            </a:r>
            <a:r>
              <a:rPr lang="es-ES" sz="2400" b="0" i="1" u="none" strike="noStrike" baseline="0" dirty="0" smtClean="0">
                <a:solidFill>
                  <a:srgbClr val="00B050"/>
                </a:solidFill>
                <a:latin typeface="MyriadPro-Regular"/>
              </a:rPr>
              <a:t>Percepción del propio cuerpo a través de los órganos </a:t>
            </a:r>
            <a:r>
              <a:rPr lang="es-ES" sz="2400" b="0" i="1" u="none" strike="noStrike" baseline="0" dirty="0" err="1" smtClean="0">
                <a:solidFill>
                  <a:srgbClr val="00B050"/>
                </a:solidFill>
                <a:latin typeface="MyriadPro-Regular"/>
              </a:rPr>
              <a:t>propioceptores</a:t>
            </a:r>
            <a:r>
              <a:rPr lang="es-ES" sz="2400" b="0" i="1" u="none" strike="noStrike" baseline="0" dirty="0" smtClean="0">
                <a:solidFill>
                  <a:srgbClr val="00B050"/>
                </a:solidFill>
                <a:latin typeface="MyriadPro-Regular"/>
              </a:rPr>
              <a:t> presentes en los</a:t>
            </a:r>
            <a:r>
              <a:rPr lang="es-ES" sz="2400" b="0" i="1" u="none" strike="noStrike" dirty="0" smtClean="0">
                <a:solidFill>
                  <a:srgbClr val="00B050"/>
                </a:solidFill>
                <a:latin typeface="MyriadPro-Regular"/>
              </a:rPr>
              <a:t> </a:t>
            </a:r>
            <a:r>
              <a:rPr lang="es-ES" sz="2400" b="0" i="1" u="none" strike="noStrike" baseline="0" dirty="0" smtClean="0">
                <a:solidFill>
                  <a:srgbClr val="00B050"/>
                </a:solidFill>
                <a:latin typeface="MyriadPro-Regular"/>
              </a:rPr>
              <a:t>músculos y articulaciones</a:t>
            </a:r>
            <a:r>
              <a:rPr lang="es-ES" sz="2400" b="0" i="0" u="none" strike="noStrike" baseline="0" dirty="0" smtClean="0">
                <a:latin typeface="MyriadPro-Regular"/>
              </a:rPr>
              <a:t>)</a:t>
            </a:r>
          </a:p>
          <a:p>
            <a:pPr algn="just"/>
            <a:endParaRPr lang="es-ES" sz="2400" dirty="0">
              <a:latin typeface="MyriadPro-Regular"/>
            </a:endParaRPr>
          </a:p>
          <a:p>
            <a:endParaRPr lang="es-ES" dirty="0" smtClean="0">
              <a:latin typeface="MyriadPro-Regular"/>
            </a:endParaRPr>
          </a:p>
          <a:p>
            <a:endParaRPr lang="es-ES" dirty="0">
              <a:latin typeface="MyriadPro-Regular"/>
            </a:endParaRPr>
          </a:p>
          <a:p>
            <a:endParaRPr lang="es-ES" dirty="0" smtClean="0">
              <a:latin typeface="MyriadPro-Regular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1028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11560" y="404665"/>
            <a:ext cx="7272808" cy="6822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b="0" i="0" u="none" strike="noStrike" baseline="0" dirty="0" smtClean="0">
                <a:latin typeface="MyriadPro-Regular"/>
              </a:rPr>
              <a:t>Las experiencias en técnicas somáticas </a:t>
            </a:r>
          </a:p>
          <a:p>
            <a:endParaRPr lang="es-ES" b="0" i="0" u="none" strike="noStrike" baseline="0" dirty="0" smtClean="0">
              <a:latin typeface="MyriadPro-Regular"/>
            </a:endParaRP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s-ES" sz="2400" b="0" i="0" u="none" strike="noStrike" baseline="0" dirty="0" smtClean="0">
                <a:latin typeface="MyriadPro-Regular"/>
              </a:rPr>
              <a:t>Desarrollan la sensibilidad superficial y profunda del cuerpo.</a:t>
            </a: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s-ES" sz="2400" b="0" i="0" u="none" strike="noStrike" baseline="0" dirty="0" smtClean="0">
                <a:latin typeface="MyriadPro-Regular"/>
              </a:rPr>
              <a:t>Estructuran el esquema corporal y equilibran el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ES" sz="2400" b="0" i="0" u="none" strike="noStrike" baseline="0" dirty="0" smtClean="0">
                <a:latin typeface="MyriadPro-Regular"/>
              </a:rPr>
              <a:t>   tono muscular. </a:t>
            </a: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Wingdings" pitchFamily="2" charset="2"/>
              <a:buChar char="q"/>
            </a:pPr>
            <a:r>
              <a:rPr lang="es-ES" sz="2400" b="0" i="0" u="none" strike="noStrike" baseline="0" dirty="0" smtClean="0">
                <a:latin typeface="MyriadPro-Regular"/>
              </a:rPr>
              <a:t>Permiten trabajar con los límites corporales, los reflejos musculares y una respiración controlada</a:t>
            </a:r>
            <a:r>
              <a:rPr lang="es-ES" b="0" i="0" u="none" strike="noStrike" baseline="0" dirty="0" smtClean="0">
                <a:latin typeface="MyriadPro-Regular"/>
              </a:rPr>
              <a:t>.</a:t>
            </a:r>
            <a:endParaRPr lang="es-ES" dirty="0">
              <a:latin typeface="MyriadPro-Regular"/>
            </a:endParaRPr>
          </a:p>
          <a:p>
            <a:endParaRPr lang="es-ES" dirty="0" smtClean="0">
              <a:latin typeface="MyriadPro-Regular"/>
            </a:endParaRPr>
          </a:p>
          <a:p>
            <a:endParaRPr lang="es-ES" dirty="0">
              <a:latin typeface="MyriadPro-Regular"/>
            </a:endParaRPr>
          </a:p>
          <a:p>
            <a:endParaRPr lang="es-ES" dirty="0" smtClean="0">
              <a:latin typeface="MyriadPro-Regular"/>
            </a:endParaRPr>
          </a:p>
          <a:p>
            <a:endParaRPr lang="es-ES" dirty="0">
              <a:latin typeface="MyriadPro-Regular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7226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332656"/>
            <a:ext cx="7416824" cy="546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795" marR="10795" algn="ctr">
              <a:lnSpc>
                <a:spcPct val="150000"/>
              </a:lnSpc>
              <a:spcAft>
                <a:spcPts val="600"/>
              </a:spcAft>
            </a:pPr>
            <a:r>
              <a:rPr lang="es-BO" sz="6000" dirty="0" smtClean="0">
                <a:solidFill>
                  <a:srgbClr val="000000"/>
                </a:solidFill>
                <a:effectLst/>
                <a:latin typeface="Times New Roman"/>
                <a:ea typeface="Calibri"/>
                <a:cs typeface="Times New Roman"/>
              </a:rPr>
              <a:t>LOGOQUINESIS</a:t>
            </a:r>
          </a:p>
          <a:p>
            <a:pPr marL="10795" marR="10795" algn="just">
              <a:lnSpc>
                <a:spcPct val="150000"/>
              </a:lnSpc>
              <a:spcAft>
                <a:spcPts val="600"/>
              </a:spcAft>
            </a:pPr>
            <a:r>
              <a:rPr lang="es-BO" sz="2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Esta técnica ofrece interminables posibilidades y combinaciones de movimientos:</a:t>
            </a:r>
          </a:p>
          <a:p>
            <a:pPr marL="10795" marR="10795" algn="just">
              <a:lnSpc>
                <a:spcPct val="150000"/>
              </a:lnSpc>
              <a:spcAft>
                <a:spcPts val="600"/>
              </a:spcAft>
            </a:pPr>
            <a:r>
              <a:rPr lang="es-BO" sz="2800" i="1" u="sng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Desprendimiento del vestido muscular</a:t>
            </a:r>
          </a:p>
          <a:p>
            <a:pPr marL="10795" marR="10795" algn="just">
              <a:lnSpc>
                <a:spcPct val="150000"/>
              </a:lnSpc>
              <a:spcAft>
                <a:spcPts val="600"/>
              </a:spcAft>
            </a:pPr>
            <a:r>
              <a:rPr lang="es-BO" sz="2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Localización de los puntos de apoyo del cuerpo.</a:t>
            </a:r>
          </a:p>
          <a:p>
            <a:pPr marL="10795" marR="10795" algn="just">
              <a:lnSpc>
                <a:spcPct val="150000"/>
              </a:lnSpc>
              <a:spcAft>
                <a:spcPts val="600"/>
              </a:spcAft>
            </a:pPr>
            <a:r>
              <a:rPr lang="es-BO" sz="28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Recorrido óseo, articular y muscula</a:t>
            </a:r>
            <a:r>
              <a:rPr lang="es-BO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r.</a:t>
            </a:r>
          </a:p>
          <a:p>
            <a:pPr marL="10795" marR="10795" algn="just">
              <a:lnSpc>
                <a:spcPct val="150000"/>
              </a:lnSpc>
              <a:spcAft>
                <a:spcPts val="600"/>
              </a:spcAft>
            </a:pPr>
            <a:endParaRPr lang="es-ES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737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827584" y="764704"/>
            <a:ext cx="6840760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795" marR="10795" lvl="0" algn="just">
              <a:lnSpc>
                <a:spcPct val="150000"/>
              </a:lnSpc>
              <a:spcAft>
                <a:spcPts val="600"/>
              </a:spcAft>
            </a:pPr>
            <a:r>
              <a:rPr lang="es-BO" sz="2400" i="1" u="sng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TRABAJO CON EL EJE VERTICAL</a:t>
            </a:r>
          </a:p>
          <a:p>
            <a:pPr marL="10795" marR="10795" lvl="0" algn="just">
              <a:lnSpc>
                <a:spcPct val="150000"/>
              </a:lnSpc>
              <a:spcAft>
                <a:spcPts val="600"/>
              </a:spcAft>
            </a:pPr>
            <a:r>
              <a:rPr lang="es-BO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Atraviesa </a:t>
            </a:r>
            <a:r>
              <a:rPr lang="es-BO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todo el cuerpo desde la cabeza hacia los pies, por la mitad del cuerpo.</a:t>
            </a:r>
          </a:p>
          <a:p>
            <a:pPr marL="10795" marR="10795" lvl="0" algn="just">
              <a:lnSpc>
                <a:spcPct val="150000"/>
              </a:lnSpc>
              <a:spcAft>
                <a:spcPts val="600"/>
              </a:spcAft>
            </a:pPr>
            <a:r>
              <a:rPr lang="es-BO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Nos permite ubicarnos sobre la tierra y ubicar desde el mismo centro de gravedad.</a:t>
            </a:r>
          </a:p>
          <a:p>
            <a:pPr marL="10795" marR="10795" lvl="0" algn="just">
              <a:lnSpc>
                <a:spcPct val="150000"/>
              </a:lnSpc>
              <a:spcAft>
                <a:spcPts val="600"/>
              </a:spcAft>
            </a:pPr>
            <a:r>
              <a:rPr lang="es-BO" sz="2400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Se trata de tener la conciencia de la estructura interna del cuerpo, es decir, del ordenamiento de la estructura ósea.</a:t>
            </a:r>
            <a:endParaRPr lang="es-BO" sz="2400" i="1" u="sng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1891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8458" y="476672"/>
            <a:ext cx="873191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3695" marR="10795" lvl="0" indent="-342900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es-BO" sz="2400" i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PARA PROYECTAR EL CUERPO EN EL ESPACIO NECESITAMOS CONOCERLO EN SUS LÍMITES, INCORPORAR LA POSIBILIDAD DE SU CAPACIDAD DE PROYECCIÓN CRECIENTE  Y DE DISOCIACIÓN </a:t>
            </a:r>
          </a:p>
          <a:p>
            <a:pPr marL="10795" marR="10795" lvl="0" algn="just">
              <a:lnSpc>
                <a:spcPct val="150000"/>
              </a:lnSpc>
              <a:spcAft>
                <a:spcPts val="600"/>
              </a:spcAft>
            </a:pPr>
            <a:endParaRPr lang="es-BO" sz="2400" i="1" dirty="0" smtClean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353695" marR="10795" lvl="0" indent="-342900" algn="just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es-BO" sz="2400" i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LA DISOCIACIÓN ES EL MEDIO QUE USAMOS PARA EL</a:t>
            </a:r>
          </a:p>
          <a:p>
            <a:pPr marL="10795" marR="10795" lvl="0" algn="just">
              <a:lnSpc>
                <a:spcPct val="150000"/>
              </a:lnSpc>
              <a:spcAft>
                <a:spcPts val="600"/>
              </a:spcAft>
            </a:pPr>
            <a:r>
              <a:rPr lang="es-BO" sz="2400" i="1" dirty="0" smtClean="0">
                <a:solidFill>
                  <a:srgbClr val="000000"/>
                </a:solidFill>
                <a:latin typeface="Times New Roman"/>
                <a:ea typeface="Calibri"/>
                <a:cs typeface="Times New Roman"/>
              </a:rPr>
              <a:t> ESTUDIO-OBSERVACION-TRABAJO TÉCNICO DESDE LOS EJES DEL CUERPO.  </a:t>
            </a:r>
            <a:endParaRPr lang="es-BO" sz="2400" i="1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marL="10795" marR="10795" lvl="0" algn="just">
              <a:lnSpc>
                <a:spcPct val="150000"/>
              </a:lnSpc>
              <a:spcAft>
                <a:spcPts val="600"/>
              </a:spcAft>
            </a:pPr>
            <a:endParaRPr lang="es-BO" sz="2400" i="1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7872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033866404"/>
              </p:ext>
            </p:extLst>
          </p:nvPr>
        </p:nvGraphicFramePr>
        <p:xfrm>
          <a:off x="2192558" y="476672"/>
          <a:ext cx="4572000" cy="5401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757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86441" y="2345006"/>
            <a:ext cx="5976664" cy="1646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9600" i="1" dirty="0" smtClean="0">
                <a:latin typeface="Cambria" pitchFamily="18" charset="0"/>
                <a:ea typeface="Calibri"/>
                <a:cs typeface="Times New Roman"/>
              </a:rPr>
              <a:t>¡GRACIAS ¡</a:t>
            </a:r>
            <a:endParaRPr lang="es-ES" sz="9600" i="1" dirty="0">
              <a:latin typeface="Cambria" pitchFamily="18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7465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4987682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/>
            <a:r>
              <a:rPr lang="es-ES" sz="2800" b="1" i="1" spc="-150" dirty="0">
                <a:cs typeface="Consolas" pitchFamily="49" charset="0"/>
              </a:rPr>
              <a:t>Cada día y a cada momento estamos recibiendo estímulos del ambiente a través de nuestros sentidos, los cuales nos informan sobre el estado de nuestro cuerpo en este espacio. Esta información que recibimos se procesa en nuestro sistema nervioso y luego organiza nuestra conducta para poder interactuar con el mundo </a:t>
            </a:r>
            <a:r>
              <a:rPr lang="es-ES" sz="2800" b="1" i="1" spc="-150" dirty="0" smtClean="0">
                <a:cs typeface="Consolas" pitchFamily="49" charset="0"/>
              </a:rPr>
              <a:t>que</a:t>
            </a:r>
            <a:br>
              <a:rPr lang="es-ES" sz="2800" b="1" i="1" spc="-150" dirty="0" smtClean="0">
                <a:cs typeface="Consolas" pitchFamily="49" charset="0"/>
              </a:rPr>
            </a:br>
            <a:r>
              <a:rPr lang="es-ES" sz="2800" b="1" i="1" spc="-150" dirty="0" smtClean="0">
                <a:cs typeface="Consolas" pitchFamily="49" charset="0"/>
              </a:rPr>
              <a:t> nos rodea</a:t>
            </a:r>
            <a:r>
              <a:rPr lang="es-ES" sz="2800" i="1" dirty="0" smtClean="0">
                <a:cs typeface="Consolas" pitchFamily="49" charset="0"/>
              </a:rPr>
              <a:t>.</a:t>
            </a:r>
            <a:br>
              <a:rPr lang="es-ES" sz="2800" i="1" dirty="0" smtClean="0">
                <a:cs typeface="Consolas" pitchFamily="49" charset="0"/>
              </a:rPr>
            </a:br>
            <a:endParaRPr lang="es-ES" sz="2800" dirty="0"/>
          </a:p>
        </p:txBody>
      </p:sp>
      <p:sp>
        <p:nvSpPr>
          <p:cNvPr id="3" name="2 Flecha derecha"/>
          <p:cNvSpPr/>
          <p:nvPr/>
        </p:nvSpPr>
        <p:spPr>
          <a:xfrm>
            <a:off x="4499992" y="49411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4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7" y="1556792"/>
            <a:ext cx="6408712" cy="3672408"/>
          </a:xfrm>
        </p:spPr>
        <p:txBody>
          <a:bodyPr>
            <a:noAutofit/>
          </a:bodyPr>
          <a:lstStyle/>
          <a:p>
            <a:pPr algn="just"/>
            <a:r>
              <a:rPr lang="es-ES" sz="3200" dirty="0">
                <a:solidFill>
                  <a:schemeClr val="tx1"/>
                </a:solidFill>
                <a:latin typeface="+mj-lt"/>
              </a:rPr>
              <a:t>Pero además de estos sentidos tenemos otras brújulas orgánicas, algunas de </a:t>
            </a:r>
            <a:r>
              <a:rPr lang="es-ES" sz="3200" dirty="0" smtClean="0">
                <a:solidFill>
                  <a:schemeClr val="tx1"/>
                </a:solidFill>
                <a:latin typeface="+mj-lt"/>
              </a:rPr>
              <a:t>las </a:t>
            </a:r>
            <a:r>
              <a:rPr lang="es-ES" sz="3200" dirty="0">
                <a:solidFill>
                  <a:schemeClr val="tx1"/>
                </a:solidFill>
                <a:latin typeface="+mj-lt"/>
              </a:rPr>
              <a:t>cuales representan el mundo interior -que es igual de importante que el exterior para nuestra </a:t>
            </a:r>
            <a:r>
              <a:rPr lang="es-ES" sz="3200" dirty="0" smtClean="0">
                <a:solidFill>
                  <a:schemeClr val="tx1"/>
                </a:solidFill>
                <a:latin typeface="+mj-lt"/>
              </a:rPr>
              <a:t>existencia.</a:t>
            </a:r>
            <a:endParaRPr lang="es-ES" sz="32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27201" y="1556792"/>
            <a:ext cx="5723468" cy="2066233"/>
          </a:xfrm>
        </p:spPr>
        <p:txBody>
          <a:bodyPr>
            <a:normAutofit/>
          </a:bodyPr>
          <a:lstStyle/>
          <a:p>
            <a:pPr algn="l"/>
            <a:r>
              <a:rPr lang="es-ES" sz="14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s-ES" sz="1400" dirty="0" smtClean="0">
                <a:latin typeface="Aharoni" pitchFamily="2" charset="-79"/>
                <a:cs typeface="Aharoni" pitchFamily="2" charset="-79"/>
              </a:rPr>
            </a:br>
            <a:endParaRPr lang="es-ES" sz="1400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7115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84784"/>
            <a:ext cx="7704856" cy="4680520"/>
          </a:xfrm>
          <a:noFill/>
        </p:spPr>
        <p:txBody>
          <a:bodyPr>
            <a:noAutofit/>
          </a:bodyPr>
          <a:lstStyle/>
          <a:p>
            <a:pPr algn="just"/>
            <a:r>
              <a:rPr lang="es-ES" sz="2400" dirty="0" smtClean="0"/>
              <a:t>Sentido que contribuye a la percepción del propio cuerpo. </a:t>
            </a:r>
          </a:p>
          <a:p>
            <a:pPr algn="just"/>
            <a:r>
              <a:rPr lang="es-ES" sz="2400" dirty="0" smtClean="0"/>
              <a:t>Nos informa la posición de </a:t>
            </a:r>
            <a:r>
              <a:rPr lang="es-ES" sz="2400" dirty="0"/>
              <a:t>cada una de las partes de nuestro cuerpo con respecto a las </a:t>
            </a:r>
            <a:r>
              <a:rPr lang="es-ES" sz="2400" dirty="0" smtClean="0"/>
              <a:t>demás, sin necesidad de verlo externamente. (</a:t>
            </a:r>
            <a:r>
              <a:rPr lang="es-ES" sz="2400" i="1" dirty="0" smtClean="0"/>
              <a:t>nos dice si tenemos las piernas estiradas  o la boca abierta) </a:t>
            </a:r>
          </a:p>
          <a:p>
            <a:pPr algn="just"/>
            <a:r>
              <a:rPr lang="es-ES" sz="2400" dirty="0" smtClean="0"/>
              <a:t>Esta </a:t>
            </a:r>
            <a:r>
              <a:rPr lang="es-ES" sz="2400" dirty="0"/>
              <a:t>información procede directamente de los músculos y articulaciones a través de los órganos propioceptivos que están en los mismos.</a:t>
            </a:r>
          </a:p>
          <a:p>
            <a:pPr algn="just"/>
            <a:r>
              <a:rPr lang="es-ES" sz="2400" dirty="0" smtClean="0"/>
              <a:t>Se </a:t>
            </a:r>
            <a:r>
              <a:rPr lang="es-ES" sz="2400" dirty="0"/>
              <a:t>genera a partir de sensaciones procedentes de las neuronas del oído interno, que dan razón sobre movimientos y orientación en el espacio y otras, que nacen en los receptores de estiramiento de los músculos, que informan sobre la postura. También interviene en ella el sentido de la vista</a:t>
            </a:r>
            <a:r>
              <a:rPr lang="es-ES" sz="2400" dirty="0" smtClean="0"/>
              <a:t>.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332656"/>
            <a:ext cx="6965245" cy="883225"/>
          </a:xfrm>
        </p:spPr>
        <p:txBody>
          <a:bodyPr>
            <a:normAutofit/>
          </a:bodyPr>
          <a:lstStyle/>
          <a:p>
            <a:r>
              <a:rPr lang="es-ES" sz="4000" dirty="0" smtClean="0">
                <a:latin typeface="Aharoni" pitchFamily="2" charset="-79"/>
                <a:cs typeface="Aharoni" pitchFamily="2" charset="-79"/>
              </a:rPr>
              <a:t>PROPIOCEPCIÓN</a:t>
            </a:r>
            <a:endParaRPr lang="es-ES" sz="4000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1808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539552" y="620688"/>
            <a:ext cx="5933256" cy="4176464"/>
          </a:xfrm>
        </p:spPr>
        <p:txBody>
          <a:bodyPr>
            <a:noAutofit/>
          </a:bodyPr>
          <a:lstStyle/>
          <a:p>
            <a:pPr algn="just"/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El sentido de la </a:t>
            </a:r>
            <a:r>
              <a:rPr lang="es-ES" dirty="0" err="1" smtClean="0"/>
              <a:t>propiocepción</a:t>
            </a:r>
            <a:r>
              <a:rPr lang="es-ES" dirty="0" smtClean="0"/>
              <a:t> es bastante más importante de lo que parece: sin él, deberíamos mirar atentamente cada paso que damos al caminar, necesitaríamos un espejo para poder comer y sencillamente no podríamos coordinar movimiento alguno en la oscuridad.</a:t>
            </a:r>
            <a:r>
              <a:rPr lang="es-ES" dirty="0"/>
              <a:t> 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85967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87624" y="1052736"/>
            <a:ext cx="6912768" cy="37856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4000" dirty="0" smtClean="0">
                <a:latin typeface="Cambria" pitchFamily="18" charset="0"/>
              </a:rPr>
              <a:t>El sistema </a:t>
            </a:r>
            <a:r>
              <a:rPr lang="es-ES" sz="4000" dirty="0" err="1" smtClean="0">
                <a:latin typeface="Cambria" pitchFamily="18" charset="0"/>
              </a:rPr>
              <a:t>somatosensorial</a:t>
            </a:r>
            <a:r>
              <a:rPr lang="es-ES" sz="4000" dirty="0" smtClean="0">
                <a:latin typeface="Cambria" pitchFamily="18" charset="0"/>
              </a:rPr>
              <a:t> aporta la información necesaria para el control de los movimientos mediante los receptores </a:t>
            </a:r>
            <a:r>
              <a:rPr lang="es-ES" sz="4000" dirty="0" err="1" smtClean="0">
                <a:latin typeface="Cambria" pitchFamily="18" charset="0"/>
              </a:rPr>
              <a:t>exteroceptivos</a:t>
            </a:r>
            <a:r>
              <a:rPr lang="es-ES" sz="4000" dirty="0" smtClean="0">
                <a:latin typeface="Cambria" pitchFamily="18" charset="0"/>
              </a:rPr>
              <a:t> y </a:t>
            </a:r>
            <a:r>
              <a:rPr lang="es-ES" sz="4000" dirty="0" err="1" smtClean="0">
                <a:latin typeface="Cambria" pitchFamily="18" charset="0"/>
              </a:rPr>
              <a:t>propiocepctivos</a:t>
            </a:r>
            <a:r>
              <a:rPr lang="es-ES" sz="4000" dirty="0" smtClean="0">
                <a:latin typeface="Cambria" pitchFamily="18" charset="0"/>
              </a:rPr>
              <a:t>.</a:t>
            </a:r>
            <a:endParaRPr lang="es-ES" sz="40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52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1412776"/>
            <a:ext cx="6480720" cy="4608512"/>
          </a:xfrm>
        </p:spPr>
        <p:txBody>
          <a:bodyPr>
            <a:normAutofit fontScale="77500" lnSpcReduction="20000"/>
          </a:bodyPr>
          <a:lstStyle/>
          <a:p>
            <a:pPr marL="342900" indent="-342900"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es-ES" sz="2200" dirty="0" smtClean="0">
                <a:solidFill>
                  <a:schemeClr val="tx1"/>
                </a:solidFill>
                <a:latin typeface="Cambria" pitchFamily="18" charset="0"/>
              </a:rPr>
              <a:t>Sentido que proporciona una </a:t>
            </a:r>
            <a:r>
              <a:rPr lang="es-ES" sz="2200" dirty="0">
                <a:solidFill>
                  <a:schemeClr val="tx1"/>
                </a:solidFill>
                <a:latin typeface="Cambria" pitchFamily="18" charset="0"/>
              </a:rPr>
              <a:t>información amplia y fiable de la realidad externa.</a:t>
            </a:r>
          </a:p>
          <a:p>
            <a:pPr marL="342900" indent="-342900"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es-ES" sz="2200" dirty="0" smtClean="0">
                <a:solidFill>
                  <a:schemeClr val="tx1"/>
                </a:solidFill>
                <a:latin typeface="Cambria" pitchFamily="18" charset="0"/>
              </a:rPr>
              <a:t> Los </a:t>
            </a:r>
            <a:r>
              <a:rPr lang="es-ES" sz="2200" dirty="0" err="1">
                <a:solidFill>
                  <a:schemeClr val="tx1"/>
                </a:solidFill>
                <a:latin typeface="Cambria" pitchFamily="18" charset="0"/>
              </a:rPr>
              <a:t>exteroceptores</a:t>
            </a:r>
            <a:r>
              <a:rPr lang="es-ES" sz="2200" dirty="0">
                <a:solidFill>
                  <a:schemeClr val="tx1"/>
                </a:solidFill>
                <a:latin typeface="Cambria" pitchFamily="18" charset="0"/>
              </a:rPr>
              <a:t> son los órganos que reciben información del mundo exterior: los ojos, los oídos, las cavidades oral y nasal y la piel</a:t>
            </a:r>
            <a:r>
              <a:rPr lang="es-ES" sz="2200" dirty="0" smtClean="0">
                <a:solidFill>
                  <a:schemeClr val="tx1"/>
                </a:solidFill>
                <a:latin typeface="Cambria" pitchFamily="18" charset="0"/>
              </a:rPr>
              <a:t>.</a:t>
            </a:r>
          </a:p>
          <a:p>
            <a:pPr marL="342900" indent="-342900"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es-ES" sz="2200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2200" dirty="0" smtClean="0">
                <a:solidFill>
                  <a:schemeClr val="tx1"/>
                </a:solidFill>
                <a:latin typeface="Cambria" pitchFamily="18" charset="0"/>
              </a:rPr>
              <a:t>Nos </a:t>
            </a:r>
            <a:r>
              <a:rPr lang="es-ES" sz="2200" dirty="0">
                <a:solidFill>
                  <a:schemeClr val="tx1"/>
                </a:solidFill>
                <a:latin typeface="Cambria" pitchFamily="18" charset="0"/>
              </a:rPr>
              <a:t>aportan información del mundo externo por su reacción muscular a los </a:t>
            </a:r>
            <a:r>
              <a:rPr lang="es-ES" sz="2200" dirty="0" smtClean="0">
                <a:solidFill>
                  <a:schemeClr val="tx1"/>
                </a:solidFill>
                <a:latin typeface="Cambria" pitchFamily="18" charset="0"/>
              </a:rPr>
              <a:t>componentes </a:t>
            </a:r>
            <a:r>
              <a:rPr lang="es-ES" sz="2200" dirty="0">
                <a:solidFill>
                  <a:schemeClr val="tx1"/>
                </a:solidFill>
                <a:latin typeface="Cambria" pitchFamily="18" charset="0"/>
              </a:rPr>
              <a:t>físicos y químicos del </a:t>
            </a:r>
            <a:r>
              <a:rPr lang="es-ES" sz="2200" dirty="0" smtClean="0">
                <a:solidFill>
                  <a:schemeClr val="tx1"/>
                </a:solidFill>
                <a:latin typeface="Cambria" pitchFamily="18" charset="0"/>
              </a:rPr>
              <a:t>mismo.</a:t>
            </a:r>
          </a:p>
          <a:p>
            <a:pPr marL="342900" indent="-342900" algn="just">
              <a:lnSpc>
                <a:spcPct val="120000"/>
              </a:lnSpc>
              <a:buFont typeface="Wingdings" pitchFamily="2" charset="2"/>
              <a:buChar char="q"/>
            </a:pPr>
            <a:r>
              <a:rPr lang="es-ES" sz="220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s-ES" sz="2200" dirty="0">
                <a:solidFill>
                  <a:schemeClr val="tx1"/>
                </a:solidFill>
                <a:latin typeface="Cambria" pitchFamily="18" charset="0"/>
              </a:rPr>
              <a:t>Se considera que la visión es la que más influye en el control motor, ya que cumple con dos funciones: una respecto al objetivo del movimiento o direccional y la otra referente al mismo movimiento que se está realizando, que denominamos formal y que tendría su representación neurológica en el esquema motor. Porque incluye no solo el mantenimiento de la forma del movimiento, sino también la dirección o intención que con el mismo se </a:t>
            </a:r>
            <a:r>
              <a:rPr lang="es-ES" sz="2200" dirty="0" smtClean="0">
                <a:solidFill>
                  <a:schemeClr val="tx1"/>
                </a:solidFill>
                <a:latin typeface="Cambria" pitchFamily="18" charset="0"/>
              </a:rPr>
              <a:t>persigue.</a:t>
            </a:r>
          </a:p>
          <a:p>
            <a:pPr algn="just"/>
            <a:endParaRPr lang="es-ES" b="1" dirty="0">
              <a:latin typeface="Cambria" pitchFamily="18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6120680" cy="913985"/>
          </a:xfrm>
        </p:spPr>
        <p:txBody>
          <a:bodyPr>
            <a:normAutofit/>
          </a:bodyPr>
          <a:lstStyle/>
          <a:p>
            <a:r>
              <a:rPr lang="es-ES" sz="4400" dirty="0" smtClean="0">
                <a:latin typeface="Aharoni" pitchFamily="2" charset="-79"/>
                <a:cs typeface="Aharoni" pitchFamily="2" charset="-79"/>
              </a:rPr>
              <a:t>EXTEROCEPCIÓN</a:t>
            </a:r>
            <a:endParaRPr lang="es-ES" sz="4400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71689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827584" y="117646"/>
            <a:ext cx="5717232" cy="4320480"/>
          </a:xfrm>
        </p:spPr>
        <p:txBody>
          <a:bodyPr>
            <a:normAutofit fontScale="90000"/>
          </a:bodyPr>
          <a:lstStyle/>
          <a:p>
            <a:pPr algn="just"/>
            <a:r>
              <a:rPr lang="es-ES" sz="6700" dirty="0" smtClean="0">
                <a:latin typeface="Aharoni" pitchFamily="2" charset="-79"/>
                <a:cs typeface="Aharoni" pitchFamily="2" charset="-79"/>
              </a:rPr>
              <a:t>SU APLICACIÓN EN LA DANZA</a:t>
            </a:r>
            <a:br>
              <a:rPr lang="es-ES" sz="6700" dirty="0" smtClean="0">
                <a:latin typeface="Aharoni" pitchFamily="2" charset="-79"/>
                <a:cs typeface="Aharoni" pitchFamily="2" charset="-79"/>
              </a:rPr>
            </a:br>
            <a:r>
              <a:rPr lang="es-ES" sz="5400" dirty="0">
                <a:latin typeface="Aharoni" pitchFamily="2" charset="-79"/>
                <a:cs typeface="Aharoni" pitchFamily="2" charset="-79"/>
              </a:rPr>
              <a:t/>
            </a:r>
            <a:br>
              <a:rPr lang="es-ES" sz="5400" dirty="0">
                <a:latin typeface="Aharoni" pitchFamily="2" charset="-79"/>
                <a:cs typeface="Aharoni" pitchFamily="2" charset="-79"/>
              </a:rPr>
            </a:br>
            <a:r>
              <a:rPr lang="es-ES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s-ES" dirty="0" smtClean="0">
                <a:latin typeface="Aharoni" pitchFamily="2" charset="-79"/>
                <a:cs typeface="Aharoni" pitchFamily="2" charset="-79"/>
              </a:rPr>
            </a:br>
            <a:endParaRPr lang="es-ES" dirty="0">
              <a:latin typeface="Aharoni" pitchFamily="2" charset="-79"/>
              <a:cs typeface="Aharoni" pitchFamily="2" charset="-79"/>
            </a:endParaRPr>
          </a:p>
        </p:txBody>
      </p:sp>
      <p:cxnSp>
        <p:nvCxnSpPr>
          <p:cNvPr id="5" name="4 Conector curvado"/>
          <p:cNvCxnSpPr/>
          <p:nvPr/>
        </p:nvCxnSpPr>
        <p:spPr>
          <a:xfrm>
            <a:off x="1403648" y="4653136"/>
            <a:ext cx="914400" cy="9144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curvado"/>
          <p:cNvCxnSpPr/>
          <p:nvPr/>
        </p:nvCxnSpPr>
        <p:spPr>
          <a:xfrm>
            <a:off x="3851920" y="4941168"/>
            <a:ext cx="914400" cy="9144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5148064" y="4293096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2771800" y="4437112"/>
            <a:ext cx="91440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Forma libre"/>
          <p:cNvSpPr/>
          <p:nvPr/>
        </p:nvSpPr>
        <p:spPr>
          <a:xfrm>
            <a:off x="4093029" y="4310743"/>
            <a:ext cx="903514" cy="936171"/>
          </a:xfrm>
          <a:custGeom>
            <a:avLst/>
            <a:gdLst>
              <a:gd name="connsiteX0" fmla="*/ 0 w 903514"/>
              <a:gd name="connsiteY0" fmla="*/ 0 h 936171"/>
              <a:gd name="connsiteX1" fmla="*/ 10885 w 903514"/>
              <a:gd name="connsiteY1" fmla="*/ 54428 h 936171"/>
              <a:gd name="connsiteX2" fmla="*/ 43542 w 903514"/>
              <a:gd name="connsiteY2" fmla="*/ 97971 h 936171"/>
              <a:gd name="connsiteX3" fmla="*/ 152400 w 903514"/>
              <a:gd name="connsiteY3" fmla="*/ 217714 h 936171"/>
              <a:gd name="connsiteX4" fmla="*/ 195942 w 903514"/>
              <a:gd name="connsiteY4" fmla="*/ 304800 h 936171"/>
              <a:gd name="connsiteX5" fmla="*/ 250371 w 903514"/>
              <a:gd name="connsiteY5" fmla="*/ 359228 h 936171"/>
              <a:gd name="connsiteX6" fmla="*/ 283028 w 903514"/>
              <a:gd name="connsiteY6" fmla="*/ 413657 h 936171"/>
              <a:gd name="connsiteX7" fmla="*/ 337457 w 903514"/>
              <a:gd name="connsiteY7" fmla="*/ 468086 h 936171"/>
              <a:gd name="connsiteX8" fmla="*/ 457200 w 903514"/>
              <a:gd name="connsiteY8" fmla="*/ 587828 h 936171"/>
              <a:gd name="connsiteX9" fmla="*/ 478971 w 903514"/>
              <a:gd name="connsiteY9" fmla="*/ 609600 h 936171"/>
              <a:gd name="connsiteX10" fmla="*/ 555171 w 903514"/>
              <a:gd name="connsiteY10" fmla="*/ 707571 h 936171"/>
              <a:gd name="connsiteX11" fmla="*/ 631371 w 903514"/>
              <a:gd name="connsiteY11" fmla="*/ 762000 h 936171"/>
              <a:gd name="connsiteX12" fmla="*/ 772885 w 903514"/>
              <a:gd name="connsiteY12" fmla="*/ 859971 h 936171"/>
              <a:gd name="connsiteX13" fmla="*/ 816428 w 903514"/>
              <a:gd name="connsiteY13" fmla="*/ 892628 h 936171"/>
              <a:gd name="connsiteX14" fmla="*/ 849085 w 903514"/>
              <a:gd name="connsiteY14" fmla="*/ 903514 h 936171"/>
              <a:gd name="connsiteX15" fmla="*/ 903514 w 903514"/>
              <a:gd name="connsiteY15" fmla="*/ 936171 h 936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03514" h="936171">
                <a:moveTo>
                  <a:pt x="0" y="0"/>
                </a:moveTo>
                <a:cubicBezTo>
                  <a:pt x="3628" y="18143"/>
                  <a:pt x="3371" y="37521"/>
                  <a:pt x="10885" y="54428"/>
                </a:cubicBezTo>
                <a:cubicBezTo>
                  <a:pt x="18253" y="71007"/>
                  <a:pt x="32997" y="83208"/>
                  <a:pt x="43542" y="97971"/>
                </a:cubicBezTo>
                <a:cubicBezTo>
                  <a:pt x="99219" y="175918"/>
                  <a:pt x="21131" y="86445"/>
                  <a:pt x="152400" y="217714"/>
                </a:cubicBezTo>
                <a:cubicBezTo>
                  <a:pt x="166914" y="246743"/>
                  <a:pt x="177468" y="278116"/>
                  <a:pt x="195942" y="304800"/>
                </a:cubicBezTo>
                <a:cubicBezTo>
                  <a:pt x="210547" y="325896"/>
                  <a:pt x="234343" y="339193"/>
                  <a:pt x="250371" y="359228"/>
                </a:cubicBezTo>
                <a:cubicBezTo>
                  <a:pt x="263588" y="375750"/>
                  <a:pt x="269811" y="397135"/>
                  <a:pt x="283028" y="413657"/>
                </a:cubicBezTo>
                <a:cubicBezTo>
                  <a:pt x="299056" y="433693"/>
                  <a:pt x="319314" y="449943"/>
                  <a:pt x="337457" y="468086"/>
                </a:cubicBezTo>
                <a:lnTo>
                  <a:pt x="457200" y="587828"/>
                </a:lnTo>
                <a:cubicBezTo>
                  <a:pt x="464457" y="595085"/>
                  <a:pt x="472670" y="601499"/>
                  <a:pt x="478971" y="609600"/>
                </a:cubicBezTo>
                <a:cubicBezTo>
                  <a:pt x="504371" y="642257"/>
                  <a:pt x="518167" y="689069"/>
                  <a:pt x="555171" y="707571"/>
                </a:cubicBezTo>
                <a:cubicBezTo>
                  <a:pt x="659005" y="759489"/>
                  <a:pt x="543105" y="695801"/>
                  <a:pt x="631371" y="762000"/>
                </a:cubicBezTo>
                <a:cubicBezTo>
                  <a:pt x="677269" y="796424"/>
                  <a:pt x="726013" y="826885"/>
                  <a:pt x="772885" y="859971"/>
                </a:cubicBezTo>
                <a:cubicBezTo>
                  <a:pt x="787707" y="870434"/>
                  <a:pt x="799216" y="886891"/>
                  <a:pt x="816428" y="892628"/>
                </a:cubicBezTo>
                <a:cubicBezTo>
                  <a:pt x="827314" y="896257"/>
                  <a:pt x="838822" y="898382"/>
                  <a:pt x="849085" y="903514"/>
                </a:cubicBezTo>
                <a:cubicBezTo>
                  <a:pt x="868009" y="912976"/>
                  <a:pt x="903514" y="936171"/>
                  <a:pt x="903514" y="936171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4" name="13 Conector angular"/>
          <p:cNvCxnSpPr/>
          <p:nvPr/>
        </p:nvCxnSpPr>
        <p:spPr>
          <a:xfrm>
            <a:off x="1691680" y="4287653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angular"/>
          <p:cNvCxnSpPr/>
          <p:nvPr/>
        </p:nvCxnSpPr>
        <p:spPr>
          <a:xfrm>
            <a:off x="5148064" y="4437112"/>
            <a:ext cx="914400" cy="914400"/>
          </a:xfrm>
          <a:prstGeom prst="bentConnector3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>
            <a:off x="4093029" y="4653136"/>
            <a:ext cx="914400" cy="914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curvado"/>
          <p:cNvCxnSpPr/>
          <p:nvPr/>
        </p:nvCxnSpPr>
        <p:spPr>
          <a:xfrm>
            <a:off x="3347864" y="4149080"/>
            <a:ext cx="914400" cy="914400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21 Forma libre"/>
          <p:cNvSpPr/>
          <p:nvPr/>
        </p:nvSpPr>
        <p:spPr>
          <a:xfrm>
            <a:off x="1023257" y="4909457"/>
            <a:ext cx="1730829" cy="555172"/>
          </a:xfrm>
          <a:custGeom>
            <a:avLst/>
            <a:gdLst>
              <a:gd name="connsiteX0" fmla="*/ 0 w 1730829"/>
              <a:gd name="connsiteY0" fmla="*/ 239486 h 555172"/>
              <a:gd name="connsiteX1" fmla="*/ 76200 w 1730829"/>
              <a:gd name="connsiteY1" fmla="*/ 130629 h 555172"/>
              <a:gd name="connsiteX2" fmla="*/ 272143 w 1730829"/>
              <a:gd name="connsiteY2" fmla="*/ 0 h 555172"/>
              <a:gd name="connsiteX3" fmla="*/ 555172 w 1730829"/>
              <a:gd name="connsiteY3" fmla="*/ 21772 h 555172"/>
              <a:gd name="connsiteX4" fmla="*/ 631372 w 1730829"/>
              <a:gd name="connsiteY4" fmla="*/ 65314 h 555172"/>
              <a:gd name="connsiteX5" fmla="*/ 664029 w 1730829"/>
              <a:gd name="connsiteY5" fmla="*/ 87086 h 555172"/>
              <a:gd name="connsiteX6" fmla="*/ 740229 w 1730829"/>
              <a:gd name="connsiteY6" fmla="*/ 152400 h 555172"/>
              <a:gd name="connsiteX7" fmla="*/ 783772 w 1730829"/>
              <a:gd name="connsiteY7" fmla="*/ 163286 h 555172"/>
              <a:gd name="connsiteX8" fmla="*/ 838200 w 1730829"/>
              <a:gd name="connsiteY8" fmla="*/ 283029 h 555172"/>
              <a:gd name="connsiteX9" fmla="*/ 957943 w 1730829"/>
              <a:gd name="connsiteY9" fmla="*/ 468086 h 555172"/>
              <a:gd name="connsiteX10" fmla="*/ 990600 w 1730829"/>
              <a:gd name="connsiteY10" fmla="*/ 522514 h 555172"/>
              <a:gd name="connsiteX11" fmla="*/ 1034143 w 1730829"/>
              <a:gd name="connsiteY11" fmla="*/ 555172 h 555172"/>
              <a:gd name="connsiteX12" fmla="*/ 1730829 w 1730829"/>
              <a:gd name="connsiteY12" fmla="*/ 522514 h 555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730829" h="555172">
                <a:moveTo>
                  <a:pt x="0" y="239486"/>
                </a:moveTo>
                <a:cubicBezTo>
                  <a:pt x="4205" y="233178"/>
                  <a:pt x="62097" y="143724"/>
                  <a:pt x="76200" y="130629"/>
                </a:cubicBezTo>
                <a:cubicBezTo>
                  <a:pt x="186172" y="28511"/>
                  <a:pt x="165237" y="45817"/>
                  <a:pt x="272143" y="0"/>
                </a:cubicBezTo>
                <a:cubicBezTo>
                  <a:pt x="366486" y="7257"/>
                  <a:pt x="462077" y="4846"/>
                  <a:pt x="555172" y="21772"/>
                </a:cubicBezTo>
                <a:cubicBezTo>
                  <a:pt x="583954" y="27005"/>
                  <a:pt x="606287" y="50263"/>
                  <a:pt x="631372" y="65314"/>
                </a:cubicBezTo>
                <a:cubicBezTo>
                  <a:pt x="642591" y="72045"/>
                  <a:pt x="653813" y="78913"/>
                  <a:pt x="664029" y="87086"/>
                </a:cubicBezTo>
                <a:cubicBezTo>
                  <a:pt x="690152" y="107984"/>
                  <a:pt x="712005" y="134440"/>
                  <a:pt x="740229" y="152400"/>
                </a:cubicBezTo>
                <a:cubicBezTo>
                  <a:pt x="752851" y="160432"/>
                  <a:pt x="769258" y="159657"/>
                  <a:pt x="783772" y="163286"/>
                </a:cubicBezTo>
                <a:cubicBezTo>
                  <a:pt x="851853" y="265409"/>
                  <a:pt x="731960" y="80208"/>
                  <a:pt x="838200" y="283029"/>
                </a:cubicBezTo>
                <a:cubicBezTo>
                  <a:pt x="949659" y="495815"/>
                  <a:pt x="887184" y="361948"/>
                  <a:pt x="957943" y="468086"/>
                </a:cubicBezTo>
                <a:cubicBezTo>
                  <a:pt x="969679" y="485690"/>
                  <a:pt x="976667" y="506591"/>
                  <a:pt x="990600" y="522514"/>
                </a:cubicBezTo>
                <a:cubicBezTo>
                  <a:pt x="1002547" y="536168"/>
                  <a:pt x="1019629" y="544286"/>
                  <a:pt x="1034143" y="555172"/>
                </a:cubicBezTo>
                <a:cubicBezTo>
                  <a:pt x="1512693" y="512946"/>
                  <a:pt x="1280406" y="522514"/>
                  <a:pt x="1730829" y="522514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3" name="22 Imagen" descr="C:\Users\Elizabeth\AppData\Local\Microsoft\Windows\Temporary Internet Files\Content.Word\20160610_111627.jpg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owEdges/>
                    </a14:imgEffect>
                    <a14:imgEffect>
                      <a14:sharpenSoften amount="-60000"/>
                    </a14:imgEffect>
                    <a14:imgEffect>
                      <a14:brightnessContrast bright="40000" contrast="-3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19764">
            <a:off x="1856826" y="3570067"/>
            <a:ext cx="3828568" cy="2393921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1650000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7324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57200"/>
            <a:ext cx="6652592" cy="4627984"/>
          </a:xfrm>
        </p:spPr>
        <p:txBody>
          <a:bodyPr>
            <a:normAutofit fontScale="90000"/>
          </a:bodyPr>
          <a:lstStyle/>
          <a:p>
            <a:pPr algn="l">
              <a:spcBef>
                <a:spcPts val="600"/>
              </a:spcBef>
            </a:pPr>
            <a:r>
              <a:rPr lang="es-ES" sz="6600" dirty="0" smtClean="0">
                <a:latin typeface="Cambria" pitchFamily="18" charset="0"/>
              </a:rPr>
              <a:t/>
            </a:r>
            <a:br>
              <a:rPr lang="es-ES" sz="6600" dirty="0" smtClean="0">
                <a:latin typeface="Cambria" pitchFamily="18" charset="0"/>
              </a:rPr>
            </a:br>
            <a:r>
              <a:rPr lang="es-ES" sz="6600" dirty="0">
                <a:latin typeface="Cambria" pitchFamily="18" charset="0"/>
              </a:rPr>
              <a:t/>
            </a:r>
            <a:br>
              <a:rPr lang="es-ES" sz="6600" dirty="0">
                <a:latin typeface="Cambria" pitchFamily="18" charset="0"/>
              </a:rPr>
            </a:br>
            <a:r>
              <a:rPr lang="es-ES" sz="6600" dirty="0" smtClean="0">
                <a:latin typeface="Cambria" pitchFamily="18" charset="0"/>
              </a:rPr>
              <a:t/>
            </a:r>
            <a:br>
              <a:rPr lang="es-ES" sz="6600" dirty="0" smtClean="0">
                <a:latin typeface="Cambria" pitchFamily="18" charset="0"/>
              </a:rPr>
            </a:br>
            <a:r>
              <a:rPr lang="es-ES" sz="6600" dirty="0">
                <a:latin typeface="Cambria" pitchFamily="18" charset="0"/>
              </a:rPr>
              <a:t/>
            </a:r>
            <a:br>
              <a:rPr lang="es-ES" sz="6600" dirty="0">
                <a:latin typeface="Cambria" pitchFamily="18" charset="0"/>
              </a:rPr>
            </a:br>
            <a:r>
              <a:rPr lang="es-ES" sz="6600" dirty="0" smtClean="0">
                <a:latin typeface="Cambria" pitchFamily="18" charset="0"/>
              </a:rPr>
              <a:t>Técnicas somáticas</a:t>
            </a:r>
            <a:r>
              <a:rPr lang="es-ES" sz="6600" dirty="0"/>
              <a:t/>
            </a:r>
            <a:br>
              <a:rPr lang="es-ES" sz="6600" dirty="0"/>
            </a:br>
            <a:r>
              <a:rPr lang="es-ES" sz="3100" dirty="0" smtClean="0"/>
              <a:t>Se incorporan en los programas de danza y teatro con el objetivo de prevenir lesiones, conocer el cuerpo y crear conciencia del cuidado personal.</a:t>
            </a:r>
            <a:br>
              <a:rPr lang="es-ES" sz="3100" dirty="0" smtClean="0"/>
            </a:br>
            <a:r>
              <a:rPr lang="es-ES" sz="3200" dirty="0" smtClean="0"/>
              <a:t>Se </a:t>
            </a:r>
            <a:r>
              <a:rPr lang="es-ES" sz="3200" dirty="0"/>
              <a:t>busca sensibilizar el cuerpo, mejorar los</a:t>
            </a:r>
            <a:br>
              <a:rPr lang="es-ES" sz="3200" dirty="0"/>
            </a:br>
            <a:r>
              <a:rPr lang="es-ES" sz="3200" dirty="0"/>
              <a:t>reflejos, establecer una imagen </a:t>
            </a:r>
            <a:r>
              <a:rPr lang="es-ES" sz="3200" dirty="0" smtClean="0"/>
              <a:t>corporal y</a:t>
            </a:r>
            <a:r>
              <a:rPr lang="es-ES" sz="3200" dirty="0"/>
              <a:t/>
            </a:r>
            <a:br>
              <a:rPr lang="es-ES" sz="3200" dirty="0"/>
            </a:br>
            <a:r>
              <a:rPr lang="es-ES" sz="3200" dirty="0"/>
              <a:t>desarrollar la confianza </a:t>
            </a:r>
            <a:r>
              <a:rPr lang="es-ES" sz="3200" dirty="0" smtClean="0"/>
              <a:t>personal</a:t>
            </a:r>
            <a:br>
              <a:rPr lang="es-ES" sz="3200" dirty="0" smtClean="0"/>
            </a:br>
            <a:r>
              <a:rPr lang="es-ES" sz="3100" dirty="0" smtClean="0"/>
              <a:t/>
            </a:r>
            <a:br>
              <a:rPr lang="es-ES" sz="3100" dirty="0" smtClean="0"/>
            </a:br>
            <a:r>
              <a:rPr lang="es-ES" sz="6600" dirty="0"/>
              <a:t/>
            </a:r>
            <a:br>
              <a:rPr lang="es-ES" sz="6600" dirty="0"/>
            </a:br>
            <a:r>
              <a:rPr lang="es-ES" sz="6600" dirty="0" smtClean="0"/>
              <a:t/>
            </a:r>
            <a:br>
              <a:rPr lang="es-ES" sz="6600" dirty="0" smtClean="0"/>
            </a:br>
            <a:endParaRPr lang="es-ES" sz="6600" dirty="0"/>
          </a:p>
        </p:txBody>
      </p:sp>
    </p:spTree>
    <p:extLst>
      <p:ext uri="{BB962C8B-B14F-4D97-AF65-F5344CB8AC3E}">
        <p14:creationId xmlns:p14="http://schemas.microsoft.com/office/powerpoint/2010/main" val="212145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esto">
  <a:themeElements>
    <a:clrScheme name="Compuesto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uest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ues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317</TotalTime>
  <Words>655</Words>
  <Application>Microsoft Office PowerPoint</Application>
  <PresentationFormat>Presentación en pantalla (4:3)</PresentationFormat>
  <Paragraphs>54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Compuesto</vt:lpstr>
      <vt:lpstr>PROPIOCEPCIÓN Y EXTEROCEPCIÓN</vt:lpstr>
      <vt:lpstr>Cada día y a cada momento estamos recibiendo estímulos del ambiente a través de nuestros sentidos, los cuales nos informan sobre el estado de nuestro cuerpo en este espacio. Esta información que recibimos se procesa en nuestro sistema nervioso y luego organiza nuestra conducta para poder interactuar con el mundo que  nos rodea. </vt:lpstr>
      <vt:lpstr> </vt:lpstr>
      <vt:lpstr>PROPIOCEPCIÓN</vt:lpstr>
      <vt:lpstr>  El sentido de la propiocepción es bastante más importante de lo que parece: sin él, deberíamos mirar atentamente cada paso que damos al caminar, necesitaríamos un espejo para poder comer y sencillamente no podríamos coordinar movimiento alguno en la oscuridad. </vt:lpstr>
      <vt:lpstr>Presentación de PowerPoint</vt:lpstr>
      <vt:lpstr>EXTEROCEPCIÓN</vt:lpstr>
      <vt:lpstr>SU APLICACIÓN EN LA DANZA   </vt:lpstr>
      <vt:lpstr>    Técnicas somáticas Se incorporan en los programas de danza y teatro con el objetivo de prevenir lesiones, conocer el cuerpo y crear conciencia del cuidado personal. Se busca sensibilizar el cuerpo, mejorar los reflejos, establecer una imagen corporal y desarrollar la confianza personal 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PROPIOCEPCIÓN Y EXTEROCEPCIÓN</dc:title>
  <dc:creator>Elizabeth</dc:creator>
  <cp:lastModifiedBy>Elizabeth</cp:lastModifiedBy>
  <cp:revision>34</cp:revision>
  <dcterms:created xsi:type="dcterms:W3CDTF">2016-07-08T01:22:52Z</dcterms:created>
  <dcterms:modified xsi:type="dcterms:W3CDTF">2016-07-11T23:50:18Z</dcterms:modified>
</cp:coreProperties>
</file>