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67" r:id="rId3"/>
    <p:sldId id="268" r:id="rId4"/>
    <p:sldId id="257" r:id="rId5"/>
    <p:sldId id="260" r:id="rId6"/>
    <p:sldId id="261" r:id="rId7"/>
    <p:sldId id="262" r:id="rId8"/>
    <p:sldId id="263" r:id="rId9"/>
    <p:sldId id="264" r:id="rId10"/>
    <p:sldId id="266" r:id="rId11"/>
    <p:sldId id="269" r:id="rId12"/>
    <p:sldId id="272" r:id="rId13"/>
    <p:sldId id="270" r:id="rId14"/>
    <p:sldId id="271" r:id="rId15"/>
    <p:sldId id="273" r:id="rId16"/>
    <p:sldId id="274" r:id="rId17"/>
    <p:sldId id="275" r:id="rId18"/>
    <p:sldId id="279" r:id="rId1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5" autoAdjust="0"/>
    <p:restoredTop sz="94624" autoAdjust="0"/>
  </p:normalViewPr>
  <p:slideViewPr>
    <p:cSldViewPr>
      <p:cViewPr varScale="1">
        <p:scale>
          <a:sx n="69" d="100"/>
          <a:sy n="69" d="100"/>
        </p:scale>
        <p:origin x="-54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E98C56-D3B0-4BD2-958E-424EE92ACC96}" type="datetimeFigureOut">
              <a:rPr lang="es-ES" smtClean="0"/>
              <a:pPr/>
              <a:t>04/07/2015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9B52AD-F62D-4B1D-9339-3D5352310F9F}"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1A1EBAC-EB54-4805-B35C-89660EC65F7C}" type="slidenum">
              <a:rPr lang="es-ES" smtClean="0"/>
              <a:pPr/>
              <a:t>17</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04/07/2015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A847CFC-816F-41D0-AAC0-9BF4FEBC753E}" type="datetimeFigureOut">
              <a:rPr lang="es-ES" smtClean="0"/>
              <a:pPr/>
              <a:t>04/07/2015</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2FADFE-3B8F-471C-ABF0-DBC7717ECBBC}"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tletismodefondo.files.wordpress.com/2011/08/hotys-5.jpg" TargetMode="External"/><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video" Target="file:///C:\Users\WW\Videos\VIDEOS%20DE%20DEPORTES\200m%20Manuel%20Gaspar%20Nacional%20de%20Atletismo%20para%20Ciegos%20y%20Debiles%20Visuales.mp4"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file:///C:\Users\WW\Videos\VIDEOS%20DE%20DEPORTES\Campeonato%20de%20Espa&#241;a%20de%20Slalom%20en%20silla%20de%20ruedas%20Prueba%20eliminatoria%20por%20equipos%5b1%5d.mp4" TargetMode="Externa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atletismodefondo.files.wordpress.com/2011/08/hoty-3.jpg"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atletismodefondo.wordpress.com/wp-admin/Ari%20y%20Luis%20Fernandez"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Maler_der_Grabkammer_des_Zenue_004.jpg" TargetMode="External"/><Relationship Id="rId2" Type="http://schemas.openxmlformats.org/officeDocument/2006/relationships/hyperlink" Target="https://es.wikipedia.org/wiki/Juego"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https://atletismodefondo.files.wordpress.com/2011/08/hotys-5.jpg?w=300&amp;h=240">
            <a:hlinkClick r:id="rId3"/>
          </p:cNvPr>
          <p:cNvPicPr/>
          <p:nvPr/>
        </p:nvPicPr>
        <p:blipFill>
          <a:blip r:embed="rId4"/>
          <a:srcRect/>
          <a:stretch>
            <a:fillRect/>
          </a:stretch>
        </p:blipFill>
        <p:spPr bwMode="auto">
          <a:xfrm>
            <a:off x="428596" y="214290"/>
            <a:ext cx="8358246" cy="4786346"/>
          </a:xfrm>
          <a:prstGeom prst="rect">
            <a:avLst/>
          </a:prstGeom>
          <a:noFill/>
          <a:ln w="9525">
            <a:noFill/>
            <a:miter lim="800000"/>
            <a:headEnd/>
            <a:tailEnd/>
          </a:ln>
        </p:spPr>
      </p:pic>
      <p:sp>
        <p:nvSpPr>
          <p:cNvPr id="2" name="1 Título"/>
          <p:cNvSpPr>
            <a:spLocks noGrp="1"/>
          </p:cNvSpPr>
          <p:nvPr>
            <p:ph type="ctrTitle"/>
          </p:nvPr>
        </p:nvSpPr>
        <p:spPr>
          <a:xfrm>
            <a:off x="714348" y="5029200"/>
            <a:ext cx="7851648" cy="1828800"/>
          </a:xfrm>
        </p:spPr>
        <p:txBody>
          <a:bodyPr/>
          <a:lstStyle/>
          <a:p>
            <a:r>
              <a:rPr lang="es-ES" dirty="0" smtClean="0"/>
              <a:t>ATLETISMO ASISTIDO</a:t>
            </a:r>
            <a:endParaRPr lang="es-ES" dirty="0"/>
          </a:p>
        </p:txBody>
      </p:sp>
      <p:sp>
        <p:nvSpPr>
          <p:cNvPr id="3" name="2 Subtítulo"/>
          <p:cNvSpPr>
            <a:spLocks noGrp="1"/>
          </p:cNvSpPr>
          <p:nvPr>
            <p:ph type="subTitle" idx="1"/>
          </p:nvPr>
        </p:nvSpPr>
        <p:spPr/>
        <p:txBody>
          <a:bodyPr/>
          <a:lstStyle/>
          <a:p>
            <a:endParaRPr lang="es-ES" dirty="0"/>
          </a:p>
        </p:txBody>
      </p:sp>
    </p:spTree>
  </p:cSld>
  <p:clrMapOvr>
    <a:masterClrMapping/>
  </p:clrMapOvr>
  <p:transition>
    <p:newsflash/>
    <p:sndAc>
      <p:stSnd>
        <p:snd r:embed="rId2" name="click.wav" builtIn="1"/>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2"/>
          </p:nvPr>
        </p:nvSpPr>
        <p:spPr>
          <a:xfrm>
            <a:off x="685800" y="357166"/>
            <a:ext cx="2743200" cy="5891234"/>
          </a:xfrm>
        </p:spPr>
        <p:txBody>
          <a:bodyPr>
            <a:normAutofit/>
          </a:bodyPr>
          <a:lstStyle/>
          <a:p>
            <a:r>
              <a:rPr lang="es-ES" sz="2400" dirty="0" smtClean="0"/>
              <a:t>La característica más importante de las carreras de atletas ciegos, es que éstos van guiados por un atleta vidente. Los atletas totalmente ciegos corren acompañados de un guía con el que van atados con una cuerda.</a:t>
            </a:r>
          </a:p>
          <a:p>
            <a:endParaRPr lang="es-ES" dirty="0"/>
          </a:p>
        </p:txBody>
      </p:sp>
      <p:pic>
        <p:nvPicPr>
          <p:cNvPr id="5" name="200m Manuel Gaspar Nacional de Atletismo para Ciegos y Debiles Visuales.mp4">
            <a:hlinkClick r:id="" action="ppaction://media"/>
          </p:cNvPr>
          <p:cNvPicPr>
            <a:picLocks noGrp="1" noRot="1" noChangeAspect="1"/>
          </p:cNvPicPr>
          <p:nvPr>
            <p:ph sz="half" idx="1"/>
            <a:videoFile r:link="rId1"/>
          </p:nvPr>
        </p:nvPicPr>
        <p:blipFill>
          <a:blip r:embed="rId3"/>
          <a:stretch>
            <a:fillRect/>
          </a:stretch>
        </p:blipFill>
        <p:spPr>
          <a:xfrm>
            <a:off x="3643306" y="357166"/>
            <a:ext cx="5214974" cy="60722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3.bp.blogspot.com/-0-Ejr_2Vm4o/UUs2H3HCuEI/AAAAAAAABnY/iUHifv2Gaso/s320/silla_mini.png"/>
          <p:cNvPicPr/>
          <p:nvPr/>
        </p:nvPicPr>
        <p:blipFill>
          <a:blip r:embed="rId2"/>
          <a:srcRect/>
          <a:stretch>
            <a:fillRect/>
          </a:stretch>
        </p:blipFill>
        <p:spPr bwMode="auto">
          <a:xfrm>
            <a:off x="2285984" y="142852"/>
            <a:ext cx="6715172" cy="4500594"/>
          </a:xfrm>
          <a:prstGeom prst="rect">
            <a:avLst/>
          </a:prstGeom>
          <a:noFill/>
          <a:ln w="9525">
            <a:noFill/>
            <a:miter lim="800000"/>
            <a:headEnd/>
            <a:tailEnd/>
          </a:ln>
        </p:spPr>
      </p:pic>
      <p:sp>
        <p:nvSpPr>
          <p:cNvPr id="2" name="1 Título"/>
          <p:cNvSpPr>
            <a:spLocks noGrp="1"/>
          </p:cNvSpPr>
          <p:nvPr>
            <p:ph type="ctrTitle"/>
          </p:nvPr>
        </p:nvSpPr>
        <p:spPr>
          <a:xfrm>
            <a:off x="2971800" y="4643446"/>
            <a:ext cx="6172200" cy="1894362"/>
          </a:xfrm>
        </p:spPr>
        <p:txBody>
          <a:bodyPr>
            <a:normAutofit fontScale="90000"/>
          </a:bodyPr>
          <a:lstStyle/>
          <a:p>
            <a:r>
              <a:rPr lang="es-ES" sz="8800" dirty="0" smtClean="0"/>
              <a:t>SLALOM</a:t>
            </a:r>
            <a:r>
              <a:rPr lang="es-ES" dirty="0" smtClean="0"/>
              <a:t/>
            </a:r>
            <a:br>
              <a:rPr lang="es-ES" dirty="0" smtClean="0"/>
            </a:br>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14612" y="4643446"/>
            <a:ext cx="6172200" cy="2053590"/>
          </a:xfrm>
        </p:spPr>
        <p:txBody>
          <a:bodyPr/>
          <a:lstStyle/>
          <a:p>
            <a:pPr algn="r"/>
            <a:r>
              <a:rPr lang="es-ES" sz="2800" dirty="0" smtClean="0"/>
              <a:t>El slalom es un deporte destinado exclusivamente para aquellos deportistas con lesión cerebral</a:t>
            </a:r>
            <a:endParaRPr lang="es-ES" sz="2800" dirty="0"/>
          </a:p>
        </p:txBody>
      </p:sp>
      <p:pic>
        <p:nvPicPr>
          <p:cNvPr id="12290" name="Picture 2" descr="http://holidayinnelche.com/wp-content/uploads/2010/05/slalom-D3.jpg"/>
          <p:cNvPicPr>
            <a:picLocks noChangeAspect="1" noChangeArrowheads="1"/>
          </p:cNvPicPr>
          <p:nvPr/>
        </p:nvPicPr>
        <p:blipFill>
          <a:blip r:embed="rId2"/>
          <a:srcRect/>
          <a:stretch>
            <a:fillRect/>
          </a:stretch>
        </p:blipFill>
        <p:spPr bwMode="auto">
          <a:xfrm>
            <a:off x="928662" y="500042"/>
            <a:ext cx="6429420" cy="450059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291"/>
            <a:ext cx="3000396" cy="642941"/>
          </a:xfrm>
        </p:spPr>
        <p:txBody>
          <a:bodyPr>
            <a:normAutofit/>
          </a:bodyPr>
          <a:lstStyle/>
          <a:p>
            <a:r>
              <a:rPr lang="es-ES" dirty="0" smtClean="0"/>
              <a:t>¿ QUE ES SLALOM?</a:t>
            </a:r>
            <a:endParaRPr lang="es-ES" dirty="0"/>
          </a:p>
        </p:txBody>
      </p:sp>
      <p:sp>
        <p:nvSpPr>
          <p:cNvPr id="4" name="3 Marcador de texto"/>
          <p:cNvSpPr>
            <a:spLocks noGrp="1"/>
          </p:cNvSpPr>
          <p:nvPr>
            <p:ph type="body" sz="half" idx="2"/>
          </p:nvPr>
        </p:nvSpPr>
        <p:spPr>
          <a:xfrm>
            <a:off x="642910" y="1142984"/>
            <a:ext cx="1524000" cy="5521659"/>
          </a:xfrm>
        </p:spPr>
        <p:txBody>
          <a:bodyPr>
            <a:normAutofit fontScale="92500" lnSpcReduction="10000"/>
          </a:bodyPr>
          <a:lstStyle/>
          <a:p>
            <a:pPr>
              <a:lnSpc>
                <a:spcPct val="150000"/>
              </a:lnSpc>
            </a:pPr>
            <a:r>
              <a:rPr lang="es-ES" sz="1400" dirty="0" smtClean="0"/>
              <a:t>ES UN DEPORTE  PRACTICA EN SILLA S DE RUEDAS CUYO OBJETIVO ES  SUPERAR UN NUMERO DE OBSTACULOS DETERMINADOS EN EL MENOR TIEMPO POSIBLE.</a:t>
            </a:r>
          </a:p>
          <a:p>
            <a:pPr>
              <a:lnSpc>
                <a:spcPct val="150000"/>
              </a:lnSpc>
            </a:pPr>
            <a:endParaRPr lang="es-ES" sz="1400" dirty="0" smtClean="0"/>
          </a:p>
          <a:p>
            <a:pPr>
              <a:lnSpc>
                <a:spcPct val="150000"/>
              </a:lnSpc>
            </a:pPr>
            <a:r>
              <a:rPr lang="es-ES" sz="1400" dirty="0" smtClean="0"/>
              <a:t>MANTENER,  CONSERVAR Y DESARROLLAR EL POTENCIAL FISICO DE LA PERSONA</a:t>
            </a:r>
            <a:endParaRPr lang="es-ES" sz="1400" dirty="0"/>
          </a:p>
        </p:txBody>
      </p:sp>
      <p:pic>
        <p:nvPicPr>
          <p:cNvPr id="5" name="4 Marcador de posición de imagen" descr="http://www.elistas.net/lista/fiepespana/ficheros/11/verFichero/10/sillaruedas.jpg"/>
          <p:cNvPicPr>
            <a:picLocks noGrp="1"/>
          </p:cNvPicPr>
          <p:nvPr>
            <p:ph type="pic" idx="1"/>
          </p:nvPr>
        </p:nvPicPr>
        <p:blipFill>
          <a:blip r:embed="rId2" cstate="print"/>
          <a:srcRect l="20643" r="20643"/>
          <a:stretch>
            <a:fillRect/>
          </a:stretch>
        </p:blipFill>
        <p:spPr bwMode="auto">
          <a:xfrm rot="420000">
            <a:off x="3365621" y="1195395"/>
            <a:ext cx="4617720" cy="3931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2154230"/>
          </a:xfrm>
        </p:spPr>
        <p:txBody>
          <a:bodyPr>
            <a:noAutofit/>
          </a:bodyPr>
          <a:lstStyle/>
          <a:p>
            <a:pPr algn="ctr"/>
            <a:r>
              <a:rPr lang="es-ES" sz="3200" dirty="0" smtClean="0"/>
              <a:t>Una modalidad deportiva exigente que requiere de mucho entrenamiento, grandes dosis de paciencia y inquebrante ilusión por mejorar cada día los tiempos y los resultados</a:t>
            </a:r>
            <a:endParaRPr lang="es-ES" sz="3200" dirty="0"/>
          </a:p>
        </p:txBody>
      </p:sp>
      <p:pic>
        <p:nvPicPr>
          <p:cNvPr id="4" name="3 Marcador de contenido" descr="http://zetaestaticos.com/leon/img/noticias/0/653/653226_1.jpg"/>
          <p:cNvPicPr>
            <a:picLocks noGrp="1"/>
          </p:cNvPicPr>
          <p:nvPr>
            <p:ph sz="quarter" idx="1"/>
          </p:nvPr>
        </p:nvPicPr>
        <p:blipFill>
          <a:blip r:embed="rId2" cstate="print"/>
          <a:srcRect/>
          <a:stretch>
            <a:fillRect/>
          </a:stretch>
        </p:blipFill>
        <p:spPr bwMode="auto">
          <a:xfrm>
            <a:off x="357158" y="2571744"/>
            <a:ext cx="7929618" cy="4286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Reglamento de slalom en sillas de rueda</a:t>
            </a:r>
            <a:br>
              <a:rPr lang="es-ES" dirty="0" smtClean="0"/>
            </a:br>
            <a:endParaRPr lang="es-ES" dirty="0"/>
          </a:p>
        </p:txBody>
      </p:sp>
      <p:sp>
        <p:nvSpPr>
          <p:cNvPr id="3" name="2 Marcador de contenido"/>
          <p:cNvSpPr>
            <a:spLocks noGrp="1"/>
          </p:cNvSpPr>
          <p:nvPr>
            <p:ph sz="quarter" idx="1"/>
          </p:nvPr>
        </p:nvSpPr>
        <p:spPr/>
        <p:txBody>
          <a:bodyPr/>
          <a:lstStyle/>
          <a:p>
            <a:r>
              <a:rPr lang="es-ES" dirty="0" smtClean="0"/>
              <a:t>División 1: clases en sillas de ruedas eléctricas</a:t>
            </a:r>
          </a:p>
          <a:p>
            <a:r>
              <a:rPr lang="es-ES" dirty="0" smtClean="0"/>
              <a:t>División 2: clase 2B, manejas con la manos.</a:t>
            </a:r>
          </a:p>
          <a:p>
            <a:r>
              <a:rPr lang="es-ES" dirty="0" smtClean="0"/>
              <a:t>División 3: clase 2 P, manejan con los pies.</a:t>
            </a:r>
          </a:p>
          <a:p>
            <a:r>
              <a:rPr lang="es-ES" dirty="0" smtClean="0"/>
              <a:t>División 4: clase 3</a:t>
            </a:r>
          </a:p>
          <a:p>
            <a:r>
              <a:rPr lang="es-ES" dirty="0" smtClean="0"/>
              <a:t>División 5: clase 4</a:t>
            </a:r>
            <a:endParaRPr lang="es-ES" dirty="0"/>
          </a:p>
        </p:txBody>
      </p:sp>
      <p:pic>
        <p:nvPicPr>
          <p:cNvPr id="7" name="6 Marcador de contenido" descr="http://www.dxtadaptado.com/files/slalom-silla-ruedas.jpg"/>
          <p:cNvPicPr>
            <a:picLocks noGrp="1"/>
          </p:cNvPicPr>
          <p:nvPr>
            <p:ph sz="quarter" idx="2"/>
          </p:nvPr>
        </p:nvPicPr>
        <p:blipFill>
          <a:blip r:embed="rId2"/>
          <a:srcRect/>
          <a:stretch>
            <a:fillRect/>
          </a:stretch>
        </p:blipFill>
        <p:spPr bwMode="auto">
          <a:xfrm>
            <a:off x="4000496" y="1285860"/>
            <a:ext cx="4286280" cy="50720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654032"/>
          </a:xfrm>
        </p:spPr>
        <p:txBody>
          <a:bodyPr>
            <a:normAutofit fontScale="90000"/>
          </a:bodyPr>
          <a:lstStyle/>
          <a:p>
            <a:pPr algn="ctr"/>
            <a:r>
              <a:rPr lang="es-ES" dirty="0" smtClean="0"/>
              <a:t>CAMPO DE JUEGO</a:t>
            </a:r>
            <a:endParaRPr lang="es-ES" dirty="0"/>
          </a:p>
        </p:txBody>
      </p:sp>
      <p:pic>
        <p:nvPicPr>
          <p:cNvPr id="4" name="3 Marcador de contenido" descr="http://2.bp.blogspot.com/_uTRAN6upPMY/S7T8ss_xdyI/AAAAAAAAAKg/-DOm7uKdl7A/s1600/Imagen1.png"/>
          <p:cNvPicPr>
            <a:picLocks noGrp="1"/>
          </p:cNvPicPr>
          <p:nvPr>
            <p:ph sz="quarter" idx="1"/>
          </p:nvPr>
        </p:nvPicPr>
        <p:blipFill>
          <a:blip r:embed="rId2" cstate="print"/>
          <a:srcRect/>
          <a:stretch>
            <a:fillRect/>
          </a:stretch>
        </p:blipFill>
        <p:spPr bwMode="auto">
          <a:xfrm>
            <a:off x="214282" y="1000109"/>
            <a:ext cx="8072494" cy="585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142844" y="0"/>
            <a:ext cx="8643998" cy="1214422"/>
          </a:xfrm>
        </p:spPr>
        <p:txBody>
          <a:bodyPr>
            <a:normAutofit lnSpcReduction="10000"/>
          </a:bodyPr>
          <a:lstStyle/>
          <a:p>
            <a:r>
              <a:rPr lang="es-ES" dirty="0" smtClean="0"/>
              <a:t>Prueba de eliminación por equipo: se realiza en formas de relevos con un mínimo de 4 participante y máximo de 6</a:t>
            </a:r>
            <a:endParaRPr lang="es-ES" dirty="0"/>
          </a:p>
        </p:txBody>
      </p:sp>
      <p:pic>
        <p:nvPicPr>
          <p:cNvPr id="5" name="Campeonato de España de Slalom en silla de ruedas Prueba eliminatoria por equipos[1].mp4">
            <a:hlinkClick r:id="" action="ppaction://media"/>
          </p:cNvPr>
          <p:cNvPicPr>
            <a:picLocks noGrp="1" noRot="1" noChangeAspect="1"/>
          </p:cNvPicPr>
          <p:nvPr>
            <p:ph sz="half" idx="2"/>
            <a:videoFile r:link="rId1"/>
          </p:nvPr>
        </p:nvPicPr>
        <p:blipFill>
          <a:blip r:embed="rId4"/>
          <a:stretch>
            <a:fillRect/>
          </a:stretch>
        </p:blipFill>
        <p:spPr>
          <a:xfrm>
            <a:off x="857224" y="1357298"/>
            <a:ext cx="7572428" cy="5000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varios por ordenar\EIFODEC-LORENA\escuela eifodec\DEPORTES\imagenes\deportes pag. Web\anexo de fotos juegos deportivos 2013\Equipo campion de futsal de Sindrome Down.JPG"/>
          <p:cNvPicPr>
            <a:picLocks noGrp="1" noChangeAspect="1" noChangeArrowheads="1"/>
          </p:cNvPicPr>
          <p:nvPr>
            <p:ph idx="1"/>
          </p:nvPr>
        </p:nvPicPr>
        <p:blipFill>
          <a:blip r:embed="rId2" cstate="print"/>
          <a:srcRect/>
          <a:stretch>
            <a:fillRect/>
          </a:stretch>
        </p:blipFill>
        <p:spPr bwMode="auto">
          <a:xfrm>
            <a:off x="0" y="1"/>
            <a:ext cx="8858280" cy="6858000"/>
          </a:xfrm>
          <a:prstGeom prst="ellipse">
            <a:avLst/>
          </a:prstGeom>
          <a:ln>
            <a:noFill/>
          </a:ln>
          <a:effectLst>
            <a:softEdge rad="112500"/>
          </a:effectLst>
        </p:spPr>
      </p:pic>
      <p:sp>
        <p:nvSpPr>
          <p:cNvPr id="2" name="1 Título"/>
          <p:cNvSpPr>
            <a:spLocks noGrp="1"/>
          </p:cNvSpPr>
          <p:nvPr>
            <p:ph type="title"/>
          </p:nvPr>
        </p:nvSpPr>
        <p:spPr>
          <a:xfrm>
            <a:off x="285720" y="5715000"/>
            <a:ext cx="3328982" cy="1143000"/>
          </a:xfrm>
        </p:spPr>
        <p:txBody>
          <a:bodyPr/>
          <a:lstStyle/>
          <a:p>
            <a:r>
              <a:rPr lang="es-ES" sz="5400" dirty="0" smtClean="0"/>
              <a:t>GRACIAS</a:t>
            </a:r>
            <a:endParaRPr lang="es-E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09600" y="714356"/>
            <a:ext cx="2209800" cy="5572164"/>
          </a:xfrm>
        </p:spPr>
        <p:txBody>
          <a:bodyPr>
            <a:normAutofit/>
          </a:bodyPr>
          <a:lstStyle/>
          <a:p>
            <a:r>
              <a:rPr lang="es-ES" sz="1800" b="1" dirty="0" smtClean="0"/>
              <a:t>“</a:t>
            </a:r>
            <a:r>
              <a:rPr lang="es-ES" sz="1800" dirty="0" smtClean="0"/>
              <a:t>Todo el mundo debe ser incluido en la vida cotidiana”</a:t>
            </a:r>
            <a:br>
              <a:rPr lang="es-ES" sz="1800" dirty="0" smtClean="0"/>
            </a:br>
            <a:r>
              <a:rPr lang="es-ES" sz="1800" dirty="0" err="1" smtClean="0"/>
              <a:t>Dick</a:t>
            </a:r>
            <a:r>
              <a:rPr lang="es-ES" sz="1800" dirty="0" smtClean="0"/>
              <a:t> </a:t>
            </a:r>
            <a:r>
              <a:rPr lang="es-ES" sz="1800" dirty="0" err="1" smtClean="0"/>
              <a:t>Hoyt</a:t>
            </a:r>
            <a:endParaRPr lang="es-ES" sz="1800" dirty="0" smtClean="0"/>
          </a:p>
          <a:p>
            <a:r>
              <a:rPr lang="es-ES" sz="1800" dirty="0" smtClean="0"/>
              <a:t>“Soy discapacitado pero he tenido una vida muy, muy capacitada. He demostrado a las personas discapacitadas que no tienen que sentarse a ver cómo el mundo pasa. Ellos también pueden hacerlo”</a:t>
            </a:r>
            <a:br>
              <a:rPr lang="es-ES" sz="1800" dirty="0" smtClean="0"/>
            </a:br>
            <a:r>
              <a:rPr lang="es-ES" sz="1800" dirty="0" smtClean="0"/>
              <a:t>Rick </a:t>
            </a:r>
            <a:r>
              <a:rPr lang="es-ES" sz="1800" dirty="0" err="1" smtClean="0"/>
              <a:t>Hoyt</a:t>
            </a:r>
            <a:endParaRPr lang="es-ES" sz="1800" dirty="0" smtClean="0"/>
          </a:p>
          <a:p>
            <a:endParaRPr lang="es-ES" dirty="0"/>
          </a:p>
        </p:txBody>
      </p:sp>
      <p:pic>
        <p:nvPicPr>
          <p:cNvPr id="5" name="4 Marcador de posición de imagen" descr="https://atletismodefondo.files.wordpress.com/2011/08/hoty-3.jpg?w=300&amp;h=199">
            <a:hlinkClick r:id="rId2"/>
          </p:cNvPr>
          <p:cNvPicPr>
            <a:picLocks noGrp="1"/>
          </p:cNvPicPr>
          <p:nvPr>
            <p:ph type="pic" idx="1"/>
          </p:nvPr>
        </p:nvPicPr>
        <p:blipFill>
          <a:blip r:embed="rId3"/>
          <a:srcRect l="10837" r="10837"/>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0"/>
            <a:ext cx="2212848" cy="4214818"/>
          </a:xfrm>
        </p:spPr>
        <p:txBody>
          <a:bodyPr>
            <a:normAutofit fontScale="90000"/>
          </a:bodyPr>
          <a:lstStyle/>
          <a:p>
            <a:r>
              <a:rPr lang="es-ES" dirty="0" smtClean="0"/>
              <a:t>algo cambió para siempre. A través de la máquina de hablar, el pequeño </a:t>
            </a:r>
            <a:r>
              <a:rPr lang="es-ES" dirty="0" err="1" smtClean="0"/>
              <a:t>Dick</a:t>
            </a:r>
            <a:r>
              <a:rPr lang="es-ES" dirty="0" smtClean="0"/>
              <a:t> pronunció: “Sobre la silla en la carrera, no me sentí discapacitado” En ese momento, </a:t>
            </a:r>
            <a:br>
              <a:rPr lang="es-ES" dirty="0" smtClean="0"/>
            </a:br>
            <a:endParaRPr lang="es-ES" dirty="0"/>
          </a:p>
        </p:txBody>
      </p:sp>
      <p:sp>
        <p:nvSpPr>
          <p:cNvPr id="3" name="2 Marcador de texto"/>
          <p:cNvSpPr>
            <a:spLocks noGrp="1"/>
          </p:cNvSpPr>
          <p:nvPr>
            <p:ph type="body" sz="half" idx="2"/>
          </p:nvPr>
        </p:nvSpPr>
        <p:spPr>
          <a:xfrm>
            <a:off x="642910" y="4286256"/>
            <a:ext cx="2209800" cy="2179320"/>
          </a:xfrm>
        </p:spPr>
        <p:txBody>
          <a:bodyPr>
            <a:normAutofit/>
          </a:bodyPr>
          <a:lstStyle/>
          <a:p>
            <a:r>
              <a:rPr lang="es-ES" dirty="0" smtClean="0"/>
              <a:t>no sólo esforzándose en ser un atleta capaz de correr todo lo que ha corrido, sino que además lo ha hecho empujando la silla de su hijo Rick, en el único momento en el que se siente una persona normal.</a:t>
            </a:r>
          </a:p>
          <a:p>
            <a:endParaRPr lang="es-ES" dirty="0"/>
          </a:p>
        </p:txBody>
      </p:sp>
      <p:sp>
        <p:nvSpPr>
          <p:cNvPr id="5" name="4 CuadroTexto"/>
          <p:cNvSpPr txBox="1"/>
          <p:nvPr/>
        </p:nvSpPr>
        <p:spPr>
          <a:xfrm>
            <a:off x="928662" y="5500702"/>
            <a:ext cx="184731" cy="369332"/>
          </a:xfrm>
          <a:prstGeom prst="rect">
            <a:avLst/>
          </a:prstGeom>
          <a:noFill/>
        </p:spPr>
        <p:txBody>
          <a:bodyPr wrap="none" rtlCol="0">
            <a:spAutoFit/>
          </a:bodyPr>
          <a:lstStyle/>
          <a:p>
            <a:endParaRPr lang="es-ES" dirty="0"/>
          </a:p>
        </p:txBody>
      </p:sp>
      <p:pic>
        <p:nvPicPr>
          <p:cNvPr id="9" name="8 Marcador de posición de imagen" descr="Ari y Luis Fernandez">
            <a:hlinkClick r:id="rId2"/>
          </p:cNvPr>
          <p:cNvPicPr>
            <a:picLocks noGrp="1"/>
          </p:cNvPicPr>
          <p:nvPr>
            <p:ph type="pic" idx="1"/>
          </p:nvPr>
        </p:nvPicPr>
        <p:blipFill>
          <a:blip r:embed="rId3"/>
          <a:srcRect t="17892" b="17892"/>
          <a:stretch>
            <a:fillRect/>
          </a:stretch>
        </p:blipFill>
        <p:spPr bwMode="auto">
          <a:xfrm rot="422453">
            <a:off x="3355543" y="1268990"/>
            <a:ext cx="4617720" cy="374805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¿Qué es el deporte y discapacidad ?</a:t>
            </a:r>
            <a:endParaRPr lang="es-ES" dirty="0"/>
          </a:p>
        </p:txBody>
      </p:sp>
      <p:sp>
        <p:nvSpPr>
          <p:cNvPr id="3" name="2 Marcador de contenido"/>
          <p:cNvSpPr>
            <a:spLocks noGrp="1"/>
          </p:cNvSpPr>
          <p:nvPr>
            <p:ph idx="1"/>
          </p:nvPr>
        </p:nvSpPr>
        <p:spPr/>
        <p:txBody>
          <a:bodyPr/>
          <a:lstStyle/>
          <a:p>
            <a:r>
              <a:rPr lang="es-ES" dirty="0" smtClean="0"/>
              <a:t>El </a:t>
            </a:r>
            <a:r>
              <a:rPr lang="es-ES" b="1" dirty="0" smtClean="0"/>
              <a:t>deporte</a:t>
            </a:r>
            <a:r>
              <a:rPr lang="es-ES" dirty="0" smtClean="0"/>
              <a:t> es una actividad reglamentada, normalmente de carácter competitivo, que en todos los casos mejora la condición física y psíquica, de quien lo practica y tiene propiedades que lo diferencian del simple </a:t>
            </a:r>
            <a:r>
              <a:rPr lang="es-ES" dirty="0" smtClean="0">
                <a:hlinkClick r:id="rId2" tooltip="Juego"/>
              </a:rPr>
              <a:t>juego</a:t>
            </a:r>
            <a:r>
              <a:rPr lang="es-ES" dirty="0" smtClean="0"/>
              <a:t>.</a:t>
            </a:r>
          </a:p>
          <a:p>
            <a:endParaRPr lang="es-ES" dirty="0"/>
          </a:p>
        </p:txBody>
      </p:sp>
      <p:pic>
        <p:nvPicPr>
          <p:cNvPr id="4" name="3 Imagen" descr="https://upload.wikimedia.org/wikipedia/commons/thumb/4/44/Maler_der_Grabkammer_des_Zenue_004.jpg/220px-Maler_der_Grabkammer_des_Zenue_004.jpg">
            <a:hlinkClick r:id="rId3"/>
          </p:cNvPr>
          <p:cNvPicPr/>
          <p:nvPr/>
        </p:nvPicPr>
        <p:blipFill>
          <a:blip r:embed="rId4"/>
          <a:srcRect/>
          <a:stretch>
            <a:fillRect/>
          </a:stretch>
        </p:blipFill>
        <p:spPr bwMode="auto">
          <a:xfrm>
            <a:off x="1285852" y="4143380"/>
            <a:ext cx="6215106" cy="257176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l="43375" t="47852" r="6661" b="36523"/>
          <a:stretch>
            <a:fillRect/>
          </a:stretch>
        </p:blipFill>
        <p:spPr bwMode="auto">
          <a:xfrm>
            <a:off x="214282" y="214290"/>
            <a:ext cx="8786874" cy="1714512"/>
          </a:xfrm>
          <a:prstGeom prst="rect">
            <a:avLst/>
          </a:prstGeom>
          <a:noFill/>
          <a:ln w="9525">
            <a:noFill/>
            <a:miter lim="800000"/>
            <a:headEnd/>
            <a:tailEnd/>
          </a:ln>
          <a:effectLst/>
        </p:spPr>
      </p:pic>
      <p:sp>
        <p:nvSpPr>
          <p:cNvPr id="2" name="1 Título"/>
          <p:cNvSpPr>
            <a:spLocks noGrp="1"/>
          </p:cNvSpPr>
          <p:nvPr>
            <p:ph type="title"/>
          </p:nvPr>
        </p:nvSpPr>
        <p:spPr/>
        <p:txBody>
          <a:bodyPr/>
          <a:lstStyle/>
          <a:p>
            <a:r>
              <a:rPr lang="es-ES" dirty="0" smtClean="0"/>
              <a:t>Diferencia entre DEPORTE</a:t>
            </a:r>
            <a:endParaRPr lang="es-ES" dirty="0"/>
          </a:p>
        </p:txBody>
      </p:sp>
      <p:sp>
        <p:nvSpPr>
          <p:cNvPr id="3" name="2 Marcador de texto"/>
          <p:cNvSpPr>
            <a:spLocks noGrp="1"/>
          </p:cNvSpPr>
          <p:nvPr>
            <p:ph type="body" idx="1"/>
          </p:nvPr>
        </p:nvSpPr>
        <p:spPr/>
        <p:txBody>
          <a:bodyPr/>
          <a:lstStyle/>
          <a:p>
            <a:r>
              <a:rPr lang="es-ES" dirty="0" smtClean="0"/>
              <a:t>ADAPTADO</a:t>
            </a:r>
            <a:endParaRPr lang="es-ES" dirty="0"/>
          </a:p>
        </p:txBody>
      </p:sp>
      <p:sp>
        <p:nvSpPr>
          <p:cNvPr id="4" name="3 Marcador de texto"/>
          <p:cNvSpPr>
            <a:spLocks noGrp="1"/>
          </p:cNvSpPr>
          <p:nvPr>
            <p:ph type="body" sz="half" idx="3"/>
          </p:nvPr>
        </p:nvSpPr>
        <p:spPr/>
        <p:txBody>
          <a:bodyPr>
            <a:normAutofit fontScale="92500"/>
          </a:bodyPr>
          <a:lstStyle/>
          <a:p>
            <a:r>
              <a:rPr lang="es-ES" dirty="0" smtClean="0"/>
              <a:t>ESPECIAL o ESPECIFICA</a:t>
            </a:r>
            <a:endParaRPr lang="es-ES" dirty="0"/>
          </a:p>
        </p:txBody>
      </p:sp>
      <p:sp>
        <p:nvSpPr>
          <p:cNvPr id="5" name="4 Marcador de contenido"/>
          <p:cNvSpPr>
            <a:spLocks noGrp="1"/>
          </p:cNvSpPr>
          <p:nvPr>
            <p:ph sz="quarter" idx="2"/>
          </p:nvPr>
        </p:nvSpPr>
        <p:spPr/>
        <p:txBody>
          <a:bodyPr>
            <a:normAutofit fontScale="92500"/>
          </a:bodyPr>
          <a:lstStyle/>
          <a:p>
            <a:r>
              <a:rPr lang="es-ES" dirty="0" smtClean="0">
                <a:solidFill>
                  <a:srgbClr val="FFFF00"/>
                </a:solidFill>
              </a:rPr>
              <a:t>Adaptar un juego o un deporte significa adecuar a las necesitadas y posibilidades de aquellos y quienes se adapta.</a:t>
            </a:r>
          </a:p>
          <a:p>
            <a:r>
              <a:rPr lang="es-ES" dirty="0" smtClean="0">
                <a:solidFill>
                  <a:srgbClr val="FFFF00"/>
                </a:solidFill>
              </a:rPr>
              <a:t>Respetar la filosofía y esencia del deporte.</a:t>
            </a:r>
          </a:p>
          <a:p>
            <a:r>
              <a:rPr lang="es-ES" dirty="0" smtClean="0">
                <a:solidFill>
                  <a:srgbClr val="FFFF00"/>
                </a:solidFill>
              </a:rPr>
              <a:t>Valorar las características y necesidades de los deportistas.</a:t>
            </a:r>
          </a:p>
          <a:p>
            <a:r>
              <a:rPr lang="es-ES" dirty="0" smtClean="0">
                <a:solidFill>
                  <a:srgbClr val="FFFF00"/>
                </a:solidFill>
              </a:rPr>
              <a:t>Proponer adaptaciones pertinentes y realistas</a:t>
            </a:r>
            <a:r>
              <a:rPr lang="es-ES" dirty="0" smtClean="0">
                <a:solidFill>
                  <a:schemeClr val="accent1">
                    <a:lumMod val="50000"/>
                  </a:schemeClr>
                </a:solidFill>
              </a:rPr>
              <a:t>.</a:t>
            </a:r>
            <a:endParaRPr lang="es-ES" dirty="0">
              <a:solidFill>
                <a:schemeClr val="accent1">
                  <a:lumMod val="50000"/>
                </a:schemeClr>
              </a:solidFill>
            </a:endParaRPr>
          </a:p>
        </p:txBody>
      </p:sp>
      <p:sp>
        <p:nvSpPr>
          <p:cNvPr id="6" name="5 Marcador de contenido"/>
          <p:cNvSpPr>
            <a:spLocks noGrp="1"/>
          </p:cNvSpPr>
          <p:nvPr>
            <p:ph sz="quarter" idx="4"/>
          </p:nvPr>
        </p:nvSpPr>
        <p:spPr/>
        <p:txBody>
          <a:bodyPr/>
          <a:lstStyle/>
          <a:p>
            <a:r>
              <a:rPr lang="es-ES" dirty="0" smtClean="0">
                <a:solidFill>
                  <a:srgbClr val="00B050"/>
                </a:solidFill>
              </a:rPr>
              <a:t>Son practicados por aquellas personas que, de acuerdo a sus características y necesidades requieren desenvolverse en diferentes  parámetros a los deportes convencionales .</a:t>
            </a:r>
          </a:p>
          <a:p>
            <a:r>
              <a:rPr lang="es-ES" dirty="0" smtClean="0">
                <a:solidFill>
                  <a:srgbClr val="00B050"/>
                </a:solidFill>
              </a:rPr>
              <a:t>Existen para cada tipo de discapacidad y algunos tienen rango de paralímpicos. </a:t>
            </a:r>
            <a:endParaRPr lang="es-ES" dirty="0">
              <a:solidFill>
                <a:srgbClr val="00B05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texto"/>
          <p:cNvSpPr>
            <a:spLocks noGrp="1"/>
          </p:cNvSpPr>
          <p:nvPr>
            <p:ph type="body" sz="half" idx="2"/>
          </p:nvPr>
        </p:nvSpPr>
        <p:spPr/>
        <p:txBody>
          <a:bodyPr/>
          <a:lstStyle/>
          <a:p>
            <a:endParaRPr lang="es-ES" dirty="0"/>
          </a:p>
        </p:txBody>
      </p:sp>
      <p:pic>
        <p:nvPicPr>
          <p:cNvPr id="2052" name="Picture 4"/>
          <p:cNvPicPr>
            <a:picLocks noChangeAspect="1" noChangeArrowheads="1"/>
          </p:cNvPicPr>
          <p:nvPr/>
        </p:nvPicPr>
        <p:blipFill>
          <a:blip r:embed="rId2"/>
          <a:srcRect l="53807" t="45898" r="13799" b="17969"/>
          <a:stretch>
            <a:fillRect/>
          </a:stretch>
        </p:blipFill>
        <p:spPr bwMode="auto">
          <a:xfrm>
            <a:off x="2643174" y="2786058"/>
            <a:ext cx="3759183" cy="2357454"/>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a:srcRect l="53843" t="32422" r="18704" b="29492"/>
          <a:stretch>
            <a:fillRect/>
          </a:stretch>
        </p:blipFill>
        <p:spPr bwMode="auto">
          <a:xfrm>
            <a:off x="3571868" y="0"/>
            <a:ext cx="3571900" cy="2786082"/>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a:srcRect l="62079" t="32422" r="17057" b="32422"/>
          <a:stretch>
            <a:fillRect/>
          </a:stretch>
        </p:blipFill>
        <p:spPr bwMode="auto">
          <a:xfrm>
            <a:off x="0" y="2500306"/>
            <a:ext cx="2714644" cy="2571768"/>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a:srcRect l="57138" t="50977" r="20351" b="17773"/>
          <a:stretch>
            <a:fillRect/>
          </a:stretch>
        </p:blipFill>
        <p:spPr bwMode="auto">
          <a:xfrm>
            <a:off x="0" y="4786322"/>
            <a:ext cx="2928958" cy="2286016"/>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a:srcRect l="56040" t="31445" r="17057" b="38281"/>
          <a:stretch>
            <a:fillRect/>
          </a:stretch>
        </p:blipFill>
        <p:spPr bwMode="auto">
          <a:xfrm>
            <a:off x="2928926" y="5000636"/>
            <a:ext cx="3500462" cy="2214578"/>
          </a:xfrm>
          <a:prstGeom prst="rect">
            <a:avLst/>
          </a:prstGeom>
          <a:noFill/>
          <a:ln w="9525">
            <a:noFill/>
            <a:miter lim="800000"/>
            <a:headEnd/>
            <a:tailEnd/>
          </a:ln>
          <a:effectLst/>
        </p:spPr>
      </p:pic>
      <p:pic>
        <p:nvPicPr>
          <p:cNvPr id="2057" name="Picture 9"/>
          <p:cNvPicPr>
            <a:picLocks noGrp="1" noChangeAspect="1" noChangeArrowheads="1"/>
          </p:cNvPicPr>
          <p:nvPr>
            <p:ph type="pic" idx="1"/>
          </p:nvPr>
        </p:nvPicPr>
        <p:blipFill>
          <a:blip r:embed="rId7"/>
          <a:srcRect l="49969" t="51268" r="22308" b="20004"/>
          <a:stretch>
            <a:fillRect/>
          </a:stretch>
        </p:blipFill>
        <p:spPr bwMode="auto">
          <a:xfrm rot="420000">
            <a:off x="6369983" y="3301208"/>
            <a:ext cx="2688337" cy="1570522"/>
          </a:xfrm>
          <a:prstGeom prst="rect">
            <a:avLst/>
          </a:prstGeom>
          <a:noFill/>
          <a:ln w="9525">
            <a:noFill/>
            <a:miter lim="800000"/>
            <a:headEnd/>
            <a:tailEnd/>
          </a:ln>
          <a:effectLst/>
        </p:spPr>
      </p:pic>
      <p:pic>
        <p:nvPicPr>
          <p:cNvPr id="2058" name="Picture 10"/>
          <p:cNvPicPr>
            <a:picLocks noChangeAspect="1" noChangeArrowheads="1"/>
          </p:cNvPicPr>
          <p:nvPr/>
        </p:nvPicPr>
        <p:blipFill>
          <a:blip r:embed="rId8"/>
          <a:srcRect l="48865" t="34180" r="29722" b="38476"/>
          <a:stretch>
            <a:fillRect/>
          </a:stretch>
        </p:blipFill>
        <p:spPr bwMode="auto">
          <a:xfrm>
            <a:off x="6500826" y="4857736"/>
            <a:ext cx="2786050" cy="2000264"/>
          </a:xfrm>
          <a:prstGeom prst="rect">
            <a:avLst/>
          </a:prstGeom>
          <a:noFill/>
          <a:ln w="9525">
            <a:noFill/>
            <a:miter lim="800000"/>
            <a:headEnd/>
            <a:tailEnd/>
          </a:ln>
          <a:effectLst/>
        </p:spPr>
      </p:pic>
      <p:pic>
        <p:nvPicPr>
          <p:cNvPr id="2059" name="Picture 11"/>
          <p:cNvPicPr>
            <a:picLocks noChangeAspect="1" noChangeArrowheads="1"/>
          </p:cNvPicPr>
          <p:nvPr/>
        </p:nvPicPr>
        <p:blipFill>
          <a:blip r:embed="rId9"/>
          <a:srcRect l="50000" t="23633" r="26940" b="50000"/>
          <a:stretch>
            <a:fillRect/>
          </a:stretch>
        </p:blipFill>
        <p:spPr bwMode="auto">
          <a:xfrm>
            <a:off x="142844" y="0"/>
            <a:ext cx="3555988" cy="2285992"/>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0"/>
          <a:srcRect l="20900" t="43164" r="51098" b="28515"/>
          <a:stretch>
            <a:fillRect/>
          </a:stretch>
        </p:blipFill>
        <p:spPr bwMode="auto">
          <a:xfrm rot="635099">
            <a:off x="6771940" y="215720"/>
            <a:ext cx="2644821" cy="319681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Deportes específicos</a:t>
            </a:r>
            <a:br>
              <a:rPr lang="es-ES" dirty="0" smtClean="0"/>
            </a:br>
            <a:r>
              <a:rPr lang="es-ES" dirty="0" smtClean="0"/>
              <a:t>parálisis cerebral</a:t>
            </a:r>
            <a:endParaRPr lang="es-ES" dirty="0"/>
          </a:p>
        </p:txBody>
      </p:sp>
      <p:sp>
        <p:nvSpPr>
          <p:cNvPr id="3" name="2 Marcador de texto"/>
          <p:cNvSpPr>
            <a:spLocks noGrp="1"/>
          </p:cNvSpPr>
          <p:nvPr>
            <p:ph type="body" sz="half" idx="2"/>
          </p:nvPr>
        </p:nvSpPr>
        <p:spPr/>
        <p:txBody>
          <a:bodyPr/>
          <a:lstStyle/>
          <a:p>
            <a:r>
              <a:rPr lang="es-ES" dirty="0" smtClean="0"/>
              <a:t>Boccia </a:t>
            </a:r>
          </a:p>
          <a:p>
            <a:r>
              <a:rPr lang="es-ES" dirty="0" smtClean="0"/>
              <a:t>Slalom </a:t>
            </a:r>
          </a:p>
          <a:p>
            <a:r>
              <a:rPr lang="es-ES" dirty="0" smtClean="0"/>
              <a:t>Goal ball</a:t>
            </a:r>
          </a:p>
          <a:p>
            <a:r>
              <a:rPr lang="es-ES" dirty="0" smtClean="0"/>
              <a:t>Lanzamiento de saquito</a:t>
            </a:r>
          </a:p>
          <a:p>
            <a:endParaRPr lang="es-ES" dirty="0"/>
          </a:p>
        </p:txBody>
      </p:sp>
      <p:pic>
        <p:nvPicPr>
          <p:cNvPr id="5" name="Picture 3"/>
          <p:cNvPicPr>
            <a:picLocks noChangeAspect="1" noChangeArrowheads="1"/>
          </p:cNvPicPr>
          <p:nvPr/>
        </p:nvPicPr>
        <p:blipFill>
          <a:blip r:embed="rId2"/>
          <a:srcRect l="56588" t="27539" r="13763" b="38281"/>
          <a:stretch>
            <a:fillRect/>
          </a:stretch>
        </p:blipFill>
        <p:spPr bwMode="auto">
          <a:xfrm rot="689954">
            <a:off x="3343521" y="1128451"/>
            <a:ext cx="4888449" cy="423113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varios por ordenar\EIFODEC-LORENA\escuela eifodec\DEPORTES\imagenes\deportes pag. Web\anexo de fotos juegos deportivos 2013\Prueba de pista categoria damas.JPG"/>
          <p:cNvPicPr>
            <a:picLocks noChangeAspect="1" noChangeArrowheads="1"/>
          </p:cNvPicPr>
          <p:nvPr/>
        </p:nvPicPr>
        <p:blipFill>
          <a:blip r:embed="rId2" cstate="print"/>
          <a:srcRect l="16957" r="16957"/>
          <a:stretch>
            <a:fillRect/>
          </a:stretch>
        </p:blipFill>
        <p:spPr bwMode="auto">
          <a:xfrm>
            <a:off x="214282" y="2052650"/>
            <a:ext cx="8929718" cy="4448183"/>
          </a:xfrm>
          <a:prstGeom prst="rect">
            <a:avLst/>
          </a:prstGeom>
          <a:noFill/>
        </p:spPr>
      </p:pic>
      <p:sp>
        <p:nvSpPr>
          <p:cNvPr id="2" name="1 Título"/>
          <p:cNvSpPr>
            <a:spLocks noGrp="1"/>
          </p:cNvSpPr>
          <p:nvPr>
            <p:ph type="ctrTitle"/>
          </p:nvPr>
        </p:nvSpPr>
        <p:spPr>
          <a:xfrm>
            <a:off x="1292352" y="0"/>
            <a:ext cx="7851648" cy="1828800"/>
          </a:xfrm>
        </p:spPr>
        <p:txBody>
          <a:bodyPr/>
          <a:lstStyle/>
          <a:p>
            <a:r>
              <a:rPr lang="es-ES" dirty="0" smtClean="0"/>
              <a:t>ATLETISMO ASISTIDO</a:t>
            </a:r>
            <a:endParaRPr lang="es-E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HISTORIA</a:t>
            </a:r>
            <a:endParaRPr lang="es-ES" dirty="0"/>
          </a:p>
        </p:txBody>
      </p:sp>
      <p:sp>
        <p:nvSpPr>
          <p:cNvPr id="3" name="2 Marcador de texto"/>
          <p:cNvSpPr>
            <a:spLocks noGrp="1"/>
          </p:cNvSpPr>
          <p:nvPr>
            <p:ph type="body" idx="2"/>
          </p:nvPr>
        </p:nvSpPr>
        <p:spPr/>
        <p:txBody>
          <a:bodyPr/>
          <a:lstStyle/>
          <a:p>
            <a:r>
              <a:rPr lang="es-ES" dirty="0" smtClean="0"/>
              <a:t>Los antecedentes del atletismo para ciegos se encuentran en países como Alemania, que ya disponían de organizaciones deportivas muy fuertes. </a:t>
            </a:r>
            <a:br>
              <a:rPr lang="es-ES" dirty="0" smtClean="0"/>
            </a:br>
            <a:r>
              <a:rPr lang="es-ES" dirty="0" smtClean="0"/>
              <a:t/>
            </a:r>
            <a:br>
              <a:rPr lang="es-ES" dirty="0" smtClean="0"/>
            </a:br>
            <a:r>
              <a:rPr lang="es-ES" dirty="0" smtClean="0"/>
              <a:t/>
            </a:r>
            <a:br>
              <a:rPr lang="es-ES" dirty="0" smtClean="0"/>
            </a:br>
            <a:r>
              <a:rPr lang="es-ES" dirty="0" smtClean="0"/>
              <a:t/>
            </a:r>
            <a:br>
              <a:rPr lang="es-ES" dirty="0" smtClean="0"/>
            </a:br>
            <a:r>
              <a:rPr lang="es-ES" dirty="0" smtClean="0"/>
              <a:t>A comienzo del siglo XX en Alemania ya se organizaban competiciones regladas de atletismo para ciegos. Pero son las personas con grandes lesiones a causa de las Guerras Mundiales de este siglo las que potenciaron el desarrollo y la práctica del deporte, en el ámbito de los discapacitados.</a:t>
            </a:r>
            <a:br>
              <a:rPr lang="es-ES" dirty="0" smtClean="0"/>
            </a:br>
            <a:r>
              <a:rPr lang="es-ES" dirty="0" smtClean="0"/>
              <a:t/>
            </a:r>
            <a:br>
              <a:rPr lang="es-ES" dirty="0" smtClean="0"/>
            </a:br>
            <a:endParaRPr lang="es-ES" dirty="0"/>
          </a:p>
        </p:txBody>
      </p:sp>
      <p:pic>
        <p:nvPicPr>
          <p:cNvPr id="4098" name="Picture 2" descr="G:\_2_1c8f1643.jpg"/>
          <p:cNvPicPr>
            <a:picLocks noGrp="1" noChangeAspect="1" noChangeArrowheads="1"/>
          </p:cNvPicPr>
          <p:nvPr>
            <p:ph sz="half" idx="1"/>
          </p:nvPr>
        </p:nvPicPr>
        <p:blipFill>
          <a:blip r:embed="rId2"/>
          <a:srcRect/>
          <a:stretch>
            <a:fillRect/>
          </a:stretch>
        </p:blipFill>
        <p:spPr bwMode="auto">
          <a:xfrm>
            <a:off x="3575050" y="571480"/>
            <a:ext cx="5111750" cy="5643601"/>
          </a:xfrm>
          <a:prstGeom prst="rect">
            <a:avLst/>
          </a:prstGeom>
          <a:noFill/>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290</TotalTime>
  <Words>395</Words>
  <PresentationFormat>Presentación en pantalla (4:3)</PresentationFormat>
  <Paragraphs>42</Paragraphs>
  <Slides>18</Slides>
  <Notes>1</Notes>
  <HiddenSlides>0</HiddenSlides>
  <MMClips>2</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Flujo</vt:lpstr>
      <vt:lpstr>ATLETISMO ASISTIDO</vt:lpstr>
      <vt:lpstr>Diapositiva 2</vt:lpstr>
      <vt:lpstr>algo cambió para siempre. A través de la máquina de hablar, el pequeño Dick pronunció: “Sobre la silla en la carrera, no me sentí discapacitado” En ese momento,  </vt:lpstr>
      <vt:lpstr>¿Qué es el deporte y discapacidad ?</vt:lpstr>
      <vt:lpstr>Diferencia entre DEPORTE</vt:lpstr>
      <vt:lpstr>Diapositiva 6</vt:lpstr>
      <vt:lpstr>Deportes específicos parálisis cerebral</vt:lpstr>
      <vt:lpstr>ATLETISMO ASISTIDO</vt:lpstr>
      <vt:lpstr>HISTORIA</vt:lpstr>
      <vt:lpstr>Diapositiva 10</vt:lpstr>
      <vt:lpstr>SLALOM </vt:lpstr>
      <vt:lpstr>El slalom es un deporte destinado exclusivamente para aquellos deportistas con lesión cerebral</vt:lpstr>
      <vt:lpstr>¿ QUE ES SLALOM?</vt:lpstr>
      <vt:lpstr>Una modalidad deportiva exigente que requiere de mucho entrenamiento, grandes dosis de paciencia y inquebrante ilusión por mejorar cada día los tiempos y los resultados</vt:lpstr>
      <vt:lpstr>Reglamento de slalom en sillas de rueda </vt:lpstr>
      <vt:lpstr>CAMPO DE JUEGO</vt:lpstr>
      <vt:lpstr>Diapositiva 17</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ATLETISMO ASISTIDO</dc:title>
  <dc:creator>WW</dc:creator>
  <cp:lastModifiedBy>WW</cp:lastModifiedBy>
  <cp:revision>26</cp:revision>
  <dcterms:created xsi:type="dcterms:W3CDTF">2015-07-04T02:12:59Z</dcterms:created>
  <dcterms:modified xsi:type="dcterms:W3CDTF">2015-07-04T16:20:57Z</dcterms:modified>
</cp:coreProperties>
</file>