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73" r:id="rId3"/>
    <p:sldId id="259" r:id="rId4"/>
    <p:sldId id="257" r:id="rId5"/>
    <p:sldId id="258" r:id="rId6"/>
    <p:sldId id="260" r:id="rId7"/>
    <p:sldId id="262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6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06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52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0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3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6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2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3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7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2" y="1852049"/>
            <a:ext cx="8915399" cy="2262781"/>
          </a:xfrm>
        </p:spPr>
        <p:txBody>
          <a:bodyPr/>
          <a:lstStyle/>
          <a:p>
            <a:r>
              <a:rPr lang="es-BO" dirty="0" smtClean="0"/>
              <a:t>DESARROLLO DE LA MORAL EN LA INFANCIA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BO" dirty="0" smtClean="0"/>
              <a:t>Elaborado por: Laura Esthefany Amador Ledezma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32" y="381859"/>
            <a:ext cx="1460685" cy="14208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93" y="583653"/>
            <a:ext cx="1888355" cy="5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TEORÍA DEL DESARROLLO MORAL DE </a:t>
            </a:r>
            <a:r>
              <a:rPr lang="es-ES" dirty="0" smtClean="0"/>
              <a:t>KOHLBERG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905000"/>
            <a:ext cx="6607039" cy="4469674"/>
          </a:xfrm>
        </p:spPr>
        <p:txBody>
          <a:bodyPr>
            <a:normAutofit/>
          </a:bodyPr>
          <a:lstStyle/>
          <a:p>
            <a:pPr algn="just"/>
            <a:r>
              <a:rPr lang="es-BO" dirty="0" smtClean="0"/>
              <a:t>¿Quién es </a:t>
            </a:r>
            <a:r>
              <a:rPr lang="es-ES" dirty="0" smtClean="0"/>
              <a:t>Kohlberg</a:t>
            </a:r>
            <a:r>
              <a:rPr lang="es-BO" dirty="0" smtClean="0"/>
              <a:t>?</a:t>
            </a:r>
          </a:p>
          <a:p>
            <a:pPr lvl="1" algn="just"/>
            <a:r>
              <a:rPr lang="es-ES" dirty="0" smtClean="0"/>
              <a:t>Psicólogo y </a:t>
            </a:r>
            <a:r>
              <a:rPr lang="es-ES" dirty="0"/>
              <a:t>el doctorado en filosofía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 smtClean="0"/>
              <a:t> Realiza una tesis </a:t>
            </a:r>
            <a:r>
              <a:rPr lang="es-ES" dirty="0"/>
              <a:t>doctoral acerca del desarrollo del juicio moral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¿Qué es la teoría del desarrollo moral?</a:t>
            </a:r>
          </a:p>
          <a:p>
            <a:pPr lvl="1" algn="just"/>
            <a:r>
              <a:rPr lang="es-ES" dirty="0"/>
              <a:t>T</a:t>
            </a:r>
            <a:r>
              <a:rPr lang="es-ES" dirty="0" smtClean="0"/>
              <a:t>eoría </a:t>
            </a:r>
            <a:r>
              <a:rPr lang="es-ES" dirty="0"/>
              <a:t>sobre la naturaleza y el desarrollo de la inteligencia </a:t>
            </a:r>
            <a:r>
              <a:rPr lang="es-ES" dirty="0" smtClean="0"/>
              <a:t>humana </a:t>
            </a:r>
          </a:p>
          <a:p>
            <a:pPr lvl="1" algn="just"/>
            <a:r>
              <a:rPr lang="es-ES" dirty="0" smtClean="0"/>
              <a:t>Plantea que </a:t>
            </a:r>
            <a:r>
              <a:rPr lang="es-ES" dirty="0"/>
              <a:t>la infancia del individuo juega un papel vital y activo con el crecimiento de la inteligencia, y que el niño aprende a través de hacer y explorar </a:t>
            </a:r>
            <a:r>
              <a:rPr lang="es-ES" dirty="0" smtClean="0"/>
              <a:t>activamente</a:t>
            </a:r>
            <a:endParaRPr lang="es-BO" dirty="0" smtClean="0"/>
          </a:p>
          <a:p>
            <a:pPr algn="just"/>
            <a:r>
              <a:rPr lang="es-BO" dirty="0" smtClean="0"/>
              <a:t>En psicología se estudia el desarrollo de la moral en relación con el desarrollo cognoscitivo </a:t>
            </a:r>
            <a:r>
              <a:rPr lang="es-ES" dirty="0"/>
              <a:t>el juicio moral se desarrolla a medida que se da el crecimiento cognoscitivo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13" y="1582375"/>
            <a:ext cx="1958749" cy="25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4" y="1293221"/>
            <a:ext cx="9215899" cy="44674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Una persona resuelve los dilemas éticos que se le presentan en la vida conforme a su nivel </a:t>
            </a:r>
            <a:r>
              <a:rPr lang="es-ES" dirty="0" smtClean="0"/>
              <a:t>de razonamiento moral</a:t>
            </a:r>
          </a:p>
          <a:p>
            <a:pPr algn="just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avance en el razonamiento </a:t>
            </a:r>
            <a:r>
              <a:rPr lang="es-ES" dirty="0" smtClean="0"/>
              <a:t>moral depende </a:t>
            </a:r>
            <a:r>
              <a:rPr lang="es-ES" dirty="0"/>
              <a:t>del avance en el razonamiento lógico; la etapa lógica de una persona pone un </a:t>
            </a:r>
            <a:r>
              <a:rPr lang="es-ES" dirty="0" smtClean="0"/>
              <a:t>cierto tope </a:t>
            </a:r>
            <a:r>
              <a:rPr lang="es-ES" dirty="0"/>
              <a:t>o límite para la etapa moral que pueda alcanzar.</a:t>
            </a:r>
          </a:p>
          <a:p>
            <a:pPr algn="just"/>
            <a:r>
              <a:rPr lang="es-ES" dirty="0"/>
              <a:t>Mientras que el desarrollo lógico es necesario para el desarrollo moral y le impone límites, </a:t>
            </a:r>
            <a:r>
              <a:rPr lang="es-ES" dirty="0" smtClean="0"/>
              <a:t>la mayoría </a:t>
            </a:r>
            <a:r>
              <a:rPr lang="es-ES" dirty="0"/>
              <a:t>de los individuos están más altos en la etapa lógica que lo que están en la etapa moral.</a:t>
            </a:r>
          </a:p>
          <a:p>
            <a:pPr algn="just"/>
            <a:r>
              <a:rPr lang="es-ES" dirty="0"/>
              <a:t>Todos los niños se desarrollan a través de la misma secuencia, independientemente de </a:t>
            </a:r>
            <a:r>
              <a:rPr lang="es-ES" dirty="0" smtClean="0"/>
              <a:t>sus experiencias </a:t>
            </a:r>
            <a:r>
              <a:rPr lang="es-ES" dirty="0"/>
              <a:t>particulares, su familia o su </a:t>
            </a:r>
            <a:r>
              <a:rPr lang="es-ES" dirty="0" smtClean="0"/>
              <a:t>cultura</a:t>
            </a:r>
          </a:p>
          <a:p>
            <a:r>
              <a:rPr lang="es-ES" dirty="0"/>
              <a:t>El juicio moral es un proceso que permite </a:t>
            </a:r>
            <a:r>
              <a:rPr lang="es-ES" dirty="0" smtClean="0"/>
              <a:t>reflexionar sobre </a:t>
            </a:r>
            <a:r>
              <a:rPr lang="es-ES" dirty="0"/>
              <a:t>los propios valores y ordenarlos en una jerarquía lógica, especialmente cuando </a:t>
            </a:r>
            <a:r>
              <a:rPr lang="es-ES" dirty="0" smtClean="0"/>
              <a:t>se enfrenta </a:t>
            </a:r>
            <a:r>
              <a:rPr lang="es-ES" dirty="0"/>
              <a:t>un dilema </a:t>
            </a:r>
            <a:r>
              <a:rPr lang="es-ES" dirty="0" smtClean="0"/>
              <a:t>moral</a:t>
            </a:r>
          </a:p>
          <a:p>
            <a:endParaRPr lang="es-ES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es-ES" dirty="0"/>
              <a:t>(</a:t>
            </a:r>
            <a:r>
              <a:rPr lang="es-ES" dirty="0" err="1"/>
              <a:t>Higgins</a:t>
            </a:r>
            <a:r>
              <a:rPr lang="es-ES" dirty="0"/>
              <a:t>, Kohlberg y </a:t>
            </a:r>
            <a:r>
              <a:rPr lang="es-ES" dirty="0" err="1"/>
              <a:t>Power</a:t>
            </a:r>
            <a:r>
              <a:rPr lang="es-ES" dirty="0"/>
              <a:t>, 1989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BO" dirty="0" smtClean="0"/>
              <a:t>1.Razonamiento Moral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30" y="4880689"/>
            <a:ext cx="3313973" cy="19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2. Niveles </a:t>
            </a:r>
            <a:r>
              <a:rPr lang="es-ES" dirty="0"/>
              <a:t>y </a:t>
            </a:r>
            <a:r>
              <a:rPr lang="es-ES" dirty="0" smtClean="0"/>
              <a:t>estadios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689462"/>
            <a:ext cx="6472698" cy="461989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Nivel </a:t>
            </a:r>
            <a:r>
              <a:rPr lang="es-ES" dirty="0"/>
              <a:t>I </a:t>
            </a:r>
            <a:r>
              <a:rPr lang="es-ES" dirty="0" smtClean="0"/>
              <a:t>Pre convencional </a:t>
            </a:r>
            <a:r>
              <a:rPr lang="es-ES" dirty="0"/>
              <a:t>(de los 4 a los 10 años) : </a:t>
            </a:r>
            <a:endParaRPr lang="es-ES" dirty="0" smtClean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este nivel el niño responde a </a:t>
            </a:r>
            <a:r>
              <a:rPr lang="es-ES" dirty="0" smtClean="0"/>
              <a:t>las reglas </a:t>
            </a:r>
            <a:r>
              <a:rPr lang="es-ES" dirty="0"/>
              <a:t>culturales y las etiquetas de bueno y malo, correcto o equivocado, pero interpreta </a:t>
            </a:r>
            <a:r>
              <a:rPr lang="es-ES" dirty="0" smtClean="0"/>
              <a:t>estas etiquetas en </a:t>
            </a:r>
            <a:r>
              <a:rPr lang="es-ES" dirty="0"/>
              <a:t>términos de las consecuencias hedonísticas o físicas de la acción (</a:t>
            </a:r>
            <a:r>
              <a:rPr lang="es-ES" dirty="0" smtClean="0"/>
              <a:t>castigo, recompensa</a:t>
            </a:r>
            <a:r>
              <a:rPr lang="es-ES" dirty="0"/>
              <a:t>, intercambio de favores), o en términos del poder físico de quienes anuncian </a:t>
            </a:r>
            <a:r>
              <a:rPr lang="es-ES" dirty="0" smtClean="0"/>
              <a:t>las reglas </a:t>
            </a:r>
            <a:r>
              <a:rPr lang="es-ES" dirty="0"/>
              <a:t>y etiquetas. </a:t>
            </a:r>
            <a:endParaRPr lang="es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énfasis en este nivel se halla en el control externo, y el punto de </a:t>
            </a:r>
            <a:r>
              <a:rPr lang="es-ES" dirty="0" smtClean="0"/>
              <a:t>partida del </a:t>
            </a:r>
            <a:r>
              <a:rPr lang="es-ES" dirty="0"/>
              <a:t>juicio moral son las necesidades del yo. 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02" y="350155"/>
            <a:ext cx="1394905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70263"/>
            <a:ext cx="8915400" cy="627017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Este nivel se divide en dos estadios.</a:t>
            </a:r>
          </a:p>
          <a:p>
            <a:pPr lvl="1" algn="just"/>
            <a:r>
              <a:rPr lang="es-ES" dirty="0"/>
              <a:t>Etapa 1: Orientación de obediencia por castigo o modalidad </a:t>
            </a:r>
            <a:r>
              <a:rPr lang="es-ES" dirty="0" smtClean="0"/>
              <a:t>heterónoma</a:t>
            </a:r>
          </a:p>
          <a:p>
            <a:pPr lvl="2" algn="just"/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consecuencias físicas de una acción determinan la bondad o maldad, sin considerar el significado humano o el valor de estas consecuencias. </a:t>
            </a:r>
            <a:endParaRPr lang="es-ES" dirty="0" smtClean="0"/>
          </a:p>
          <a:p>
            <a:pPr lvl="2" algn="just"/>
            <a:r>
              <a:rPr lang="es-ES" dirty="0" smtClean="0"/>
              <a:t>Los </a:t>
            </a:r>
            <a:r>
              <a:rPr lang="es-ES" dirty="0"/>
              <a:t>niños que se encuentran en esta etapa desconocen los motivos de una acción y se centran en la forma </a:t>
            </a:r>
            <a:r>
              <a:rPr lang="es-ES" dirty="0" smtClean="0"/>
              <a:t>física o </a:t>
            </a:r>
            <a:r>
              <a:rPr lang="es-ES" dirty="0"/>
              <a:t>sus consecuencias </a:t>
            </a:r>
            <a:endParaRPr lang="es-ES" dirty="0" smtClean="0"/>
          </a:p>
          <a:p>
            <a:pPr lvl="2" algn="just"/>
            <a:r>
              <a:rPr lang="es-ES" dirty="0" smtClean="0"/>
              <a:t>Con </a:t>
            </a:r>
            <a:r>
              <a:rPr lang="es-ES" dirty="0"/>
              <a:t>relación al punto de vista egocéntrico, el niño no considera los intereses de otros ni reconoce que difieren de los propios; no relaciona dos puntos de </a:t>
            </a:r>
            <a:r>
              <a:rPr lang="es-ES" dirty="0" smtClean="0"/>
              <a:t>vista.</a:t>
            </a:r>
          </a:p>
          <a:p>
            <a:pPr lvl="2" algn="just"/>
            <a:r>
              <a:rPr lang="es-ES" dirty="0" smtClean="0"/>
              <a:t>Un </a:t>
            </a:r>
            <a:r>
              <a:rPr lang="es-ES" dirty="0"/>
              <a:t>ejemplo de esta etapa podría ser que un niño no dice malas palabras porque la mamá se enoja con él.</a:t>
            </a:r>
          </a:p>
          <a:p>
            <a:pPr lvl="1"/>
            <a:r>
              <a:rPr lang="es-ES" dirty="0" smtClean="0"/>
              <a:t>Etapa </a:t>
            </a:r>
            <a:r>
              <a:rPr lang="es-ES" dirty="0"/>
              <a:t>2: La orientación instrumental </a:t>
            </a:r>
            <a:r>
              <a:rPr lang="es-ES" dirty="0" smtClean="0"/>
              <a:t>relativista:</a:t>
            </a:r>
          </a:p>
          <a:p>
            <a:pPr lvl="2"/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acción correcta consiste </a:t>
            </a:r>
            <a:r>
              <a:rPr lang="es-ES" dirty="0" smtClean="0"/>
              <a:t>en aquello </a:t>
            </a:r>
            <a:r>
              <a:rPr lang="es-ES" dirty="0"/>
              <a:t>que </a:t>
            </a:r>
            <a:r>
              <a:rPr lang="es-ES" dirty="0" smtClean="0"/>
              <a:t>satisface </a:t>
            </a:r>
            <a:r>
              <a:rPr lang="es-ES" dirty="0"/>
              <a:t>las propias necesidades y ocasionalmente </a:t>
            </a:r>
            <a:r>
              <a:rPr lang="es-ES" dirty="0" smtClean="0"/>
              <a:t>las de </a:t>
            </a:r>
            <a:r>
              <a:rPr lang="es-ES" dirty="0"/>
              <a:t>otros. R</a:t>
            </a:r>
            <a:r>
              <a:rPr lang="es-ES" dirty="0" smtClean="0"/>
              <a:t>elaciones humanas </a:t>
            </a:r>
            <a:r>
              <a:rPr lang="es-ES" dirty="0"/>
              <a:t>vistas en términos mercantilistas. </a:t>
            </a:r>
            <a:endParaRPr lang="es-ES" dirty="0" smtClean="0"/>
          </a:p>
          <a:p>
            <a:pPr lvl="2"/>
            <a:r>
              <a:rPr lang="es-ES" dirty="0" smtClean="0"/>
              <a:t>Los elementos </a:t>
            </a:r>
            <a:r>
              <a:rPr lang="es-ES" dirty="0"/>
              <a:t>de igualdad, </a:t>
            </a:r>
            <a:r>
              <a:rPr lang="es-ES" dirty="0" smtClean="0"/>
              <a:t>reciprocidad y </a:t>
            </a:r>
            <a:r>
              <a:rPr lang="es-ES" dirty="0"/>
              <a:t>mutuo compartir están presentes pero </a:t>
            </a:r>
            <a:r>
              <a:rPr lang="es-ES" dirty="0" smtClean="0"/>
              <a:t>siempre son </a:t>
            </a:r>
            <a:r>
              <a:rPr lang="es-ES" dirty="0"/>
              <a:t>interpretados en forma pragmática. La reciprocidad es un asunto de "me das y yo te doy</a:t>
            </a:r>
            <a:r>
              <a:rPr lang="es-ES" dirty="0" smtClean="0"/>
              <a:t>", no </a:t>
            </a:r>
            <a:r>
              <a:rPr lang="es-ES" dirty="0"/>
              <a:t>de lealtad, gratitud o justicia. </a:t>
            </a:r>
            <a:endParaRPr lang="es-ES" dirty="0" smtClean="0"/>
          </a:p>
          <a:p>
            <a:pPr lvl="2"/>
            <a:r>
              <a:rPr lang="es-ES" dirty="0" smtClean="0"/>
              <a:t>Un </a:t>
            </a:r>
            <a:r>
              <a:rPr lang="es-ES" dirty="0"/>
              <a:t>ejemplo sería que el niño recoge sus juguetes porque la mamá le va a </a:t>
            </a:r>
            <a:r>
              <a:rPr lang="es-ES" dirty="0" smtClean="0"/>
              <a:t>dar un </a:t>
            </a:r>
            <a:r>
              <a:rPr lang="es-ES" dirty="0"/>
              <a:t>premio, es decir hay una regla establecida.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18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0835" y="496388"/>
            <a:ext cx="6123714" cy="553865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Nivel II Convencional(10 a 13 años</a:t>
            </a:r>
            <a:r>
              <a:rPr lang="es-ES" dirty="0" smtClean="0"/>
              <a:t>):</a:t>
            </a:r>
          </a:p>
          <a:p>
            <a:pPr lvl="1" algn="just"/>
            <a:r>
              <a:rPr lang="es-ES" dirty="0" smtClean="0"/>
              <a:t> </a:t>
            </a:r>
            <a:r>
              <a:rPr lang="es-ES" dirty="0"/>
              <a:t>Mantiene las expectativas de la familia, grupo o </a:t>
            </a:r>
            <a:r>
              <a:rPr lang="es-ES" dirty="0" smtClean="0"/>
              <a:t>nación, que </a:t>
            </a:r>
            <a:r>
              <a:rPr lang="es-ES" dirty="0"/>
              <a:t>se perciben como algo valioso por su propio derecho, sin considerar las </a:t>
            </a:r>
            <a:r>
              <a:rPr lang="es-ES" dirty="0" smtClean="0"/>
              <a:t>consecuencias obvias </a:t>
            </a:r>
            <a:r>
              <a:rPr lang="es-ES" dirty="0"/>
              <a:t>o inmediatas. </a:t>
            </a:r>
            <a:endParaRPr lang="es-ES" dirty="0" smtClean="0"/>
          </a:p>
          <a:p>
            <a:pPr lvl="1" algn="just"/>
            <a:r>
              <a:rPr lang="es-ES" dirty="0" smtClean="0"/>
              <a:t>Se </a:t>
            </a:r>
            <a:r>
              <a:rPr lang="es-ES" dirty="0"/>
              <a:t>enfocan en los problemas morales desde la perspectiva de un miembro de </a:t>
            </a:r>
            <a:r>
              <a:rPr lang="es-ES" dirty="0" smtClean="0"/>
              <a:t>la sociedad</a:t>
            </a:r>
            <a:r>
              <a:rPr lang="es-ES" dirty="0"/>
              <a:t>, tomando en consideración lo que el grupo o la sociedad espera del individuo </a:t>
            </a:r>
            <a:r>
              <a:rPr lang="es-ES" dirty="0" smtClean="0"/>
              <a:t>como miembro </a:t>
            </a:r>
            <a:r>
              <a:rPr lang="es-ES" dirty="0"/>
              <a:t>u ocupante de un rol. </a:t>
            </a:r>
            <a:endParaRPr lang="es-ES" dirty="0" smtClean="0"/>
          </a:p>
          <a:p>
            <a:pPr lvl="1" algn="just"/>
            <a:r>
              <a:rPr lang="es-ES" dirty="0" smtClean="0"/>
              <a:t>El </a:t>
            </a:r>
            <a:r>
              <a:rPr lang="es-ES" dirty="0"/>
              <a:t>sujeto se identifica con la sociedad y el punto de partida </a:t>
            </a:r>
            <a:r>
              <a:rPr lang="es-ES" dirty="0" smtClean="0"/>
              <a:t>del juicio </a:t>
            </a:r>
            <a:r>
              <a:rPr lang="es-ES" dirty="0"/>
              <a:t>moral son las reglas del grupo. Los niños quieren agradar a otras personas. </a:t>
            </a:r>
            <a:endParaRPr lang="es-ES" dirty="0" smtClean="0"/>
          </a:p>
          <a:p>
            <a:pPr lvl="1" algn="just"/>
            <a:r>
              <a:rPr lang="es-ES" dirty="0" smtClean="0"/>
              <a:t>Aún observan los </a:t>
            </a:r>
            <a:r>
              <a:rPr lang="es-ES" dirty="0"/>
              <a:t>estándares de otros pero los han interiorizado hasta cierto nivel. Ahora quieren que </a:t>
            </a:r>
            <a:r>
              <a:rPr lang="es-ES" dirty="0" smtClean="0"/>
              <a:t>las personas </a:t>
            </a:r>
            <a:r>
              <a:rPr lang="es-ES" dirty="0"/>
              <a:t>cuyas opiniones son importantes para ellos, los consideren "buenos".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03" y="694290"/>
            <a:ext cx="24384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9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3897" y="487679"/>
            <a:ext cx="8915400" cy="614825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Este nivel se divide en las siguientes etapas</a:t>
            </a:r>
            <a:r>
              <a:rPr lang="es-ES" dirty="0" smtClean="0"/>
              <a:t>:</a:t>
            </a:r>
          </a:p>
          <a:p>
            <a:pPr lvl="1" algn="just"/>
            <a:r>
              <a:rPr lang="es-ES" dirty="0"/>
              <a:t>Etapa </a:t>
            </a:r>
            <a:r>
              <a:rPr lang="es-ES" dirty="0" smtClean="0"/>
              <a:t>3: </a:t>
            </a:r>
            <a:r>
              <a:rPr lang="es-ES" dirty="0"/>
              <a:t>La orientación de concordancia interpersonal o de "</a:t>
            </a:r>
            <a:r>
              <a:rPr lang="es-ES" dirty="0" smtClean="0"/>
              <a:t>Niño(a</a:t>
            </a:r>
            <a:r>
              <a:rPr lang="es-ES" dirty="0"/>
              <a:t>) </a:t>
            </a:r>
            <a:r>
              <a:rPr lang="es-ES" dirty="0" smtClean="0"/>
              <a:t>bueno” </a:t>
            </a:r>
          </a:p>
          <a:p>
            <a:pPr lvl="2" algn="just"/>
            <a:r>
              <a:rPr lang="es-ES" dirty="0" smtClean="0"/>
              <a:t>El buen comportamiento </a:t>
            </a:r>
            <a:r>
              <a:rPr lang="es-ES" dirty="0"/>
              <a:t>es aquel que complace o ayuda a otros y es aprobado por </a:t>
            </a:r>
            <a:r>
              <a:rPr lang="es-ES" dirty="0" smtClean="0"/>
              <a:t>ellos</a:t>
            </a:r>
          </a:p>
          <a:p>
            <a:pPr lvl="2" algn="just"/>
            <a:r>
              <a:rPr lang="es-ES" dirty="0" smtClean="0"/>
              <a:t>El comportamiento </a:t>
            </a:r>
            <a:r>
              <a:rPr lang="es-ES" dirty="0"/>
              <a:t>frecuentemente es juzgado por la intención y se convierte en algo </a:t>
            </a:r>
            <a:r>
              <a:rPr lang="es-ES" dirty="0" smtClean="0"/>
              <a:t>importante por </a:t>
            </a:r>
            <a:r>
              <a:rPr lang="es-ES" dirty="0"/>
              <a:t>ser primera vez. </a:t>
            </a:r>
            <a:r>
              <a:rPr lang="es-ES" dirty="0" smtClean="0"/>
              <a:t>Lo </a:t>
            </a:r>
            <a:r>
              <a:rPr lang="es-ES" dirty="0"/>
              <a:t>correcto también es lo </a:t>
            </a:r>
            <a:r>
              <a:rPr lang="es-ES" dirty="0" smtClean="0"/>
              <a:t>justo</a:t>
            </a:r>
          </a:p>
          <a:p>
            <a:pPr lvl="2" algn="just"/>
            <a:r>
              <a:rPr lang="es-ES" dirty="0" smtClean="0"/>
              <a:t>La </a:t>
            </a:r>
            <a:r>
              <a:rPr lang="es-ES" dirty="0"/>
              <a:t>perspectiva individualista concreta hace que el individuo distinga los </a:t>
            </a:r>
            <a:r>
              <a:rPr lang="es-ES" dirty="0" smtClean="0"/>
              <a:t>intereses propios </a:t>
            </a:r>
            <a:r>
              <a:rPr lang="es-ES" dirty="0"/>
              <a:t>de los de la autoridad y de los otros. </a:t>
            </a:r>
            <a:endParaRPr lang="es-ES" dirty="0" smtClean="0"/>
          </a:p>
          <a:p>
            <a:pPr lvl="2" algn="just"/>
            <a:r>
              <a:rPr lang="es-ES" dirty="0" smtClean="0"/>
              <a:t>Un </a:t>
            </a:r>
            <a:r>
              <a:rPr lang="es-ES" dirty="0"/>
              <a:t>ejemplo es que el niño no come en </a:t>
            </a:r>
            <a:r>
              <a:rPr lang="es-ES" dirty="0" smtClean="0"/>
              <a:t>clase porque </a:t>
            </a:r>
            <a:r>
              <a:rPr lang="es-ES" dirty="0"/>
              <a:t>al profesor no le gusta, y lo consideraría un niño malo.</a:t>
            </a:r>
          </a:p>
          <a:p>
            <a:pPr lvl="1" algn="just"/>
            <a:r>
              <a:rPr lang="es-ES" dirty="0" smtClean="0"/>
              <a:t>Etapa 4: </a:t>
            </a:r>
            <a:r>
              <a:rPr lang="es-ES" dirty="0"/>
              <a:t>La orientación de "ley y </a:t>
            </a:r>
            <a:r>
              <a:rPr lang="es-ES" dirty="0" smtClean="0"/>
              <a:t>orden“</a:t>
            </a:r>
          </a:p>
          <a:p>
            <a:pPr lvl="2" algn="just"/>
            <a:r>
              <a:rPr lang="es-ES" dirty="0" smtClean="0"/>
              <a:t>Hay </a:t>
            </a:r>
            <a:r>
              <a:rPr lang="es-ES" dirty="0"/>
              <a:t>una orientación hacia la autoridad, las </a:t>
            </a:r>
            <a:r>
              <a:rPr lang="es-ES" dirty="0" smtClean="0"/>
              <a:t>reglas fijas </a:t>
            </a:r>
            <a:r>
              <a:rPr lang="es-ES" dirty="0"/>
              <a:t>y el mantenimiento del orden </a:t>
            </a:r>
            <a:r>
              <a:rPr lang="es-ES" dirty="0" smtClean="0"/>
              <a:t>social</a:t>
            </a:r>
          </a:p>
          <a:p>
            <a:pPr lvl="2" algn="just"/>
            <a:r>
              <a:rPr lang="es-ES" dirty="0" smtClean="0"/>
              <a:t>El </a:t>
            </a:r>
            <a:r>
              <a:rPr lang="es-ES" dirty="0"/>
              <a:t>comportamiento correcto consiste en hacer </a:t>
            </a:r>
            <a:r>
              <a:rPr lang="es-ES" dirty="0" smtClean="0"/>
              <a:t>el propio </a:t>
            </a:r>
            <a:r>
              <a:rPr lang="es-ES" dirty="0"/>
              <a:t>deber, mostrar respeto por la autoridad, y mantener un orden social dado que </a:t>
            </a:r>
            <a:r>
              <a:rPr lang="es-ES" dirty="0" smtClean="0"/>
              <a:t>se justifica </a:t>
            </a:r>
            <a:r>
              <a:rPr lang="es-ES" dirty="0"/>
              <a:t>en si </a:t>
            </a:r>
            <a:r>
              <a:rPr lang="es-ES" dirty="0" smtClean="0"/>
              <a:t>mismo</a:t>
            </a:r>
          </a:p>
          <a:p>
            <a:pPr lvl="2" algn="just"/>
            <a:r>
              <a:rPr lang="es-ES" dirty="0" smtClean="0"/>
              <a:t> </a:t>
            </a:r>
            <a:r>
              <a:rPr lang="es-ES" dirty="0"/>
              <a:t>Se mantiene el funcionamiento del sistema "que pasaría si todos </a:t>
            </a:r>
            <a:r>
              <a:rPr lang="es-ES" dirty="0" smtClean="0"/>
              <a:t>lo hicieran</a:t>
            </a:r>
            <a:r>
              <a:rPr lang="es-ES" dirty="0"/>
              <a:t>"; imperativo de cumplir las obligaciones definidas de cada </a:t>
            </a:r>
            <a:r>
              <a:rPr lang="es-ES" dirty="0" smtClean="0"/>
              <a:t>uno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675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04949"/>
            <a:ext cx="7913325" cy="5506273"/>
          </a:xfrm>
        </p:spPr>
        <p:txBody>
          <a:bodyPr/>
          <a:lstStyle/>
          <a:p>
            <a:r>
              <a:rPr lang="es-ES" dirty="0"/>
              <a:t>Nivel III </a:t>
            </a:r>
            <a:r>
              <a:rPr lang="es-ES" dirty="0" smtClean="0"/>
              <a:t>Post convencional </a:t>
            </a:r>
            <a:r>
              <a:rPr lang="es-ES" dirty="0"/>
              <a:t>o de principios (a los 13 años, en la edad adulta temprana </a:t>
            </a:r>
            <a:r>
              <a:rPr lang="es-ES" dirty="0" smtClean="0"/>
              <a:t>o nunca):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enfocan los problemas morales desde una perspectiva superior o anterior a </a:t>
            </a:r>
            <a:r>
              <a:rPr lang="es-ES" dirty="0" smtClean="0"/>
              <a:t>la sociedad</a:t>
            </a:r>
            <a:r>
              <a:rPr lang="es-ES" dirty="0"/>
              <a:t>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sujeto se distancia de las normas y expectativas ajenas y define valores </a:t>
            </a:r>
            <a:r>
              <a:rPr lang="es-ES" dirty="0" smtClean="0"/>
              <a:t>y principios </a:t>
            </a:r>
            <a:r>
              <a:rPr lang="es-ES" dirty="0"/>
              <a:t>morales que tienen validez y aplicación más allá de la autoridad </a:t>
            </a:r>
            <a:r>
              <a:rPr lang="es-ES" dirty="0" smtClean="0"/>
              <a:t>y </a:t>
            </a:r>
            <a:r>
              <a:rPr lang="es-ES" dirty="0"/>
              <a:t>más allá de la identificación del individuo con </a:t>
            </a:r>
            <a:r>
              <a:rPr lang="es-ES" dirty="0" smtClean="0"/>
              <a:t>otras </a:t>
            </a:r>
            <a:r>
              <a:rPr lang="es-ES" dirty="0"/>
              <a:t>personas </a:t>
            </a:r>
            <a:r>
              <a:rPr lang="es-ES" dirty="0" smtClean="0"/>
              <a:t>o grupos</a:t>
            </a:r>
            <a:r>
              <a:rPr lang="es-ES" dirty="0"/>
              <a:t>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juicio moral parte de aquellos principios que deben fundamentar las reglas sociales.</a:t>
            </a:r>
          </a:p>
          <a:p>
            <a:pPr lvl="1"/>
            <a:r>
              <a:rPr lang="es-ES" dirty="0"/>
              <a:t>Este nivel marca el logro de la verdadera moralidad; el control de la conducta ahora es interno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13" y="4182946"/>
            <a:ext cx="3295922" cy="23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61257"/>
            <a:ext cx="8915400" cy="613954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Este nivel se divide en las siguientes etapas </a:t>
            </a:r>
            <a:endParaRPr lang="es-ES" dirty="0" smtClean="0"/>
          </a:p>
          <a:p>
            <a:pPr lvl="1" algn="just"/>
            <a:r>
              <a:rPr lang="es-ES" dirty="0" smtClean="0"/>
              <a:t>Etapa 5: </a:t>
            </a:r>
            <a:r>
              <a:rPr lang="es-ES" dirty="0"/>
              <a:t>La orientación legalística o de contrato social. </a:t>
            </a:r>
            <a:endParaRPr lang="es-ES" dirty="0" smtClean="0"/>
          </a:p>
          <a:p>
            <a:pPr lvl="2" algn="just"/>
            <a:r>
              <a:rPr lang="es-ES" dirty="0" smtClean="0"/>
              <a:t>Utilitario. </a:t>
            </a:r>
            <a:r>
              <a:rPr lang="es-ES" dirty="0"/>
              <a:t>La acción correcta </a:t>
            </a:r>
            <a:r>
              <a:rPr lang="es-ES" dirty="0" smtClean="0"/>
              <a:t>definida </a:t>
            </a:r>
            <a:r>
              <a:rPr lang="es-ES" dirty="0"/>
              <a:t>en términos de los derechos generales </a:t>
            </a:r>
            <a:r>
              <a:rPr lang="es-ES" dirty="0" smtClean="0"/>
              <a:t>del individuo </a:t>
            </a:r>
            <a:r>
              <a:rPr lang="es-ES" dirty="0"/>
              <a:t>y de los estándares </a:t>
            </a:r>
            <a:r>
              <a:rPr lang="es-ES" dirty="0" smtClean="0"/>
              <a:t>examinados </a:t>
            </a:r>
            <a:r>
              <a:rPr lang="es-ES" dirty="0"/>
              <a:t>y acordados por </a:t>
            </a:r>
            <a:r>
              <a:rPr lang="es-ES" dirty="0" smtClean="0"/>
              <a:t>la sociedad </a:t>
            </a:r>
            <a:r>
              <a:rPr lang="es-ES" dirty="0"/>
              <a:t>entera. </a:t>
            </a:r>
            <a:endParaRPr lang="es-ES" dirty="0" smtClean="0"/>
          </a:p>
          <a:p>
            <a:pPr lvl="2" algn="just"/>
            <a:r>
              <a:rPr lang="es-ES" dirty="0" smtClean="0"/>
              <a:t>Hay </a:t>
            </a:r>
            <a:r>
              <a:rPr lang="es-ES" dirty="0"/>
              <a:t>una clara conciencia del relativismo de los valores y opiniones </a:t>
            </a:r>
            <a:r>
              <a:rPr lang="es-ES" dirty="0" smtClean="0"/>
              <a:t>personales y </a:t>
            </a:r>
            <a:r>
              <a:rPr lang="es-ES" dirty="0"/>
              <a:t>un énfasis </a:t>
            </a:r>
            <a:r>
              <a:rPr lang="es-ES" dirty="0" smtClean="0"/>
              <a:t>hacia </a:t>
            </a:r>
            <a:r>
              <a:rPr lang="es-ES" dirty="0"/>
              <a:t>los procedimientos y reglas para llegar al consenso. </a:t>
            </a:r>
            <a:endParaRPr lang="es-ES" dirty="0" smtClean="0"/>
          </a:p>
          <a:p>
            <a:pPr lvl="2" algn="just"/>
            <a:r>
              <a:rPr lang="es-ES" dirty="0" smtClean="0"/>
              <a:t>Aparte de </a:t>
            </a:r>
            <a:r>
              <a:rPr lang="es-ES" dirty="0"/>
              <a:t>lo </a:t>
            </a:r>
            <a:r>
              <a:rPr lang="es-ES" dirty="0" smtClean="0"/>
              <a:t>acordado</a:t>
            </a:r>
            <a:r>
              <a:rPr lang="es-ES" dirty="0"/>
              <a:t>, lo correcto es un asunto </a:t>
            </a:r>
            <a:r>
              <a:rPr lang="es-ES" dirty="0" smtClean="0"/>
              <a:t>de "valores</a:t>
            </a:r>
            <a:r>
              <a:rPr lang="es-ES" dirty="0"/>
              <a:t>" y "opiniones" personales. </a:t>
            </a:r>
            <a:endParaRPr lang="es-ES" dirty="0" smtClean="0"/>
          </a:p>
          <a:p>
            <a:pPr lvl="2" algn="just"/>
            <a:r>
              <a:rPr lang="es-ES" dirty="0" smtClean="0"/>
              <a:t>Un </a:t>
            </a:r>
            <a:r>
              <a:rPr lang="es-ES" dirty="0"/>
              <a:t>ejemplo podría ser que una persona paga </a:t>
            </a:r>
            <a:r>
              <a:rPr lang="es-ES" dirty="0" smtClean="0"/>
              <a:t>sus impuestos </a:t>
            </a:r>
            <a:r>
              <a:rPr lang="es-ES" dirty="0"/>
              <a:t>porque es la ley.</a:t>
            </a:r>
          </a:p>
          <a:p>
            <a:pPr lvl="1" algn="just"/>
            <a:r>
              <a:rPr lang="es-ES" dirty="0" smtClean="0"/>
              <a:t>Etapa 6: </a:t>
            </a:r>
            <a:r>
              <a:rPr lang="es-ES" dirty="0"/>
              <a:t>La orientación de principios éticos </a:t>
            </a:r>
            <a:r>
              <a:rPr lang="es-ES" dirty="0" smtClean="0"/>
              <a:t>universales</a:t>
            </a:r>
          </a:p>
          <a:p>
            <a:pPr lvl="2" algn="just"/>
            <a:r>
              <a:rPr lang="es-ES" dirty="0" smtClean="0"/>
              <a:t>Lo </a:t>
            </a:r>
            <a:r>
              <a:rPr lang="es-ES" dirty="0"/>
              <a:t>correcto es definido por </a:t>
            </a:r>
            <a:r>
              <a:rPr lang="es-ES" dirty="0" smtClean="0"/>
              <a:t>la decisión </a:t>
            </a:r>
            <a:r>
              <a:rPr lang="es-ES" dirty="0"/>
              <a:t>de la conciencia en acuerdo con los principios éticos auto elegidos que apelan a </a:t>
            </a:r>
            <a:r>
              <a:rPr lang="es-ES" dirty="0" smtClean="0"/>
              <a:t>la comprensión </a:t>
            </a:r>
            <a:r>
              <a:rPr lang="es-ES" dirty="0"/>
              <a:t>lógica, consistencia y universalidad. </a:t>
            </a:r>
            <a:endParaRPr lang="es-ES" dirty="0" smtClean="0"/>
          </a:p>
          <a:p>
            <a:pPr lvl="2" algn="just"/>
            <a:r>
              <a:rPr lang="es-ES" dirty="0" smtClean="0"/>
              <a:t>Estos </a:t>
            </a:r>
            <a:r>
              <a:rPr lang="es-ES" dirty="0"/>
              <a:t>principios son abstractos y éticos y </a:t>
            </a:r>
            <a:r>
              <a:rPr lang="es-ES" dirty="0" smtClean="0"/>
              <a:t>no son </a:t>
            </a:r>
            <a:r>
              <a:rPr lang="es-ES" dirty="0"/>
              <a:t>reglas morales concretas </a:t>
            </a:r>
            <a:endParaRPr lang="es-ES" dirty="0" smtClean="0"/>
          </a:p>
          <a:p>
            <a:pPr lvl="2" algn="just"/>
            <a:r>
              <a:rPr lang="es-ES" dirty="0"/>
              <a:t>P</a:t>
            </a:r>
            <a:r>
              <a:rPr lang="es-ES" dirty="0" smtClean="0"/>
              <a:t>rincipios universales </a:t>
            </a:r>
            <a:r>
              <a:rPr lang="es-ES" dirty="0"/>
              <a:t>de justicia, de reciprocidad e igualdad de derechos humanos, y de respeto por </a:t>
            </a:r>
            <a:r>
              <a:rPr lang="es-ES" dirty="0" smtClean="0"/>
              <a:t>la dignidad </a:t>
            </a:r>
            <a:r>
              <a:rPr lang="es-ES" dirty="0"/>
              <a:t>de los seres humanos como personas individuales. </a:t>
            </a:r>
            <a:endParaRPr lang="es-ES" dirty="0" smtClean="0"/>
          </a:p>
          <a:p>
            <a:pPr lvl="2" algn="just"/>
            <a:r>
              <a:rPr lang="es-ES" dirty="0" smtClean="0"/>
              <a:t>La </a:t>
            </a:r>
            <a:r>
              <a:rPr lang="es-ES" dirty="0"/>
              <a:t>gente hace lo que </a:t>
            </a:r>
            <a:r>
              <a:rPr lang="es-ES" dirty="0" smtClean="0"/>
              <a:t>considera personalmente </a:t>
            </a:r>
            <a:r>
              <a:rPr lang="es-ES" dirty="0"/>
              <a:t>correcto, sin considerar las restricciones legales, ni la opinión de los </a:t>
            </a:r>
            <a:r>
              <a:rPr lang="es-ES" dirty="0" smtClean="0"/>
              <a:t>demás. </a:t>
            </a:r>
          </a:p>
          <a:p>
            <a:pPr lvl="2" algn="just"/>
            <a:r>
              <a:rPr lang="es-ES" dirty="0" smtClean="0"/>
              <a:t>Actúan </a:t>
            </a:r>
            <a:r>
              <a:rPr lang="es-ES" dirty="0"/>
              <a:t>de acuerdo con estándares interiores, sabiendo que se condenarán a sí mismos si no </a:t>
            </a:r>
            <a:r>
              <a:rPr lang="es-ES" dirty="0" smtClean="0"/>
              <a:t>lo hacen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46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736" y="254435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s-BO" sz="6000" dirty="0" smtClean="0"/>
              <a:t>Desarrollo moral en PCDI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342590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6241279" cy="3777622"/>
          </a:xfrm>
        </p:spPr>
        <p:txBody>
          <a:bodyPr/>
          <a:lstStyle/>
          <a:p>
            <a:r>
              <a:rPr lang="es-BO" dirty="0" smtClean="0"/>
              <a:t>1.- Desarrollo moral a partir del desarrollo cognitivo</a:t>
            </a:r>
          </a:p>
          <a:p>
            <a:r>
              <a:rPr lang="es-BO" dirty="0" smtClean="0"/>
              <a:t>2.- Factores que influyen en la construcción moral de cada individuo</a:t>
            </a:r>
          </a:p>
          <a:p>
            <a:r>
              <a:rPr lang="es-BO" dirty="0" smtClean="0"/>
              <a:t>3.- Transición de la modalidad heterónoma a la autónoma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96" y="267244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 smtClean="0"/>
              <a:t>INDICE</a:t>
            </a:r>
          </a:p>
          <a:p>
            <a:r>
              <a:rPr lang="es-BO" dirty="0" smtClean="0"/>
              <a:t>DEFINICIONES DE MORAL</a:t>
            </a:r>
          </a:p>
          <a:p>
            <a:r>
              <a:rPr lang="es-BO" dirty="0" smtClean="0"/>
              <a:t>APROXIMACIONES GENERALES SOBRE EL DESARROLLO MORAL</a:t>
            </a:r>
          </a:p>
          <a:p>
            <a:r>
              <a:rPr lang="es-BO" dirty="0" smtClean="0"/>
              <a:t>TEORÍA DEL DESARROLLO COGNITIVO DE PIAGET</a:t>
            </a:r>
          </a:p>
          <a:p>
            <a:r>
              <a:rPr lang="es-BO" dirty="0"/>
              <a:t>TEORÍA DEL DESARROLLO MORAL DE </a:t>
            </a:r>
            <a:r>
              <a:rPr lang="es-ES" dirty="0" smtClean="0"/>
              <a:t>KOHLBERG</a:t>
            </a:r>
          </a:p>
          <a:p>
            <a:r>
              <a:rPr lang="es-BO" dirty="0" smtClean="0"/>
              <a:t>CONCLUSIONES</a:t>
            </a:r>
          </a:p>
          <a:p>
            <a:r>
              <a:rPr lang="es-BO" dirty="0" smtClean="0"/>
              <a:t>BIBLIOGRAFIA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93" y="4390960"/>
            <a:ext cx="2948441" cy="196562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7485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Higgins</a:t>
            </a:r>
            <a:r>
              <a:rPr lang="es-ES" dirty="0"/>
              <a:t>, A, Kohlberg, L y </a:t>
            </a:r>
            <a:r>
              <a:rPr lang="es-ES" dirty="0" err="1"/>
              <a:t>Power</a:t>
            </a:r>
            <a:r>
              <a:rPr lang="es-ES" dirty="0"/>
              <a:t>, C. (1989). La Educación Moral. Editorial </a:t>
            </a:r>
            <a:r>
              <a:rPr lang="es-ES" dirty="0" err="1"/>
              <a:t>Gedisa</a:t>
            </a:r>
            <a:r>
              <a:rPr lang="es-ES" dirty="0"/>
              <a:t> </a:t>
            </a:r>
            <a:r>
              <a:rPr lang="es-ES" dirty="0" smtClean="0"/>
              <a:t>S.A. Barcelona</a:t>
            </a:r>
            <a:r>
              <a:rPr lang="es-ES" dirty="0"/>
              <a:t>, España.</a:t>
            </a:r>
          </a:p>
          <a:p>
            <a:r>
              <a:rPr lang="es-ES" dirty="0" err="1" smtClean="0"/>
              <a:t>Papalia</a:t>
            </a:r>
            <a:r>
              <a:rPr lang="es-ES" dirty="0"/>
              <a:t>, D. y </a:t>
            </a:r>
            <a:r>
              <a:rPr lang="es-ES" dirty="0" err="1"/>
              <a:t>Olds</a:t>
            </a:r>
            <a:r>
              <a:rPr lang="es-ES" dirty="0"/>
              <a:t>, S. (1999). Psicología del Desarrollo. Ed. Mc Graw Hill. México.</a:t>
            </a:r>
          </a:p>
          <a:p>
            <a:r>
              <a:rPr lang="es-ES" dirty="0"/>
              <a:t>Piaget, J. (1973). La Psicología del niño. Ediciones Morata. Madrid, España.</a:t>
            </a:r>
          </a:p>
          <a:p>
            <a:r>
              <a:rPr lang="es-ES" dirty="0"/>
              <a:t>Piaget, J. (1974). El Criterio moral en el niño. Ed </a:t>
            </a:r>
            <a:r>
              <a:rPr lang="es-ES" dirty="0" err="1"/>
              <a:t>Fontanella</a:t>
            </a:r>
            <a:r>
              <a:rPr lang="es-ES" dirty="0"/>
              <a:t>. Barcelona, España.</a:t>
            </a:r>
          </a:p>
          <a:p>
            <a:r>
              <a:rPr lang="es-ES" dirty="0"/>
              <a:t>Vallejo, J. (1981). Las Fronteras de las Libertades. Bogotá.</a:t>
            </a:r>
          </a:p>
        </p:txBody>
      </p:sp>
    </p:spTree>
    <p:extLst>
      <p:ext uri="{BB962C8B-B14F-4D97-AF65-F5344CB8AC3E}">
        <p14:creationId xmlns:p14="http://schemas.microsoft.com/office/powerpoint/2010/main" val="22131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8064" y="571859"/>
            <a:ext cx="8911687" cy="1280890"/>
          </a:xfrm>
        </p:spPr>
        <p:txBody>
          <a:bodyPr/>
          <a:lstStyle/>
          <a:p>
            <a:pPr algn="ctr"/>
            <a:r>
              <a:rPr lang="es-BO" dirty="0" smtClean="0"/>
              <a:t>DEFINICIONES DE MORAL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737360"/>
            <a:ext cx="8915400" cy="4173862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1</a:t>
            </a:r>
            <a:r>
              <a:rPr lang="es-ES" dirty="0" smtClean="0"/>
              <a:t>. Disciplina </a:t>
            </a:r>
            <a:r>
              <a:rPr lang="es-ES" dirty="0"/>
              <a:t>filosófica que estudia el comportamiento humano en cuanto al bien y el </a:t>
            </a:r>
            <a:r>
              <a:rPr lang="es-ES" dirty="0" smtClean="0"/>
              <a:t>mal.</a:t>
            </a:r>
          </a:p>
          <a:p>
            <a:pPr algn="just"/>
            <a:r>
              <a:rPr lang="es-ES" b="1" dirty="0" smtClean="0"/>
              <a:t>2</a:t>
            </a:r>
            <a:r>
              <a:rPr lang="es-ES" dirty="0" smtClean="0"/>
              <a:t>. Conjunto </a:t>
            </a:r>
            <a:r>
              <a:rPr lang="es-ES" dirty="0"/>
              <a:t>de costumbres y normas que se consideran buenas para dirigir o juzgar el comportamiento de las personas en una </a:t>
            </a:r>
            <a:r>
              <a:rPr lang="es-ES" dirty="0" smtClean="0"/>
              <a:t>comunidad.</a:t>
            </a:r>
            <a:endParaRPr lang="es-ES" dirty="0"/>
          </a:p>
          <a:p>
            <a:pPr algn="just"/>
            <a:r>
              <a:rPr lang="es-ES" dirty="0"/>
              <a:t>P</a:t>
            </a:r>
            <a:r>
              <a:rPr lang="es-ES" dirty="0" smtClean="0"/>
              <a:t>alabra </a:t>
            </a:r>
            <a:r>
              <a:rPr lang="es-ES" dirty="0"/>
              <a:t>de origen latino, que proviene </a:t>
            </a:r>
            <a:r>
              <a:rPr lang="es-ES" dirty="0" smtClean="0"/>
              <a:t>del términos</a:t>
            </a:r>
            <a:r>
              <a:rPr lang="es-ES" dirty="0"/>
              <a:t> </a:t>
            </a:r>
            <a:r>
              <a:rPr lang="es-ES" i="1" dirty="0" smtClean="0"/>
              <a:t>moris </a:t>
            </a:r>
            <a:r>
              <a:rPr lang="es-ES" dirty="0" smtClean="0"/>
              <a:t>(</a:t>
            </a:r>
            <a:r>
              <a:rPr lang="es-ES" b="1" dirty="0" smtClean="0"/>
              <a:t>“</a:t>
            </a:r>
            <a:r>
              <a:rPr lang="es-ES" b="1" dirty="0"/>
              <a:t>costumbre</a:t>
            </a:r>
            <a:r>
              <a:rPr lang="es-ES" b="1" dirty="0" smtClean="0"/>
              <a:t>”</a:t>
            </a:r>
            <a:r>
              <a:rPr lang="es-ES" dirty="0" smtClean="0"/>
              <a:t>)</a:t>
            </a:r>
          </a:p>
          <a:p>
            <a:pPr algn="just"/>
            <a:r>
              <a:rPr lang="es-ES" dirty="0" smtClean="0"/>
              <a:t>Se </a:t>
            </a:r>
            <a:r>
              <a:rPr lang="es-ES" dirty="0"/>
              <a:t>trata de un </a:t>
            </a:r>
            <a:r>
              <a:rPr lang="es-ES" b="1" dirty="0"/>
              <a:t>conjunto de creencias, costumbres, valores y normas</a:t>
            </a:r>
            <a:r>
              <a:rPr lang="es-ES" dirty="0"/>
              <a:t> </a:t>
            </a:r>
            <a:r>
              <a:rPr lang="es-ES" dirty="0" smtClean="0"/>
              <a:t>que </a:t>
            </a:r>
            <a:r>
              <a:rPr lang="es-ES" dirty="0"/>
              <a:t>funciona como una </a:t>
            </a:r>
            <a:r>
              <a:rPr lang="es-ES" b="1" dirty="0"/>
              <a:t>guía para obrar</a:t>
            </a:r>
            <a:r>
              <a:rPr lang="es-ES" dirty="0"/>
              <a:t>. </a:t>
            </a:r>
          </a:p>
          <a:p>
            <a:pPr algn="just"/>
            <a:r>
              <a:rPr lang="es-ES" dirty="0" smtClean="0"/>
              <a:t>Orienta </a:t>
            </a:r>
            <a:r>
              <a:rPr lang="es-ES" dirty="0"/>
              <a:t>acerca de que acciones son </a:t>
            </a:r>
            <a:r>
              <a:rPr lang="es-ES" b="1" dirty="0"/>
              <a:t>correctas</a:t>
            </a:r>
            <a:r>
              <a:rPr lang="es-ES" dirty="0"/>
              <a:t> </a:t>
            </a:r>
            <a:r>
              <a:rPr lang="es-ES" dirty="0" smtClean="0"/>
              <a:t>e</a:t>
            </a:r>
            <a:r>
              <a:rPr lang="es-ES" dirty="0"/>
              <a:t> </a:t>
            </a:r>
            <a:r>
              <a:rPr lang="es-ES" b="1" dirty="0" smtClean="0"/>
              <a:t>incorrectas</a:t>
            </a:r>
            <a:endParaRPr lang="es-BO" dirty="0"/>
          </a:p>
          <a:p>
            <a:pPr algn="just"/>
            <a:r>
              <a:rPr lang="es-BO" sz="2400" dirty="0" smtClean="0"/>
              <a:t>Ética            Moral</a:t>
            </a:r>
            <a:endParaRPr lang="es-ES" sz="2400" dirty="0"/>
          </a:p>
          <a:p>
            <a:endParaRPr lang="es-ES" dirty="0"/>
          </a:p>
        </p:txBody>
      </p:sp>
      <p:sp>
        <p:nvSpPr>
          <p:cNvPr id="4" name="Distinto de 3"/>
          <p:cNvSpPr/>
          <p:nvPr/>
        </p:nvSpPr>
        <p:spPr>
          <a:xfrm>
            <a:off x="3905794" y="4621991"/>
            <a:ext cx="509451" cy="40494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4621991"/>
            <a:ext cx="3429390" cy="19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APROXIMACIONES GENERALES SOBRE EL DESARROLLO MORAL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el desarrollo infantil </a:t>
            </a:r>
            <a:r>
              <a:rPr lang="es-ES" dirty="0" smtClean="0"/>
              <a:t>uno </a:t>
            </a:r>
            <a:r>
              <a:rPr lang="es-ES" dirty="0"/>
              <a:t>de los procesos más importantes </a:t>
            </a:r>
            <a:r>
              <a:rPr lang="es-ES" dirty="0" smtClean="0"/>
              <a:t>es </a:t>
            </a:r>
            <a:r>
              <a:rPr lang="es-ES" dirty="0"/>
              <a:t>el desarrollo </a:t>
            </a:r>
            <a:r>
              <a:rPr lang="es-ES" dirty="0" smtClean="0"/>
              <a:t>moral, que es entendido como </a:t>
            </a:r>
            <a:r>
              <a:rPr lang="es-ES" dirty="0"/>
              <a:t>socialización, es decir, el aprendizaje por parte del niño y </a:t>
            </a:r>
            <a:r>
              <a:rPr lang="es-ES" dirty="0" smtClean="0"/>
              <a:t>del adolescente</a:t>
            </a:r>
            <a:r>
              <a:rPr lang="es-ES" dirty="0"/>
              <a:t>, de las </a:t>
            </a:r>
            <a:r>
              <a:rPr lang="es-ES" dirty="0" smtClean="0"/>
              <a:t>normas</a:t>
            </a:r>
          </a:p>
          <a:p>
            <a:r>
              <a:rPr lang="es-ES" dirty="0"/>
              <a:t>misma sociedad la que impone las normas para una </a:t>
            </a:r>
            <a:r>
              <a:rPr lang="es-ES" dirty="0" smtClean="0"/>
              <a:t>convivencia satisfactoria</a:t>
            </a:r>
          </a:p>
          <a:p>
            <a:r>
              <a:rPr lang="es-ES" dirty="0" smtClean="0"/>
              <a:t>Se plantea por lo consiguiente la dualidad: </a:t>
            </a:r>
          </a:p>
          <a:p>
            <a:pPr lvl="1"/>
            <a:r>
              <a:rPr lang="es-ES" dirty="0" smtClean="0"/>
              <a:t>Lo moralmente aceptado se traduce en bienestar para el hombre y la sociedad</a:t>
            </a:r>
          </a:p>
          <a:p>
            <a:pPr lvl="1"/>
            <a:r>
              <a:rPr lang="es-ES" dirty="0" smtClean="0"/>
              <a:t> Lo moralmente malo se considera </a:t>
            </a:r>
            <a:r>
              <a:rPr lang="es-ES" dirty="0"/>
              <a:t>que perjudica </a:t>
            </a:r>
            <a:r>
              <a:rPr lang="es-ES" dirty="0" smtClean="0"/>
              <a:t>hombre </a:t>
            </a:r>
            <a:r>
              <a:rPr lang="es-ES" dirty="0"/>
              <a:t>y a la sociedad </a:t>
            </a: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algn="r">
              <a:buFont typeface="Wingdings" panose="05000000000000000000" pitchFamily="2" charset="2"/>
              <a:buChar char="v"/>
            </a:pPr>
            <a:r>
              <a:rPr lang="es-ES" dirty="0" smtClean="0"/>
              <a:t>(</a:t>
            </a:r>
            <a:r>
              <a:rPr lang="es-ES" dirty="0"/>
              <a:t>Vallejo, 1981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91" y="49935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1" y="2548261"/>
            <a:ext cx="8915400" cy="3795039"/>
          </a:xfrm>
        </p:spPr>
        <p:txBody>
          <a:bodyPr/>
          <a:lstStyle/>
          <a:p>
            <a:r>
              <a:rPr lang="es-ES" dirty="0"/>
              <a:t>F</a:t>
            </a:r>
            <a:r>
              <a:rPr lang="es-ES" dirty="0" smtClean="0"/>
              <a:t>actores </a:t>
            </a:r>
            <a:r>
              <a:rPr lang="es-ES" dirty="0"/>
              <a:t>influyentes </a:t>
            </a:r>
            <a:r>
              <a:rPr lang="es-ES" dirty="0" smtClean="0"/>
              <a:t>en la construcción moral:</a:t>
            </a:r>
          </a:p>
          <a:p>
            <a:pPr lvl="1"/>
            <a:r>
              <a:rPr lang="es-ES" dirty="0" smtClean="0"/>
              <a:t>Familia</a:t>
            </a:r>
          </a:p>
          <a:p>
            <a:pPr lvl="1"/>
            <a:r>
              <a:rPr lang="es-ES" dirty="0" smtClean="0"/>
              <a:t>Escuela</a:t>
            </a:r>
          </a:p>
          <a:p>
            <a:pPr lvl="1"/>
            <a:r>
              <a:rPr lang="es-ES" dirty="0"/>
              <a:t>A</a:t>
            </a:r>
            <a:r>
              <a:rPr lang="es-ES" dirty="0" smtClean="0"/>
              <a:t>migos </a:t>
            </a:r>
            <a:endParaRPr lang="es-ES" dirty="0"/>
          </a:p>
          <a:p>
            <a:pPr lvl="1"/>
            <a:r>
              <a:rPr lang="es-ES" dirty="0" smtClean="0"/>
              <a:t>Religión</a:t>
            </a:r>
          </a:p>
          <a:p>
            <a:pPr lvl="1"/>
            <a:r>
              <a:rPr lang="es-ES" dirty="0" smtClean="0"/>
              <a:t>Profesores</a:t>
            </a:r>
          </a:p>
          <a:p>
            <a:r>
              <a:rPr lang="es-ES" dirty="0"/>
              <a:t>La moral que cada persona posee difiere de una a otra, aunque las etapas por las cuales </a:t>
            </a:r>
            <a:r>
              <a:rPr lang="es-ES" dirty="0" smtClean="0"/>
              <a:t>se pasa </a:t>
            </a:r>
            <a:r>
              <a:rPr lang="es-ES" dirty="0"/>
              <a:t>para lograr una formación moral son las mismas para todos.</a:t>
            </a:r>
            <a:endParaRPr lang="es-ES" dirty="0" smtClean="0"/>
          </a:p>
          <a:p>
            <a:pPr algn="r"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/>
              <a:t>Papalia</a:t>
            </a:r>
            <a:r>
              <a:rPr lang="es-ES" dirty="0"/>
              <a:t> y </a:t>
            </a:r>
            <a:r>
              <a:rPr lang="es-ES" dirty="0" err="1"/>
              <a:t>Olds</a:t>
            </a:r>
            <a:r>
              <a:rPr lang="es-ES" dirty="0"/>
              <a:t>, 1999</a:t>
            </a:r>
            <a:r>
              <a:rPr lang="es-ES" dirty="0" smtClean="0"/>
              <a:t>)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373597"/>
            <a:ext cx="2176499" cy="12592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86" y="340787"/>
            <a:ext cx="1860190" cy="14571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14" y="505866"/>
            <a:ext cx="2305171" cy="12920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24" y="340787"/>
            <a:ext cx="1617073" cy="16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TEORÍA DEL DESARROLLO COGNITIVO DE PIAGET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905000"/>
            <a:ext cx="6607039" cy="44696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BO" dirty="0" smtClean="0"/>
              <a:t>¿Quién es Piaget?</a:t>
            </a:r>
          </a:p>
          <a:p>
            <a:pPr lvl="1" algn="just"/>
            <a:r>
              <a:rPr lang="es-BO" dirty="0" smtClean="0"/>
              <a:t>Psicólogo, </a:t>
            </a:r>
            <a:r>
              <a:rPr lang="es-ES" dirty="0"/>
              <a:t>epistemólogo, </a:t>
            </a:r>
            <a:r>
              <a:rPr lang="es-ES" dirty="0" smtClean="0"/>
              <a:t>y </a:t>
            </a:r>
            <a:r>
              <a:rPr lang="es-ES" dirty="0"/>
              <a:t>biólogo </a:t>
            </a:r>
            <a:r>
              <a:rPr lang="es-ES" dirty="0" smtClean="0"/>
              <a:t>de nacionalidad suiza</a:t>
            </a:r>
          </a:p>
          <a:p>
            <a:pPr lvl="1" algn="just"/>
            <a:r>
              <a:rPr lang="es-ES" dirty="0" smtClean="0"/>
              <a:t>Precursor </a:t>
            </a:r>
            <a:r>
              <a:rPr lang="es-ES" dirty="0"/>
              <a:t>de la epistemología </a:t>
            </a:r>
            <a:r>
              <a:rPr lang="es-ES" dirty="0" smtClean="0"/>
              <a:t>genética</a:t>
            </a:r>
          </a:p>
          <a:p>
            <a:pPr lvl="1" algn="just"/>
            <a:r>
              <a:rPr lang="es-ES" dirty="0" smtClean="0"/>
              <a:t>Centralizo su trabajo en el estudio </a:t>
            </a:r>
            <a:r>
              <a:rPr lang="es-ES" dirty="0"/>
              <a:t>de la infancia y </a:t>
            </a:r>
            <a:r>
              <a:rPr lang="es-ES" dirty="0" smtClean="0"/>
              <a:t>la creación de su teoría </a:t>
            </a:r>
            <a:r>
              <a:rPr lang="es-ES" dirty="0"/>
              <a:t>constructivista del desarrollo de los conocimientos</a:t>
            </a:r>
            <a:endParaRPr lang="es-BO" dirty="0" smtClean="0"/>
          </a:p>
          <a:p>
            <a:pPr algn="just"/>
            <a:r>
              <a:rPr lang="es-ES" dirty="0" smtClean="0"/>
              <a:t>¿Qué es la teoría del desarrollo cognitivo?</a:t>
            </a:r>
          </a:p>
          <a:p>
            <a:pPr lvl="1" algn="just"/>
            <a:r>
              <a:rPr lang="es-ES" dirty="0"/>
              <a:t>T</a:t>
            </a:r>
            <a:r>
              <a:rPr lang="es-ES" dirty="0" smtClean="0"/>
              <a:t>eoría </a:t>
            </a:r>
            <a:r>
              <a:rPr lang="es-ES" dirty="0"/>
              <a:t>sobre la naturaleza y el desarrollo de la inteligencia </a:t>
            </a:r>
            <a:r>
              <a:rPr lang="es-ES" dirty="0" smtClean="0"/>
              <a:t>humana </a:t>
            </a:r>
          </a:p>
          <a:p>
            <a:pPr lvl="1" algn="just"/>
            <a:r>
              <a:rPr lang="es-ES" dirty="0" smtClean="0"/>
              <a:t>Plantea que </a:t>
            </a:r>
            <a:r>
              <a:rPr lang="es-ES" dirty="0"/>
              <a:t>la infancia del individuo juega un papel vital y activo con el crecimiento de la inteligencia, y que el niño aprende a través de hacer y explorar </a:t>
            </a:r>
            <a:r>
              <a:rPr lang="es-ES" dirty="0" smtClean="0"/>
              <a:t>activamente</a:t>
            </a:r>
            <a:endParaRPr lang="es-BO" dirty="0" smtClean="0"/>
          </a:p>
          <a:p>
            <a:pPr algn="just"/>
            <a:r>
              <a:rPr lang="es-BO" dirty="0" smtClean="0"/>
              <a:t>En psicología se estudia el desarrollo de la moral en relación con el desarrollo cognoscitivo </a:t>
            </a:r>
            <a:r>
              <a:rPr lang="es-ES" dirty="0"/>
              <a:t>el juicio moral se desarrolla a medida que se da el crecimiento cognoscitivo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32" y="2100943"/>
            <a:ext cx="1522667" cy="21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1098" y="1472419"/>
            <a:ext cx="6750731" cy="439593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Toda </a:t>
            </a:r>
            <a:r>
              <a:rPr lang="es-ES" dirty="0"/>
              <a:t>moral consiste en un sistema de reglas y la esencia de </a:t>
            </a:r>
            <a:r>
              <a:rPr lang="es-ES" dirty="0" smtClean="0"/>
              <a:t>cualquier moralidad </a:t>
            </a:r>
            <a:r>
              <a:rPr lang="es-ES" dirty="0"/>
              <a:t>hay que buscarla en el respeto que el hombre adquiere hacia estas reglas </a:t>
            </a:r>
          </a:p>
          <a:p>
            <a:r>
              <a:rPr lang="es-ES" dirty="0" smtClean="0"/>
              <a:t>Concepto </a:t>
            </a:r>
            <a:r>
              <a:rPr lang="es-ES" dirty="0"/>
              <a:t>de la moral del deber ser, que se expresa en reglas </a:t>
            </a:r>
            <a:endParaRPr lang="es-ES" dirty="0" smtClean="0"/>
          </a:p>
          <a:p>
            <a:r>
              <a:rPr lang="es-ES" dirty="0" smtClean="0"/>
              <a:t>Hay </a:t>
            </a:r>
            <a:r>
              <a:rPr lang="es-ES" dirty="0"/>
              <a:t>dos etapas en lo </a:t>
            </a:r>
            <a:r>
              <a:rPr lang="es-ES" dirty="0" smtClean="0"/>
              <a:t>concerniente a </a:t>
            </a:r>
            <a:r>
              <a:rPr lang="es-ES" dirty="0"/>
              <a:t>reglas:</a:t>
            </a:r>
          </a:p>
          <a:p>
            <a:pPr lvl="1"/>
            <a:r>
              <a:rPr lang="es-ES" dirty="0" smtClean="0"/>
              <a:t>Primera </a:t>
            </a:r>
            <a:r>
              <a:rPr lang="es-ES" dirty="0"/>
              <a:t>o </a:t>
            </a:r>
            <a:r>
              <a:rPr lang="es-ES" dirty="0" smtClean="0"/>
              <a:t>heterónoma: </a:t>
            </a:r>
            <a:r>
              <a:rPr lang="es-ES" dirty="0"/>
              <a:t>P</a:t>
            </a:r>
            <a:r>
              <a:rPr lang="es-ES" dirty="0" smtClean="0"/>
              <a:t>eríodo </a:t>
            </a:r>
            <a:r>
              <a:rPr lang="es-ES" dirty="0"/>
              <a:t>que va hasta el final de la infancia y </a:t>
            </a:r>
            <a:r>
              <a:rPr lang="es-ES" dirty="0" smtClean="0"/>
              <a:t>su obligatoriedad </a:t>
            </a:r>
            <a:r>
              <a:rPr lang="es-ES" dirty="0"/>
              <a:t>emana no de la regla en si, sino del respeto que inspira el adulto y </a:t>
            </a:r>
            <a:r>
              <a:rPr lang="es-ES" dirty="0" smtClean="0"/>
              <a:t>esto permanece </a:t>
            </a:r>
            <a:r>
              <a:rPr lang="es-ES" dirty="0"/>
              <a:t>como algo externo a la persona.</a:t>
            </a:r>
          </a:p>
          <a:p>
            <a:pPr lvl="1"/>
            <a:r>
              <a:rPr lang="es-ES" dirty="0" smtClean="0"/>
              <a:t>Segunda </a:t>
            </a:r>
            <a:r>
              <a:rPr lang="es-ES" dirty="0"/>
              <a:t>o </a:t>
            </a:r>
            <a:r>
              <a:rPr lang="es-ES" dirty="0" smtClean="0"/>
              <a:t>autónoma: </a:t>
            </a: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establece al final de la infancia y se considera como </a:t>
            </a:r>
            <a:r>
              <a:rPr lang="es-ES" dirty="0" smtClean="0"/>
              <a:t>la posibilidad </a:t>
            </a:r>
            <a:r>
              <a:rPr lang="es-ES" dirty="0"/>
              <a:t>de creación o cambio de la norma de acuerdo al consenso. La cooperación </a:t>
            </a:r>
            <a:r>
              <a:rPr lang="es-ES" dirty="0" smtClean="0"/>
              <a:t>entre iguales </a:t>
            </a:r>
            <a:r>
              <a:rPr lang="es-ES" dirty="0"/>
              <a:t>da lugar además al respeto mutuo y al respeto de la norma como producto </a:t>
            </a:r>
            <a:r>
              <a:rPr lang="es-ES" dirty="0" smtClean="0"/>
              <a:t>del consenso</a:t>
            </a:r>
            <a:r>
              <a:rPr lang="es-ES" dirty="0"/>
              <a:t>.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es-ES" dirty="0" smtClean="0"/>
              <a:t>(</a:t>
            </a:r>
            <a:r>
              <a:rPr lang="es-ES" dirty="0"/>
              <a:t>Piaget, 1974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BO" dirty="0" smtClean="0"/>
              <a:t>1.Moral y reglas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7" y="1264555"/>
            <a:ext cx="1895475" cy="2419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4"/>
          <a:stretch/>
        </p:blipFill>
        <p:spPr>
          <a:xfrm>
            <a:off x="9097078" y="134377"/>
            <a:ext cx="2756263" cy="13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1" y="718457"/>
            <a:ext cx="6659295" cy="555171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En la práctica de las reglas existen 4 estadios sucesivos: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 smtClean="0"/>
              <a:t>Motor </a:t>
            </a:r>
            <a:r>
              <a:rPr lang="es-ES" dirty="0"/>
              <a:t>e </a:t>
            </a:r>
            <a:r>
              <a:rPr lang="es-ES" dirty="0" smtClean="0"/>
              <a:t>individual: El </a:t>
            </a:r>
            <a:r>
              <a:rPr lang="es-ES" dirty="0"/>
              <a:t>niño </a:t>
            </a:r>
            <a:r>
              <a:rPr lang="es-ES" dirty="0" smtClean="0"/>
              <a:t>actúa </a:t>
            </a:r>
            <a:r>
              <a:rPr lang="es-ES" dirty="0"/>
              <a:t>en función de sus </a:t>
            </a:r>
            <a:r>
              <a:rPr lang="es-ES" dirty="0" smtClean="0"/>
              <a:t>propios deseos </a:t>
            </a:r>
            <a:r>
              <a:rPr lang="es-ES" dirty="0"/>
              <a:t>y sus costumbres motrices. El juego sigue siendo individual, no se puede hablar </a:t>
            </a:r>
            <a:r>
              <a:rPr lang="es-ES" dirty="0" smtClean="0"/>
              <a:t>más que </a:t>
            </a:r>
            <a:r>
              <a:rPr lang="es-ES" dirty="0"/>
              <a:t>de reglas motrices y no hay reglas propiamente </a:t>
            </a:r>
            <a:r>
              <a:rPr lang="es-ES" dirty="0" smtClean="0"/>
              <a:t>colectivas</a:t>
            </a:r>
            <a:endParaRPr lang="es-ES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 smtClean="0"/>
              <a:t>Egocéntrico: El </a:t>
            </a:r>
            <a:r>
              <a:rPr lang="es-ES" dirty="0"/>
              <a:t>niño juega bien, individualmente, sin preocuparse por </a:t>
            </a:r>
            <a:r>
              <a:rPr lang="es-ES" dirty="0" smtClean="0"/>
              <a:t>encontrar compañeros </a:t>
            </a:r>
            <a:r>
              <a:rPr lang="es-ES" dirty="0"/>
              <a:t>de juego, se relaciona bien con otros niños, pero no intenta dominarlos ni </a:t>
            </a:r>
            <a:r>
              <a:rPr lang="es-ES" dirty="0" smtClean="0"/>
              <a:t>buscar uniformidad </a:t>
            </a:r>
            <a:r>
              <a:rPr lang="es-ES" dirty="0"/>
              <a:t>en las distintas maneras de </a:t>
            </a:r>
            <a:r>
              <a:rPr lang="es-ES" dirty="0" smtClean="0"/>
              <a:t>jugar</a:t>
            </a:r>
            <a:endParaRPr lang="es-ES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 smtClean="0"/>
              <a:t>Cooperación naciente: Aparece </a:t>
            </a:r>
            <a:r>
              <a:rPr lang="es-ES" dirty="0"/>
              <a:t>a los 7 u 8 años, cada jugador intenta a partir de </a:t>
            </a:r>
            <a:r>
              <a:rPr lang="es-ES" dirty="0" smtClean="0"/>
              <a:t>aquel momento</a:t>
            </a:r>
            <a:r>
              <a:rPr lang="es-ES" dirty="0"/>
              <a:t>, dominar a sus </a:t>
            </a:r>
            <a:r>
              <a:rPr lang="es-ES" dirty="0" smtClean="0"/>
              <a:t>vecinos</a:t>
            </a:r>
            <a:endParaRPr lang="es-ES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 smtClean="0"/>
              <a:t>Codificación </a:t>
            </a:r>
            <a:r>
              <a:rPr lang="es-ES" dirty="0"/>
              <a:t>de las </a:t>
            </a:r>
            <a:r>
              <a:rPr lang="es-ES" dirty="0" smtClean="0"/>
              <a:t>reglas: Aparece </a:t>
            </a:r>
            <a:r>
              <a:rPr lang="es-ES" dirty="0"/>
              <a:t>hacia los 11 o 12 años, allí el código de las reglas </a:t>
            </a:r>
            <a:r>
              <a:rPr lang="es-ES" dirty="0" smtClean="0"/>
              <a:t>a seguir </a:t>
            </a:r>
            <a:r>
              <a:rPr lang="es-ES" dirty="0"/>
              <a:t>es concreto por la sociedad </a:t>
            </a:r>
            <a:r>
              <a:rPr lang="es-ES" dirty="0" smtClean="0"/>
              <a:t>entera</a:t>
            </a:r>
          </a:p>
          <a:p>
            <a:pPr marL="800100" lvl="1" indent="-342900" algn="just">
              <a:buFont typeface="+mj-lt"/>
              <a:buAutoNum type="arabicPeriod"/>
            </a:pPr>
            <a:endParaRPr lang="es-BO" dirty="0"/>
          </a:p>
          <a:p>
            <a:pPr marL="1200150" lvl="2" indent="-342900" algn="r">
              <a:buFont typeface="Wingdings" panose="05000000000000000000" pitchFamily="2" charset="2"/>
              <a:buChar char="v"/>
            </a:pPr>
            <a:r>
              <a:rPr lang="es-ES" sz="1600" dirty="0"/>
              <a:t>(Piaget, </a:t>
            </a:r>
            <a:r>
              <a:rPr lang="es-ES" sz="1600" dirty="0" smtClean="0"/>
              <a:t>1974</a:t>
            </a:r>
            <a:r>
              <a:rPr lang="es-ES" sz="1600" dirty="0"/>
              <a:t>)</a:t>
            </a:r>
            <a:endParaRPr lang="es-ES" sz="1800" dirty="0"/>
          </a:p>
          <a:p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92" y="1030608"/>
            <a:ext cx="1360977" cy="16995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03" y="976177"/>
            <a:ext cx="2358266" cy="17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5190" y="548640"/>
            <a:ext cx="6831874" cy="536258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En la conciencia </a:t>
            </a:r>
            <a:r>
              <a:rPr lang="es-ES" dirty="0"/>
              <a:t>de la regla, </a:t>
            </a:r>
            <a:r>
              <a:rPr lang="es-ES" dirty="0" smtClean="0"/>
              <a:t>el autor plantea 3 estadios:</a:t>
            </a:r>
            <a:endParaRPr lang="es-ES" dirty="0"/>
          </a:p>
          <a:p>
            <a:pPr lvl="1" algn="just"/>
            <a:r>
              <a:rPr lang="es-ES" dirty="0" smtClean="0"/>
              <a:t>Primero estadio: La </a:t>
            </a:r>
            <a:r>
              <a:rPr lang="es-ES" dirty="0"/>
              <a:t>regla no es colectiva todavía, </a:t>
            </a:r>
            <a:r>
              <a:rPr lang="es-ES" dirty="0" smtClean="0"/>
              <a:t>porque </a:t>
            </a:r>
            <a:r>
              <a:rPr lang="es-ES" dirty="0"/>
              <a:t>es puramente motriz, o </a:t>
            </a:r>
            <a:r>
              <a:rPr lang="es-ES" dirty="0" smtClean="0"/>
              <a:t>porque en </a:t>
            </a:r>
            <a:r>
              <a:rPr lang="es-ES" dirty="0"/>
              <a:t>cierto modo se sigue inconscientemente.</a:t>
            </a:r>
          </a:p>
          <a:p>
            <a:pPr lvl="1" algn="just"/>
            <a:r>
              <a:rPr lang="es-ES" dirty="0" smtClean="0"/>
              <a:t>Segundo estadio: </a:t>
            </a: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regla se considera sagrada e intangible, de origen adulto y de </a:t>
            </a:r>
            <a:r>
              <a:rPr lang="es-ES" dirty="0" smtClean="0"/>
              <a:t>esencia eterna</a:t>
            </a:r>
            <a:r>
              <a:rPr lang="es-ES" dirty="0"/>
              <a:t>; toda modificación propuesta, el niño la considera transgresión.</a:t>
            </a:r>
          </a:p>
          <a:p>
            <a:pPr lvl="1" algn="just"/>
            <a:r>
              <a:rPr lang="es-ES" dirty="0" smtClean="0"/>
              <a:t>Tercer estadio: La </a:t>
            </a:r>
            <a:r>
              <a:rPr lang="es-ES" dirty="0"/>
              <a:t>regla está considerada como una ley debida al consentimiento mutuo, </a:t>
            </a:r>
            <a:r>
              <a:rPr lang="es-ES" dirty="0" smtClean="0"/>
              <a:t>que es </a:t>
            </a:r>
            <a:r>
              <a:rPr lang="es-ES" dirty="0"/>
              <a:t>obligatorio respetar si se quiere respetar, pero que se puede trasformar a voluntad y </a:t>
            </a:r>
            <a:r>
              <a:rPr lang="es-ES" dirty="0" smtClean="0"/>
              <a:t>a condición </a:t>
            </a:r>
            <a:r>
              <a:rPr lang="es-ES" dirty="0"/>
              <a:t>que participe la opinión general.</a:t>
            </a:r>
          </a:p>
          <a:p>
            <a:pPr algn="just"/>
            <a:r>
              <a:rPr lang="es-ES" dirty="0"/>
              <a:t>De esta forma la regla colectiva es en primer lugar, algo exterior al individuo y por </a:t>
            </a:r>
            <a:r>
              <a:rPr lang="es-ES" dirty="0" smtClean="0"/>
              <a:t>consiguiente algo </a:t>
            </a:r>
            <a:r>
              <a:rPr lang="es-ES" dirty="0"/>
              <a:t>sagrado, después se interioriza poco a poco y aparece en esta misma medida como el </a:t>
            </a:r>
            <a:r>
              <a:rPr lang="es-ES" dirty="0" smtClean="0"/>
              <a:t>libre producto </a:t>
            </a:r>
            <a:r>
              <a:rPr lang="es-ES" dirty="0"/>
              <a:t>del consentimiento mutuo y de la conciencia autónoma </a:t>
            </a:r>
            <a:endParaRPr lang="es-ES" dirty="0" smtClean="0"/>
          </a:p>
          <a:p>
            <a:pPr algn="r">
              <a:buFont typeface="Wingdings" panose="05000000000000000000" pitchFamily="2" charset="2"/>
              <a:buChar char="v"/>
            </a:pPr>
            <a:r>
              <a:rPr lang="es-ES" dirty="0" smtClean="0"/>
              <a:t>(</a:t>
            </a:r>
            <a:r>
              <a:rPr lang="es-ES" dirty="0"/>
              <a:t>Piaget, 1973).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49" y="548640"/>
            <a:ext cx="2583451" cy="19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790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2071</Words>
  <Application>Microsoft Office PowerPoint</Application>
  <PresentationFormat>Panorámica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Espiral</vt:lpstr>
      <vt:lpstr>DESARROLLO DE LA MORAL EN LA INFANCIA</vt:lpstr>
      <vt:lpstr>INDICE</vt:lpstr>
      <vt:lpstr>DEFINICIONES DE MORAL</vt:lpstr>
      <vt:lpstr>APROXIMACIONES GENERALES SOBRE EL DESARROLLO MORAL</vt:lpstr>
      <vt:lpstr>Presentación de PowerPoint</vt:lpstr>
      <vt:lpstr>TEORÍA DEL DESARROLLO COGNITIVO DE PIAGET</vt:lpstr>
      <vt:lpstr>1.Moral y reglas</vt:lpstr>
      <vt:lpstr>Presentación de PowerPoint</vt:lpstr>
      <vt:lpstr>Presentación de PowerPoint</vt:lpstr>
      <vt:lpstr>TEORÍA DEL DESARROLLO MORAL DE KOHLBERG</vt:lpstr>
      <vt:lpstr>1.Razonamiento Moral</vt:lpstr>
      <vt:lpstr>2. Niveles y estadios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moral en PCDI</vt:lpstr>
      <vt:lpstr>CONCLUSIONES</vt:lpstr>
      <vt:lpstr>BIBLIOGRAFÍA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LA MORAL EN LA INFANCIA</dc:title>
  <dc:creator>WIN10</dc:creator>
  <cp:lastModifiedBy>WIN10</cp:lastModifiedBy>
  <cp:revision>25</cp:revision>
  <dcterms:created xsi:type="dcterms:W3CDTF">2018-01-29T01:10:00Z</dcterms:created>
  <dcterms:modified xsi:type="dcterms:W3CDTF">2018-01-30T16:30:19Z</dcterms:modified>
</cp:coreProperties>
</file>