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332" r:id="rId3"/>
    <p:sldId id="333" r:id="rId4"/>
    <p:sldId id="334" r:id="rId5"/>
    <p:sldId id="335" r:id="rId6"/>
    <p:sldId id="392" r:id="rId7"/>
    <p:sldId id="336" r:id="rId8"/>
    <p:sldId id="348" r:id="rId9"/>
    <p:sldId id="349" r:id="rId10"/>
    <p:sldId id="350" r:id="rId11"/>
    <p:sldId id="351" r:id="rId12"/>
    <p:sldId id="352" r:id="rId13"/>
    <p:sldId id="353" r:id="rId14"/>
    <p:sldId id="257" r:id="rId15"/>
    <p:sldId id="263" r:id="rId16"/>
    <p:sldId id="258" r:id="rId17"/>
    <p:sldId id="345" r:id="rId18"/>
    <p:sldId id="259" r:id="rId19"/>
    <p:sldId id="260" r:id="rId20"/>
    <p:sldId id="261" r:id="rId21"/>
    <p:sldId id="262" r:id="rId22"/>
    <p:sldId id="343" r:id="rId23"/>
    <p:sldId id="265" r:id="rId24"/>
    <p:sldId id="264" r:id="rId25"/>
    <p:sldId id="267" r:id="rId26"/>
    <p:sldId id="268" r:id="rId27"/>
    <p:sldId id="269" r:id="rId28"/>
    <p:sldId id="346" r:id="rId29"/>
    <p:sldId id="356" r:id="rId30"/>
    <p:sldId id="357" r:id="rId31"/>
    <p:sldId id="358" r:id="rId32"/>
    <p:sldId id="359" r:id="rId33"/>
    <p:sldId id="360" r:id="rId34"/>
    <p:sldId id="361" r:id="rId35"/>
    <p:sldId id="362" r:id="rId36"/>
    <p:sldId id="271" r:id="rId37"/>
    <p:sldId id="272" r:id="rId38"/>
    <p:sldId id="324" r:id="rId39"/>
    <p:sldId id="273" r:id="rId40"/>
    <p:sldId id="326" r:id="rId41"/>
    <p:sldId id="274" r:id="rId42"/>
    <p:sldId id="275" r:id="rId43"/>
    <p:sldId id="329" r:id="rId44"/>
    <p:sldId id="330" r:id="rId45"/>
    <p:sldId id="281" r:id="rId46"/>
    <p:sldId id="282" r:id="rId47"/>
    <p:sldId id="375" r:id="rId48"/>
    <p:sldId id="376" r:id="rId49"/>
    <p:sldId id="377" r:id="rId50"/>
    <p:sldId id="378" r:id="rId51"/>
    <p:sldId id="379" r:id="rId52"/>
    <p:sldId id="323" r:id="rId5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90" autoAdjust="0"/>
  </p:normalViewPr>
  <p:slideViewPr>
    <p:cSldViewPr>
      <p:cViewPr varScale="1">
        <p:scale>
          <a:sx n="43" d="100"/>
          <a:sy n="43" d="100"/>
        </p:scale>
        <p:origin x="-7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EFC7D-3CBA-4B71-8C2B-55FF94DA9B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27824"/>
      </p:ext>
    </p:extLst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73683-831A-4A30-9FFF-C86FB16D80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490588"/>
      </p:ext>
    </p:extLst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79483-2298-4730-90CC-537B654313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151841"/>
      </p:ext>
    </p:extLst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s-BO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C52FF-618E-4D8C-8050-52C15C35F0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079454"/>
      </p:ext>
    </p:extLst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BA6B-2BB0-465D-AA4C-BC579D2999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91744"/>
      </p:ext>
    </p:extLst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69BBD-D8A6-48FB-822A-8469F491FD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306281"/>
      </p:ext>
    </p:extLst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9F6B-2533-4494-8206-EAAD443ED1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905947"/>
      </p:ext>
    </p:extLst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2B938-3FFD-4BA1-BB93-B676C69F89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838241"/>
      </p:ext>
    </p:extLst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27BC7-5104-4259-AED4-07FAACF85A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4045592"/>
      </p:ext>
    </p:extLst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BF897-2330-4092-86DA-5D8D4058E2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223118"/>
      </p:ext>
    </p:extLst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4777B-FF7F-4DFD-B4C1-DB1F0577F1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783202"/>
      </p:ext>
    </p:extLst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B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1582-ADBA-42E1-A6CB-C0169AD28F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061529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60C4B6A-3780-44BE-8370-DB3D26FCA0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ografias.com/trabajos14/personalidad/personalidad.s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ografias.com/trabajos901/interaccion-comunicacion-exploracion-teorica-conceptual/interaccion-comunicacion-exploracion-teorica-conceptual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ografias.com/trabajos35/categoria-accion/categoria-accion.shtml" TargetMode="External"/><Relationship Id="rId2" Type="http://schemas.openxmlformats.org/officeDocument/2006/relationships/hyperlink" Target="http://www.monografias.com/trabajos6/lide/lide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116013" y="3141663"/>
            <a:ext cx="7342187" cy="1354137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IMPORTANCIA DE LA PSICOMOTRICIDAD EN NIÑOS CON RETRASO PSICOMOTOR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476375" y="5300663"/>
            <a:ext cx="6400800" cy="1052512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endParaRPr lang="es-ES" sz="2800" dirty="0" smtClean="0"/>
          </a:p>
          <a:p>
            <a:pPr eaLnBrk="1" hangingPunct="1">
              <a:defRPr/>
            </a:pPr>
            <a:r>
              <a:rPr lang="es-ES" sz="2800" dirty="0" smtClean="0"/>
              <a:t>Lic. Alejandro Medina</a:t>
            </a:r>
          </a:p>
          <a:p>
            <a:pPr eaLnBrk="1" hangingPunct="1">
              <a:defRPr/>
            </a:pPr>
            <a:endParaRPr lang="es-ES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	La lateralización durante los primeros años de vida progresa por faces estables e inestables unilateral y bilateral.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	Hacia los cuatro años se establece casi de manera definitiva  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	</a:t>
            </a:r>
          </a:p>
          <a:p>
            <a:pPr algn="just">
              <a:buFont typeface="Wingdings" pitchFamily="2" charset="2"/>
              <a:buNone/>
              <a:defRPr/>
            </a:pPr>
            <a:endParaRPr lang="es-ES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	La lateralización es fundamental para la elaboración de la orientación de su propio cuerpo y para su proyección en el espacio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	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	Los problemas en este desarrollo tienen consecuencias en la vida cotidiana del niño y repercuten en el aprendizaje escolar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ELABORCIÓN DEL ESPACIO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	Depende de la evolución de los movimientos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	Surge de las  capacidades motrices del niño que se dan desde el nacimiento</a:t>
            </a:r>
          </a:p>
          <a:p>
            <a:pPr algn="just">
              <a:buFont typeface="Wingdings" pitchFamily="2" charset="2"/>
              <a:buNone/>
              <a:defRPr/>
            </a:pP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b="1" smtClean="0"/>
              <a:t>Desarrollo motor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/>
              <a:t>El desarrollo motor en el niño se refleja a través del movimiento, es la manifestación externa de la maduración del Sistema Nervioso Central (SNC)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/>
              <a:t>La maduración del SNC tiene un orden preestablecido (mismo orden y </a:t>
            </a:r>
            <a:r>
              <a:rPr lang="es-ES" dirty="0" err="1" smtClean="0"/>
              <a:t>aprox</a:t>
            </a:r>
            <a:r>
              <a:rPr lang="es-ES" dirty="0" smtClean="0"/>
              <a:t> misma edad)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dirty="0" smtClean="0"/>
              <a:t>El progreso es en sentido </a:t>
            </a:r>
            <a:r>
              <a:rPr lang="es-ES" dirty="0" err="1" smtClean="0"/>
              <a:t>céfalocaudal</a:t>
            </a:r>
            <a:r>
              <a:rPr lang="es-ES" dirty="0" smtClean="0"/>
              <a:t> y de proximal a distal.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z="4000" smtClean="0"/>
              <a:t>EVOLUCIÓN DEL TONO MUSCULAR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ES" smtClean="0"/>
              <a:t>El tono es responsable de toda acción corporal</a:t>
            </a:r>
          </a:p>
          <a:p>
            <a:pPr algn="just" eaLnBrk="1" hangingPunct="1">
              <a:defRPr/>
            </a:pPr>
            <a:r>
              <a:rPr lang="es-ES" smtClean="0"/>
              <a:t>Permite el equilibrio necesario para efectuar diferentes posiciones</a:t>
            </a:r>
          </a:p>
          <a:p>
            <a:pPr algn="just" eaLnBrk="1" hangingPunct="1">
              <a:defRPr/>
            </a:pPr>
            <a:r>
              <a:rPr lang="es-ES" smtClean="0"/>
              <a:t>En el recién nacido: hipotonía de tronco hipertonía en MMSS MMII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773238"/>
            <a:ext cx="8229600" cy="4525962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ES" dirty="0" smtClean="0"/>
              <a:t>	El	ambiente desempeña un papel fundamental en el desarrollo motor, un ambiente enriquecedor reduce el tiempo de aprendizaje, mientras que un ambiente empobrecido produce el efecto contrario.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s-ES" dirty="0" smtClean="0"/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s-ES" dirty="0" smtClean="0"/>
              <a:t>	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2060575"/>
            <a:ext cx="8540750" cy="442277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mtClean="0"/>
              <a:t>Al nacer el S. N. del niño se encuentra desarrollado completamente en su estructura pero no funcionalmente</a:t>
            </a:r>
          </a:p>
          <a:p>
            <a:pPr algn="just" eaLnBrk="1" hangingPunct="1">
              <a:defRPr/>
            </a:pPr>
            <a:r>
              <a:rPr lang="es-ES" smtClean="0"/>
              <a:t>Las funciones del cerebro son adquiridas siempre de forma individual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es-ES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" smtClean="0"/>
              <a:t>El desarrollo del niño ocurre en forma </a:t>
            </a:r>
            <a:r>
              <a:rPr lang="es-ES" b="1" smtClean="0"/>
              <a:t>secuencial</a:t>
            </a:r>
            <a:r>
              <a:rPr lang="es-ES" smtClean="0"/>
              <a:t>, una habilidad ayuda a que surja otra.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mtClean="0"/>
              <a:t>Es </a:t>
            </a:r>
            <a:r>
              <a:rPr lang="es-ES" b="1" smtClean="0"/>
              <a:t>progresivo</a:t>
            </a:r>
            <a:r>
              <a:rPr lang="es-ES" smtClean="0"/>
              <a:t>, siempre se van acumulando las funciones simples y después la más complejas. 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" smtClean="0"/>
              <a:t>Todas las partes del sistema nervioso actúan en forma </a:t>
            </a:r>
            <a:r>
              <a:rPr lang="es-ES" b="1" smtClean="0"/>
              <a:t>coordinada</a:t>
            </a:r>
            <a:r>
              <a:rPr lang="es-ES" smtClean="0"/>
              <a:t>; (evolución ordenada de la habilidades).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76250"/>
            <a:ext cx="8510588" cy="1325563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z="4000" b="1" smtClean="0"/>
              <a:t>TPOS DE DESARROLLO MOTOR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133600"/>
            <a:ext cx="8540750" cy="3697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s-ES_tradnl" smtClean="0"/>
          </a:p>
          <a:p>
            <a:pPr algn="just" eaLnBrk="1" hangingPunct="1">
              <a:defRPr/>
            </a:pPr>
            <a:r>
              <a:rPr lang="es-ES_tradnl" smtClean="0"/>
              <a:t>Desarrollo motor Grueso</a:t>
            </a:r>
          </a:p>
          <a:p>
            <a:pPr algn="just" eaLnBrk="1" hangingPunct="1">
              <a:defRPr/>
            </a:pPr>
            <a:r>
              <a:rPr lang="es-ES_tradnl" smtClean="0"/>
              <a:t>Desarrollo motor Fino (mayor coordinación viso motora)   </a:t>
            </a:r>
            <a:endParaRPr lang="es-ES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968375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 smtClean="0"/>
              <a:t>PSICOMOTRICIDAD</a:t>
            </a:r>
            <a:endParaRPr lang="es-BO" dirty="0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s-ES" dirty="0" smtClean="0"/>
              <a:t>	Estudia las relaciones entre los movimientos y 	las funciones mentales </a:t>
            </a:r>
          </a:p>
          <a:p>
            <a:pPr lvl="1" algn="just" eaLnBrk="1" hangingPunct="1">
              <a:buFont typeface="Arial" pitchFamily="34" charset="0"/>
              <a:buChar char="•"/>
              <a:defRPr/>
            </a:pPr>
            <a:r>
              <a:rPr lang="es-ES" dirty="0" smtClean="0"/>
              <a:t>	Se refiere a la formación de la inteligencia el 	desarrollo motor y la formación de la 	personalidad</a:t>
            </a:r>
          </a:p>
          <a:p>
            <a:pPr marL="971550" lvl="1" indent="-514350" eaLnBrk="1" hangingPunct="1">
              <a:buFont typeface="Arial" pitchFamily="34" charset="0"/>
              <a:buChar char="•"/>
              <a:defRPr/>
            </a:pPr>
            <a:r>
              <a:rPr lang="es-ES" dirty="0" smtClean="0"/>
              <a:t>El cuerpo del niño es el agente que establece la relación, la primera comunicación, e integra progresivamente la realidad de los objetos, del espacio-tiempo y de los otros </a:t>
            </a:r>
          </a:p>
          <a:p>
            <a:pPr lvl="1" eaLnBrk="1" hangingPunct="1">
              <a:buFontTx/>
              <a:buNone/>
              <a:defRPr/>
            </a:pPr>
            <a:endParaRPr lang="es-BO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z="4000" smtClean="0"/>
              <a:t>ALTERACIONES DEL DESARROLO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ES" sz="2800" dirty="0" smtClean="0"/>
              <a:t>Factores que favorecen un adecuado progreso psicomotor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s-ES" sz="2000" dirty="0" smtClean="0"/>
              <a:t>buena nutrición (Las neuronas requieren de oxigeno y glucosa para vivir y desarrollarse). 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s-ES" sz="2000" dirty="0" smtClean="0"/>
              <a:t>un sólido vínculo madre-hijo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s-ES" sz="2000" dirty="0" smtClean="0"/>
              <a:t>Estimulación adecuada y oportuna.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ES" sz="2800" dirty="0" smtClean="0"/>
              <a:t>Factores que frenan el desarrollo psicomotor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s-ES" sz="2000" dirty="0" smtClean="0"/>
              <a:t>Ausencia de vinculo madre-hijo 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s-ES" sz="2000" dirty="0" smtClean="0"/>
              <a:t>falta de estimulación oportuna. 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s-ES" sz="2000" dirty="0" smtClean="0"/>
              <a:t>Condiciones congénitas o adquiridas durante la gestación, o posterior al parto que pueden alterar el desarrollo del niño. </a:t>
            </a:r>
          </a:p>
          <a:p>
            <a:pPr lvl="2" algn="just" eaLnBrk="1" hangingPunct="1">
              <a:lnSpc>
                <a:spcPct val="80000"/>
              </a:lnSpc>
              <a:defRPr/>
            </a:pPr>
            <a:r>
              <a:rPr lang="es-ES" sz="2000" dirty="0" smtClean="0"/>
              <a:t>Los factores de riesgo se pueden dividir en prenatales, perinatales o postnatales.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z="4000" smtClean="0"/>
              <a:t>PRINCIPIOS DEL DESARROLLO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ES" smtClean="0">
                <a:solidFill>
                  <a:srgbClr val="FFFF66"/>
                </a:solidFill>
              </a:rPr>
              <a:t>Maduración del Sistema Nervioso</a:t>
            </a:r>
          </a:p>
          <a:p>
            <a:pPr algn="just" eaLnBrk="1" hangingPunct="1">
              <a:defRPr/>
            </a:pPr>
            <a:r>
              <a:rPr lang="es-ES" smtClean="0"/>
              <a:t>Móv. Cráneo caudal</a:t>
            </a:r>
          </a:p>
          <a:p>
            <a:pPr algn="just" eaLnBrk="1" hangingPunct="1">
              <a:defRPr/>
            </a:pPr>
            <a:r>
              <a:rPr lang="es-ES" smtClean="0"/>
              <a:t>Móv. Totales: movimientos globales de manos y pies</a:t>
            </a:r>
          </a:p>
          <a:p>
            <a:pPr algn="just" eaLnBrk="1" hangingPunct="1">
              <a:defRPr/>
            </a:pPr>
            <a:r>
              <a:rPr lang="es-ES" smtClean="0"/>
              <a:t>Reacciones primarias: </a:t>
            </a:r>
          </a:p>
          <a:p>
            <a:pPr lvl="2" algn="just" eaLnBrk="1" hangingPunct="1">
              <a:defRPr/>
            </a:pPr>
            <a:r>
              <a:rPr lang="es-ES" smtClean="0"/>
              <a:t>Móv. tipo asimétricos</a:t>
            </a:r>
          </a:p>
          <a:p>
            <a:pPr lvl="2" algn="just" eaLnBrk="1" hangingPunct="1">
              <a:defRPr/>
            </a:pPr>
            <a:r>
              <a:rPr lang="es-ES" smtClean="0"/>
              <a:t>Móv. Tipo simétricos: al 3er mes pero puede realizar móv. asimétricos a voluntad.  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BO"/>
          </a:p>
        </p:txBody>
      </p:sp>
      <p:pic>
        <p:nvPicPr>
          <p:cNvPr id="26627" name="Picture 10" descr="DSC0005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4013" y="1676400"/>
            <a:ext cx="5895975" cy="442277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ES" smtClean="0"/>
              <a:t>	De las reacciones primarias pasa a las reacciones de postura:</a:t>
            </a:r>
          </a:p>
          <a:p>
            <a:pPr lvl="2" algn="just" eaLnBrk="1" hangingPunct="1">
              <a:defRPr/>
            </a:pPr>
            <a:r>
              <a:rPr lang="es-ES" sz="3200" smtClean="0"/>
              <a:t>Asistida, el niño se adapta a los cambios de posición de la madre</a:t>
            </a:r>
          </a:p>
          <a:p>
            <a:pPr lvl="2" algn="just" eaLnBrk="1" hangingPunct="1">
              <a:defRPr/>
            </a:pPr>
            <a:r>
              <a:rPr lang="es-ES" sz="3200" smtClean="0"/>
              <a:t>Activa, se va adaptando a la fuerza de gravedad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620713"/>
            <a:ext cx="8510588" cy="1325562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REACCIONES DE EQUILIBRIO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2435225"/>
            <a:ext cx="8540750" cy="3154363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mtClean="0"/>
              <a:t>Contra la caída (alto nivel de maduración del  S N)</a:t>
            </a:r>
          </a:p>
          <a:p>
            <a:pPr algn="just" eaLnBrk="1" hangingPunct="1">
              <a:defRPr/>
            </a:pPr>
            <a:r>
              <a:rPr lang="es-ES" smtClean="0"/>
              <a:t>Con la caída, termina con los apoyos y se relaciona con las reacciones de protección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z="4000" smtClean="0"/>
              <a:t>DIMENSIONES DE MOVIMIENTO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ES" smtClean="0"/>
              <a:t>Los primeros movimientos son de tipo flexión y extensión en un solo plano o dimensión</a:t>
            </a:r>
          </a:p>
          <a:p>
            <a:pPr algn="just" eaLnBrk="1" hangingPunct="1">
              <a:defRPr/>
            </a:pPr>
            <a:r>
              <a:rPr lang="es-ES" smtClean="0"/>
              <a:t>Luego aparece la flexión lateral aumentando una dimensión</a:t>
            </a:r>
          </a:p>
          <a:p>
            <a:pPr algn="just" eaLnBrk="1" hangingPunct="1">
              <a:defRPr/>
            </a:pPr>
            <a:r>
              <a:rPr lang="es-ES" smtClean="0"/>
              <a:t>El punto más alto se alcanza con la rotación y puntos diagonales (cruce de la línea media) 3ra dimensión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2060575"/>
            <a:ext cx="8540750" cy="2232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ES" dirty="0" smtClean="0"/>
              <a:t>	El niño de movimientos arrítmicos pasa a movimientos rítmicos, pero realiza movimientos tipo arrítmicos a voluntad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276475"/>
            <a:ext cx="8540750" cy="2951163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mtClean="0"/>
              <a:t>De la motricidad gruesa pasa a la motricidad fina </a:t>
            </a:r>
          </a:p>
          <a:p>
            <a:pPr algn="just" eaLnBrk="1" hangingPunct="1">
              <a:defRPr/>
            </a:pPr>
            <a:r>
              <a:rPr lang="es-ES" smtClean="0"/>
              <a:t>De movimientos menos económicos pasa a movimientos económicos (mínima energía) </a:t>
            </a:r>
          </a:p>
          <a:p>
            <a:pPr algn="just" eaLnBrk="1" hangingPunct="1">
              <a:defRPr/>
            </a:pPr>
            <a:endParaRPr lang="es-ES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3381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6408738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-2124075" y="685800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333375"/>
            <a:ext cx="8540750" cy="31543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s-ES" smtClean="0"/>
              <a:t>	El niño empieza a conocer primero su cuerpo y cuando ya lo logra empieza a relacionarse con el medio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0825" y="2133600"/>
            <a:ext cx="8510588" cy="2951163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ASPECTOS PRINCIPALES DE LA PSICOMOTRICIDAD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_tradnl" dirty="0" smtClean="0"/>
              <a:t>El término de psicomotricidad integra las interacciones cognitivas, emocionales, simbólicas y sensorio motrices </a:t>
            </a:r>
          </a:p>
          <a:p>
            <a:pPr algn="just">
              <a:defRPr/>
            </a:pPr>
            <a:r>
              <a:rPr lang="es-ES_tradnl" dirty="0" smtClean="0"/>
              <a:t>Es la capacidad de ser y de expresarse en un contexto psicosocial.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850" y="620713"/>
            <a:ext cx="8510588" cy="1325562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PERCEPCIÓN SENSORIOMOTRIZ</a:t>
            </a:r>
            <a:endParaRPr lang="es-BO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s-ES" dirty="0" smtClean="0"/>
          </a:p>
          <a:p>
            <a:pPr>
              <a:defRPr/>
            </a:pPr>
            <a:endParaRPr lang="es-ES" dirty="0" smtClean="0"/>
          </a:p>
          <a:p>
            <a:pPr>
              <a:defRPr/>
            </a:pPr>
            <a:r>
              <a:rPr lang="es-ES" dirty="0" smtClean="0"/>
              <a:t>Percepción visual (óculo motriz)</a:t>
            </a:r>
          </a:p>
          <a:p>
            <a:pPr>
              <a:defRPr/>
            </a:pPr>
            <a:r>
              <a:rPr lang="es-ES" dirty="0" smtClean="0"/>
              <a:t>Percepción táctil (desarrollo de la prensión)</a:t>
            </a:r>
          </a:p>
          <a:p>
            <a:pPr>
              <a:defRPr/>
            </a:pPr>
            <a:r>
              <a:rPr lang="es-ES" dirty="0" smtClean="0"/>
              <a:t>Percepción auditiva (discriminación auditiva)</a:t>
            </a:r>
          </a:p>
          <a:p>
            <a:pPr>
              <a:defRPr/>
            </a:pP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MOTRICIDAD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" sz="2800" dirty="0" smtClean="0"/>
              <a:t>Movimientos locomotores (caminar, gatear, arrastrarse )</a:t>
            </a:r>
          </a:p>
          <a:p>
            <a:pPr algn="just">
              <a:defRPr/>
            </a:pPr>
            <a:r>
              <a:rPr lang="es-ES" sz="2800" dirty="0" smtClean="0"/>
              <a:t>Coordinación dinámica (saltos, brincos, carreras)</a:t>
            </a:r>
          </a:p>
          <a:p>
            <a:pPr algn="just">
              <a:defRPr/>
            </a:pPr>
            <a:r>
              <a:rPr lang="es-ES" sz="2800" dirty="0" smtClean="0"/>
              <a:t>Disociación (mover una o más partes del cuerpo mientras otras  se quedan inmóviles o ejecutan un movimiento diferente) </a:t>
            </a:r>
          </a:p>
          <a:p>
            <a:pPr algn="just">
              <a:defRPr/>
            </a:pPr>
            <a:r>
              <a:rPr lang="es-ES" sz="2800" dirty="0" smtClean="0"/>
              <a:t>Coordinación </a:t>
            </a:r>
            <a:r>
              <a:rPr lang="es-ES" sz="2800" dirty="0" err="1" smtClean="0"/>
              <a:t>visomotriz</a:t>
            </a:r>
            <a:r>
              <a:rPr lang="es-ES" sz="2800" dirty="0" smtClean="0"/>
              <a:t> (coordinación de los ojos con una parte del cuerpo)</a:t>
            </a:r>
          </a:p>
          <a:p>
            <a:pPr algn="just">
              <a:defRPr/>
            </a:pPr>
            <a:r>
              <a:rPr lang="es-ES" sz="2800" dirty="0" smtClean="0"/>
              <a:t>Motricidad fina (movimientos diferenciados de la mano)</a:t>
            </a:r>
          </a:p>
          <a:p>
            <a:pPr>
              <a:defRPr/>
            </a:pP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ESQUEMA CORPORAL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" sz="3100" dirty="0" smtClean="0"/>
              <a:t>Imitación</a:t>
            </a:r>
            <a:r>
              <a:rPr lang="es-BO" sz="3100" dirty="0" smtClean="0"/>
              <a:t> (reproducción de gestos movimientos, posiciones)</a:t>
            </a:r>
          </a:p>
          <a:p>
            <a:pPr algn="just">
              <a:defRPr/>
            </a:pPr>
            <a:r>
              <a:rPr lang="es-ES" sz="3100" dirty="0" smtClean="0"/>
              <a:t>Exploración (familiarización con nuevos objetos)</a:t>
            </a:r>
          </a:p>
          <a:p>
            <a:pPr algn="just">
              <a:defRPr/>
            </a:pPr>
            <a:r>
              <a:rPr lang="es-ES" sz="3100" dirty="0" smtClean="0"/>
              <a:t>Nociones corporales (palabras que designan partes corporales)</a:t>
            </a:r>
          </a:p>
          <a:p>
            <a:pPr algn="just">
              <a:defRPr/>
            </a:pPr>
            <a:r>
              <a:rPr lang="es-ES" sz="3100" dirty="0" smtClean="0"/>
              <a:t>Utilización (uso de elementos descubiertos)</a:t>
            </a:r>
          </a:p>
          <a:p>
            <a:pPr algn="just">
              <a:defRPr/>
            </a:pPr>
            <a:r>
              <a:rPr lang="es-ES" sz="3100" dirty="0" smtClean="0"/>
              <a:t>Creación (inventar, imaginar)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LATERALIDAD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" dirty="0" smtClean="0"/>
              <a:t>Diferencia global (uso de los dos </a:t>
            </a:r>
            <a:r>
              <a:rPr lang="es-ES" dirty="0" err="1" smtClean="0"/>
              <a:t>hemicuerpos</a:t>
            </a:r>
            <a:r>
              <a:rPr lang="es-ES" dirty="0" smtClean="0"/>
              <a:t>)</a:t>
            </a:r>
          </a:p>
          <a:p>
            <a:pPr algn="just">
              <a:defRPr/>
            </a:pPr>
            <a:r>
              <a:rPr lang="es-ES" dirty="0" smtClean="0"/>
              <a:t>Orientación (conciencia de derecha e izquierda)</a:t>
            </a:r>
          </a:p>
          <a:p>
            <a:pPr algn="just">
              <a:defRPr/>
            </a:pPr>
            <a:r>
              <a:rPr lang="es-ES" dirty="0" smtClean="0"/>
              <a:t>Orientación proyectada (elaboración de lateralidad de otra persona)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ESPACIO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" dirty="0" smtClean="0"/>
              <a:t>Adaptación espacial (desplazarse de acuerdo a las configuraciones del entorno)</a:t>
            </a:r>
          </a:p>
          <a:p>
            <a:pPr algn="just">
              <a:defRPr/>
            </a:pPr>
            <a:r>
              <a:rPr lang="es-ES" dirty="0" smtClean="0"/>
              <a:t>Nociones espaciales (adelante, atrás)</a:t>
            </a:r>
          </a:p>
          <a:p>
            <a:pPr algn="just">
              <a:defRPr/>
            </a:pPr>
            <a:r>
              <a:rPr lang="es-ES" dirty="0" smtClean="0"/>
              <a:t>Orientación espacial (trayectos, localizaciones)</a:t>
            </a:r>
          </a:p>
          <a:p>
            <a:pPr algn="just">
              <a:defRPr/>
            </a:pPr>
            <a:r>
              <a:rPr lang="es-ES" dirty="0" smtClean="0"/>
              <a:t>Estructura espacial (distancia, volumen)</a:t>
            </a:r>
          </a:p>
          <a:p>
            <a:pPr algn="just">
              <a:defRPr/>
            </a:pPr>
            <a:r>
              <a:rPr lang="es-ES" dirty="0" smtClean="0"/>
              <a:t>Espacio grafico (pasar el espacio tridimensional al bidimensional)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TIEMPO Y RITMO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" dirty="0" smtClean="0"/>
              <a:t>Regularización (repetición y afinación de los movimientos)</a:t>
            </a:r>
          </a:p>
          <a:p>
            <a:pPr algn="just">
              <a:defRPr/>
            </a:pPr>
            <a:r>
              <a:rPr lang="es-ES" dirty="0" smtClean="0"/>
              <a:t>Adaptación a un ritmo (adaptación de los movimientos a un ritmo)</a:t>
            </a:r>
          </a:p>
          <a:p>
            <a:pPr algn="just">
              <a:defRPr/>
            </a:pPr>
            <a:r>
              <a:rPr lang="es-ES" dirty="0" smtClean="0"/>
              <a:t>Nociones temporales (designación tiempo-ritmo)</a:t>
            </a:r>
          </a:p>
          <a:p>
            <a:pPr algn="just">
              <a:defRPr/>
            </a:pPr>
            <a:r>
              <a:rPr lang="es-ES" dirty="0" smtClean="0"/>
              <a:t>Estructuración temporal (desplazamientos en tiempos específicos)</a:t>
            </a:r>
          </a:p>
          <a:p>
            <a:pPr>
              <a:defRPr/>
            </a:pP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836613"/>
            <a:ext cx="8510588" cy="1325562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PIEDRAS FUNDAMENTALES 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2852738"/>
            <a:ext cx="8540750" cy="2592387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ES" dirty="0" smtClean="0"/>
              <a:t>	Actividades que el niño realiza en determinadas edades del desarrollo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00213"/>
            <a:ext cx="8540750" cy="442277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mtClean="0"/>
              <a:t>1er al 3er mes, control de cabeza gradual</a:t>
            </a:r>
          </a:p>
          <a:p>
            <a:pPr lvl="2" algn="just" eaLnBrk="1" hangingPunct="1">
              <a:defRPr/>
            </a:pPr>
            <a:r>
              <a:rPr lang="es-ES" smtClean="0"/>
              <a:t>Rot de cabeza al 3er mes es de 40º a 45º logra levantar</a:t>
            </a:r>
          </a:p>
          <a:p>
            <a:pPr lvl="2" algn="just" eaLnBrk="1" hangingPunct="1">
              <a:defRPr/>
            </a:pPr>
            <a:r>
              <a:rPr lang="es-ES" smtClean="0"/>
              <a:t>Apoyo de antebrazos </a:t>
            </a:r>
          </a:p>
          <a:p>
            <a:pPr lvl="2" algn="just" eaLnBrk="1" hangingPunct="1">
              <a:defRPr/>
            </a:pPr>
            <a:r>
              <a:rPr lang="es-ES" smtClean="0"/>
              <a:t>Llega a la línea media</a:t>
            </a:r>
          </a:p>
          <a:p>
            <a:pPr lvl="2" algn="just" eaLnBrk="1" hangingPunct="1">
              <a:defRPr/>
            </a:pPr>
            <a:r>
              <a:rPr lang="es-ES" smtClean="0"/>
              <a:t>Manos a la boca</a:t>
            </a:r>
          </a:p>
          <a:p>
            <a:pPr lvl="2" algn="just" eaLnBrk="1" hangingPunct="1">
              <a:defRPr/>
            </a:pPr>
            <a:r>
              <a:rPr lang="es-ES" smtClean="0"/>
              <a:t>Sigue objetos no más de 90º </a:t>
            </a:r>
          </a:p>
          <a:p>
            <a:pPr lvl="2" algn="just" eaLnBrk="1" hangingPunct="1">
              <a:defRPr/>
            </a:pPr>
            <a:endParaRPr lang="es-ES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pic>
        <p:nvPicPr>
          <p:cNvPr id="49155" name="Picture 7" descr="DSC0006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4464050" cy="4997450"/>
          </a:xfrm>
        </p:spPr>
      </p:pic>
      <p:pic>
        <p:nvPicPr>
          <p:cNvPr id="49156" name="Picture 10" descr="DSC000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4716462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-387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052513"/>
            <a:ext cx="8229600" cy="5041900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mtClean="0"/>
              <a:t>4to al 6to mes</a:t>
            </a:r>
          </a:p>
          <a:p>
            <a:pPr lvl="2" algn="just" eaLnBrk="1" hangingPunct="1">
              <a:defRPr/>
            </a:pPr>
            <a:r>
              <a:rPr lang="es-ES" smtClean="0"/>
              <a:t>Mejor control cervical</a:t>
            </a:r>
          </a:p>
          <a:p>
            <a:pPr lvl="2" algn="just" eaLnBrk="1" hangingPunct="1">
              <a:defRPr/>
            </a:pPr>
            <a:r>
              <a:rPr lang="es-ES" smtClean="0"/>
              <a:t>Apoyo de manos</a:t>
            </a:r>
          </a:p>
          <a:p>
            <a:pPr lvl="2" algn="just" eaLnBrk="1" hangingPunct="1">
              <a:defRPr/>
            </a:pPr>
            <a:r>
              <a:rPr lang="es-ES" smtClean="0"/>
              <a:t>Extiende completamente levanta el tronco</a:t>
            </a:r>
          </a:p>
          <a:p>
            <a:pPr lvl="2" algn="just" eaLnBrk="1" hangingPunct="1">
              <a:defRPr/>
            </a:pPr>
            <a:r>
              <a:rPr lang="es-ES" smtClean="0"/>
              <a:t>Agarra los pies y los lleva a la boca</a:t>
            </a:r>
          </a:p>
          <a:p>
            <a:pPr lvl="2" algn="just" eaLnBrk="1" hangingPunct="1">
              <a:defRPr/>
            </a:pPr>
            <a:r>
              <a:rPr lang="es-ES" smtClean="0"/>
              <a:t>Empieza los rolidos</a:t>
            </a:r>
          </a:p>
          <a:p>
            <a:pPr lvl="2" algn="just" eaLnBrk="1" hangingPunct="1">
              <a:defRPr/>
            </a:pPr>
            <a:r>
              <a:rPr lang="es-ES" smtClean="0"/>
              <a:t>Enano de jardín</a:t>
            </a:r>
          </a:p>
          <a:p>
            <a:pPr lvl="2" algn="just" eaLnBrk="1" hangingPunct="1">
              <a:defRPr/>
            </a:pPr>
            <a:r>
              <a:rPr lang="es-ES" smtClean="0"/>
              <a:t>Alcanza reacciones de equilibrio</a:t>
            </a:r>
          </a:p>
          <a:p>
            <a:pPr lvl="2" algn="just" eaLnBrk="1" hangingPunct="1">
              <a:defRPr/>
            </a:pPr>
            <a:r>
              <a:rPr lang="es-ES" smtClean="0"/>
              <a:t>Empieza las posiciones asimétricas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_tradnl" dirty="0" smtClean="0"/>
              <a:t>desempeña un papel fundamental en el desarrollo armónico de la </a:t>
            </a:r>
            <a:r>
              <a:rPr lang="es-ES_tradnl" dirty="0" smtClean="0">
                <a:hlinkClick r:id="rId2"/>
              </a:rPr>
              <a:t>personalidad</a:t>
            </a:r>
            <a:r>
              <a:rPr lang="es-ES_tradnl" dirty="0" smtClean="0"/>
              <a:t>.</a:t>
            </a:r>
          </a:p>
          <a:p>
            <a:pPr algn="just">
              <a:defRPr/>
            </a:pPr>
            <a:r>
              <a:rPr lang="es-ES_tradnl" dirty="0" smtClean="0"/>
              <a:t>permite a la persona conocer de manera concreta su ser y su entrono inmediato para actuar de manera adaptada.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pic>
        <p:nvPicPr>
          <p:cNvPr id="54275" name="Picture 4" descr="DSC0003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908050"/>
            <a:ext cx="3708400" cy="4968875"/>
          </a:xfrm>
        </p:spPr>
      </p:pic>
      <p:pic>
        <p:nvPicPr>
          <p:cNvPr id="54276" name="Picture 6" descr="DSC00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5435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defRPr/>
            </a:pPr>
            <a:r>
              <a:rPr lang="es-ES" smtClean="0"/>
              <a:t>7mo al 9no mes</a:t>
            </a:r>
          </a:p>
          <a:p>
            <a:pPr lvl="2" algn="just" eaLnBrk="1" hangingPunct="1">
              <a:defRPr/>
            </a:pPr>
            <a:r>
              <a:rPr lang="es-ES" smtClean="0"/>
              <a:t>Enano de jardín II</a:t>
            </a:r>
          </a:p>
          <a:p>
            <a:pPr lvl="2" algn="just" eaLnBrk="1" hangingPunct="1">
              <a:defRPr/>
            </a:pPr>
            <a:r>
              <a:rPr lang="es-ES" smtClean="0"/>
              <a:t>En pos sedente apoyo anterior y lateral</a:t>
            </a:r>
          </a:p>
          <a:p>
            <a:pPr lvl="2" algn="just" eaLnBrk="1" hangingPunct="1">
              <a:defRPr/>
            </a:pPr>
            <a:r>
              <a:rPr lang="es-ES" smtClean="0"/>
              <a:t>Llega a la pos de 4 puntos y de este a la pos sedente </a:t>
            </a:r>
          </a:p>
          <a:p>
            <a:pPr lvl="2" algn="just" eaLnBrk="1" hangingPunct="1">
              <a:defRPr/>
            </a:pPr>
            <a:r>
              <a:rPr lang="es-ES" smtClean="0"/>
              <a:t>Gateo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3250" y="1557338"/>
            <a:ext cx="8540750" cy="4422775"/>
          </a:xfrm>
        </p:spPr>
        <p:txBody>
          <a:bodyPr/>
          <a:lstStyle/>
          <a:p>
            <a:pPr algn="just" eaLnBrk="1" hangingPunct="1">
              <a:defRPr/>
            </a:pPr>
            <a:r>
              <a:rPr lang="es-ES" smtClean="0"/>
              <a:t>10mo al 12vo mes </a:t>
            </a:r>
          </a:p>
          <a:p>
            <a:pPr lvl="2" algn="just" eaLnBrk="1" hangingPunct="1">
              <a:defRPr/>
            </a:pPr>
            <a:r>
              <a:rPr lang="es-ES" smtClean="0"/>
              <a:t>Pos de 4 puntos abierta </a:t>
            </a:r>
          </a:p>
          <a:p>
            <a:pPr lvl="2" algn="just" eaLnBrk="1" hangingPunct="1">
              <a:defRPr/>
            </a:pPr>
            <a:r>
              <a:rPr lang="es-ES" smtClean="0"/>
              <a:t>Pos de oso</a:t>
            </a:r>
          </a:p>
          <a:p>
            <a:pPr lvl="2" algn="just" eaLnBrk="1" hangingPunct="1">
              <a:defRPr/>
            </a:pPr>
            <a:r>
              <a:rPr lang="es-ES" smtClean="0"/>
              <a:t>Bipedestación</a:t>
            </a:r>
          </a:p>
          <a:p>
            <a:pPr lvl="2" algn="just" eaLnBrk="1" hangingPunct="1">
              <a:defRPr/>
            </a:pPr>
            <a:r>
              <a:rPr lang="es-ES" smtClean="0"/>
              <a:t>Marcha lateral</a:t>
            </a:r>
          </a:p>
          <a:p>
            <a:pPr lvl="2" algn="just" eaLnBrk="1" hangingPunct="1">
              <a:defRPr/>
            </a:pPr>
            <a:r>
              <a:rPr lang="es-ES" smtClean="0"/>
              <a:t>Marcha anterior</a:t>
            </a:r>
          </a:p>
          <a:p>
            <a:pPr lvl="2" algn="just" eaLnBrk="1" hangingPunct="1">
              <a:defRPr/>
            </a:pPr>
            <a:r>
              <a:rPr lang="es-ES" smtClean="0"/>
              <a:t>Marcha posterior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pic>
        <p:nvPicPr>
          <p:cNvPr id="65539" name="Picture 5" descr="DSC000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3708400" cy="5111750"/>
          </a:xfrm>
        </p:spPr>
      </p:pic>
      <p:pic>
        <p:nvPicPr>
          <p:cNvPr id="65540" name="Picture 8" descr="DSC00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981075"/>
            <a:ext cx="543560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90" name="Rectangle 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BO" smtClean="0"/>
          </a:p>
        </p:txBody>
      </p:sp>
      <p:pic>
        <p:nvPicPr>
          <p:cNvPr id="67587" name="Picture 7" descr="DSC0007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765175"/>
            <a:ext cx="6769100" cy="532765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836613"/>
            <a:ext cx="8510588" cy="1325562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REACCIONES PRIMARIAS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3141663"/>
            <a:ext cx="8540750" cy="3121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ES" smtClean="0"/>
              <a:t>	Son innatas, no necesitan ser aprendidas son de tipo de protección y defensa se integran a medida que aparecen las reacciones secundarias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836613"/>
            <a:ext cx="8510588" cy="1325562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REACCIONES SECUNDARIAS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2708275"/>
            <a:ext cx="8540750" cy="27225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s-ES" smtClean="0"/>
              <a:t>	Producen cambios en el tono muscular y duran del 4to a 7mo mes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50825" y="1773238"/>
            <a:ext cx="8510588" cy="2376487"/>
          </a:xfrm>
        </p:spPr>
        <p:txBody>
          <a:bodyPr/>
          <a:lstStyle/>
          <a:p>
            <a:pPr>
              <a:defRPr/>
            </a:pPr>
            <a:r>
              <a:rPr lang="es-ES" sz="5400" dirty="0" smtClean="0"/>
              <a:t>PERTURBACIONES PSICOMOTRICES</a:t>
            </a:r>
            <a:endParaRPr lang="es-BO" sz="5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" dirty="0" smtClean="0"/>
              <a:t>Son los retrasos o dificultades q surgen durante la evolución psicomotriz</a:t>
            </a:r>
          </a:p>
          <a:p>
            <a:pPr algn="just">
              <a:defRPr/>
            </a:pPr>
            <a:r>
              <a:rPr lang="es-ES" dirty="0" smtClean="0"/>
              <a:t>Se manifiestan por movimientos torpes, rigidez, falta de equilibrio, o por comportamiento impulsivo, agresividad, desobediencia, dificultades de atención y de concentración. 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DÉBIL MOTOR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	</a:t>
            </a:r>
          </a:p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	Retraso en la maduración del SN, mov. Toscos sin fluidez</a:t>
            </a:r>
          </a:p>
          <a:p>
            <a:pPr>
              <a:buFont typeface="Wingdings" pitchFamily="2" charset="2"/>
              <a:buNone/>
              <a:defRPr/>
            </a:pPr>
            <a:r>
              <a:rPr lang="es-ES" dirty="0" smtClean="0"/>
              <a:t> 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OBJETIVO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s-ES_tradnl" dirty="0" smtClean="0"/>
              <a:t>	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es-ES_tradnl" dirty="0" smtClean="0"/>
              <a:t>	El objetivo de la psicomotricidad es el desarrollo de las posibilidades motrices, expresivas y creativas a partir del cuerpo</a:t>
            </a:r>
          </a:p>
          <a:p>
            <a:pPr algn="just">
              <a:buFont typeface="Wingdings" pitchFamily="2" charset="2"/>
              <a:buNone/>
              <a:defRPr/>
            </a:pPr>
            <a:endParaRPr lang="es-ES_tradnl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INESTABLE PSICOMOTOR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Tx/>
              <a:buNone/>
              <a:defRPr/>
            </a:pPr>
            <a:r>
              <a:rPr lang="es-ES" dirty="0" smtClean="0"/>
              <a:t>	</a:t>
            </a:r>
          </a:p>
          <a:p>
            <a:pPr lvl="1" algn="just">
              <a:buFontTx/>
              <a:buNone/>
              <a:defRPr/>
            </a:pPr>
            <a:endParaRPr lang="es-ES" sz="3200" dirty="0" smtClean="0"/>
          </a:p>
          <a:p>
            <a:pPr lvl="1" algn="just">
              <a:buFontTx/>
              <a:buNone/>
              <a:defRPr/>
            </a:pPr>
            <a:r>
              <a:rPr lang="es-ES" sz="3200" dirty="0" smtClean="0"/>
              <a:t>	Agitación</a:t>
            </a:r>
            <a:r>
              <a:rPr lang="es-ES" dirty="0" smtClean="0"/>
              <a:t> constante tanto motor como de carácter (hiperactividad)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INHIBIDO PSICOMOTOR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	</a:t>
            </a:r>
          </a:p>
          <a:p>
            <a:pPr algn="just">
              <a:buFont typeface="Wingdings" pitchFamily="2" charset="2"/>
              <a:buNone/>
              <a:defRPr/>
            </a:pPr>
            <a:endParaRPr lang="es-ES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es-ES" dirty="0" smtClean="0"/>
              <a:t>	Falta de seguridad q le impide experimentar, movimientos rígidos, encogidos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3789363"/>
            <a:ext cx="8510588" cy="1325562"/>
          </a:xfrm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s-ES" sz="9600" dirty="0" smtClean="0"/>
              <a:t>GRACIAS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s-ES_tradnl" dirty="0" smtClean="0"/>
              <a:t>	</a:t>
            </a:r>
          </a:p>
          <a:p>
            <a:pPr algn="just">
              <a:buFont typeface="Wingdings" pitchFamily="2" charset="2"/>
              <a:buNone/>
              <a:defRPr/>
            </a:pPr>
            <a:endParaRPr lang="es-ES_tradnl" dirty="0" smtClean="0"/>
          </a:p>
          <a:p>
            <a:pPr algn="just">
              <a:buFont typeface="Wingdings" pitchFamily="2" charset="2"/>
              <a:buNone/>
              <a:defRPr/>
            </a:pPr>
            <a:r>
              <a:rPr lang="es-ES_tradnl" dirty="0" smtClean="0"/>
              <a:t>	Aumenta la capacidad de </a:t>
            </a:r>
            <a:r>
              <a:rPr lang="es-ES_tradnl" dirty="0" smtClean="0">
                <a:hlinkClick r:id="rId2"/>
              </a:rPr>
              <a:t>interacción</a:t>
            </a:r>
            <a:r>
              <a:rPr lang="es-ES_tradnl" dirty="0" smtClean="0"/>
              <a:t> del sujeto con el entorno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ESQUEMA CORPORAL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_tradnl" dirty="0" smtClean="0"/>
              <a:t>Es la organización de todas las sensaciones relativas al propio cuerpo, en relación con los datos del mundo exterior</a:t>
            </a:r>
          </a:p>
          <a:p>
            <a:pPr algn="just">
              <a:defRPr/>
            </a:pPr>
            <a:r>
              <a:rPr lang="es-ES_tradnl" dirty="0" smtClean="0"/>
              <a:t>consiste en una representación del propio cuerpo, de sus segmentos, de sus </a:t>
            </a:r>
            <a:r>
              <a:rPr lang="es-ES_tradnl" u="sng" dirty="0" smtClean="0">
                <a:hlinkClick r:id="rId2"/>
              </a:rPr>
              <a:t>límites</a:t>
            </a:r>
            <a:r>
              <a:rPr lang="es-ES_tradnl" dirty="0" smtClean="0"/>
              <a:t> y posibilidades de </a:t>
            </a:r>
            <a:r>
              <a:rPr lang="es-ES_tradnl" dirty="0" smtClean="0">
                <a:hlinkClick r:id="rId3"/>
              </a:rPr>
              <a:t>acción</a:t>
            </a: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ELABORACIÓN DE LA LATERALIDAD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" dirty="0" smtClean="0"/>
              <a:t>Es el resultado de una predominancia motriz del cerebro sobre los segmentos corporales derecho o izquierdo</a:t>
            </a:r>
            <a:r>
              <a:rPr lang="es-BO" dirty="0" smtClean="0"/>
              <a:t> (ojos, manos, pies)</a:t>
            </a:r>
          </a:p>
          <a:p>
            <a:pPr algn="just">
              <a:defRPr/>
            </a:pPr>
            <a:r>
              <a:rPr lang="es-ES" dirty="0" smtClean="0"/>
              <a:t>Depende del desarrollo neurológico y de las influencias externas</a:t>
            </a:r>
          </a:p>
          <a:p>
            <a:pPr>
              <a:defRPr/>
            </a:pPr>
            <a:endParaRPr lang="es-ES" dirty="0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TIPOS DE LATERALIDAD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s-ES" dirty="0" smtClean="0"/>
              <a:t>Lateralidad de utilización: actividades corrientes o sociales</a:t>
            </a:r>
          </a:p>
          <a:p>
            <a:pPr algn="just">
              <a:defRPr/>
            </a:pPr>
            <a:r>
              <a:rPr lang="es-ES" dirty="0" smtClean="0"/>
              <a:t>Lateralidad espontanea: lateralidad tónica (mayor tensión en el lado dominante)</a:t>
            </a:r>
          </a:p>
          <a:p>
            <a:pPr>
              <a:defRPr/>
            </a:pPr>
            <a:endParaRPr lang="es-BO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bes">
  <a:themeElements>
    <a:clrScheme name="Nube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Nub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ube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ube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ube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803</TotalTime>
  <Words>967</Words>
  <Application>Microsoft Office PowerPoint</Application>
  <PresentationFormat>Presentación en pantalla (4:3)</PresentationFormat>
  <Paragraphs>171</Paragraphs>
  <Slides>52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52</vt:i4>
      </vt:variant>
    </vt:vector>
  </HeadingPairs>
  <TitlesOfParts>
    <vt:vector size="53" baseType="lpstr">
      <vt:lpstr>Nubes</vt:lpstr>
      <vt:lpstr>IMPORTANCIA DE LA PSICOMOTRICIDAD EN NIÑOS CON RETRASO PSICOMOTOR</vt:lpstr>
      <vt:lpstr>PSICOMOTRICIDAD</vt:lpstr>
      <vt:lpstr>Presentación de PowerPoint</vt:lpstr>
      <vt:lpstr>Presentación de PowerPoint</vt:lpstr>
      <vt:lpstr>OBJETIVO</vt:lpstr>
      <vt:lpstr>Presentación de PowerPoint</vt:lpstr>
      <vt:lpstr>ESQUEMA CORPORAL</vt:lpstr>
      <vt:lpstr>ELABORACIÓN DE LA LATERALIDAD</vt:lpstr>
      <vt:lpstr>TIPOS DE LATERALIDAD</vt:lpstr>
      <vt:lpstr>Presentación de PowerPoint</vt:lpstr>
      <vt:lpstr>Presentación de PowerPoint</vt:lpstr>
      <vt:lpstr>Presentación de PowerPoint</vt:lpstr>
      <vt:lpstr>ELABORCIÓN DEL ESPACIO</vt:lpstr>
      <vt:lpstr>Desarrollo motor</vt:lpstr>
      <vt:lpstr>EVOLUCIÓN DEL TONO MUSCULAR</vt:lpstr>
      <vt:lpstr>Presentación de PowerPoint</vt:lpstr>
      <vt:lpstr>Presentación de PowerPoint</vt:lpstr>
      <vt:lpstr>Presentación de PowerPoint</vt:lpstr>
      <vt:lpstr>TPOS DE DESARROLLO MOTOR</vt:lpstr>
      <vt:lpstr>ALTERACIONES DEL DESARROLO</vt:lpstr>
      <vt:lpstr>PRINCIPIOS DEL DESARROLLO</vt:lpstr>
      <vt:lpstr>Presentación de PowerPoint</vt:lpstr>
      <vt:lpstr>Presentación de PowerPoint</vt:lpstr>
      <vt:lpstr>REACCIONES DE EQUILIBRIO</vt:lpstr>
      <vt:lpstr>DIMENSIONES DE MOVIMIENTO</vt:lpstr>
      <vt:lpstr>Presentación de PowerPoint</vt:lpstr>
      <vt:lpstr>Presentación de PowerPoint</vt:lpstr>
      <vt:lpstr>Presentación de PowerPoint</vt:lpstr>
      <vt:lpstr>ASPECTOS PRINCIPALES DE LA PSICOMOTRICIDAD</vt:lpstr>
      <vt:lpstr>PERCEPCIÓN SENSORIOMOTRIZ</vt:lpstr>
      <vt:lpstr>MOTRICIDAD</vt:lpstr>
      <vt:lpstr>ESQUEMA CORPORAL</vt:lpstr>
      <vt:lpstr>LATERALIDAD</vt:lpstr>
      <vt:lpstr>ESPACIO</vt:lpstr>
      <vt:lpstr>TIEMPO Y RITMO</vt:lpstr>
      <vt:lpstr>PIEDRAS FUNDAMENTALES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REACCIONES PRIMARIAS</vt:lpstr>
      <vt:lpstr>REACCIONES SECUNDARIAS</vt:lpstr>
      <vt:lpstr>PERTURBACIONES PSICOMOTRICES</vt:lpstr>
      <vt:lpstr>Presentación de PowerPoint</vt:lpstr>
      <vt:lpstr>DÉBIL MOTOR</vt:lpstr>
      <vt:lpstr>INESTABLE PSICOMOTOR</vt:lpstr>
      <vt:lpstr>INHIBIDO PSICOMOTOR</vt:lpstr>
      <vt:lpstr>GRACIAS</vt:lpstr>
    </vt:vector>
  </TitlesOfParts>
  <Company>Pentagono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MOTOR</dc:title>
  <dc:creator>Luis</dc:creator>
  <cp:lastModifiedBy>Usuario</cp:lastModifiedBy>
  <cp:revision>35</cp:revision>
  <dcterms:created xsi:type="dcterms:W3CDTF">2010-03-08T01:59:21Z</dcterms:created>
  <dcterms:modified xsi:type="dcterms:W3CDTF">2011-07-14T16:32:14Z</dcterms:modified>
</cp:coreProperties>
</file>