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5F05F-06E1-454C-AAAC-446C1137AEC8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7B607-4DDC-4BA2-BD57-CC5010577F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7B607-4DDC-4BA2-BD57-CC5010577F94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WW\Videos\S&#237;ndrome%20Cornelia%20De%20Lange%5b1%5d.mp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0" y="4000504"/>
            <a:ext cx="6172200" cy="1018058"/>
          </a:xfrm>
        </p:spPr>
        <p:txBody>
          <a:bodyPr/>
          <a:lstStyle/>
          <a:p>
            <a:r>
              <a:rPr lang="es-ES" dirty="0" smtClean="0"/>
              <a:t>SINDROME DE CORNELIA LANGE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14810" y="5715016"/>
            <a:ext cx="4243390" cy="500066"/>
          </a:xfrm>
        </p:spPr>
        <p:txBody>
          <a:bodyPr/>
          <a:lstStyle/>
          <a:p>
            <a:r>
              <a:rPr lang="es-ES" dirty="0" smtClean="0"/>
              <a:t>Entrenadora : Edith Cassias Acho</a:t>
            </a:r>
            <a:endParaRPr lang="es-ES" dirty="0"/>
          </a:p>
        </p:txBody>
      </p:sp>
      <p:pic>
        <p:nvPicPr>
          <p:cNvPr id="4" name="3 Imagen" descr="s-lan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08" y="285728"/>
            <a:ext cx="5143536" cy="3600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es el </a:t>
            </a:r>
            <a:r>
              <a:rPr lang="es-ES" dirty="0" err="1" smtClean="0"/>
              <a:t>Sindrome</a:t>
            </a:r>
            <a:r>
              <a:rPr lang="es-ES" dirty="0" smtClean="0"/>
              <a:t> de </a:t>
            </a:r>
            <a:r>
              <a:rPr lang="es-ES" dirty="0" err="1" smtClean="0"/>
              <a:t>Cornelia</a:t>
            </a:r>
            <a:r>
              <a:rPr lang="es-ES" dirty="0" smtClean="0"/>
              <a:t> de </a:t>
            </a:r>
            <a:r>
              <a:rPr lang="es-ES" dirty="0" err="1" smtClean="0"/>
              <a:t>Lange</a:t>
            </a:r>
            <a:r>
              <a:rPr lang="es-ES" dirty="0" smtClean="0"/>
              <a:t>?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pic>
        <p:nvPicPr>
          <p:cNvPr id="4" name="3 Marcador de contenido" descr="th (1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28662" y="1142984"/>
            <a:ext cx="7429552" cy="5072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5072074"/>
            <a:ext cx="80010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 síndrome de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Cornelia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Lange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es un síndrome congénito, significa que está presente desde el nacimiento. La mayoría de los síntomas se pueden reconocer en el nacimiento o a muy temprana edad.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584182"/>
          </a:xfrm>
        </p:spPr>
        <p:txBody>
          <a:bodyPr/>
          <a:lstStyle/>
          <a:p>
            <a:pPr algn="ctr"/>
            <a:r>
              <a:rPr lang="es-ES" dirty="0" smtClean="0"/>
              <a:t>ESTADISTICAS</a:t>
            </a:r>
            <a:endParaRPr lang="es-ES" dirty="0"/>
          </a:p>
        </p:txBody>
      </p:sp>
      <p:pic>
        <p:nvPicPr>
          <p:cNvPr id="7" name="6 Marcador de contenido" descr="figura06_3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1472" y="2428868"/>
            <a:ext cx="3571900" cy="4000528"/>
          </a:xfrm>
        </p:spPr>
      </p:pic>
      <p:pic>
        <p:nvPicPr>
          <p:cNvPr id="8" name="7 Marcador de contenido" descr="th (3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 rot="5400000">
            <a:off x="4464842" y="2464588"/>
            <a:ext cx="3429026" cy="3500461"/>
          </a:xfrm>
        </p:spPr>
      </p:pic>
      <p:sp>
        <p:nvSpPr>
          <p:cNvPr id="5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857232"/>
            <a:ext cx="3657600" cy="1370856"/>
          </a:xfrm>
        </p:spPr>
        <p:txBody>
          <a:bodyPr/>
          <a:lstStyle/>
          <a:p>
            <a:r>
              <a:rPr lang="es-ES" dirty="0" smtClean="0"/>
              <a:t>Síndrome </a:t>
            </a:r>
            <a:r>
              <a:rPr lang="es-ES" dirty="0" err="1" smtClean="0"/>
              <a:t>Cornelia</a:t>
            </a:r>
            <a:r>
              <a:rPr lang="es-ES" dirty="0" smtClean="0"/>
              <a:t> de </a:t>
            </a:r>
            <a:r>
              <a:rPr lang="es-ES" sz="1400" dirty="0" err="1" smtClean="0"/>
              <a:t>Lange</a:t>
            </a:r>
            <a:r>
              <a:rPr lang="es-ES" sz="1400" dirty="0" smtClean="0"/>
              <a:t> </a:t>
            </a:r>
            <a:r>
              <a:rPr lang="es-ES" sz="1400" dirty="0" err="1" smtClean="0"/>
              <a:t>aka</a:t>
            </a:r>
            <a:r>
              <a:rPr lang="es-ES" sz="1400" dirty="0" smtClean="0"/>
              <a:t> </a:t>
            </a:r>
            <a:r>
              <a:rPr lang="es-ES" sz="1400" dirty="0" err="1" smtClean="0"/>
              <a:t>SCdL</a:t>
            </a:r>
            <a:r>
              <a:rPr lang="es-ES" sz="1400" dirty="0" smtClean="0"/>
              <a:t> es un poco de desorden genético conocido que puede llevar a graves anomalías del desarrollo</a:t>
            </a:r>
            <a:endParaRPr lang="es-ES" sz="14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857232"/>
            <a:ext cx="3657600" cy="1370856"/>
          </a:xfrm>
        </p:spPr>
        <p:txBody>
          <a:bodyPr/>
          <a:lstStyle/>
          <a:p>
            <a:endParaRPr lang="es-ES" sz="1600" dirty="0" smtClean="0"/>
          </a:p>
          <a:p>
            <a:r>
              <a:rPr lang="es-ES" sz="1600" dirty="0" smtClean="0"/>
              <a:t>Afecta tanto al desarrollo físico e intelectual de un niño. Incidencia exacta se desconoce, pero se estima en 1 de cada 10.000 a 30.000.</a:t>
            </a:r>
          </a:p>
          <a:p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3504" y="285728"/>
            <a:ext cx="500066" cy="628654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s-ES" sz="2800" dirty="0" smtClean="0"/>
              <a:t>CARACTERISTICAS</a:t>
            </a:r>
            <a:endParaRPr lang="es-ES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857884" y="274320"/>
            <a:ext cx="3000396" cy="6083638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Bajo peso al nacer (por lo general menos de 5 libras / kilogramos 2,5)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Retraso en el crecimiento y baja estatura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Retraso en el desarrollo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Dismetrías (falta de miembros o partes de las extremidades)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Tamaño de la cabeza pequeña (microcefalia)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Las cejas gruesas, que se suelen reunir en la línea media (</a:t>
            </a:r>
            <a:r>
              <a:rPr lang="es-ES" sz="1600" dirty="0" err="1" smtClean="0"/>
              <a:t>sinofridia</a:t>
            </a:r>
            <a:r>
              <a:rPr lang="es-ES" sz="1600" dirty="0" smtClean="0"/>
              <a:t>)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Pestañas largas</a:t>
            </a:r>
          </a:p>
          <a:p>
            <a:pPr lvl="0">
              <a:buFont typeface="Wingdings" pitchFamily="2" charset="2"/>
              <a:buChar char="v"/>
            </a:pPr>
            <a:r>
              <a:rPr lang="es-ES" sz="1600" dirty="0" smtClean="0"/>
              <a:t>Nariz corta y respingada labios delgados gacha</a:t>
            </a:r>
          </a:p>
          <a:p>
            <a:endParaRPr lang="es-ES" dirty="0"/>
          </a:p>
        </p:txBody>
      </p:sp>
      <p:pic>
        <p:nvPicPr>
          <p:cNvPr id="5" name="4 Marcador de contenido" descr="th (13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428604"/>
            <a:ext cx="4357718" cy="57864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628" y="0"/>
            <a:ext cx="428628" cy="6643710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s-ES" sz="2800" dirty="0" smtClean="0"/>
              <a:t>CARACTERISTICAS</a:t>
            </a:r>
            <a:endParaRPr lang="es-ES" sz="2800" dirty="0"/>
          </a:p>
        </p:txBody>
      </p:sp>
      <p:pic>
        <p:nvPicPr>
          <p:cNvPr id="5" name="4 Marcador de posición de imagen" descr="th (15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19" r="219"/>
          <a:stretch>
            <a:fillRect/>
          </a:stretch>
        </p:blipFill>
        <p:spPr>
          <a:xfrm>
            <a:off x="0" y="0"/>
            <a:ext cx="4929190" cy="6858000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15008" y="264794"/>
            <a:ext cx="3000396" cy="6164601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Exceso de vello corporal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Manos y pies pequeños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Dientes pequeños y ampliamente espaciados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Orejas de implantación baja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Problemas de audición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Anomalías en la visión (por ejemplo, </a:t>
            </a:r>
            <a:r>
              <a:rPr lang="es-ES" sz="1800" dirty="0" err="1" smtClean="0"/>
              <a:t>ptosis</a:t>
            </a:r>
            <a:r>
              <a:rPr lang="es-ES" sz="1800" dirty="0" smtClean="0"/>
              <a:t>, </a:t>
            </a:r>
            <a:r>
              <a:rPr lang="es-ES" sz="1800" dirty="0" err="1" smtClean="0"/>
              <a:t>nistagmo</a:t>
            </a:r>
            <a:r>
              <a:rPr lang="es-ES" sz="1800" dirty="0" smtClean="0"/>
              <a:t>, miopía alta, </a:t>
            </a:r>
            <a:r>
              <a:rPr lang="es-ES" sz="1800" dirty="0" err="1" smtClean="0"/>
              <a:t>hipertropía</a:t>
            </a:r>
            <a:r>
              <a:rPr lang="es-ES" sz="1800" dirty="0" smtClean="0"/>
              <a:t>)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Parcial de la unión de los dedos segundo y tercero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Encorvados dedos quinto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Por reflujo </a:t>
            </a:r>
            <a:r>
              <a:rPr lang="es-ES" sz="1800" dirty="0" err="1" smtClean="0"/>
              <a:t>gastroesofágico</a:t>
            </a:r>
            <a:endParaRPr lang="es-ES" sz="1800" dirty="0" smtClean="0"/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Convulsiones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Los defectos del corazón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El paladar hendido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/>
              <a:t>Problemas de alimentación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000" dirty="0" smtClean="0"/>
              <a:t>DIAGNOSTICO</a:t>
            </a:r>
            <a:endParaRPr lang="es-ES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Es clínico, no hay pruebas de laboratorio que den el diagnóstico.</a:t>
            </a:r>
          </a:p>
          <a:p>
            <a:r>
              <a:rPr lang="es-ES" dirty="0" smtClean="0"/>
              <a:t>Para lograrlo tienen mucha importancia los signos faciales, siendo el diagnóstico menos dificultoso si el paciente presenta asociado retardo mental y retardo del crecimiento.</a:t>
            </a:r>
          </a:p>
          <a:p>
            <a:r>
              <a:rPr lang="es-ES" dirty="0" smtClean="0"/>
              <a:t>Es necesario destacar que existen 3 tipos de Síndrome de </a:t>
            </a:r>
            <a:r>
              <a:rPr lang="es-ES" dirty="0" err="1" smtClean="0"/>
              <a:t>Cornelia</a:t>
            </a:r>
            <a:r>
              <a:rPr lang="es-ES" dirty="0" smtClean="0"/>
              <a:t> de </a:t>
            </a:r>
            <a:r>
              <a:rPr lang="es-ES" dirty="0" err="1" smtClean="0"/>
              <a:t>Lange</a:t>
            </a:r>
            <a:r>
              <a:rPr lang="es-ES" dirty="0" smtClean="0"/>
              <a:t> que </a:t>
            </a:r>
            <a:r>
              <a:rPr lang="es-ES" dirty="0" err="1" smtClean="0"/>
              <a:t>varian</a:t>
            </a:r>
            <a:r>
              <a:rPr lang="es-ES" dirty="0" smtClean="0"/>
              <a:t> de grados leves a grados graves y asociados o no con anormalidades cromosómicas y/o con sustancias que pueden dar malformaciones.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3570" y="214290"/>
            <a:ext cx="3214710" cy="571504"/>
          </a:xfrm>
        </p:spPr>
        <p:txBody>
          <a:bodyPr>
            <a:normAutofit/>
          </a:bodyPr>
          <a:lstStyle/>
          <a:p>
            <a:r>
              <a:rPr lang="es-ES" sz="2800" dirty="0" smtClean="0"/>
              <a:t>TRATAMIENTO</a:t>
            </a:r>
            <a:endParaRPr lang="es-ES" sz="2800" dirty="0"/>
          </a:p>
        </p:txBody>
      </p:sp>
      <p:pic>
        <p:nvPicPr>
          <p:cNvPr id="5" name="4 Marcador de posición de imagen" descr="th (8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906" r="1906"/>
          <a:stretch>
            <a:fillRect/>
          </a:stretch>
        </p:blipFill>
        <p:spPr>
          <a:xfrm>
            <a:off x="0" y="0"/>
            <a:ext cx="5500694" cy="6858000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86446" y="1071546"/>
            <a:ext cx="3000396" cy="5429288"/>
          </a:xfrm>
        </p:spPr>
        <p:txBody>
          <a:bodyPr>
            <a:noAutofit/>
          </a:bodyPr>
          <a:lstStyle/>
          <a:p>
            <a:r>
              <a:rPr lang="es-ES" sz="2000" dirty="0" smtClean="0"/>
              <a:t>A menudo, un enfoque interdisciplinario para la terapia y el tratamiento de problemas médicos que se presentan es recomendable. Un equipo para la promoción del bienestar de los niños a menudo incluye lenguaje, terapeutas físicos y ocupacionales, maestros, médicos, y lo más importante que el padre (s).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es-ES" dirty="0" smtClean="0"/>
              <a:t>VIDEO DE CORNELIA LANGE</a:t>
            </a:r>
            <a:endParaRPr lang="es-ES" dirty="0"/>
          </a:p>
        </p:txBody>
      </p:sp>
      <p:pic>
        <p:nvPicPr>
          <p:cNvPr id="4" name="Síndrome Cornelia De Lange[1]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071546"/>
            <a:ext cx="8715404" cy="5786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7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5140" y="357166"/>
            <a:ext cx="1857388" cy="785818"/>
          </a:xfrm>
        </p:spPr>
        <p:txBody>
          <a:bodyPr>
            <a:normAutofit/>
          </a:bodyPr>
          <a:lstStyle/>
          <a:p>
            <a:r>
              <a:rPr lang="es-ES" sz="2400" dirty="0" smtClean="0"/>
              <a:t>GRACIAS</a:t>
            </a:r>
            <a:endParaRPr lang="es-ES" sz="2400" dirty="0"/>
          </a:p>
        </p:txBody>
      </p:sp>
      <p:pic>
        <p:nvPicPr>
          <p:cNvPr id="5" name="4 Marcador de posición de imagen" descr="th (14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0" y="35711"/>
            <a:ext cx="6786578" cy="6786578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360</Words>
  <PresentationFormat>Presentación en pantalla (4:3)</PresentationFormat>
  <Paragraphs>40</Paragraphs>
  <Slides>9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Mirador</vt:lpstr>
      <vt:lpstr>SINDROME DE CORNELIA LANGE</vt:lpstr>
      <vt:lpstr>Que es el Sindrome de Cornelia de Lange? </vt:lpstr>
      <vt:lpstr>ESTADISTICAS</vt:lpstr>
      <vt:lpstr>CARACTERISTICAS</vt:lpstr>
      <vt:lpstr>CARACTERISTICAS</vt:lpstr>
      <vt:lpstr>DIAGNOSTICO</vt:lpstr>
      <vt:lpstr>TRATAMIENTO</vt:lpstr>
      <vt:lpstr>VIDEO DE CORNELIA LANGE</vt:lpstr>
      <vt:lpstr>GRACIAS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SINDROME DE CORNELIA LANGE</dc:title>
  <dc:creator>WW</dc:creator>
  <cp:lastModifiedBy>WW</cp:lastModifiedBy>
  <cp:revision>7</cp:revision>
  <dcterms:created xsi:type="dcterms:W3CDTF">2014-07-04T06:40:54Z</dcterms:created>
  <dcterms:modified xsi:type="dcterms:W3CDTF">2014-07-04T18:07:57Z</dcterms:modified>
</cp:coreProperties>
</file>