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43" r:id="rId3"/>
    <p:sldId id="278" r:id="rId4"/>
    <p:sldId id="337" r:id="rId5"/>
    <p:sldId id="285" r:id="rId6"/>
    <p:sldId id="264" r:id="rId7"/>
    <p:sldId id="280" r:id="rId8"/>
    <p:sldId id="265" r:id="rId9"/>
    <p:sldId id="268" r:id="rId10"/>
    <p:sldId id="266" r:id="rId11"/>
    <p:sldId id="263" r:id="rId12"/>
    <p:sldId id="287" r:id="rId13"/>
    <p:sldId id="290" r:id="rId14"/>
    <p:sldId id="291" r:id="rId15"/>
    <p:sldId id="292" r:id="rId16"/>
    <p:sldId id="293" r:id="rId17"/>
    <p:sldId id="295" r:id="rId18"/>
    <p:sldId id="298" r:id="rId19"/>
    <p:sldId id="299" r:id="rId20"/>
    <p:sldId id="347" r:id="rId21"/>
    <p:sldId id="351" r:id="rId22"/>
    <p:sldId id="354" r:id="rId23"/>
    <p:sldId id="348" r:id="rId24"/>
    <p:sldId id="349" r:id="rId25"/>
    <p:sldId id="353" r:id="rId26"/>
    <p:sldId id="267" r:id="rId27"/>
    <p:sldId id="339" r:id="rId28"/>
    <p:sldId id="345" r:id="rId29"/>
    <p:sldId id="308" r:id="rId30"/>
    <p:sldId id="310" r:id="rId31"/>
    <p:sldId id="330" r:id="rId32"/>
    <p:sldId id="311" r:id="rId33"/>
    <p:sldId id="312" r:id="rId34"/>
    <p:sldId id="321" r:id="rId35"/>
    <p:sldId id="322" r:id="rId36"/>
    <p:sldId id="309" r:id="rId37"/>
    <p:sldId id="323" r:id="rId38"/>
    <p:sldId id="335" r:id="rId39"/>
    <p:sldId id="269" r:id="rId40"/>
    <p:sldId id="270" r:id="rId41"/>
    <p:sldId id="324" r:id="rId42"/>
    <p:sldId id="325" r:id="rId43"/>
    <p:sldId id="326" r:id="rId44"/>
    <p:sldId id="327" r:id="rId45"/>
    <p:sldId id="328" r:id="rId46"/>
    <p:sldId id="336" r:id="rId47"/>
    <p:sldId id="300" r:id="rId48"/>
    <p:sldId id="301" r:id="rId49"/>
    <p:sldId id="302" r:id="rId50"/>
    <p:sldId id="303" r:id="rId51"/>
    <p:sldId id="304" r:id="rId52"/>
    <p:sldId id="305" r:id="rId53"/>
    <p:sldId id="306" r:id="rId54"/>
    <p:sldId id="307" r:id="rId55"/>
    <p:sldId id="282"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89" autoAdjust="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920BE-638E-4F81-ACD7-753C1A0452CA}" type="datetimeFigureOut">
              <a:rPr lang="es-ES" smtClean="0"/>
              <a:pPr/>
              <a:t>30/05/2016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3FB99-63EA-4ED8-BB6A-0FD6AC8C27EA}" type="slidenum">
              <a:rPr lang="es-ES" smtClean="0"/>
              <a:pPr/>
              <a:t>‹Nº›</a:t>
            </a:fld>
            <a:endParaRPr lang="es-ES"/>
          </a:p>
        </p:txBody>
      </p:sp>
    </p:spTree>
    <p:extLst>
      <p:ext uri="{BB962C8B-B14F-4D97-AF65-F5344CB8AC3E}">
        <p14:creationId xmlns:p14="http://schemas.microsoft.com/office/powerpoint/2010/main" xmlns="" val="309354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4E15F63-5965-4432-9DF0-9996A57E4F9C}" type="slidenum">
              <a:rPr lang="es-ES"/>
              <a:pPr/>
              <a:t>13</a:t>
            </a:fld>
            <a:endParaRPr lang="es-E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75A3C31-4269-487B-89D4-69D1016B7FE6}" type="slidenum">
              <a:rPr lang="es-ES"/>
              <a:pPr/>
              <a:t>14</a:t>
            </a:fld>
            <a:endParaRPr lang="es-E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BEA8636-9F82-49F2-819F-674F2ECD3916}" type="slidenum">
              <a:rPr lang="es-ES"/>
              <a:pPr/>
              <a:t>15</a:t>
            </a:fld>
            <a:endParaRPr lang="es-E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EB2ED7C-4E7E-40BF-B226-95E168A247A7}" type="slidenum">
              <a:rPr lang="es-ES"/>
              <a:pPr/>
              <a:t>16</a:t>
            </a:fld>
            <a:endParaRPr lang="es-E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D937A2A-31C5-490D-BAD1-4DA3B7317E3C}" type="slidenum">
              <a:rPr lang="es-ES"/>
              <a:pPr/>
              <a:t>17</a:t>
            </a:fld>
            <a:endParaRPr lang="es-E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DA6811D-671A-45BF-A2F8-B4ED63207429}" type="slidenum">
              <a:rPr lang="es-ES"/>
              <a:pPr/>
              <a:t>18</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C232EDC-7494-467A-BBFE-90F45F10BEA7}" type="slidenum">
              <a:rPr lang="es-ES"/>
              <a:pPr/>
              <a:t>19</a:t>
            </a:fld>
            <a:endParaRPr lang="es-E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9812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40005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246C62D5-4E60-4BFC-9C14-BACE9AD05749}"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endParaRPr lang="es-ES"/>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BCB9BFC-06DE-414D-9C1E-37B58E5BE5A1}" type="datetimeFigureOut">
              <a:rPr lang="es-ES" smtClean="0"/>
              <a:pPr/>
              <a:t>30/05/2016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9F98C6B-BECB-427D-960F-65C866A9DA81}"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B9BFC-06DE-414D-9C1E-37B58E5BE5A1}" type="datetimeFigureOut">
              <a:rPr lang="es-ES" smtClean="0"/>
              <a:pPr/>
              <a:t>30/05/2016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98C6B-BECB-427D-960F-65C866A9DA81}"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0.jpeg"/><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Imagen:Snellen06.pn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s.wikipedia.org/wiki/Imagen:Snellen06.png"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44" y="142852"/>
            <a:ext cx="8858312" cy="642942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sz="6600" b="1" dirty="0" smtClean="0">
                <a:solidFill>
                  <a:srgbClr val="FFFF00"/>
                </a:solidFill>
              </a:rPr>
              <a:t/>
            </a:r>
            <a:br>
              <a:rPr lang="es-ES" sz="6600" b="1" dirty="0" smtClean="0">
                <a:solidFill>
                  <a:srgbClr val="FFFF00"/>
                </a:solidFill>
              </a:rPr>
            </a:br>
            <a:r>
              <a:rPr lang="es-ES" sz="6600" b="1" dirty="0" smtClean="0">
                <a:solidFill>
                  <a:srgbClr val="FFFF00"/>
                </a:solidFill>
              </a:rPr>
              <a:t/>
            </a:r>
            <a:br>
              <a:rPr lang="es-ES" sz="6600" b="1" dirty="0" smtClean="0">
                <a:solidFill>
                  <a:srgbClr val="FFFF00"/>
                </a:solidFill>
              </a:rPr>
            </a:br>
            <a:r>
              <a:rPr lang="es-ES" sz="6600" b="1" dirty="0" smtClean="0">
                <a:solidFill>
                  <a:srgbClr val="FFFF00"/>
                </a:solidFill>
              </a:rPr>
              <a:t/>
            </a:r>
            <a:br>
              <a:rPr lang="es-ES" sz="6600" b="1" dirty="0" smtClean="0">
                <a:solidFill>
                  <a:srgbClr val="FFFF00"/>
                </a:solidFill>
              </a:rPr>
            </a:br>
            <a:r>
              <a:rPr lang="es-ES" sz="6600" b="1" dirty="0" smtClean="0">
                <a:solidFill>
                  <a:srgbClr val="FFFF00"/>
                </a:solidFill>
              </a:rPr>
              <a:t>E.I.F.O.D.E.C.</a:t>
            </a:r>
            <a:br>
              <a:rPr lang="es-ES" sz="6600" b="1" dirty="0" smtClean="0">
                <a:solidFill>
                  <a:srgbClr val="FFFF00"/>
                </a:solidFill>
              </a:rPr>
            </a:br>
            <a:r>
              <a:rPr lang="es-AR" sz="2700" b="1" dirty="0" smtClean="0">
                <a:solidFill>
                  <a:srgbClr val="FFC000"/>
                </a:solidFill>
              </a:rPr>
              <a:t>Escuela de Integración y Formación Deportiva, </a:t>
            </a:r>
            <a:br>
              <a:rPr lang="es-AR" sz="2700" b="1" dirty="0" smtClean="0">
                <a:solidFill>
                  <a:srgbClr val="FFC000"/>
                </a:solidFill>
              </a:rPr>
            </a:br>
            <a:r>
              <a:rPr lang="es-AR" sz="2700" b="1" dirty="0" smtClean="0">
                <a:solidFill>
                  <a:srgbClr val="FFC000"/>
                </a:solidFill>
              </a:rPr>
              <a:t>Expresión Artística y Desarrollo Laboral</a:t>
            </a:r>
            <a:br>
              <a:rPr lang="es-AR" sz="2700" b="1" dirty="0" smtClean="0">
                <a:solidFill>
                  <a:srgbClr val="FFC000"/>
                </a:solidFill>
              </a:rPr>
            </a:br>
            <a:r>
              <a:rPr lang="es-AR" sz="2700" b="1" dirty="0" smtClean="0">
                <a:solidFill>
                  <a:srgbClr val="FFC000"/>
                </a:solidFill>
              </a:rPr>
              <a:t/>
            </a:r>
            <a:br>
              <a:rPr lang="es-AR" sz="2700" b="1" dirty="0" smtClean="0">
                <a:solidFill>
                  <a:srgbClr val="FFC000"/>
                </a:solidFill>
              </a:rPr>
            </a:br>
            <a:r>
              <a:rPr lang="es-AR" sz="2700" b="1" dirty="0" smtClean="0">
                <a:solidFill>
                  <a:srgbClr val="FFC000"/>
                </a:solidFill>
              </a:rPr>
              <a:t/>
            </a:r>
            <a:br>
              <a:rPr lang="es-AR" sz="2700" b="1" dirty="0" smtClean="0">
                <a:solidFill>
                  <a:srgbClr val="FFC000"/>
                </a:solidFill>
              </a:rPr>
            </a:br>
            <a:r>
              <a:rPr lang="es-ES" sz="5400" dirty="0" smtClean="0"/>
              <a:t/>
            </a:r>
            <a:br>
              <a:rPr lang="es-ES" sz="5400" dirty="0" smtClean="0"/>
            </a:br>
            <a:r>
              <a:rPr lang="es-ES" sz="5400" b="1" dirty="0" smtClean="0">
                <a:solidFill>
                  <a:schemeClr val="accent2">
                    <a:lumMod val="50000"/>
                  </a:schemeClr>
                </a:solidFill>
              </a:rPr>
              <a:t>PROYECTO R.B.C.</a:t>
            </a:r>
            <a:br>
              <a:rPr lang="es-ES" sz="5400" b="1" dirty="0" smtClean="0">
                <a:solidFill>
                  <a:schemeClr val="accent2">
                    <a:lumMod val="50000"/>
                  </a:schemeClr>
                </a:solidFill>
              </a:rPr>
            </a:br>
            <a:r>
              <a:rPr lang="es-ES" sz="3100" b="1" dirty="0" smtClean="0">
                <a:solidFill>
                  <a:schemeClr val="accent2">
                    <a:lumMod val="50000"/>
                  </a:schemeClr>
                </a:solidFill>
              </a:rPr>
              <a:t>Rehabilitación Basada en la Comunidad</a:t>
            </a:r>
            <a:r>
              <a:rPr lang="es-ES" sz="5400" dirty="0"/>
              <a:t/>
            </a:r>
            <a:br>
              <a:rPr lang="es-ES" sz="5400" dirty="0"/>
            </a:br>
            <a:r>
              <a:rPr lang="es-ES" sz="5400" dirty="0"/>
              <a:t/>
            </a:r>
            <a:br>
              <a:rPr lang="es-ES" sz="5400" dirty="0"/>
            </a:br>
            <a:r>
              <a:rPr lang="es-ES" sz="5400" dirty="0" smtClean="0"/>
              <a:t/>
            </a:r>
            <a:br>
              <a:rPr lang="es-ES" sz="5400" dirty="0" smtClean="0"/>
            </a:br>
            <a:r>
              <a:rPr lang="es-ES" sz="5400" dirty="0"/>
              <a:t/>
            </a:r>
            <a:br>
              <a:rPr lang="es-ES" sz="5400" dirty="0"/>
            </a:br>
            <a:endParaRPr lang="es-ES" sz="5400" dirty="0"/>
          </a:p>
        </p:txBody>
      </p:sp>
      <p:sp>
        <p:nvSpPr>
          <p:cNvPr id="4" name="3 Rectángulo"/>
          <p:cNvSpPr/>
          <p:nvPr/>
        </p:nvSpPr>
        <p:spPr>
          <a:xfrm>
            <a:off x="785786" y="4293096"/>
            <a:ext cx="7215238"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rgbClr val="FFFF00"/>
                </a:solidFill>
              </a:rPr>
              <a:t/>
            </a:r>
            <a:br>
              <a:rPr lang="es-ES" sz="3200" b="1" dirty="0" smtClean="0">
                <a:solidFill>
                  <a:srgbClr val="FFFF00"/>
                </a:solidFill>
              </a:rPr>
            </a:br>
            <a:endParaRPr lang="es-ES" sz="3200" b="1" dirty="0">
              <a:solidFill>
                <a:srgbClr val="FFFF00"/>
              </a:solidFill>
            </a:endParaRPr>
          </a:p>
        </p:txBody>
      </p:sp>
      <p:pic>
        <p:nvPicPr>
          <p:cNvPr id="7" name="6 Imagen" descr="D:\CIELITO\FABITO\R.B.C\2010\LOGO EIFODEC.jpg"/>
          <p:cNvPicPr/>
          <p:nvPr/>
        </p:nvPicPr>
        <p:blipFill>
          <a:blip r:embed="rId2" cstate="print"/>
          <a:stretch>
            <a:fillRect/>
          </a:stretch>
        </p:blipFill>
        <p:spPr bwMode="auto">
          <a:xfrm>
            <a:off x="3000364" y="1928802"/>
            <a:ext cx="2867780" cy="2292286"/>
          </a:xfrm>
          <a:prstGeom prst="rect">
            <a:avLst/>
          </a:prstGeom>
          <a:noFill/>
          <a:ln>
            <a:noFill/>
          </a:ln>
        </p:spPr>
      </p:pic>
      <p:sp>
        <p:nvSpPr>
          <p:cNvPr id="5" name="2 Subtítulo"/>
          <p:cNvSpPr>
            <a:spLocks noGrp="1"/>
          </p:cNvSpPr>
          <p:nvPr>
            <p:ph type="subTitle" idx="1"/>
          </p:nvPr>
        </p:nvSpPr>
        <p:spPr>
          <a:xfrm>
            <a:off x="4572000" y="5003322"/>
            <a:ext cx="3886200" cy="873950"/>
          </a:xfrm>
        </p:spPr>
        <p:txBody>
          <a:bodyPr>
            <a:normAutofit fontScale="85000" lnSpcReduction="20000"/>
          </a:bodyPr>
          <a:lstStyle/>
          <a:p>
            <a:endParaRPr lang="es-ES_tradnl" dirty="0" smtClean="0"/>
          </a:p>
          <a:p>
            <a:pPr algn="r"/>
            <a:r>
              <a:rPr lang="es-ES_tradnl" dirty="0" smtClean="0"/>
              <a:t>Lic. Boris Benito</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785926"/>
            <a:ext cx="8229600" cy="4525963"/>
          </a:xfrm>
        </p:spPr>
        <p:style>
          <a:lnRef idx="1">
            <a:schemeClr val="accent1"/>
          </a:lnRef>
          <a:fillRef idx="2">
            <a:schemeClr val="accent1"/>
          </a:fillRef>
          <a:effectRef idx="1">
            <a:schemeClr val="accent1"/>
          </a:effectRef>
          <a:fontRef idx="minor">
            <a:schemeClr val="dk1"/>
          </a:fontRef>
        </p:style>
        <p:txBody>
          <a:bodyPr/>
          <a:lstStyle/>
          <a:p>
            <a:r>
              <a:rPr lang="es-ES" dirty="0" smtClean="0">
                <a:solidFill>
                  <a:srgbClr val="000000"/>
                </a:solidFill>
                <a:latin typeface="Times New Roman" pitchFamily="18" charset="0"/>
              </a:rPr>
              <a:t>La cartilla debe encontrarse a la altura de los ojos y debe estar situada a 6 metros de la persona a evaluar.</a:t>
            </a:r>
          </a:p>
          <a:p>
            <a:pPr>
              <a:buNone/>
            </a:pPr>
            <a:endParaRPr lang="es-ES" dirty="0" smtClean="0">
              <a:solidFill>
                <a:srgbClr val="000000"/>
              </a:solidFill>
              <a:latin typeface="Times New Roman" pitchFamily="18" charset="0"/>
            </a:endParaRPr>
          </a:p>
          <a:p>
            <a:endParaRPr lang="es-ES" dirty="0"/>
          </a:p>
        </p:txBody>
      </p:sp>
      <p:sp>
        <p:nvSpPr>
          <p:cNvPr id="8" name="1 Título"/>
          <p:cNvSpPr txBox="1">
            <a:spLocks/>
          </p:cNvSpPr>
          <p:nvPr/>
        </p:nvSpPr>
        <p:spPr>
          <a:xfrm>
            <a:off x="500034" y="357166"/>
            <a:ext cx="8229600" cy="11430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none" spc="0" normalizeH="0" baseline="0" noProof="0" dirty="0" smtClean="0">
                <a:ln>
                  <a:noFill/>
                </a:ln>
                <a:solidFill>
                  <a:schemeClr val="dk1"/>
                </a:solidFill>
                <a:effectLst/>
                <a:uLnTx/>
                <a:uFillTx/>
                <a:latin typeface="+mn-lt"/>
                <a:ea typeface="+mn-ea"/>
                <a:cs typeface="+mn-cs"/>
              </a:rPr>
              <a:t>          MEDICIÓN DE AGUDEZA VISUAL LEJOS </a:t>
            </a:r>
            <a:endParaRPr kumimoji="0" lang="es-ES" sz="4400" b="1" i="0" u="none" strike="noStrike" kern="1200" cap="none" spc="0" normalizeH="0" baseline="0" noProof="0" dirty="0">
              <a:ln>
                <a:noFill/>
              </a:ln>
              <a:solidFill>
                <a:schemeClr val="dk1"/>
              </a:solidFill>
              <a:effectLst/>
              <a:uLnTx/>
              <a:uFillTx/>
              <a:latin typeface="+mn-lt"/>
              <a:ea typeface="+mn-ea"/>
              <a:cs typeface="+mn-cs"/>
            </a:endParaRPr>
          </a:p>
        </p:txBody>
      </p:sp>
      <p:pic>
        <p:nvPicPr>
          <p:cNvPr id="1028" name="Picture 4" descr="C:\Documents and Settings\DELL\Escritorio\BORIS VALERIUZ\FOTOS DETECCION Y Est. Rhb V. - 1ªS-2013\FOTOS\2.- TALLER DETECCION ALTERACIONES VISUALES\SAN BENITO MENNI\DSCN6943.JPG"/>
          <p:cNvPicPr>
            <a:picLocks noChangeAspect="1" noChangeArrowheads="1"/>
          </p:cNvPicPr>
          <p:nvPr/>
        </p:nvPicPr>
        <p:blipFill>
          <a:blip r:embed="rId2" cstate="print"/>
          <a:srcRect r="32835"/>
          <a:stretch>
            <a:fillRect/>
          </a:stretch>
        </p:blipFill>
        <p:spPr bwMode="auto">
          <a:xfrm>
            <a:off x="1067101" y="3357562"/>
            <a:ext cx="2719081" cy="2857520"/>
          </a:xfrm>
          <a:prstGeom prst="rect">
            <a:avLst/>
          </a:prstGeom>
          <a:noFill/>
        </p:spPr>
      </p:pic>
      <p:pic>
        <p:nvPicPr>
          <p:cNvPr id="1029" name="Picture 5" descr="C:\Documents and Settings\DELL\Escritorio\BORIS VALERIUZ\FOTOS DETECCION Y Est. Rhb V. - 1ªS-2013\FOTOS\2.- TALLER DETECCION ALTERACIONES VISUALES\SAN BENITO MENNI\DSCN6941.JPG"/>
          <p:cNvPicPr>
            <a:picLocks noChangeAspect="1" noChangeArrowheads="1"/>
          </p:cNvPicPr>
          <p:nvPr/>
        </p:nvPicPr>
        <p:blipFill>
          <a:blip r:embed="rId3" cstate="print"/>
          <a:srcRect/>
          <a:stretch>
            <a:fillRect/>
          </a:stretch>
        </p:blipFill>
        <p:spPr bwMode="auto">
          <a:xfrm>
            <a:off x="4429124" y="2857496"/>
            <a:ext cx="4141817" cy="3106197"/>
          </a:xfrm>
          <a:prstGeom prst="rect">
            <a:avLst/>
          </a:prstGeom>
          <a:noFill/>
        </p:spPr>
      </p:pic>
      <p:pic>
        <p:nvPicPr>
          <p:cNvPr id="7" name="6 Imagen" descr="D:\CIELITO\FABITO\R.B.C\2010\LOGO EIFODEC.jpg"/>
          <p:cNvPicPr/>
          <p:nvPr/>
        </p:nvPicPr>
        <p:blipFill>
          <a:blip r:embed="rId4" cstate="print"/>
          <a:stretch>
            <a:fillRect/>
          </a:stretch>
        </p:blipFill>
        <p:spPr bwMode="auto">
          <a:xfrm>
            <a:off x="214282" y="285728"/>
            <a:ext cx="1357322" cy="135732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500694" y="1714488"/>
            <a:ext cx="3214710" cy="46535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Aft>
                <a:spcPct val="20000"/>
              </a:spcAft>
              <a:buFont typeface="Arial" pitchFamily="34" charset="0"/>
              <a:buChar char="•"/>
            </a:pPr>
            <a:r>
              <a:rPr lang="es-ES" sz="3600" dirty="0" smtClean="0">
                <a:solidFill>
                  <a:srgbClr val="000000"/>
                </a:solidFill>
                <a:latin typeface="Times New Roman" pitchFamily="18" charset="0"/>
              </a:rPr>
              <a:t>Se medirá la agudeza visual de cada ojo por separado, ocluyendo el ojo opuesto al ojo a examinar.</a:t>
            </a:r>
          </a:p>
          <a:p>
            <a:pPr>
              <a:spcAft>
                <a:spcPct val="20000"/>
              </a:spcAft>
            </a:pPr>
            <a:endParaRPr lang="es-ES" sz="1600" dirty="0" smtClean="0">
              <a:solidFill>
                <a:srgbClr val="000000"/>
              </a:solidFill>
              <a:latin typeface="Times New Roman" pitchFamily="18" charset="0"/>
            </a:endParaRPr>
          </a:p>
          <a:p>
            <a:pPr>
              <a:spcAft>
                <a:spcPct val="20000"/>
              </a:spcAft>
            </a:pPr>
            <a:endParaRPr lang="es-ES" dirty="0">
              <a:solidFill>
                <a:srgbClr val="000000"/>
              </a:solidFill>
              <a:latin typeface="Times New Roman" pitchFamily="18" charset="0"/>
            </a:endParaRPr>
          </a:p>
        </p:txBody>
      </p:sp>
      <p:sp>
        <p:nvSpPr>
          <p:cNvPr id="10" name="1 Título"/>
          <p:cNvSpPr txBox="1">
            <a:spLocks noGrp="1"/>
          </p:cNvSpPr>
          <p:nvPr>
            <p:ph type="title"/>
          </p:nvPr>
        </p:nvSpPr>
        <p:spPr>
          <a:xfrm>
            <a:off x="500034" y="357166"/>
            <a:ext cx="8229600" cy="11430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3100" b="1" i="0" u="none" strike="noStrike" kern="1200" cap="none" spc="0" normalizeH="0" baseline="0" noProof="0" dirty="0" smtClean="0">
                <a:ln>
                  <a:noFill/>
                </a:ln>
                <a:solidFill>
                  <a:schemeClr val="dk1"/>
                </a:solidFill>
                <a:effectLst/>
                <a:uLnTx/>
                <a:uFillTx/>
                <a:latin typeface="+mn-lt"/>
                <a:ea typeface="+mn-ea"/>
                <a:cs typeface="+mn-cs"/>
              </a:rPr>
              <a:t>MEDICIÓN DE AGUDEZA VISUAL LEJOS </a:t>
            </a:r>
            <a:endParaRPr kumimoji="0" lang="es-ES" sz="4400" b="1" i="0" u="none" strike="noStrike" kern="1200" cap="none" spc="0" normalizeH="0" baseline="0" noProof="0" dirty="0">
              <a:ln>
                <a:noFill/>
              </a:ln>
              <a:solidFill>
                <a:schemeClr val="dk1"/>
              </a:solidFill>
              <a:effectLst/>
              <a:uLnTx/>
              <a:uFillTx/>
              <a:latin typeface="+mn-lt"/>
              <a:ea typeface="+mn-ea"/>
              <a:cs typeface="+mn-cs"/>
            </a:endParaRPr>
          </a:p>
        </p:txBody>
      </p:sp>
      <p:pic>
        <p:nvPicPr>
          <p:cNvPr id="2050" name="Picture 2" descr="C:\Documents and Settings\DELL\Escritorio\BORIS VALERIUZ\FOTOS DETECCION Y Est. Rhb V. - 1ªS-2013\FOTOS\2.- TALLER DETECCION ALTERACIONES VISUALES\BOLIVIANO BRITANICO\DSCN7050.JPG"/>
          <p:cNvPicPr>
            <a:picLocks noChangeAspect="1" noChangeArrowheads="1"/>
          </p:cNvPicPr>
          <p:nvPr/>
        </p:nvPicPr>
        <p:blipFill>
          <a:blip r:embed="rId2" cstate="print"/>
          <a:srcRect/>
          <a:stretch>
            <a:fillRect/>
          </a:stretch>
        </p:blipFill>
        <p:spPr bwMode="auto">
          <a:xfrm>
            <a:off x="285720" y="2000240"/>
            <a:ext cx="4572275" cy="4214842"/>
          </a:xfrm>
          <a:prstGeom prst="rect">
            <a:avLst/>
          </a:prstGeom>
          <a:noFill/>
        </p:spPr>
      </p:pic>
      <p:pic>
        <p:nvPicPr>
          <p:cNvPr id="7" name="6 Imagen" descr="D:\CIELITO\FABITO\R.B.C\2010\LOGO EIFODEC.jpg"/>
          <p:cNvPicPr/>
          <p:nvPr/>
        </p:nvPicPr>
        <p:blipFill>
          <a:blip r:embed="rId3" cstate="print"/>
          <a:stretch>
            <a:fillRect/>
          </a:stretch>
        </p:blipFill>
        <p:spPr bwMode="auto">
          <a:xfrm>
            <a:off x="142844" y="214290"/>
            <a:ext cx="1714512" cy="171451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3"/>
          </p:nvPr>
        </p:nvSpPr>
        <p:spPr>
          <a:xfrm>
            <a:off x="4356100" y="1412875"/>
            <a:ext cx="4486275" cy="5111750"/>
          </a:xfrm>
        </p:spPr>
        <p:txBody>
          <a:bodyPr>
            <a:normAutofit/>
          </a:bodyPr>
          <a:lstStyle/>
          <a:p>
            <a:pPr marL="609600" indent="-609600" algn="just">
              <a:lnSpc>
                <a:spcPct val="80000"/>
              </a:lnSpc>
              <a:buFontTx/>
              <a:buAutoNum type="arabicPeriod"/>
            </a:pPr>
            <a:r>
              <a:rPr lang="es-ES" sz="2400" b="1" dirty="0"/>
              <a:t>Sentar al paciente cómodamente. </a:t>
            </a:r>
            <a:endParaRPr lang="es-ES" sz="2400" b="1" dirty="0" smtClean="0"/>
          </a:p>
          <a:p>
            <a:pPr marL="609600" indent="-609600" algn="just">
              <a:lnSpc>
                <a:spcPct val="80000"/>
              </a:lnSpc>
              <a:buFontTx/>
              <a:buAutoNum type="arabicPeriod"/>
            </a:pPr>
            <a:endParaRPr lang="es-ES" sz="2400" b="1" dirty="0"/>
          </a:p>
          <a:p>
            <a:pPr marL="609600" indent="-609600" algn="just">
              <a:lnSpc>
                <a:spcPct val="80000"/>
              </a:lnSpc>
              <a:buFontTx/>
              <a:buAutoNum type="arabicPeriod"/>
            </a:pPr>
            <a:r>
              <a:rPr lang="es-ES" sz="2400" b="1" dirty="0" smtClean="0"/>
              <a:t>Ocluir </a:t>
            </a:r>
            <a:r>
              <a:rPr lang="es-ES" sz="2400" b="1" dirty="0"/>
              <a:t>el ojo izquierdo del </a:t>
            </a:r>
            <a:r>
              <a:rPr lang="es-ES" sz="2400" b="1" dirty="0" smtClean="0"/>
              <a:t>paciente</a:t>
            </a:r>
          </a:p>
          <a:p>
            <a:pPr marL="609600" indent="-609600" algn="just">
              <a:lnSpc>
                <a:spcPct val="80000"/>
              </a:lnSpc>
              <a:buFontTx/>
              <a:buAutoNum type="arabicPeriod"/>
            </a:pPr>
            <a:endParaRPr lang="es-ES" sz="2400" b="1" dirty="0"/>
          </a:p>
          <a:p>
            <a:pPr marL="609600" indent="-609600" algn="just">
              <a:lnSpc>
                <a:spcPct val="80000"/>
              </a:lnSpc>
              <a:buFontTx/>
              <a:buAutoNum type="arabicPeriod"/>
            </a:pPr>
            <a:r>
              <a:rPr lang="es-ES" sz="2400" b="1" dirty="0" smtClean="0"/>
              <a:t>Pedir </a:t>
            </a:r>
            <a:r>
              <a:rPr lang="es-ES" sz="2400" b="1" dirty="0"/>
              <a:t>al paciente que identifique los </a:t>
            </a:r>
            <a:r>
              <a:rPr lang="es-ES" sz="2400" b="1" dirty="0" err="1" smtClean="0"/>
              <a:t>optotipos</a:t>
            </a:r>
            <a:endParaRPr lang="es-ES" sz="2400" b="1" dirty="0" smtClean="0"/>
          </a:p>
          <a:p>
            <a:pPr marL="609600" indent="-609600" algn="just">
              <a:lnSpc>
                <a:spcPct val="80000"/>
              </a:lnSpc>
              <a:buFontTx/>
              <a:buAutoNum type="arabicPeriod"/>
            </a:pPr>
            <a:endParaRPr lang="es-ES" sz="2400" b="1" dirty="0" smtClean="0"/>
          </a:p>
          <a:p>
            <a:pPr marL="609600" indent="-609600" algn="just">
              <a:lnSpc>
                <a:spcPct val="80000"/>
              </a:lnSpc>
              <a:buFontTx/>
              <a:buAutoNum type="arabicPeriod"/>
            </a:pPr>
            <a:r>
              <a:rPr lang="es-ES_tradnl" sz="2400" b="1" dirty="0" smtClean="0"/>
              <a:t>De la misma forma en el ojo derecho</a:t>
            </a:r>
          </a:p>
          <a:p>
            <a:pPr marL="609600" indent="-609600" algn="just">
              <a:lnSpc>
                <a:spcPct val="80000"/>
              </a:lnSpc>
              <a:buFontTx/>
              <a:buAutoNum type="arabicPeriod"/>
            </a:pPr>
            <a:endParaRPr lang="es-ES" sz="2400" b="1" dirty="0" smtClean="0"/>
          </a:p>
          <a:p>
            <a:pPr marL="609600" indent="-609600" algn="just">
              <a:lnSpc>
                <a:spcPct val="80000"/>
              </a:lnSpc>
              <a:buFontTx/>
              <a:buAutoNum type="arabicPeriod"/>
            </a:pPr>
            <a:r>
              <a:rPr lang="es-ES" sz="2400" b="1" dirty="0" smtClean="0"/>
              <a:t>Luego realizar la medición con </a:t>
            </a:r>
            <a:r>
              <a:rPr lang="es-ES" sz="2400" b="1" dirty="0"/>
              <a:t>su corrección </a:t>
            </a:r>
            <a:r>
              <a:rPr lang="es-ES" sz="2400" b="1" dirty="0" smtClean="0"/>
              <a:t>habitual</a:t>
            </a:r>
          </a:p>
        </p:txBody>
      </p:sp>
      <p:pic>
        <p:nvPicPr>
          <p:cNvPr id="18438" name="Picture 6" descr="Imagen 009"/>
          <p:cNvPicPr>
            <a:picLocks noGrp="1" noChangeAspect="1" noChangeArrowheads="1"/>
          </p:cNvPicPr>
          <p:nvPr>
            <p:ph sz="quarter" idx="1"/>
          </p:nvPr>
        </p:nvPicPr>
        <p:blipFill>
          <a:blip r:embed="rId2" cstate="print"/>
          <a:srcRect/>
          <a:stretch>
            <a:fillRect/>
          </a:stretch>
        </p:blipFill>
        <p:spPr>
          <a:xfrm>
            <a:off x="755650" y="1557338"/>
            <a:ext cx="2794000" cy="1874837"/>
          </a:xfrm>
          <a:noFill/>
          <a:ln w="76200">
            <a:solidFill>
              <a:srgbClr val="000000"/>
            </a:solidFill>
          </a:ln>
        </p:spPr>
      </p:pic>
      <p:pic>
        <p:nvPicPr>
          <p:cNvPr id="18439" name="Picture 7" descr="Imagen 004"/>
          <p:cNvPicPr>
            <a:picLocks noGrp="1" noChangeAspect="1" noChangeArrowheads="1"/>
          </p:cNvPicPr>
          <p:nvPr>
            <p:ph sz="quarter" idx="2"/>
          </p:nvPr>
        </p:nvPicPr>
        <p:blipFill>
          <a:blip r:embed="rId3" cstate="print"/>
          <a:srcRect/>
          <a:stretch>
            <a:fillRect/>
          </a:stretch>
        </p:blipFill>
        <p:spPr>
          <a:xfrm>
            <a:off x="684213" y="3933825"/>
            <a:ext cx="2897187" cy="2173288"/>
          </a:xfrm>
          <a:noFill/>
          <a:ln w="76200">
            <a:solidFill>
              <a:srgbClr val="000000"/>
            </a:solidFill>
          </a:ln>
        </p:spPr>
      </p:pic>
      <p:sp>
        <p:nvSpPr>
          <p:cNvPr id="103427" name="Rectangle 3"/>
          <p:cNvSpPr>
            <a:spLocks noGrp="1" noChangeArrowheads="1"/>
          </p:cNvSpPr>
          <p:nvPr>
            <p:ph type="title"/>
          </p:nvPr>
        </p:nvSpPr>
        <p:spPr>
          <a:xfrm>
            <a:off x="457200" y="692150"/>
            <a:ext cx="8229600" cy="649288"/>
          </a:xfrm>
        </p:spPr>
        <p:txBody>
          <a:bodyPr/>
          <a:lstStyle/>
          <a:p>
            <a:r>
              <a:rPr lang="es-ES" sz="3200" b="1" dirty="0">
                <a:solidFill>
                  <a:schemeClr val="bg2"/>
                </a:solidFill>
              </a:rPr>
              <a:t>PROCEDIMIENTO</a:t>
            </a:r>
          </a:p>
        </p:txBody>
      </p:sp>
      <p:sp>
        <p:nvSpPr>
          <p:cNvPr id="6" name="5 Rectángulo"/>
          <p:cNvSpPr/>
          <p:nvPr/>
        </p:nvSpPr>
        <p:spPr>
          <a:xfrm>
            <a:off x="571472" y="500042"/>
            <a:ext cx="5214974" cy="584775"/>
          </a:xfrm>
          <a:prstGeom prst="rect">
            <a:avLst/>
          </a:prstGeom>
        </p:spPr>
        <p:txBody>
          <a:bodyPr wrap="square">
            <a:spAutoFit/>
          </a:bodyPr>
          <a:lstStyle/>
          <a:p>
            <a:r>
              <a:rPr lang="es-ES" sz="3200" b="1" dirty="0" smtClean="0"/>
              <a:t>                 1ª PROCEDIMIENTO</a:t>
            </a:r>
            <a:endParaRPr lang="es-ES" sz="3200" dirty="0"/>
          </a:p>
        </p:txBody>
      </p:sp>
      <p:pic>
        <p:nvPicPr>
          <p:cNvPr id="7" name="6 Imagen" descr="D:\CIELITO\FABITO\R.B.C\2010\LOGO EIFODEC.jpg"/>
          <p:cNvPicPr/>
          <p:nvPr/>
        </p:nvPicPr>
        <p:blipFill>
          <a:blip r:embed="rId4" cstate="print"/>
          <a:stretch>
            <a:fillRect/>
          </a:stretch>
        </p:blipFill>
        <p:spPr bwMode="auto">
          <a:xfrm>
            <a:off x="428596" y="142852"/>
            <a:ext cx="1214446" cy="1214446"/>
          </a:xfrm>
          <a:prstGeom prst="rect">
            <a:avLst/>
          </a:prstGeom>
          <a:noFill/>
          <a:ln>
            <a:noFill/>
          </a:ln>
        </p:spPr>
      </p:pic>
    </p:spTree>
  </p:cSld>
  <p:clrMapOvr>
    <a:masterClrMapping/>
  </p:clrMapOvr>
  <p:transition spd="med">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p:txBody>
          <a:bodyPr/>
          <a:lstStyle/>
          <a:p>
            <a:pPr eaLnBrk="1" hangingPunct="1"/>
            <a:endParaRPr lang="es-ES" dirty="0" smtClean="0"/>
          </a:p>
          <a:p>
            <a:pPr eaLnBrk="1" hangingPunct="1"/>
            <a:endParaRPr lang="es-ES" dirty="0" smtClean="0"/>
          </a:p>
          <a:p>
            <a:pPr eaLnBrk="1" hangingPunct="1">
              <a:buFont typeface="Wingdings" pitchFamily="2" charset="2"/>
              <a:buNone/>
            </a:pPr>
            <a:r>
              <a:rPr lang="es-ES" dirty="0" smtClean="0"/>
              <a:t>  </a:t>
            </a:r>
          </a:p>
        </p:txBody>
      </p:sp>
      <p:sp>
        <p:nvSpPr>
          <p:cNvPr id="12291" name="Line 3"/>
          <p:cNvSpPr>
            <a:spLocks noChangeShapeType="1"/>
          </p:cNvSpPr>
          <p:nvPr/>
        </p:nvSpPr>
        <p:spPr bwMode="auto">
          <a:xfrm>
            <a:off x="900113" y="3141663"/>
            <a:ext cx="6911975" cy="0"/>
          </a:xfrm>
          <a:prstGeom prst="line">
            <a:avLst/>
          </a:prstGeom>
          <a:noFill/>
          <a:ln w="9525">
            <a:solidFill>
              <a:schemeClr val="tx1"/>
            </a:solidFill>
            <a:round/>
            <a:headEnd/>
            <a:tailEnd/>
          </a:ln>
        </p:spPr>
        <p:txBody>
          <a:bodyPr/>
          <a:lstStyle/>
          <a:p>
            <a:endParaRPr lang="en-US"/>
          </a:p>
        </p:txBody>
      </p:sp>
      <p:sp>
        <p:nvSpPr>
          <p:cNvPr id="12292" name="Line 4"/>
          <p:cNvSpPr>
            <a:spLocks noChangeShapeType="1"/>
          </p:cNvSpPr>
          <p:nvPr/>
        </p:nvSpPr>
        <p:spPr bwMode="auto">
          <a:xfrm>
            <a:off x="971550" y="3500438"/>
            <a:ext cx="1655763" cy="0"/>
          </a:xfrm>
          <a:prstGeom prst="line">
            <a:avLst/>
          </a:prstGeom>
          <a:noFill/>
          <a:ln w="9525">
            <a:solidFill>
              <a:schemeClr val="tx1"/>
            </a:solidFill>
            <a:round/>
            <a:headEnd/>
            <a:tailEnd type="triangle" w="med" len="med"/>
          </a:ln>
        </p:spPr>
        <p:txBody>
          <a:bodyPr/>
          <a:lstStyle/>
          <a:p>
            <a:endParaRPr lang="en-US"/>
          </a:p>
        </p:txBody>
      </p:sp>
      <p:sp>
        <p:nvSpPr>
          <p:cNvPr id="12293" name="Line 5"/>
          <p:cNvSpPr>
            <a:spLocks noChangeShapeType="1"/>
          </p:cNvSpPr>
          <p:nvPr/>
        </p:nvSpPr>
        <p:spPr bwMode="auto">
          <a:xfrm>
            <a:off x="2700338" y="3500438"/>
            <a:ext cx="1511300" cy="0"/>
          </a:xfrm>
          <a:prstGeom prst="line">
            <a:avLst/>
          </a:prstGeom>
          <a:noFill/>
          <a:ln w="9525">
            <a:solidFill>
              <a:schemeClr val="tx1"/>
            </a:solidFill>
            <a:round/>
            <a:headEnd/>
            <a:tailEnd type="triangle" w="med" len="med"/>
          </a:ln>
        </p:spPr>
        <p:txBody>
          <a:bodyPr/>
          <a:lstStyle/>
          <a:p>
            <a:endParaRPr lang="en-US"/>
          </a:p>
        </p:txBody>
      </p:sp>
      <p:sp>
        <p:nvSpPr>
          <p:cNvPr id="12294" name="Line 6"/>
          <p:cNvSpPr>
            <a:spLocks noChangeShapeType="1"/>
          </p:cNvSpPr>
          <p:nvPr/>
        </p:nvSpPr>
        <p:spPr bwMode="auto">
          <a:xfrm>
            <a:off x="4356100" y="3500438"/>
            <a:ext cx="1655763" cy="0"/>
          </a:xfrm>
          <a:prstGeom prst="line">
            <a:avLst/>
          </a:prstGeom>
          <a:noFill/>
          <a:ln w="9525">
            <a:solidFill>
              <a:schemeClr val="tx1"/>
            </a:solidFill>
            <a:round/>
            <a:headEnd/>
            <a:tailEnd type="triangle" w="med" len="med"/>
          </a:ln>
        </p:spPr>
        <p:txBody>
          <a:bodyPr/>
          <a:lstStyle/>
          <a:p>
            <a:endParaRPr lang="en-US"/>
          </a:p>
        </p:txBody>
      </p:sp>
      <p:sp>
        <p:nvSpPr>
          <p:cNvPr id="12295" name="Line 7"/>
          <p:cNvSpPr>
            <a:spLocks noChangeShapeType="1"/>
          </p:cNvSpPr>
          <p:nvPr/>
        </p:nvSpPr>
        <p:spPr bwMode="auto">
          <a:xfrm>
            <a:off x="6156325" y="3500438"/>
            <a:ext cx="1655763" cy="0"/>
          </a:xfrm>
          <a:prstGeom prst="line">
            <a:avLst/>
          </a:prstGeom>
          <a:noFill/>
          <a:ln w="9525">
            <a:solidFill>
              <a:schemeClr val="tx1"/>
            </a:solidFill>
            <a:round/>
            <a:headEnd/>
            <a:tailEnd type="triangle" w="med" len="med"/>
          </a:ln>
        </p:spPr>
        <p:txBody>
          <a:bodyPr/>
          <a:lstStyle/>
          <a:p>
            <a:endParaRPr lang="en-US"/>
          </a:p>
        </p:txBody>
      </p:sp>
      <p:pic>
        <p:nvPicPr>
          <p:cNvPr id="12296" name="Picture 9" descr="tn_CHAR-SNELLEN"/>
          <p:cNvPicPr>
            <a:picLocks noChangeAspect="1" noChangeArrowheads="1"/>
          </p:cNvPicPr>
          <p:nvPr/>
        </p:nvPicPr>
        <p:blipFill>
          <a:blip r:embed="rId3" cstate="print"/>
          <a:srcRect/>
          <a:stretch>
            <a:fillRect/>
          </a:stretch>
        </p:blipFill>
        <p:spPr bwMode="auto">
          <a:xfrm>
            <a:off x="8027988" y="1268413"/>
            <a:ext cx="863600" cy="1728787"/>
          </a:xfrm>
          <a:prstGeom prst="rect">
            <a:avLst/>
          </a:prstGeom>
          <a:noFill/>
          <a:ln w="19050">
            <a:solidFill>
              <a:srgbClr val="000000"/>
            </a:solidFill>
            <a:miter lim="800000"/>
            <a:headEnd/>
            <a:tailEnd/>
          </a:ln>
        </p:spPr>
      </p:pic>
      <p:sp>
        <p:nvSpPr>
          <p:cNvPr id="12297" name="Text Box 10"/>
          <p:cNvSpPr txBox="1">
            <a:spLocks noChangeArrowheads="1"/>
          </p:cNvSpPr>
          <p:nvPr/>
        </p:nvSpPr>
        <p:spPr bwMode="auto">
          <a:xfrm>
            <a:off x="900113" y="2636838"/>
            <a:ext cx="6985000" cy="366712"/>
          </a:xfrm>
          <a:prstGeom prst="rect">
            <a:avLst/>
          </a:prstGeom>
          <a:noFill/>
          <a:ln w="9525">
            <a:noFill/>
            <a:miter lim="800000"/>
            <a:headEnd/>
            <a:tailEnd/>
          </a:ln>
        </p:spPr>
        <p:txBody>
          <a:bodyPr>
            <a:spAutoFit/>
          </a:bodyPr>
          <a:lstStyle/>
          <a:p>
            <a:pPr algn="ctr">
              <a:spcBef>
                <a:spcPct val="50000"/>
              </a:spcBef>
            </a:pPr>
            <a:r>
              <a:rPr lang="es-ES" b="1">
                <a:solidFill>
                  <a:srgbClr val="FF3300"/>
                </a:solidFill>
                <a:latin typeface="Verdana" pitchFamily="34" charset="0"/>
              </a:rPr>
              <a:t>20 pies = 6 metros</a:t>
            </a:r>
          </a:p>
        </p:txBody>
      </p:sp>
      <p:sp>
        <p:nvSpPr>
          <p:cNvPr id="12298" name="Text Box 11"/>
          <p:cNvSpPr txBox="1">
            <a:spLocks noChangeArrowheads="1"/>
          </p:cNvSpPr>
          <p:nvPr/>
        </p:nvSpPr>
        <p:spPr bwMode="auto">
          <a:xfrm>
            <a:off x="971550" y="3141663"/>
            <a:ext cx="1439863" cy="366712"/>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12299" name="Text Box 12"/>
          <p:cNvSpPr txBox="1">
            <a:spLocks noChangeArrowheads="1"/>
          </p:cNvSpPr>
          <p:nvPr/>
        </p:nvSpPr>
        <p:spPr bwMode="auto">
          <a:xfrm>
            <a:off x="1042988" y="3141663"/>
            <a:ext cx="1512887" cy="366712"/>
          </a:xfrm>
          <a:prstGeom prst="rect">
            <a:avLst/>
          </a:prstGeom>
          <a:noFill/>
          <a:ln w="9525">
            <a:noFill/>
            <a:miter lim="800000"/>
            <a:headEnd/>
            <a:tailEnd/>
          </a:ln>
        </p:spPr>
        <p:txBody>
          <a:bodyPr>
            <a:spAutoFit/>
          </a:bodyPr>
          <a:lstStyle/>
          <a:p>
            <a:pPr algn="ctr">
              <a:spcBef>
                <a:spcPct val="50000"/>
              </a:spcBef>
            </a:pPr>
            <a:r>
              <a:rPr lang="es-ES" dirty="0">
                <a:latin typeface="Verdana" pitchFamily="34" charset="0"/>
              </a:rPr>
              <a:t>5 pies</a:t>
            </a:r>
          </a:p>
        </p:txBody>
      </p:sp>
      <p:sp>
        <p:nvSpPr>
          <p:cNvPr id="12300" name="Text Box 13"/>
          <p:cNvSpPr txBox="1">
            <a:spLocks noChangeArrowheads="1"/>
          </p:cNvSpPr>
          <p:nvPr/>
        </p:nvSpPr>
        <p:spPr bwMode="auto">
          <a:xfrm>
            <a:off x="2627313"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2301" name="Text Box 14"/>
          <p:cNvSpPr txBox="1">
            <a:spLocks noChangeArrowheads="1"/>
          </p:cNvSpPr>
          <p:nvPr/>
        </p:nvSpPr>
        <p:spPr bwMode="auto">
          <a:xfrm>
            <a:off x="442753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2302" name="Text Box 15"/>
          <p:cNvSpPr txBox="1">
            <a:spLocks noChangeArrowheads="1"/>
          </p:cNvSpPr>
          <p:nvPr/>
        </p:nvSpPr>
        <p:spPr bwMode="auto">
          <a:xfrm>
            <a:off x="6156325" y="3141663"/>
            <a:ext cx="1512888"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2303" name="Text Box 16"/>
          <p:cNvSpPr txBox="1">
            <a:spLocks noChangeArrowheads="1"/>
          </p:cNvSpPr>
          <p:nvPr/>
        </p:nvSpPr>
        <p:spPr bwMode="auto">
          <a:xfrm>
            <a:off x="2411413" y="4581525"/>
            <a:ext cx="3240087" cy="579438"/>
          </a:xfrm>
          <a:prstGeom prst="rect">
            <a:avLst/>
          </a:prstGeom>
          <a:noFill/>
          <a:ln w="9525">
            <a:noFill/>
            <a:miter lim="800000"/>
            <a:headEnd/>
            <a:tailEnd/>
          </a:ln>
        </p:spPr>
        <p:txBody>
          <a:bodyPr>
            <a:spAutoFit/>
          </a:bodyPr>
          <a:lstStyle/>
          <a:p>
            <a:pPr algn="ctr">
              <a:spcBef>
                <a:spcPct val="50000"/>
              </a:spcBef>
            </a:pPr>
            <a:r>
              <a:rPr lang="es-ES" sz="3200" b="1">
                <a:latin typeface="Verdana" pitchFamily="34" charset="0"/>
              </a:rPr>
              <a:t>Av : 20/200</a:t>
            </a:r>
          </a:p>
        </p:txBody>
      </p:sp>
      <p:sp>
        <p:nvSpPr>
          <p:cNvPr id="12304" name="Text Box 17"/>
          <p:cNvSpPr txBox="1">
            <a:spLocks noChangeArrowheads="1"/>
          </p:cNvSpPr>
          <p:nvPr/>
        </p:nvSpPr>
        <p:spPr bwMode="auto">
          <a:xfrm>
            <a:off x="2214546" y="1357298"/>
            <a:ext cx="4608513" cy="457200"/>
          </a:xfrm>
          <a:prstGeom prst="rect">
            <a:avLst/>
          </a:prstGeom>
          <a:noFill/>
          <a:ln w="9525">
            <a:noFill/>
            <a:miter lim="800000"/>
            <a:headEnd/>
            <a:tailEnd/>
          </a:ln>
        </p:spPr>
        <p:txBody>
          <a:bodyPr>
            <a:spAutoFit/>
          </a:bodyPr>
          <a:lstStyle/>
          <a:p>
            <a:pPr>
              <a:spcBef>
                <a:spcPct val="50000"/>
              </a:spcBef>
            </a:pPr>
            <a:r>
              <a:rPr lang="es-PE" sz="2400" b="1" dirty="0">
                <a:solidFill>
                  <a:srgbClr val="009999"/>
                </a:solidFill>
                <a:latin typeface="Verdana" pitchFamily="34" charset="0"/>
              </a:rPr>
              <a:t>ACORTANDO DISTANCIA</a:t>
            </a:r>
            <a:endParaRPr lang="es-ES" sz="2400" b="1" dirty="0">
              <a:solidFill>
                <a:srgbClr val="009999"/>
              </a:solidFill>
              <a:latin typeface="Verdana" pitchFamily="34" charset="0"/>
            </a:endParaRPr>
          </a:p>
        </p:txBody>
      </p:sp>
      <p:pic>
        <p:nvPicPr>
          <p:cNvPr id="12305" name="Picture 18" descr="burns"/>
          <p:cNvPicPr>
            <a:picLocks noChangeAspect="1" noChangeArrowheads="1"/>
          </p:cNvPicPr>
          <p:nvPr/>
        </p:nvPicPr>
        <p:blipFill>
          <a:blip r:embed="rId4" cstate="print"/>
          <a:srcRect l="12444" r="28452" b="9785"/>
          <a:stretch>
            <a:fillRect/>
          </a:stretch>
        </p:blipFill>
        <p:spPr bwMode="auto">
          <a:xfrm>
            <a:off x="76200" y="1447800"/>
            <a:ext cx="914400" cy="1676400"/>
          </a:xfrm>
          <a:prstGeom prst="rect">
            <a:avLst/>
          </a:prstGeom>
          <a:noFill/>
          <a:ln w="9525">
            <a:noFill/>
            <a:miter lim="800000"/>
            <a:headEnd/>
            <a:tailEnd/>
          </a:ln>
        </p:spPr>
      </p:pic>
      <p:pic>
        <p:nvPicPr>
          <p:cNvPr id="18" name="17 Imagen" descr="D:\CIELITO\FABITO\R.B.C\2010\LOGO EIFODEC.jpg"/>
          <p:cNvPicPr/>
          <p:nvPr/>
        </p:nvPicPr>
        <p:blipFill>
          <a:blip r:embed="rId5" cstate="print"/>
          <a:stretch>
            <a:fillRect/>
          </a:stretch>
        </p:blipFill>
        <p:spPr bwMode="auto">
          <a:xfrm>
            <a:off x="428596" y="142852"/>
            <a:ext cx="1214446" cy="1214446"/>
          </a:xfrm>
          <a:prstGeom prst="rect">
            <a:avLst/>
          </a:prstGeom>
          <a:noFill/>
          <a:ln>
            <a:noFill/>
          </a:ln>
        </p:spPr>
      </p:pic>
      <p:sp>
        <p:nvSpPr>
          <p:cNvPr id="19" name="18 Rectángulo"/>
          <p:cNvSpPr/>
          <p:nvPr/>
        </p:nvSpPr>
        <p:spPr>
          <a:xfrm>
            <a:off x="2214546" y="285728"/>
            <a:ext cx="4572032" cy="1077218"/>
          </a:xfrm>
          <a:prstGeom prst="rect">
            <a:avLst/>
          </a:prstGeom>
        </p:spPr>
        <p:txBody>
          <a:bodyPr wrap="square">
            <a:spAutoFit/>
          </a:bodyPr>
          <a:lstStyle/>
          <a:p>
            <a:pPr algn="ctr"/>
            <a:r>
              <a:rPr lang="es-MX" sz="3200" b="1" dirty="0" smtClean="0"/>
              <a:t>VALORACIÓN CUANDO NO VE OPTOTIPOS</a:t>
            </a:r>
            <a:endParaRPr lang="es-E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p:txBody>
          <a:bodyPr/>
          <a:lstStyle/>
          <a:p>
            <a:pPr eaLnBrk="1" hangingPunct="1"/>
            <a:endParaRPr lang="es-ES" smtClean="0"/>
          </a:p>
          <a:p>
            <a:pPr eaLnBrk="1" hangingPunct="1"/>
            <a:endParaRPr lang="es-ES" smtClean="0"/>
          </a:p>
          <a:p>
            <a:pPr eaLnBrk="1" hangingPunct="1">
              <a:buFont typeface="Wingdings" pitchFamily="2" charset="2"/>
              <a:buNone/>
            </a:pPr>
            <a:r>
              <a:rPr lang="es-ES" smtClean="0"/>
              <a:t>  </a:t>
            </a:r>
          </a:p>
        </p:txBody>
      </p:sp>
      <p:sp>
        <p:nvSpPr>
          <p:cNvPr id="13315" name="Line 3"/>
          <p:cNvSpPr>
            <a:spLocks noChangeShapeType="1"/>
          </p:cNvSpPr>
          <p:nvPr/>
        </p:nvSpPr>
        <p:spPr bwMode="auto">
          <a:xfrm>
            <a:off x="900113" y="3141663"/>
            <a:ext cx="6911975" cy="0"/>
          </a:xfrm>
          <a:prstGeom prst="line">
            <a:avLst/>
          </a:prstGeom>
          <a:noFill/>
          <a:ln w="9525">
            <a:solidFill>
              <a:schemeClr val="tx1"/>
            </a:solidFill>
            <a:round/>
            <a:headEnd/>
            <a:tailEnd/>
          </a:ln>
        </p:spPr>
        <p:txBody>
          <a:bodyPr/>
          <a:lstStyle/>
          <a:p>
            <a:endParaRPr lang="en-US"/>
          </a:p>
        </p:txBody>
      </p:sp>
      <p:sp>
        <p:nvSpPr>
          <p:cNvPr id="13316" name="Line 4"/>
          <p:cNvSpPr>
            <a:spLocks noChangeShapeType="1"/>
          </p:cNvSpPr>
          <p:nvPr/>
        </p:nvSpPr>
        <p:spPr bwMode="auto">
          <a:xfrm>
            <a:off x="971550" y="3500438"/>
            <a:ext cx="1655763" cy="0"/>
          </a:xfrm>
          <a:prstGeom prst="line">
            <a:avLst/>
          </a:prstGeom>
          <a:noFill/>
          <a:ln w="9525">
            <a:solidFill>
              <a:schemeClr val="tx1"/>
            </a:solidFill>
            <a:round/>
            <a:headEnd/>
            <a:tailEnd type="triangle" w="med" len="med"/>
          </a:ln>
        </p:spPr>
        <p:txBody>
          <a:bodyPr/>
          <a:lstStyle/>
          <a:p>
            <a:endParaRPr lang="en-US"/>
          </a:p>
        </p:txBody>
      </p:sp>
      <p:sp>
        <p:nvSpPr>
          <p:cNvPr id="13317" name="Line 5"/>
          <p:cNvSpPr>
            <a:spLocks noChangeShapeType="1"/>
          </p:cNvSpPr>
          <p:nvPr/>
        </p:nvSpPr>
        <p:spPr bwMode="auto">
          <a:xfrm>
            <a:off x="2700338" y="3500438"/>
            <a:ext cx="1511300" cy="0"/>
          </a:xfrm>
          <a:prstGeom prst="line">
            <a:avLst/>
          </a:prstGeom>
          <a:noFill/>
          <a:ln w="9525">
            <a:solidFill>
              <a:schemeClr val="tx1"/>
            </a:solidFill>
            <a:round/>
            <a:headEnd/>
            <a:tailEnd type="triangle" w="med" len="med"/>
          </a:ln>
        </p:spPr>
        <p:txBody>
          <a:bodyPr/>
          <a:lstStyle/>
          <a:p>
            <a:endParaRPr lang="en-US"/>
          </a:p>
        </p:txBody>
      </p:sp>
      <p:sp>
        <p:nvSpPr>
          <p:cNvPr id="13318" name="Line 6"/>
          <p:cNvSpPr>
            <a:spLocks noChangeShapeType="1"/>
          </p:cNvSpPr>
          <p:nvPr/>
        </p:nvSpPr>
        <p:spPr bwMode="auto">
          <a:xfrm>
            <a:off x="4356100" y="3500438"/>
            <a:ext cx="1655763" cy="0"/>
          </a:xfrm>
          <a:prstGeom prst="line">
            <a:avLst/>
          </a:prstGeom>
          <a:noFill/>
          <a:ln w="9525">
            <a:solidFill>
              <a:schemeClr val="tx1"/>
            </a:solidFill>
            <a:round/>
            <a:headEnd/>
            <a:tailEnd type="triangle" w="med" len="med"/>
          </a:ln>
        </p:spPr>
        <p:txBody>
          <a:bodyPr/>
          <a:lstStyle/>
          <a:p>
            <a:endParaRPr lang="en-US"/>
          </a:p>
        </p:txBody>
      </p:sp>
      <p:sp>
        <p:nvSpPr>
          <p:cNvPr id="13319" name="Line 7"/>
          <p:cNvSpPr>
            <a:spLocks noChangeShapeType="1"/>
          </p:cNvSpPr>
          <p:nvPr/>
        </p:nvSpPr>
        <p:spPr bwMode="auto">
          <a:xfrm>
            <a:off x="6156325" y="3500438"/>
            <a:ext cx="1655763" cy="0"/>
          </a:xfrm>
          <a:prstGeom prst="line">
            <a:avLst/>
          </a:prstGeom>
          <a:noFill/>
          <a:ln w="9525">
            <a:solidFill>
              <a:schemeClr val="tx1"/>
            </a:solidFill>
            <a:round/>
            <a:headEnd/>
            <a:tailEnd type="triangle" w="med" len="med"/>
          </a:ln>
        </p:spPr>
        <p:txBody>
          <a:bodyPr/>
          <a:lstStyle/>
          <a:p>
            <a:endParaRPr lang="en-US"/>
          </a:p>
        </p:txBody>
      </p:sp>
      <p:pic>
        <p:nvPicPr>
          <p:cNvPr id="13320" name="Picture 9" descr="tn_CHAR-SNELLEN"/>
          <p:cNvPicPr>
            <a:picLocks noChangeAspect="1" noChangeArrowheads="1"/>
          </p:cNvPicPr>
          <p:nvPr/>
        </p:nvPicPr>
        <p:blipFill>
          <a:blip r:embed="rId3" cstate="print"/>
          <a:srcRect/>
          <a:stretch>
            <a:fillRect/>
          </a:stretch>
        </p:blipFill>
        <p:spPr bwMode="auto">
          <a:xfrm>
            <a:off x="8027988" y="1268413"/>
            <a:ext cx="863600" cy="1728787"/>
          </a:xfrm>
          <a:prstGeom prst="rect">
            <a:avLst/>
          </a:prstGeom>
          <a:noFill/>
          <a:ln w="19050">
            <a:solidFill>
              <a:srgbClr val="000000"/>
            </a:solidFill>
            <a:miter lim="800000"/>
            <a:headEnd/>
            <a:tailEnd/>
          </a:ln>
        </p:spPr>
      </p:pic>
      <p:sp>
        <p:nvSpPr>
          <p:cNvPr id="13321" name="Text Box 10"/>
          <p:cNvSpPr txBox="1">
            <a:spLocks noChangeArrowheads="1"/>
          </p:cNvSpPr>
          <p:nvPr/>
        </p:nvSpPr>
        <p:spPr bwMode="auto">
          <a:xfrm>
            <a:off x="900113" y="2636838"/>
            <a:ext cx="6985000" cy="366712"/>
          </a:xfrm>
          <a:prstGeom prst="rect">
            <a:avLst/>
          </a:prstGeom>
          <a:noFill/>
          <a:ln w="9525">
            <a:noFill/>
            <a:miter lim="800000"/>
            <a:headEnd/>
            <a:tailEnd/>
          </a:ln>
        </p:spPr>
        <p:txBody>
          <a:bodyPr>
            <a:spAutoFit/>
          </a:bodyPr>
          <a:lstStyle/>
          <a:p>
            <a:pPr algn="ctr">
              <a:spcBef>
                <a:spcPct val="50000"/>
              </a:spcBef>
            </a:pPr>
            <a:r>
              <a:rPr lang="es-ES" b="1">
                <a:solidFill>
                  <a:srgbClr val="FF3300"/>
                </a:solidFill>
                <a:latin typeface="Verdana" pitchFamily="34" charset="0"/>
              </a:rPr>
              <a:t>20 pies = 6 metros</a:t>
            </a:r>
          </a:p>
        </p:txBody>
      </p:sp>
      <p:sp>
        <p:nvSpPr>
          <p:cNvPr id="13322" name="Text Box 11"/>
          <p:cNvSpPr txBox="1">
            <a:spLocks noChangeArrowheads="1"/>
          </p:cNvSpPr>
          <p:nvPr/>
        </p:nvSpPr>
        <p:spPr bwMode="auto">
          <a:xfrm>
            <a:off x="971550" y="3141663"/>
            <a:ext cx="1439863" cy="366712"/>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13323" name="Text Box 12"/>
          <p:cNvSpPr txBox="1">
            <a:spLocks noChangeArrowheads="1"/>
          </p:cNvSpPr>
          <p:nvPr/>
        </p:nvSpPr>
        <p:spPr bwMode="auto">
          <a:xfrm>
            <a:off x="104298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3324" name="Text Box 13"/>
          <p:cNvSpPr txBox="1">
            <a:spLocks noChangeArrowheads="1"/>
          </p:cNvSpPr>
          <p:nvPr/>
        </p:nvSpPr>
        <p:spPr bwMode="auto">
          <a:xfrm>
            <a:off x="2627313"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3325" name="Text Box 14"/>
          <p:cNvSpPr txBox="1">
            <a:spLocks noChangeArrowheads="1"/>
          </p:cNvSpPr>
          <p:nvPr/>
        </p:nvSpPr>
        <p:spPr bwMode="auto">
          <a:xfrm>
            <a:off x="442753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3326" name="Text Box 15"/>
          <p:cNvSpPr txBox="1">
            <a:spLocks noChangeArrowheads="1"/>
          </p:cNvSpPr>
          <p:nvPr/>
        </p:nvSpPr>
        <p:spPr bwMode="auto">
          <a:xfrm>
            <a:off x="6156325" y="3141663"/>
            <a:ext cx="1512888"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3327" name="Text Box 16"/>
          <p:cNvSpPr txBox="1">
            <a:spLocks noChangeArrowheads="1"/>
          </p:cNvSpPr>
          <p:nvPr/>
        </p:nvSpPr>
        <p:spPr bwMode="auto">
          <a:xfrm>
            <a:off x="2411413" y="4581525"/>
            <a:ext cx="3240087" cy="579438"/>
          </a:xfrm>
          <a:prstGeom prst="rect">
            <a:avLst/>
          </a:prstGeom>
          <a:noFill/>
          <a:ln w="9525">
            <a:noFill/>
            <a:miter lim="800000"/>
            <a:headEnd/>
            <a:tailEnd/>
          </a:ln>
        </p:spPr>
        <p:txBody>
          <a:bodyPr>
            <a:spAutoFit/>
          </a:bodyPr>
          <a:lstStyle/>
          <a:p>
            <a:pPr algn="ctr">
              <a:spcBef>
                <a:spcPct val="50000"/>
              </a:spcBef>
            </a:pPr>
            <a:r>
              <a:rPr lang="es-ES" sz="3200" b="1">
                <a:latin typeface="Verdana" pitchFamily="34" charset="0"/>
              </a:rPr>
              <a:t>Av : 15/200</a:t>
            </a:r>
          </a:p>
        </p:txBody>
      </p:sp>
      <p:pic>
        <p:nvPicPr>
          <p:cNvPr id="13328" name="Picture 17" descr="burns"/>
          <p:cNvPicPr>
            <a:picLocks noChangeAspect="1" noChangeArrowheads="1"/>
          </p:cNvPicPr>
          <p:nvPr/>
        </p:nvPicPr>
        <p:blipFill>
          <a:blip r:embed="rId4" cstate="print"/>
          <a:srcRect l="12444" r="28452" b="9785"/>
          <a:stretch>
            <a:fillRect/>
          </a:stretch>
        </p:blipFill>
        <p:spPr bwMode="auto">
          <a:xfrm>
            <a:off x="2133600" y="1447800"/>
            <a:ext cx="914400" cy="1676400"/>
          </a:xfrm>
          <a:prstGeom prst="rect">
            <a:avLst/>
          </a:prstGeom>
          <a:noFill/>
          <a:ln w="9525">
            <a:noFill/>
            <a:miter lim="800000"/>
            <a:headEnd/>
            <a:tailEnd/>
          </a:ln>
        </p:spPr>
      </p:pic>
      <p:pic>
        <p:nvPicPr>
          <p:cNvPr id="17" name="16 Imagen" descr="D:\CIELITO\FABITO\R.B.C\2010\LOGO EIFODEC.jpg"/>
          <p:cNvPicPr/>
          <p:nvPr/>
        </p:nvPicPr>
        <p:blipFill>
          <a:blip r:embed="rId5" cstate="print"/>
          <a:stretch>
            <a:fillRect/>
          </a:stretch>
        </p:blipFill>
        <p:spPr bwMode="auto">
          <a:xfrm>
            <a:off x="428596" y="142852"/>
            <a:ext cx="1214446" cy="121444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p:txBody>
          <a:bodyPr/>
          <a:lstStyle/>
          <a:p>
            <a:pPr eaLnBrk="1" hangingPunct="1"/>
            <a:endParaRPr lang="es-ES" smtClean="0"/>
          </a:p>
          <a:p>
            <a:pPr eaLnBrk="1" hangingPunct="1"/>
            <a:endParaRPr lang="es-ES" smtClean="0"/>
          </a:p>
          <a:p>
            <a:pPr eaLnBrk="1" hangingPunct="1">
              <a:buFont typeface="Wingdings" pitchFamily="2" charset="2"/>
              <a:buNone/>
            </a:pPr>
            <a:r>
              <a:rPr lang="es-ES" smtClean="0"/>
              <a:t>  </a:t>
            </a:r>
          </a:p>
        </p:txBody>
      </p:sp>
      <p:sp>
        <p:nvSpPr>
          <p:cNvPr id="14339" name="Line 3"/>
          <p:cNvSpPr>
            <a:spLocks noChangeShapeType="1"/>
          </p:cNvSpPr>
          <p:nvPr/>
        </p:nvSpPr>
        <p:spPr bwMode="auto">
          <a:xfrm>
            <a:off x="900113" y="3141663"/>
            <a:ext cx="6911975" cy="0"/>
          </a:xfrm>
          <a:prstGeom prst="line">
            <a:avLst/>
          </a:prstGeom>
          <a:noFill/>
          <a:ln w="9525">
            <a:solidFill>
              <a:schemeClr val="tx1"/>
            </a:solidFill>
            <a:round/>
            <a:headEnd/>
            <a:tailEnd/>
          </a:ln>
        </p:spPr>
        <p:txBody>
          <a:bodyPr/>
          <a:lstStyle/>
          <a:p>
            <a:endParaRPr lang="en-US"/>
          </a:p>
        </p:txBody>
      </p:sp>
      <p:sp>
        <p:nvSpPr>
          <p:cNvPr id="14340" name="Line 4"/>
          <p:cNvSpPr>
            <a:spLocks noChangeShapeType="1"/>
          </p:cNvSpPr>
          <p:nvPr/>
        </p:nvSpPr>
        <p:spPr bwMode="auto">
          <a:xfrm>
            <a:off x="971550" y="3500438"/>
            <a:ext cx="1655763" cy="0"/>
          </a:xfrm>
          <a:prstGeom prst="line">
            <a:avLst/>
          </a:prstGeom>
          <a:noFill/>
          <a:ln w="9525">
            <a:solidFill>
              <a:schemeClr val="tx1"/>
            </a:solidFill>
            <a:round/>
            <a:headEnd/>
            <a:tailEnd type="triangle" w="med" len="med"/>
          </a:ln>
        </p:spPr>
        <p:txBody>
          <a:bodyPr/>
          <a:lstStyle/>
          <a:p>
            <a:endParaRPr lang="en-US"/>
          </a:p>
        </p:txBody>
      </p:sp>
      <p:sp>
        <p:nvSpPr>
          <p:cNvPr id="14341" name="Line 5"/>
          <p:cNvSpPr>
            <a:spLocks noChangeShapeType="1"/>
          </p:cNvSpPr>
          <p:nvPr/>
        </p:nvSpPr>
        <p:spPr bwMode="auto">
          <a:xfrm>
            <a:off x="2700338" y="3500438"/>
            <a:ext cx="1511300" cy="0"/>
          </a:xfrm>
          <a:prstGeom prst="line">
            <a:avLst/>
          </a:prstGeom>
          <a:noFill/>
          <a:ln w="9525">
            <a:solidFill>
              <a:schemeClr val="tx1"/>
            </a:solidFill>
            <a:round/>
            <a:headEnd/>
            <a:tailEnd type="triangle" w="med" len="med"/>
          </a:ln>
        </p:spPr>
        <p:txBody>
          <a:bodyPr/>
          <a:lstStyle/>
          <a:p>
            <a:endParaRPr lang="en-US"/>
          </a:p>
        </p:txBody>
      </p:sp>
      <p:sp>
        <p:nvSpPr>
          <p:cNvPr id="14342" name="Line 6"/>
          <p:cNvSpPr>
            <a:spLocks noChangeShapeType="1"/>
          </p:cNvSpPr>
          <p:nvPr/>
        </p:nvSpPr>
        <p:spPr bwMode="auto">
          <a:xfrm>
            <a:off x="4356100" y="3500438"/>
            <a:ext cx="1655763" cy="0"/>
          </a:xfrm>
          <a:prstGeom prst="line">
            <a:avLst/>
          </a:prstGeom>
          <a:noFill/>
          <a:ln w="9525">
            <a:solidFill>
              <a:schemeClr val="tx1"/>
            </a:solidFill>
            <a:round/>
            <a:headEnd/>
            <a:tailEnd type="triangle" w="med" len="med"/>
          </a:ln>
        </p:spPr>
        <p:txBody>
          <a:bodyPr/>
          <a:lstStyle/>
          <a:p>
            <a:endParaRPr lang="en-US"/>
          </a:p>
        </p:txBody>
      </p:sp>
      <p:sp>
        <p:nvSpPr>
          <p:cNvPr id="14343" name="Line 7"/>
          <p:cNvSpPr>
            <a:spLocks noChangeShapeType="1"/>
          </p:cNvSpPr>
          <p:nvPr/>
        </p:nvSpPr>
        <p:spPr bwMode="auto">
          <a:xfrm>
            <a:off x="6156325" y="3500438"/>
            <a:ext cx="1655763" cy="0"/>
          </a:xfrm>
          <a:prstGeom prst="line">
            <a:avLst/>
          </a:prstGeom>
          <a:noFill/>
          <a:ln w="9525">
            <a:solidFill>
              <a:schemeClr val="tx1"/>
            </a:solidFill>
            <a:round/>
            <a:headEnd/>
            <a:tailEnd type="triangle" w="med" len="med"/>
          </a:ln>
        </p:spPr>
        <p:txBody>
          <a:bodyPr/>
          <a:lstStyle/>
          <a:p>
            <a:endParaRPr lang="en-US"/>
          </a:p>
        </p:txBody>
      </p:sp>
      <p:pic>
        <p:nvPicPr>
          <p:cNvPr id="14344" name="Picture 9" descr="tn_CHAR-SNELLEN"/>
          <p:cNvPicPr>
            <a:picLocks noChangeAspect="1" noChangeArrowheads="1"/>
          </p:cNvPicPr>
          <p:nvPr/>
        </p:nvPicPr>
        <p:blipFill>
          <a:blip r:embed="rId3" cstate="print"/>
          <a:srcRect/>
          <a:stretch>
            <a:fillRect/>
          </a:stretch>
        </p:blipFill>
        <p:spPr bwMode="auto">
          <a:xfrm>
            <a:off x="8027988" y="1268413"/>
            <a:ext cx="863600" cy="1728787"/>
          </a:xfrm>
          <a:prstGeom prst="rect">
            <a:avLst/>
          </a:prstGeom>
          <a:noFill/>
          <a:ln w="19050">
            <a:solidFill>
              <a:srgbClr val="000000"/>
            </a:solidFill>
            <a:miter lim="800000"/>
            <a:headEnd/>
            <a:tailEnd/>
          </a:ln>
        </p:spPr>
      </p:pic>
      <p:sp>
        <p:nvSpPr>
          <p:cNvPr id="14345" name="Text Box 11"/>
          <p:cNvSpPr txBox="1">
            <a:spLocks noChangeArrowheads="1"/>
          </p:cNvSpPr>
          <p:nvPr/>
        </p:nvSpPr>
        <p:spPr bwMode="auto">
          <a:xfrm>
            <a:off x="971550" y="3141663"/>
            <a:ext cx="1439863" cy="366712"/>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14346" name="Text Box 12"/>
          <p:cNvSpPr txBox="1">
            <a:spLocks noChangeArrowheads="1"/>
          </p:cNvSpPr>
          <p:nvPr/>
        </p:nvSpPr>
        <p:spPr bwMode="auto">
          <a:xfrm>
            <a:off x="104298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4347" name="Text Box 13"/>
          <p:cNvSpPr txBox="1">
            <a:spLocks noChangeArrowheads="1"/>
          </p:cNvSpPr>
          <p:nvPr/>
        </p:nvSpPr>
        <p:spPr bwMode="auto">
          <a:xfrm>
            <a:off x="2627313"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4348" name="Text Box 14"/>
          <p:cNvSpPr txBox="1">
            <a:spLocks noChangeArrowheads="1"/>
          </p:cNvSpPr>
          <p:nvPr/>
        </p:nvSpPr>
        <p:spPr bwMode="auto">
          <a:xfrm>
            <a:off x="442753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4349" name="Text Box 15"/>
          <p:cNvSpPr txBox="1">
            <a:spLocks noChangeArrowheads="1"/>
          </p:cNvSpPr>
          <p:nvPr/>
        </p:nvSpPr>
        <p:spPr bwMode="auto">
          <a:xfrm>
            <a:off x="6156325" y="3141663"/>
            <a:ext cx="1512888"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4350" name="Text Box 16"/>
          <p:cNvSpPr txBox="1">
            <a:spLocks noChangeArrowheads="1"/>
          </p:cNvSpPr>
          <p:nvPr/>
        </p:nvSpPr>
        <p:spPr bwMode="auto">
          <a:xfrm>
            <a:off x="2411413" y="4581525"/>
            <a:ext cx="3240087" cy="579438"/>
          </a:xfrm>
          <a:prstGeom prst="rect">
            <a:avLst/>
          </a:prstGeom>
          <a:noFill/>
          <a:ln w="9525">
            <a:noFill/>
            <a:miter lim="800000"/>
            <a:headEnd/>
            <a:tailEnd/>
          </a:ln>
        </p:spPr>
        <p:txBody>
          <a:bodyPr>
            <a:spAutoFit/>
          </a:bodyPr>
          <a:lstStyle/>
          <a:p>
            <a:pPr algn="ctr">
              <a:spcBef>
                <a:spcPct val="50000"/>
              </a:spcBef>
            </a:pPr>
            <a:r>
              <a:rPr lang="es-ES" sz="3200" b="1">
                <a:latin typeface="Verdana" pitchFamily="34" charset="0"/>
              </a:rPr>
              <a:t>Av : 10/200</a:t>
            </a:r>
          </a:p>
        </p:txBody>
      </p:sp>
      <p:pic>
        <p:nvPicPr>
          <p:cNvPr id="14351" name="Picture 17" descr="burns"/>
          <p:cNvPicPr>
            <a:picLocks noChangeAspect="1" noChangeArrowheads="1"/>
          </p:cNvPicPr>
          <p:nvPr/>
        </p:nvPicPr>
        <p:blipFill>
          <a:blip r:embed="rId4" cstate="print"/>
          <a:srcRect l="12444" r="28452" b="9785"/>
          <a:stretch>
            <a:fillRect/>
          </a:stretch>
        </p:blipFill>
        <p:spPr bwMode="auto">
          <a:xfrm>
            <a:off x="3810000" y="1447800"/>
            <a:ext cx="914400" cy="1676400"/>
          </a:xfrm>
          <a:prstGeom prst="rect">
            <a:avLst/>
          </a:prstGeom>
          <a:noFill/>
          <a:ln w="9525">
            <a:noFill/>
            <a:miter lim="800000"/>
            <a:headEnd/>
            <a:tailEnd/>
          </a:ln>
        </p:spPr>
      </p:pic>
      <p:sp>
        <p:nvSpPr>
          <p:cNvPr id="14352" name="Rectangle 18"/>
          <p:cNvSpPr>
            <a:spLocks noChangeArrowheads="1"/>
          </p:cNvSpPr>
          <p:nvPr/>
        </p:nvSpPr>
        <p:spPr bwMode="auto">
          <a:xfrm>
            <a:off x="3200400" y="2743200"/>
            <a:ext cx="2389188" cy="396875"/>
          </a:xfrm>
          <a:prstGeom prst="rect">
            <a:avLst/>
          </a:prstGeom>
          <a:noFill/>
          <a:ln w="9525">
            <a:noFill/>
            <a:miter lim="800000"/>
            <a:headEnd/>
            <a:tailEnd/>
          </a:ln>
        </p:spPr>
        <p:txBody>
          <a:bodyPr wrap="none">
            <a:spAutoFit/>
          </a:bodyPr>
          <a:lstStyle/>
          <a:p>
            <a:r>
              <a:rPr lang="es-ES" sz="2000" b="1">
                <a:solidFill>
                  <a:srgbClr val="FF3300"/>
                </a:solidFill>
              </a:rPr>
              <a:t>20 pies = 6 metros</a:t>
            </a:r>
          </a:p>
        </p:txBody>
      </p:sp>
      <p:pic>
        <p:nvPicPr>
          <p:cNvPr id="17" name="16 Imagen" descr="D:\CIELITO\FABITO\R.B.C\2010\LOGO EIFODEC.jpg"/>
          <p:cNvPicPr/>
          <p:nvPr/>
        </p:nvPicPr>
        <p:blipFill>
          <a:blip r:embed="rId5" cstate="print"/>
          <a:stretch>
            <a:fillRect/>
          </a:stretch>
        </p:blipFill>
        <p:spPr bwMode="auto">
          <a:xfrm>
            <a:off x="428596" y="142852"/>
            <a:ext cx="1214446" cy="1214446"/>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p:txBody>
          <a:bodyPr/>
          <a:lstStyle/>
          <a:p>
            <a:pPr eaLnBrk="1" hangingPunct="1"/>
            <a:endParaRPr lang="es-ES" smtClean="0"/>
          </a:p>
          <a:p>
            <a:pPr eaLnBrk="1" hangingPunct="1"/>
            <a:endParaRPr lang="es-ES" smtClean="0"/>
          </a:p>
          <a:p>
            <a:pPr eaLnBrk="1" hangingPunct="1">
              <a:buFont typeface="Wingdings" pitchFamily="2" charset="2"/>
              <a:buNone/>
            </a:pPr>
            <a:r>
              <a:rPr lang="es-ES" smtClean="0"/>
              <a:t>  </a:t>
            </a:r>
          </a:p>
        </p:txBody>
      </p:sp>
      <p:sp>
        <p:nvSpPr>
          <p:cNvPr id="15363" name="Line 3"/>
          <p:cNvSpPr>
            <a:spLocks noChangeShapeType="1"/>
          </p:cNvSpPr>
          <p:nvPr/>
        </p:nvSpPr>
        <p:spPr bwMode="auto">
          <a:xfrm>
            <a:off x="900113" y="3141663"/>
            <a:ext cx="6911975" cy="0"/>
          </a:xfrm>
          <a:prstGeom prst="line">
            <a:avLst/>
          </a:prstGeom>
          <a:noFill/>
          <a:ln w="9525">
            <a:solidFill>
              <a:schemeClr val="tx1"/>
            </a:solidFill>
            <a:round/>
            <a:headEnd/>
            <a:tailEnd/>
          </a:ln>
        </p:spPr>
        <p:txBody>
          <a:bodyPr/>
          <a:lstStyle/>
          <a:p>
            <a:endParaRPr lang="en-US"/>
          </a:p>
        </p:txBody>
      </p:sp>
      <p:sp>
        <p:nvSpPr>
          <p:cNvPr id="15364" name="Line 4"/>
          <p:cNvSpPr>
            <a:spLocks noChangeShapeType="1"/>
          </p:cNvSpPr>
          <p:nvPr/>
        </p:nvSpPr>
        <p:spPr bwMode="auto">
          <a:xfrm>
            <a:off x="971550" y="3500438"/>
            <a:ext cx="1655763" cy="0"/>
          </a:xfrm>
          <a:prstGeom prst="line">
            <a:avLst/>
          </a:prstGeom>
          <a:noFill/>
          <a:ln w="9525">
            <a:solidFill>
              <a:schemeClr val="tx1"/>
            </a:solidFill>
            <a:round/>
            <a:headEnd/>
            <a:tailEnd type="triangle" w="med" len="med"/>
          </a:ln>
        </p:spPr>
        <p:txBody>
          <a:bodyPr/>
          <a:lstStyle/>
          <a:p>
            <a:endParaRPr lang="en-US"/>
          </a:p>
        </p:txBody>
      </p:sp>
      <p:sp>
        <p:nvSpPr>
          <p:cNvPr id="15365" name="Line 5"/>
          <p:cNvSpPr>
            <a:spLocks noChangeShapeType="1"/>
          </p:cNvSpPr>
          <p:nvPr/>
        </p:nvSpPr>
        <p:spPr bwMode="auto">
          <a:xfrm>
            <a:off x="2700338" y="3500438"/>
            <a:ext cx="1511300" cy="0"/>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a:off x="4356100" y="3500438"/>
            <a:ext cx="1655763" cy="0"/>
          </a:xfrm>
          <a:prstGeom prst="line">
            <a:avLst/>
          </a:prstGeom>
          <a:noFill/>
          <a:ln w="9525">
            <a:solidFill>
              <a:schemeClr val="tx1"/>
            </a:solidFill>
            <a:round/>
            <a:headEnd/>
            <a:tailEnd type="triangle" w="med" len="med"/>
          </a:ln>
        </p:spPr>
        <p:txBody>
          <a:bodyPr/>
          <a:lstStyle/>
          <a:p>
            <a:endParaRPr lang="en-US"/>
          </a:p>
        </p:txBody>
      </p:sp>
      <p:sp>
        <p:nvSpPr>
          <p:cNvPr id="15367" name="Line 7"/>
          <p:cNvSpPr>
            <a:spLocks noChangeShapeType="1"/>
          </p:cNvSpPr>
          <p:nvPr/>
        </p:nvSpPr>
        <p:spPr bwMode="auto">
          <a:xfrm>
            <a:off x="6156325" y="3500438"/>
            <a:ext cx="1655763" cy="0"/>
          </a:xfrm>
          <a:prstGeom prst="line">
            <a:avLst/>
          </a:prstGeom>
          <a:noFill/>
          <a:ln w="9525">
            <a:solidFill>
              <a:schemeClr val="tx1"/>
            </a:solidFill>
            <a:round/>
            <a:headEnd/>
            <a:tailEnd type="triangle" w="med" len="med"/>
          </a:ln>
        </p:spPr>
        <p:txBody>
          <a:bodyPr/>
          <a:lstStyle/>
          <a:p>
            <a:endParaRPr lang="en-US"/>
          </a:p>
        </p:txBody>
      </p:sp>
      <p:pic>
        <p:nvPicPr>
          <p:cNvPr id="15368" name="Picture 9" descr="tn_CHAR-SNELLEN"/>
          <p:cNvPicPr>
            <a:picLocks noChangeAspect="1" noChangeArrowheads="1"/>
          </p:cNvPicPr>
          <p:nvPr/>
        </p:nvPicPr>
        <p:blipFill>
          <a:blip r:embed="rId3" cstate="print"/>
          <a:srcRect/>
          <a:stretch>
            <a:fillRect/>
          </a:stretch>
        </p:blipFill>
        <p:spPr bwMode="auto">
          <a:xfrm>
            <a:off x="8027988" y="1268413"/>
            <a:ext cx="863600" cy="1728787"/>
          </a:xfrm>
          <a:prstGeom prst="rect">
            <a:avLst/>
          </a:prstGeom>
          <a:noFill/>
          <a:ln w="19050">
            <a:solidFill>
              <a:srgbClr val="000000"/>
            </a:solidFill>
            <a:miter lim="800000"/>
            <a:headEnd/>
            <a:tailEnd/>
          </a:ln>
        </p:spPr>
      </p:pic>
      <p:sp>
        <p:nvSpPr>
          <p:cNvPr id="15369" name="Text Box 10"/>
          <p:cNvSpPr txBox="1">
            <a:spLocks noChangeArrowheads="1"/>
          </p:cNvSpPr>
          <p:nvPr/>
        </p:nvSpPr>
        <p:spPr bwMode="auto">
          <a:xfrm>
            <a:off x="900113" y="2636838"/>
            <a:ext cx="6985000" cy="366712"/>
          </a:xfrm>
          <a:prstGeom prst="rect">
            <a:avLst/>
          </a:prstGeom>
          <a:noFill/>
          <a:ln w="9525">
            <a:noFill/>
            <a:miter lim="800000"/>
            <a:headEnd/>
            <a:tailEnd/>
          </a:ln>
        </p:spPr>
        <p:txBody>
          <a:bodyPr>
            <a:spAutoFit/>
          </a:bodyPr>
          <a:lstStyle/>
          <a:p>
            <a:pPr algn="ctr">
              <a:spcBef>
                <a:spcPct val="50000"/>
              </a:spcBef>
            </a:pPr>
            <a:r>
              <a:rPr lang="es-ES" b="1">
                <a:solidFill>
                  <a:srgbClr val="FF3300"/>
                </a:solidFill>
                <a:latin typeface="Verdana" pitchFamily="34" charset="0"/>
              </a:rPr>
              <a:t>20 pies = 6 mts.</a:t>
            </a:r>
          </a:p>
        </p:txBody>
      </p:sp>
      <p:sp>
        <p:nvSpPr>
          <p:cNvPr id="15370" name="Text Box 11"/>
          <p:cNvSpPr txBox="1">
            <a:spLocks noChangeArrowheads="1"/>
          </p:cNvSpPr>
          <p:nvPr/>
        </p:nvSpPr>
        <p:spPr bwMode="auto">
          <a:xfrm>
            <a:off x="971550" y="3141663"/>
            <a:ext cx="1439863" cy="366712"/>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15371" name="Text Box 12"/>
          <p:cNvSpPr txBox="1">
            <a:spLocks noChangeArrowheads="1"/>
          </p:cNvSpPr>
          <p:nvPr/>
        </p:nvSpPr>
        <p:spPr bwMode="auto">
          <a:xfrm>
            <a:off x="104298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5372" name="Text Box 13"/>
          <p:cNvSpPr txBox="1">
            <a:spLocks noChangeArrowheads="1"/>
          </p:cNvSpPr>
          <p:nvPr/>
        </p:nvSpPr>
        <p:spPr bwMode="auto">
          <a:xfrm>
            <a:off x="2627313"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5373" name="Text Box 14"/>
          <p:cNvSpPr txBox="1">
            <a:spLocks noChangeArrowheads="1"/>
          </p:cNvSpPr>
          <p:nvPr/>
        </p:nvSpPr>
        <p:spPr bwMode="auto">
          <a:xfrm>
            <a:off x="4427538" y="3141663"/>
            <a:ext cx="1512887"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5374" name="Text Box 15"/>
          <p:cNvSpPr txBox="1">
            <a:spLocks noChangeArrowheads="1"/>
          </p:cNvSpPr>
          <p:nvPr/>
        </p:nvSpPr>
        <p:spPr bwMode="auto">
          <a:xfrm>
            <a:off x="6156325" y="3141663"/>
            <a:ext cx="1512888" cy="366712"/>
          </a:xfrm>
          <a:prstGeom prst="rect">
            <a:avLst/>
          </a:prstGeom>
          <a:noFill/>
          <a:ln w="9525">
            <a:noFill/>
            <a:miter lim="800000"/>
            <a:headEnd/>
            <a:tailEnd/>
          </a:ln>
        </p:spPr>
        <p:txBody>
          <a:bodyPr>
            <a:spAutoFit/>
          </a:bodyPr>
          <a:lstStyle/>
          <a:p>
            <a:pPr algn="ctr">
              <a:spcBef>
                <a:spcPct val="50000"/>
              </a:spcBef>
            </a:pPr>
            <a:r>
              <a:rPr lang="es-ES">
                <a:latin typeface="Verdana" pitchFamily="34" charset="0"/>
              </a:rPr>
              <a:t>5 pies</a:t>
            </a:r>
          </a:p>
        </p:txBody>
      </p:sp>
      <p:sp>
        <p:nvSpPr>
          <p:cNvPr id="15375" name="Text Box 16"/>
          <p:cNvSpPr txBox="1">
            <a:spLocks noChangeArrowheads="1"/>
          </p:cNvSpPr>
          <p:nvPr/>
        </p:nvSpPr>
        <p:spPr bwMode="auto">
          <a:xfrm>
            <a:off x="2246313" y="4581525"/>
            <a:ext cx="3240087" cy="579438"/>
          </a:xfrm>
          <a:prstGeom prst="rect">
            <a:avLst/>
          </a:prstGeom>
          <a:noFill/>
          <a:ln w="9525">
            <a:noFill/>
            <a:miter lim="800000"/>
            <a:headEnd/>
            <a:tailEnd/>
          </a:ln>
        </p:spPr>
        <p:txBody>
          <a:bodyPr>
            <a:spAutoFit/>
          </a:bodyPr>
          <a:lstStyle/>
          <a:p>
            <a:pPr algn="ctr">
              <a:spcBef>
                <a:spcPct val="50000"/>
              </a:spcBef>
            </a:pPr>
            <a:r>
              <a:rPr lang="es-ES" sz="3200" b="1">
                <a:latin typeface="Verdana" pitchFamily="34" charset="0"/>
              </a:rPr>
              <a:t>Av : 5/200</a:t>
            </a:r>
          </a:p>
        </p:txBody>
      </p:sp>
      <p:pic>
        <p:nvPicPr>
          <p:cNvPr id="15376" name="Picture 17" descr="burns"/>
          <p:cNvPicPr>
            <a:picLocks noChangeAspect="1" noChangeArrowheads="1"/>
          </p:cNvPicPr>
          <p:nvPr/>
        </p:nvPicPr>
        <p:blipFill>
          <a:blip r:embed="rId4" cstate="print"/>
          <a:srcRect l="12444" r="28452" b="9785"/>
          <a:stretch>
            <a:fillRect/>
          </a:stretch>
        </p:blipFill>
        <p:spPr bwMode="auto">
          <a:xfrm>
            <a:off x="5562600" y="1447800"/>
            <a:ext cx="914400" cy="1676400"/>
          </a:xfrm>
          <a:prstGeom prst="rect">
            <a:avLst/>
          </a:prstGeom>
          <a:noFill/>
          <a:ln w="9525">
            <a:noFill/>
            <a:miter lim="800000"/>
            <a:headEnd/>
            <a:tailEnd/>
          </a:ln>
        </p:spPr>
      </p:pic>
      <p:pic>
        <p:nvPicPr>
          <p:cNvPr id="17" name="16 Imagen" descr="D:\CIELITO\FABITO\R.B.C\2010\LOGO EIFODEC.jpg"/>
          <p:cNvPicPr/>
          <p:nvPr/>
        </p:nvPicPr>
        <p:blipFill>
          <a:blip r:embed="rId5" cstate="print"/>
          <a:stretch>
            <a:fillRect/>
          </a:stretch>
        </p:blipFill>
        <p:spPr bwMode="auto">
          <a:xfrm>
            <a:off x="428596" y="142852"/>
            <a:ext cx="1214446" cy="1214446"/>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3010026"/>
          <p:cNvPicPr>
            <a:picLocks noChangeAspect="1" noChangeArrowheads="1"/>
          </p:cNvPicPr>
          <p:nvPr/>
        </p:nvPicPr>
        <p:blipFill>
          <a:blip r:embed="rId3" cstate="print"/>
          <a:srcRect/>
          <a:stretch>
            <a:fillRect/>
          </a:stretch>
        </p:blipFill>
        <p:spPr bwMode="auto">
          <a:xfrm>
            <a:off x="685800" y="2057400"/>
            <a:ext cx="4572000" cy="3429000"/>
          </a:xfrm>
          <a:prstGeom prst="rect">
            <a:avLst/>
          </a:prstGeom>
          <a:noFill/>
          <a:ln w="9525">
            <a:noFill/>
            <a:miter lim="800000"/>
            <a:headEnd/>
            <a:tailEnd/>
          </a:ln>
        </p:spPr>
      </p:pic>
      <p:sp>
        <p:nvSpPr>
          <p:cNvPr id="16387" name="Text Box 3"/>
          <p:cNvSpPr txBox="1">
            <a:spLocks noChangeArrowheads="1"/>
          </p:cNvSpPr>
          <p:nvPr/>
        </p:nvSpPr>
        <p:spPr bwMode="auto">
          <a:xfrm>
            <a:off x="914400" y="730250"/>
            <a:ext cx="7239000" cy="641350"/>
          </a:xfrm>
          <a:prstGeom prst="rect">
            <a:avLst/>
          </a:prstGeom>
          <a:noFill/>
          <a:ln w="9525">
            <a:noFill/>
            <a:miter lim="800000"/>
            <a:headEnd/>
            <a:tailEnd/>
          </a:ln>
        </p:spPr>
        <p:txBody>
          <a:bodyPr>
            <a:spAutoFit/>
          </a:bodyPr>
          <a:lstStyle/>
          <a:p>
            <a:pPr algn="ctr"/>
            <a:r>
              <a:rPr lang="es-PE" sz="3600" b="1" dirty="0" smtClean="0">
                <a:solidFill>
                  <a:srgbClr val="009999"/>
                </a:solidFill>
                <a:latin typeface="Verdana" pitchFamily="34" charset="0"/>
              </a:rPr>
              <a:t>CUENTA </a:t>
            </a:r>
            <a:r>
              <a:rPr lang="es-PE" sz="3600" b="1" dirty="0">
                <a:solidFill>
                  <a:srgbClr val="009999"/>
                </a:solidFill>
                <a:latin typeface="Verdana" pitchFamily="34" charset="0"/>
              </a:rPr>
              <a:t>DEDOS (CD)</a:t>
            </a:r>
            <a:endParaRPr lang="es-ES" sz="3600" b="1" dirty="0">
              <a:solidFill>
                <a:srgbClr val="009999"/>
              </a:solidFill>
              <a:latin typeface="Verdana" pitchFamily="34" charset="0"/>
            </a:endParaRPr>
          </a:p>
        </p:txBody>
      </p:sp>
      <p:sp>
        <p:nvSpPr>
          <p:cNvPr id="16388" name="Rectangle 4"/>
          <p:cNvSpPr>
            <a:spLocks noChangeArrowheads="1"/>
          </p:cNvSpPr>
          <p:nvPr/>
        </p:nvSpPr>
        <p:spPr bwMode="auto">
          <a:xfrm>
            <a:off x="395288" y="5943600"/>
            <a:ext cx="4710112" cy="457200"/>
          </a:xfrm>
          <a:prstGeom prst="rect">
            <a:avLst/>
          </a:prstGeom>
          <a:noFill/>
          <a:ln w="9525">
            <a:noFill/>
            <a:miter lim="800000"/>
            <a:headEnd/>
            <a:tailEnd/>
          </a:ln>
        </p:spPr>
        <p:txBody>
          <a:bodyPr>
            <a:spAutoFit/>
          </a:bodyPr>
          <a:lstStyle/>
          <a:p>
            <a:pPr>
              <a:spcBef>
                <a:spcPct val="20000"/>
              </a:spcBef>
              <a:buClr>
                <a:schemeClr val="tx2"/>
              </a:buClr>
              <a:buSzPct val="70000"/>
              <a:buFont typeface="Wingdings" pitchFamily="2" charset="2"/>
              <a:buNone/>
            </a:pPr>
            <a:r>
              <a:rPr lang="es-ES" sz="2400" b="1" dirty="0">
                <a:solidFill>
                  <a:srgbClr val="FF3300"/>
                </a:solidFill>
                <a:latin typeface="Verdana" pitchFamily="34" charset="0"/>
              </a:rPr>
              <a:t>Ej. Anotar CD +- 30cm.</a:t>
            </a:r>
          </a:p>
        </p:txBody>
      </p:sp>
      <p:pic>
        <p:nvPicPr>
          <p:cNvPr id="16389" name="Picture 5" descr="foto 008"/>
          <p:cNvPicPr>
            <a:picLocks noChangeAspect="1" noChangeArrowheads="1"/>
          </p:cNvPicPr>
          <p:nvPr/>
        </p:nvPicPr>
        <p:blipFill>
          <a:blip r:embed="rId4" cstate="print"/>
          <a:srcRect/>
          <a:stretch>
            <a:fillRect/>
          </a:stretch>
        </p:blipFill>
        <p:spPr bwMode="auto">
          <a:xfrm>
            <a:off x="5638800" y="1600200"/>
            <a:ext cx="3124200" cy="2613025"/>
          </a:xfrm>
          <a:prstGeom prst="rect">
            <a:avLst/>
          </a:prstGeom>
          <a:noFill/>
          <a:ln w="9525">
            <a:noFill/>
            <a:miter lim="800000"/>
            <a:headEnd/>
            <a:tailEnd/>
          </a:ln>
        </p:spPr>
      </p:pic>
      <p:pic>
        <p:nvPicPr>
          <p:cNvPr id="16390" name="Picture 7" descr="catarata2"/>
          <p:cNvPicPr>
            <a:picLocks noChangeAspect="1" noChangeArrowheads="1"/>
          </p:cNvPicPr>
          <p:nvPr/>
        </p:nvPicPr>
        <p:blipFill>
          <a:blip r:embed="rId5" cstate="print">
            <a:lum bright="6000" contrast="12000"/>
          </a:blip>
          <a:srcRect/>
          <a:stretch>
            <a:fillRect/>
          </a:stretch>
        </p:blipFill>
        <p:spPr bwMode="auto">
          <a:xfrm>
            <a:off x="5638800" y="4343400"/>
            <a:ext cx="3048000" cy="2208213"/>
          </a:xfrm>
          <a:prstGeom prst="rect">
            <a:avLst/>
          </a:prstGeom>
          <a:noFill/>
          <a:ln w="9525">
            <a:noFill/>
            <a:miter lim="800000"/>
            <a:headEnd/>
            <a:tailEnd/>
          </a:ln>
        </p:spPr>
      </p:pic>
      <p:pic>
        <p:nvPicPr>
          <p:cNvPr id="7" name="6 Imagen" descr="D:\CIELITO\FABITO\R.B.C\2010\LOGO EIFODEC.jpg"/>
          <p:cNvPicPr/>
          <p:nvPr/>
        </p:nvPicPr>
        <p:blipFill>
          <a:blip r:embed="rId6" cstate="print"/>
          <a:stretch>
            <a:fillRect/>
          </a:stretch>
        </p:blipFill>
        <p:spPr bwMode="auto">
          <a:xfrm>
            <a:off x="428596" y="142852"/>
            <a:ext cx="1214446" cy="121444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31863" y="381000"/>
            <a:ext cx="7373937" cy="823913"/>
          </a:xfrm>
        </p:spPr>
        <p:txBody>
          <a:bodyPr/>
          <a:lstStyle/>
          <a:p>
            <a:pPr eaLnBrk="1" hangingPunct="1"/>
            <a:r>
              <a:rPr lang="es-PE" sz="3600" b="1" dirty="0" smtClean="0">
                <a:solidFill>
                  <a:srgbClr val="009999"/>
                </a:solidFill>
              </a:rPr>
              <a:t>     MOVIMIENTO DE MANOS (MM)</a:t>
            </a:r>
            <a:endParaRPr lang="es-ES" sz="3600" b="1" dirty="0" smtClean="0">
              <a:solidFill>
                <a:srgbClr val="009999"/>
              </a:solidFill>
            </a:endParaRPr>
          </a:p>
        </p:txBody>
      </p:sp>
      <p:pic>
        <p:nvPicPr>
          <p:cNvPr id="17411" name="Picture 3" descr="S3010028"/>
          <p:cNvPicPr>
            <a:picLocks noChangeAspect="1" noChangeArrowheads="1"/>
          </p:cNvPicPr>
          <p:nvPr/>
        </p:nvPicPr>
        <p:blipFill>
          <a:blip r:embed="rId3" cstate="print"/>
          <a:srcRect/>
          <a:stretch>
            <a:fillRect/>
          </a:stretch>
        </p:blipFill>
        <p:spPr bwMode="auto">
          <a:xfrm>
            <a:off x="762000" y="1905000"/>
            <a:ext cx="4572000" cy="3429000"/>
          </a:xfrm>
          <a:prstGeom prst="rect">
            <a:avLst/>
          </a:prstGeom>
          <a:noFill/>
          <a:ln w="9525">
            <a:noFill/>
            <a:miter lim="800000"/>
            <a:headEnd/>
            <a:tailEnd/>
          </a:ln>
        </p:spPr>
      </p:pic>
      <p:sp>
        <p:nvSpPr>
          <p:cNvPr id="17412" name="Rectangle 4"/>
          <p:cNvSpPr>
            <a:spLocks noChangeArrowheads="1"/>
          </p:cNvSpPr>
          <p:nvPr/>
        </p:nvSpPr>
        <p:spPr bwMode="auto">
          <a:xfrm>
            <a:off x="827088" y="6021388"/>
            <a:ext cx="3744912" cy="461962"/>
          </a:xfrm>
          <a:prstGeom prst="rect">
            <a:avLst/>
          </a:prstGeom>
          <a:noFill/>
          <a:ln w="9525">
            <a:noFill/>
            <a:miter lim="800000"/>
            <a:headEnd/>
            <a:tailEnd/>
          </a:ln>
        </p:spPr>
        <p:txBody>
          <a:bodyPr>
            <a:spAutoFit/>
          </a:bodyPr>
          <a:lstStyle/>
          <a:p>
            <a:r>
              <a:rPr lang="es-ES" sz="2400">
                <a:latin typeface="Verdana" pitchFamily="34" charset="0"/>
              </a:rPr>
              <a:t>Registrar MM +-30cm.</a:t>
            </a:r>
          </a:p>
        </p:txBody>
      </p:sp>
      <p:sp>
        <p:nvSpPr>
          <p:cNvPr id="17413" name="Line 5"/>
          <p:cNvSpPr>
            <a:spLocks noChangeShapeType="1"/>
          </p:cNvSpPr>
          <p:nvPr/>
        </p:nvSpPr>
        <p:spPr bwMode="auto">
          <a:xfrm flipH="1">
            <a:off x="2590800" y="2286000"/>
            <a:ext cx="76200" cy="304800"/>
          </a:xfrm>
          <a:prstGeom prst="line">
            <a:avLst/>
          </a:prstGeom>
          <a:noFill/>
          <a:ln w="12700">
            <a:solidFill>
              <a:schemeClr val="tx1"/>
            </a:solidFill>
            <a:round/>
            <a:headEnd/>
            <a:tailEnd/>
          </a:ln>
        </p:spPr>
        <p:txBody>
          <a:bodyPr/>
          <a:lstStyle/>
          <a:p>
            <a:endParaRPr lang="en-US"/>
          </a:p>
        </p:txBody>
      </p:sp>
      <p:sp>
        <p:nvSpPr>
          <p:cNvPr id="17414" name="Line 6"/>
          <p:cNvSpPr>
            <a:spLocks noChangeShapeType="1"/>
          </p:cNvSpPr>
          <p:nvPr/>
        </p:nvSpPr>
        <p:spPr bwMode="auto">
          <a:xfrm>
            <a:off x="2590800" y="2590800"/>
            <a:ext cx="76200" cy="304800"/>
          </a:xfrm>
          <a:prstGeom prst="line">
            <a:avLst/>
          </a:prstGeom>
          <a:noFill/>
          <a:ln w="9525">
            <a:solidFill>
              <a:schemeClr val="tx1"/>
            </a:solidFill>
            <a:round/>
            <a:headEnd/>
            <a:tailEnd/>
          </a:ln>
        </p:spPr>
        <p:txBody>
          <a:bodyPr/>
          <a:lstStyle/>
          <a:p>
            <a:endParaRPr lang="en-US"/>
          </a:p>
        </p:txBody>
      </p:sp>
      <p:sp>
        <p:nvSpPr>
          <p:cNvPr id="17415" name="Line 9"/>
          <p:cNvSpPr>
            <a:spLocks noChangeShapeType="1"/>
          </p:cNvSpPr>
          <p:nvPr/>
        </p:nvSpPr>
        <p:spPr bwMode="auto">
          <a:xfrm>
            <a:off x="2895600" y="2362200"/>
            <a:ext cx="152400" cy="304800"/>
          </a:xfrm>
          <a:prstGeom prst="line">
            <a:avLst/>
          </a:prstGeom>
          <a:noFill/>
          <a:ln w="19050">
            <a:solidFill>
              <a:schemeClr val="tx1"/>
            </a:solidFill>
            <a:round/>
            <a:headEnd/>
            <a:tailEnd/>
          </a:ln>
        </p:spPr>
        <p:txBody>
          <a:bodyPr/>
          <a:lstStyle/>
          <a:p>
            <a:endParaRPr lang="en-US"/>
          </a:p>
        </p:txBody>
      </p:sp>
      <p:sp>
        <p:nvSpPr>
          <p:cNvPr id="17416" name="Line 10"/>
          <p:cNvSpPr>
            <a:spLocks noChangeShapeType="1"/>
          </p:cNvSpPr>
          <p:nvPr/>
        </p:nvSpPr>
        <p:spPr bwMode="auto">
          <a:xfrm>
            <a:off x="3048000" y="2667000"/>
            <a:ext cx="0" cy="381000"/>
          </a:xfrm>
          <a:prstGeom prst="line">
            <a:avLst/>
          </a:prstGeom>
          <a:noFill/>
          <a:ln w="19050">
            <a:solidFill>
              <a:schemeClr val="tx1"/>
            </a:solidFill>
            <a:round/>
            <a:headEnd/>
            <a:tailEnd/>
          </a:ln>
        </p:spPr>
        <p:txBody>
          <a:bodyPr/>
          <a:lstStyle/>
          <a:p>
            <a:endParaRPr lang="en-US"/>
          </a:p>
        </p:txBody>
      </p:sp>
      <p:sp>
        <p:nvSpPr>
          <p:cNvPr id="17417" name="Line 12"/>
          <p:cNvSpPr>
            <a:spLocks noChangeShapeType="1"/>
          </p:cNvSpPr>
          <p:nvPr/>
        </p:nvSpPr>
        <p:spPr bwMode="auto">
          <a:xfrm>
            <a:off x="3048000" y="2438400"/>
            <a:ext cx="76200" cy="228600"/>
          </a:xfrm>
          <a:prstGeom prst="line">
            <a:avLst/>
          </a:prstGeom>
          <a:noFill/>
          <a:ln w="9525">
            <a:solidFill>
              <a:schemeClr val="tx1"/>
            </a:solidFill>
            <a:round/>
            <a:headEnd/>
            <a:tailEnd/>
          </a:ln>
        </p:spPr>
        <p:txBody>
          <a:bodyPr/>
          <a:lstStyle/>
          <a:p>
            <a:endParaRPr lang="en-US"/>
          </a:p>
        </p:txBody>
      </p:sp>
      <p:sp>
        <p:nvSpPr>
          <p:cNvPr id="17418" name="Line 13"/>
          <p:cNvSpPr>
            <a:spLocks noChangeShapeType="1"/>
          </p:cNvSpPr>
          <p:nvPr/>
        </p:nvSpPr>
        <p:spPr bwMode="auto">
          <a:xfrm>
            <a:off x="3124200" y="2667000"/>
            <a:ext cx="0" cy="228600"/>
          </a:xfrm>
          <a:prstGeom prst="line">
            <a:avLst/>
          </a:prstGeom>
          <a:noFill/>
          <a:ln w="9525">
            <a:solidFill>
              <a:schemeClr val="tx1"/>
            </a:solidFill>
            <a:round/>
            <a:headEnd/>
            <a:tailEnd/>
          </a:ln>
        </p:spPr>
        <p:txBody>
          <a:bodyPr/>
          <a:lstStyle/>
          <a:p>
            <a:endParaRPr lang="en-US"/>
          </a:p>
        </p:txBody>
      </p:sp>
      <p:sp>
        <p:nvSpPr>
          <p:cNvPr id="17419" name="Line 14"/>
          <p:cNvSpPr>
            <a:spLocks noChangeShapeType="1"/>
          </p:cNvSpPr>
          <p:nvPr/>
        </p:nvSpPr>
        <p:spPr bwMode="auto">
          <a:xfrm flipH="1">
            <a:off x="2514600" y="2286000"/>
            <a:ext cx="76200" cy="228600"/>
          </a:xfrm>
          <a:prstGeom prst="line">
            <a:avLst/>
          </a:prstGeom>
          <a:noFill/>
          <a:ln w="9525">
            <a:solidFill>
              <a:schemeClr val="tx1"/>
            </a:solidFill>
            <a:round/>
            <a:headEnd/>
            <a:tailEnd/>
          </a:ln>
        </p:spPr>
        <p:txBody>
          <a:bodyPr/>
          <a:lstStyle/>
          <a:p>
            <a:endParaRPr lang="en-US"/>
          </a:p>
        </p:txBody>
      </p:sp>
      <p:sp>
        <p:nvSpPr>
          <p:cNvPr id="17420" name="Line 15"/>
          <p:cNvSpPr>
            <a:spLocks noChangeShapeType="1"/>
          </p:cNvSpPr>
          <p:nvPr/>
        </p:nvSpPr>
        <p:spPr bwMode="auto">
          <a:xfrm>
            <a:off x="2514600" y="2590800"/>
            <a:ext cx="76200" cy="304800"/>
          </a:xfrm>
          <a:prstGeom prst="line">
            <a:avLst/>
          </a:prstGeom>
          <a:noFill/>
          <a:ln w="19050">
            <a:solidFill>
              <a:schemeClr val="tx1"/>
            </a:solidFill>
            <a:round/>
            <a:headEnd/>
            <a:tailEnd/>
          </a:ln>
        </p:spPr>
        <p:txBody>
          <a:bodyPr/>
          <a:lstStyle/>
          <a:p>
            <a:endParaRPr lang="en-US"/>
          </a:p>
        </p:txBody>
      </p:sp>
      <p:pic>
        <p:nvPicPr>
          <p:cNvPr id="17421" name="Picture 16" descr="index_11_3"/>
          <p:cNvPicPr>
            <a:picLocks noChangeAspect="1" noChangeArrowheads="1"/>
          </p:cNvPicPr>
          <p:nvPr/>
        </p:nvPicPr>
        <p:blipFill>
          <a:blip r:embed="rId4" cstate="print">
            <a:lum contrast="12000"/>
          </a:blip>
          <a:srcRect/>
          <a:stretch>
            <a:fillRect/>
          </a:stretch>
        </p:blipFill>
        <p:spPr bwMode="auto">
          <a:xfrm>
            <a:off x="5715000" y="1600200"/>
            <a:ext cx="2895600" cy="1878013"/>
          </a:xfrm>
          <a:prstGeom prst="rect">
            <a:avLst/>
          </a:prstGeom>
          <a:noFill/>
          <a:ln w="9525">
            <a:noFill/>
            <a:miter lim="800000"/>
            <a:headEnd/>
            <a:tailEnd/>
          </a:ln>
        </p:spPr>
      </p:pic>
      <p:pic>
        <p:nvPicPr>
          <p:cNvPr id="17422" name="Picture 17" descr="catarata"/>
          <p:cNvPicPr>
            <a:picLocks noChangeAspect="1" noChangeArrowheads="1"/>
          </p:cNvPicPr>
          <p:nvPr/>
        </p:nvPicPr>
        <p:blipFill>
          <a:blip r:embed="rId5" cstate="print">
            <a:lum contrast="6000"/>
          </a:blip>
          <a:srcRect/>
          <a:stretch>
            <a:fillRect/>
          </a:stretch>
        </p:blipFill>
        <p:spPr bwMode="auto">
          <a:xfrm>
            <a:off x="5715000" y="3657600"/>
            <a:ext cx="3048000" cy="2286000"/>
          </a:xfrm>
          <a:prstGeom prst="rect">
            <a:avLst/>
          </a:prstGeom>
          <a:noFill/>
          <a:ln w="9525">
            <a:noFill/>
            <a:miter lim="800000"/>
            <a:headEnd/>
            <a:tailEnd/>
          </a:ln>
        </p:spPr>
      </p:pic>
      <p:pic>
        <p:nvPicPr>
          <p:cNvPr id="15" name="14 Imagen" descr="D:\CIELITO\FABITO\R.B.C\2010\LOGO EIFODEC.jpg"/>
          <p:cNvPicPr/>
          <p:nvPr/>
        </p:nvPicPr>
        <p:blipFill>
          <a:blip r:embed="rId6" cstate="print"/>
          <a:stretch>
            <a:fillRect/>
          </a:stretch>
        </p:blipFill>
        <p:spPr bwMode="auto">
          <a:xfrm>
            <a:off x="428596" y="142852"/>
            <a:ext cx="1214446" cy="121444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468313" y="1557338"/>
            <a:ext cx="8215312" cy="4464050"/>
          </a:xfrm>
        </p:spPr>
        <p:txBody>
          <a:bodyPr/>
          <a:lstStyle/>
          <a:p>
            <a:pPr eaLnBrk="1" hangingPunct="1">
              <a:buFont typeface="Wingdings" pitchFamily="2" charset="2"/>
              <a:buNone/>
            </a:pPr>
            <a:r>
              <a:rPr lang="es-ES" b="1" dirty="0" smtClean="0"/>
              <a:t> </a:t>
            </a:r>
            <a:endParaRPr lang="es-ES" dirty="0" smtClean="0"/>
          </a:p>
          <a:p>
            <a:pPr eaLnBrk="1" hangingPunct="1"/>
            <a:r>
              <a:rPr lang="es-ES" b="1" dirty="0" smtClean="0"/>
              <a:t>PL     </a:t>
            </a:r>
            <a:r>
              <a:rPr lang="es-ES" dirty="0" smtClean="0"/>
              <a:t>PERCIBE LUZ  en O.D.  - O.I.   </a:t>
            </a:r>
          </a:p>
          <a:p>
            <a:pPr eaLnBrk="1" hangingPunct="1"/>
            <a:r>
              <a:rPr lang="es-ES" b="1" dirty="0" smtClean="0"/>
              <a:t>NPL   </a:t>
            </a:r>
            <a:r>
              <a:rPr lang="es-ES" dirty="0" smtClean="0"/>
              <a:t>NO PERCIBE LUZ</a:t>
            </a:r>
          </a:p>
          <a:p>
            <a:pPr eaLnBrk="1" hangingPunct="1">
              <a:buFont typeface="Wingdings" pitchFamily="2" charset="2"/>
              <a:buNone/>
            </a:pPr>
            <a:endParaRPr lang="es-ES" dirty="0" smtClean="0"/>
          </a:p>
          <a:p>
            <a:pPr eaLnBrk="1" hangingPunct="1">
              <a:buFont typeface="Wingdings" pitchFamily="2" charset="2"/>
              <a:buNone/>
            </a:pPr>
            <a:endParaRPr lang="es-ES" dirty="0" smtClean="0"/>
          </a:p>
        </p:txBody>
      </p:sp>
      <p:sp>
        <p:nvSpPr>
          <p:cNvPr id="18435" name="Rectangle 3"/>
          <p:cNvSpPr>
            <a:spLocks noGrp="1" noChangeArrowheads="1"/>
          </p:cNvSpPr>
          <p:nvPr>
            <p:ph type="title"/>
          </p:nvPr>
        </p:nvSpPr>
        <p:spPr>
          <a:xfrm>
            <a:off x="931863" y="533400"/>
            <a:ext cx="7158037" cy="976313"/>
          </a:xfrm>
          <a:noFill/>
        </p:spPr>
        <p:txBody>
          <a:bodyPr anchor="ctr"/>
          <a:lstStyle/>
          <a:p>
            <a:pPr eaLnBrk="1" hangingPunct="1"/>
            <a:r>
              <a:rPr lang="es-ES" sz="3600" b="1" dirty="0" smtClean="0">
                <a:solidFill>
                  <a:srgbClr val="009999"/>
                </a:solidFill>
              </a:rPr>
              <a:t>PERCEPCION LUMINOSA  PL</a:t>
            </a:r>
          </a:p>
        </p:txBody>
      </p:sp>
      <p:pic>
        <p:nvPicPr>
          <p:cNvPr id="36868" name="Picture 4"/>
          <p:cNvPicPr>
            <a:picLocks noChangeAspect="1" noChangeArrowheads="1"/>
          </p:cNvPicPr>
          <p:nvPr/>
        </p:nvPicPr>
        <p:blipFill>
          <a:blip r:embed="rId3" cstate="print">
            <a:lum contrast="12000"/>
          </a:blip>
          <a:srcRect/>
          <a:stretch>
            <a:fillRect/>
          </a:stretch>
        </p:blipFill>
        <p:spPr bwMode="auto">
          <a:xfrm>
            <a:off x="1066800" y="3810000"/>
            <a:ext cx="3743325" cy="2328863"/>
          </a:xfrm>
          <a:prstGeom prst="rect">
            <a:avLst/>
          </a:prstGeom>
          <a:noFill/>
          <a:effectLst>
            <a:outerShdw dist="107763" dir="2700000" algn="ctr" rotWithShape="0">
              <a:srgbClr val="808080">
                <a:alpha val="50000"/>
              </a:srgbClr>
            </a:outerShdw>
          </a:effectLst>
        </p:spPr>
      </p:pic>
      <p:pic>
        <p:nvPicPr>
          <p:cNvPr id="5" name="4 Imagen" descr="D:\CIELITO\FABITO\R.B.C\2010\LOGO EIFODEC.jpg"/>
          <p:cNvPicPr/>
          <p:nvPr/>
        </p:nvPicPr>
        <p:blipFill>
          <a:blip r:embed="rId4" cstate="print"/>
          <a:stretch>
            <a:fillRect/>
          </a:stretch>
        </p:blipFill>
        <p:spPr bwMode="auto">
          <a:xfrm>
            <a:off x="428596" y="142852"/>
            <a:ext cx="1214446" cy="121444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CuadroTexto"/>
          <p:cNvSpPr txBox="1">
            <a:spLocks noChangeArrowheads="1"/>
          </p:cNvSpPr>
          <p:nvPr/>
        </p:nvSpPr>
        <p:spPr bwMode="auto">
          <a:xfrm>
            <a:off x="1896004" y="533400"/>
            <a:ext cx="5261504" cy="584775"/>
          </a:xfrm>
          <a:prstGeom prst="rect">
            <a:avLst/>
          </a:prstGeom>
          <a:solidFill>
            <a:srgbClr val="002060"/>
          </a:solidFill>
          <a:ln w="9525">
            <a:noFill/>
            <a:miter lim="800000"/>
            <a:headEnd/>
            <a:tailEnd/>
          </a:ln>
        </p:spPr>
        <p:txBody>
          <a:bodyPr wrap="none">
            <a:spAutoFit/>
          </a:bodyPr>
          <a:lstStyle/>
          <a:p>
            <a:pPr algn="ctr"/>
            <a:r>
              <a:rPr lang="es-ES_tradnl" sz="3200" b="1" dirty="0">
                <a:solidFill>
                  <a:srgbClr val="FFFF00"/>
                </a:solidFill>
              </a:rPr>
              <a:t>FASES DE LA FUNCION VISUAL</a:t>
            </a:r>
            <a:endParaRPr lang="es-ES" sz="3200" b="1" dirty="0">
              <a:solidFill>
                <a:srgbClr val="FFFF00"/>
              </a:solidFill>
            </a:endParaRPr>
          </a:p>
        </p:txBody>
      </p:sp>
      <p:pic>
        <p:nvPicPr>
          <p:cNvPr id="20483" name="Imagen 5"/>
          <p:cNvPicPr>
            <a:picLocks noChangeAspect="1" noChangeArrowheads="1"/>
          </p:cNvPicPr>
          <p:nvPr/>
        </p:nvPicPr>
        <p:blipFill>
          <a:blip r:embed="rId2" cstate="print"/>
          <a:srcRect/>
          <a:stretch>
            <a:fillRect/>
          </a:stretch>
        </p:blipFill>
        <p:spPr bwMode="auto">
          <a:xfrm>
            <a:off x="1219200" y="2057400"/>
            <a:ext cx="7010400" cy="4219575"/>
          </a:xfrm>
          <a:prstGeom prst="rect">
            <a:avLst/>
          </a:prstGeom>
          <a:noFill/>
          <a:ln w="9525">
            <a:noFill/>
            <a:miter lim="800000"/>
            <a:headEnd/>
            <a:tailEnd/>
          </a:ln>
        </p:spPr>
      </p:pic>
      <p:sp>
        <p:nvSpPr>
          <p:cNvPr id="20484" name="Text Box 4"/>
          <p:cNvSpPr txBox="1">
            <a:spLocks noChangeArrowheads="1"/>
          </p:cNvSpPr>
          <p:nvPr/>
        </p:nvSpPr>
        <p:spPr bwMode="auto">
          <a:xfrm>
            <a:off x="228600" y="3200400"/>
            <a:ext cx="1600200" cy="609600"/>
          </a:xfrm>
          <a:prstGeom prst="rect">
            <a:avLst/>
          </a:prstGeom>
          <a:solidFill>
            <a:srgbClr val="FFFFFF"/>
          </a:solidFill>
          <a:ln w="9525">
            <a:solidFill>
              <a:srgbClr val="000000"/>
            </a:solidFill>
            <a:miter lim="800000"/>
            <a:headEnd/>
            <a:tailEnd/>
          </a:ln>
        </p:spPr>
        <p:txBody>
          <a:bodyPr/>
          <a:lstStyle/>
          <a:p>
            <a:pPr eaLnBrk="0" hangingPunct="0"/>
            <a:endParaRPr lang="es-ES" sz="1100" b="1" dirty="0">
              <a:latin typeface="Calibri" pitchFamily="34" charset="0"/>
              <a:cs typeface="Calibri" pitchFamily="34" charset="0"/>
            </a:endParaRPr>
          </a:p>
          <a:p>
            <a:pPr eaLnBrk="0" hangingPunct="0"/>
            <a:r>
              <a:rPr lang="es-ES" sz="2000" b="1" dirty="0" smtClean="0">
                <a:latin typeface="Calibri" pitchFamily="34" charset="0"/>
                <a:cs typeface="Calibri" pitchFamily="34" charset="0"/>
              </a:rPr>
              <a:t>Percepción</a:t>
            </a:r>
            <a:endParaRPr lang="es-ES" sz="2000" b="1" dirty="0"/>
          </a:p>
        </p:txBody>
      </p:sp>
      <p:sp>
        <p:nvSpPr>
          <p:cNvPr id="20485" name="Text Box 5"/>
          <p:cNvSpPr txBox="1">
            <a:spLocks noChangeArrowheads="1"/>
          </p:cNvSpPr>
          <p:nvPr/>
        </p:nvSpPr>
        <p:spPr bwMode="auto">
          <a:xfrm>
            <a:off x="2209800" y="2819400"/>
            <a:ext cx="2057400" cy="609600"/>
          </a:xfrm>
          <a:prstGeom prst="rect">
            <a:avLst/>
          </a:prstGeom>
          <a:solidFill>
            <a:srgbClr val="FFFFFF"/>
          </a:solidFill>
          <a:ln w="9525">
            <a:solidFill>
              <a:srgbClr val="000000"/>
            </a:solidFill>
            <a:miter lim="800000"/>
            <a:headEnd/>
            <a:tailEnd/>
          </a:ln>
        </p:spPr>
        <p:txBody>
          <a:bodyPr/>
          <a:lstStyle/>
          <a:p>
            <a:pPr eaLnBrk="0" hangingPunct="0"/>
            <a:endParaRPr lang="es-ES" sz="1100" b="1" dirty="0">
              <a:latin typeface="Calibri" pitchFamily="34" charset="0"/>
              <a:cs typeface="Calibri" pitchFamily="34" charset="0"/>
            </a:endParaRPr>
          </a:p>
          <a:p>
            <a:pPr eaLnBrk="0" hangingPunct="0"/>
            <a:r>
              <a:rPr lang="es-ES" sz="2000" b="1" dirty="0" smtClean="0">
                <a:latin typeface="Calibri" pitchFamily="34" charset="0"/>
                <a:cs typeface="Calibri" pitchFamily="34" charset="0"/>
              </a:rPr>
              <a:t>Transformación</a:t>
            </a:r>
            <a:endParaRPr lang="es-ES" sz="2000" dirty="0"/>
          </a:p>
        </p:txBody>
      </p:sp>
      <p:sp>
        <p:nvSpPr>
          <p:cNvPr id="20486" name="Text Box 6"/>
          <p:cNvSpPr txBox="1">
            <a:spLocks noChangeArrowheads="1"/>
          </p:cNvSpPr>
          <p:nvPr/>
        </p:nvSpPr>
        <p:spPr bwMode="auto">
          <a:xfrm>
            <a:off x="4191000" y="5715000"/>
            <a:ext cx="1870075" cy="457200"/>
          </a:xfrm>
          <a:prstGeom prst="rect">
            <a:avLst/>
          </a:prstGeom>
          <a:solidFill>
            <a:srgbClr val="FFFFFF"/>
          </a:solidFill>
          <a:ln w="9525">
            <a:solidFill>
              <a:srgbClr val="000000"/>
            </a:solidFill>
            <a:miter lim="800000"/>
            <a:headEnd/>
            <a:tailEnd/>
          </a:ln>
        </p:spPr>
        <p:txBody>
          <a:bodyPr/>
          <a:lstStyle/>
          <a:p>
            <a:pPr algn="ctr" eaLnBrk="0" hangingPunct="0"/>
            <a:r>
              <a:rPr lang="es-ES" sz="2000" b="1" dirty="0" smtClean="0">
                <a:latin typeface="Calibri" pitchFamily="34" charset="0"/>
                <a:cs typeface="Calibri" pitchFamily="34" charset="0"/>
              </a:rPr>
              <a:t>Transmisión</a:t>
            </a:r>
            <a:endParaRPr lang="es-ES" sz="2000" b="1" dirty="0"/>
          </a:p>
        </p:txBody>
      </p:sp>
      <p:sp>
        <p:nvSpPr>
          <p:cNvPr id="20487" name="Text Box 7"/>
          <p:cNvSpPr txBox="1">
            <a:spLocks noChangeArrowheads="1"/>
          </p:cNvSpPr>
          <p:nvPr/>
        </p:nvSpPr>
        <p:spPr bwMode="auto">
          <a:xfrm>
            <a:off x="6629400" y="3048000"/>
            <a:ext cx="1905000" cy="457200"/>
          </a:xfrm>
          <a:prstGeom prst="rect">
            <a:avLst/>
          </a:prstGeom>
          <a:solidFill>
            <a:srgbClr val="FFFFFF"/>
          </a:solidFill>
          <a:ln w="9525">
            <a:solidFill>
              <a:srgbClr val="000000"/>
            </a:solidFill>
            <a:miter lim="800000"/>
            <a:headEnd/>
            <a:tailEnd/>
          </a:ln>
        </p:spPr>
        <p:txBody>
          <a:bodyPr/>
          <a:lstStyle/>
          <a:p>
            <a:pPr algn="ctr" eaLnBrk="0" hangingPunct="0"/>
            <a:r>
              <a:rPr lang="es-ES" sz="2000" b="1" dirty="0" smtClean="0">
                <a:latin typeface="Calibri" pitchFamily="34" charset="0"/>
                <a:cs typeface="Calibri" pitchFamily="34" charset="0"/>
              </a:rPr>
              <a:t>Interpretación </a:t>
            </a:r>
            <a:endParaRPr lang="es-ES" sz="2000" b="1" dirty="0"/>
          </a:p>
          <a:p>
            <a:pPr eaLnBrk="0" hangingPunct="0"/>
            <a:endParaRPr lang="es-ES" dirty="0"/>
          </a:p>
        </p:txBody>
      </p:sp>
      <p:pic>
        <p:nvPicPr>
          <p:cNvPr id="20488" name="Picture 9" descr="DSC_0081"/>
          <p:cNvPicPr>
            <a:picLocks noChangeAspect="1" noChangeArrowheads="1"/>
          </p:cNvPicPr>
          <p:nvPr/>
        </p:nvPicPr>
        <p:blipFill>
          <a:blip r:embed="rId3" cstate="print"/>
          <a:srcRect/>
          <a:stretch>
            <a:fillRect/>
          </a:stretch>
        </p:blipFill>
        <p:spPr bwMode="auto">
          <a:xfrm>
            <a:off x="7086600" y="3581400"/>
            <a:ext cx="990600" cy="1222375"/>
          </a:xfrm>
          <a:prstGeom prst="rect">
            <a:avLst/>
          </a:prstGeom>
          <a:noFill/>
          <a:ln w="9525">
            <a:noFill/>
            <a:miter lim="800000"/>
            <a:headEnd/>
            <a:tailEnd/>
          </a:ln>
        </p:spPr>
      </p:pic>
      <p:pic>
        <p:nvPicPr>
          <p:cNvPr id="20489" name="Imagen 2" descr="DSC_0081"/>
          <p:cNvPicPr>
            <a:picLocks noChangeAspect="1" noChangeArrowheads="1"/>
          </p:cNvPicPr>
          <p:nvPr/>
        </p:nvPicPr>
        <p:blipFill>
          <a:blip r:embed="rId3" cstate="print"/>
          <a:srcRect/>
          <a:stretch>
            <a:fillRect/>
          </a:stretch>
        </p:blipFill>
        <p:spPr bwMode="auto">
          <a:xfrm>
            <a:off x="304800" y="4343400"/>
            <a:ext cx="990600" cy="1222375"/>
          </a:xfrm>
          <a:prstGeom prst="rect">
            <a:avLst/>
          </a:prstGeom>
          <a:noFill/>
          <a:ln w="9525">
            <a:noFill/>
            <a:miter lim="800000"/>
            <a:headEnd/>
            <a:tailEnd/>
          </a:ln>
        </p:spPr>
      </p:pic>
      <p:sp>
        <p:nvSpPr>
          <p:cNvPr id="20490" name="Rectangle 10"/>
          <p:cNvSpPr>
            <a:spLocks noChangeArrowheads="1"/>
          </p:cNvSpPr>
          <p:nvPr/>
        </p:nvSpPr>
        <p:spPr bwMode="auto">
          <a:xfrm>
            <a:off x="0" y="533400"/>
            <a:ext cx="9144000" cy="457200"/>
          </a:xfrm>
          <a:prstGeom prst="rect">
            <a:avLst/>
          </a:prstGeom>
          <a:noFill/>
          <a:ln w="9525">
            <a:noFill/>
            <a:miter lim="800000"/>
            <a:headEnd/>
            <a:tailEnd/>
          </a:ln>
        </p:spPr>
        <p:txBody>
          <a:bodyPr wrap="none" anchor="ctr">
            <a:spAutoFit/>
          </a:bodyPr>
          <a:lstStyle/>
          <a:p>
            <a:endParaRPr lang="es-ES"/>
          </a:p>
        </p:txBody>
      </p:sp>
      <p:sp>
        <p:nvSpPr>
          <p:cNvPr id="20491" name="Rectangle 1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s-ES"/>
          </a:p>
        </p:txBody>
      </p:sp>
      <p:sp>
        <p:nvSpPr>
          <p:cNvPr id="20492" name="Rectangle 12"/>
          <p:cNvSpPr>
            <a:spLocks noChangeArrowheads="1"/>
          </p:cNvSpPr>
          <p:nvPr/>
        </p:nvSpPr>
        <p:spPr bwMode="auto">
          <a:xfrm>
            <a:off x="0" y="2933700"/>
            <a:ext cx="9144000" cy="0"/>
          </a:xfrm>
          <a:prstGeom prst="rect">
            <a:avLst/>
          </a:prstGeom>
          <a:noFill/>
          <a:ln w="9525">
            <a:noFill/>
            <a:miter lim="800000"/>
            <a:headEnd/>
            <a:tailEnd/>
          </a:ln>
        </p:spPr>
        <p:txBody>
          <a:bodyPr wrap="none" anchor="ctr">
            <a:spAutoFit/>
          </a:bodyPr>
          <a:lstStyle/>
          <a:p>
            <a:pPr eaLnBrk="0" hangingPunct="0"/>
            <a:endParaRPr lang="es-ES" sz="1100">
              <a:solidFill>
                <a:srgbClr val="0D0D0D"/>
              </a:solidFill>
            </a:endParaRPr>
          </a:p>
          <a:p>
            <a:pPr eaLnBrk="0" hangingPunct="0"/>
            <a:r>
              <a:rPr lang="es-ES">
                <a:solidFill>
                  <a:srgbClr val="0D0D0D"/>
                </a:solidFill>
              </a:rPr>
              <a:t> </a:t>
            </a:r>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850" y="512763"/>
            <a:ext cx="8820150" cy="6345237"/>
          </a:xfrm>
        </p:spPr>
        <p:txBody>
          <a:bodyPr/>
          <a:lstStyle/>
          <a:p>
            <a:pPr algn="ctr">
              <a:defRPr/>
            </a:pPr>
            <a:r>
              <a:rPr lang="es-ES" sz="3200" b="1" dirty="0" smtClean="0">
                <a:solidFill>
                  <a:schemeClr val="accent2"/>
                </a:solidFill>
              </a:rPr>
              <a:t>DETERMINAR </a:t>
            </a:r>
            <a:r>
              <a:rPr lang="es-ES" sz="3200" b="1" dirty="0">
                <a:solidFill>
                  <a:schemeClr val="accent2"/>
                </a:solidFill>
              </a:rPr>
              <a:t>EL GRADO DEL </a:t>
            </a:r>
            <a:r>
              <a:rPr lang="es-ES" sz="3200" b="1" dirty="0" smtClean="0">
                <a:solidFill>
                  <a:schemeClr val="accent2"/>
                </a:solidFill>
              </a:rPr>
              <a:t/>
            </a:r>
            <a:br>
              <a:rPr lang="es-ES" sz="3200" b="1" dirty="0" smtClean="0">
                <a:solidFill>
                  <a:schemeClr val="accent2"/>
                </a:solidFill>
              </a:rPr>
            </a:br>
            <a:r>
              <a:rPr lang="es-ES" sz="3200" b="1" dirty="0" smtClean="0">
                <a:solidFill>
                  <a:schemeClr val="accent2"/>
                </a:solidFill>
              </a:rPr>
              <a:t>DÉFICIT </a:t>
            </a:r>
            <a:r>
              <a:rPr lang="es-ES" sz="3200" b="1" dirty="0">
                <a:solidFill>
                  <a:schemeClr val="accent2"/>
                </a:solidFill>
              </a:rPr>
              <a:t>DE BAJA </a:t>
            </a:r>
            <a:r>
              <a:rPr lang="es-ES" sz="3200" b="1" dirty="0" smtClean="0">
                <a:solidFill>
                  <a:schemeClr val="accent2"/>
                </a:solidFill>
              </a:rPr>
              <a:t>VISIÓN</a:t>
            </a:r>
            <a:r>
              <a:rPr lang="es-ES" sz="2800" b="1" dirty="0" smtClean="0">
                <a:solidFill>
                  <a:schemeClr val="accent2"/>
                </a:solidFill>
              </a:rPr>
              <a:t/>
            </a:r>
            <a:br>
              <a:rPr lang="es-ES" sz="2800" b="1" dirty="0" smtClean="0">
                <a:solidFill>
                  <a:schemeClr val="accent2"/>
                </a:solidFill>
              </a:rPr>
            </a:br>
            <a:r>
              <a:rPr lang="es-ES" sz="2800" b="1" dirty="0" smtClean="0">
                <a:solidFill>
                  <a:schemeClr val="accent2"/>
                </a:solidFill>
              </a:rPr>
              <a:t/>
            </a:r>
            <a:br>
              <a:rPr lang="es-ES" sz="2800" b="1" dirty="0" smtClean="0">
                <a:solidFill>
                  <a:schemeClr val="accent2"/>
                </a:solidFill>
              </a:rPr>
            </a:br>
            <a:r>
              <a:rPr lang="es-ES" sz="2800" b="1" dirty="0" smtClean="0"/>
              <a:t/>
            </a:r>
            <a:br>
              <a:rPr lang="es-ES" sz="2800" b="1" dirty="0" smtClean="0"/>
            </a:br>
            <a:r>
              <a:rPr lang="es-ES" sz="2800" b="1" dirty="0" smtClean="0">
                <a:solidFill>
                  <a:schemeClr val="tx1"/>
                </a:solidFill>
              </a:rPr>
              <a:t>Barraga y </a:t>
            </a:r>
            <a:r>
              <a:rPr lang="es-ES" sz="2800" b="1" dirty="0" err="1" smtClean="0">
                <a:solidFill>
                  <a:schemeClr val="tx1"/>
                </a:solidFill>
              </a:rPr>
              <a:t>Erin</a:t>
            </a:r>
            <a:r>
              <a:rPr lang="es-ES" sz="2800" b="1" dirty="0" smtClean="0">
                <a:solidFill>
                  <a:schemeClr val="tx1"/>
                </a:solidFill>
              </a:rPr>
              <a:t> , diferencias 4 niveles de ejecución visual, dentro de la BV, y están referidos a la habilidad de la persona para leer o realizar una tarea de visión próxima a una distancia considerada estándar: </a:t>
            </a:r>
            <a:r>
              <a:rPr lang="es-ES" sz="2800" b="1" dirty="0" smtClean="0"/>
              <a:t/>
            </a:r>
            <a:br>
              <a:rPr lang="es-ES" sz="2800" b="1" dirty="0" smtClean="0"/>
            </a:br>
            <a:r>
              <a:rPr lang="es-ES" sz="2800" b="1" dirty="0" smtClean="0"/>
              <a:t/>
            </a:r>
            <a:br>
              <a:rPr lang="es-ES" sz="2800" b="1" dirty="0" smtClean="0"/>
            </a:br>
            <a:r>
              <a:rPr lang="es-ES" sz="2800" dirty="0" smtClean="0"/>
              <a:t/>
            </a:r>
            <a:br>
              <a:rPr lang="es-ES" sz="2800" dirty="0" smtClean="0"/>
            </a:br>
            <a:r>
              <a:rPr lang="es-ES" dirty="0"/>
              <a:t/>
            </a:r>
            <a:br>
              <a:rPr lang="es-ES" dirty="0"/>
            </a:br>
            <a:endParaRPr lang="es-E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58" y="500042"/>
            <a:ext cx="3143272" cy="703282"/>
          </a:xfrm>
        </p:spPr>
        <p:txBody>
          <a:bodyPr>
            <a:normAutofit fontScale="90000"/>
          </a:bodyPr>
          <a:lstStyle/>
          <a:p>
            <a:pPr algn="l" eaLnBrk="1" hangingPunct="1"/>
            <a:r>
              <a:rPr lang="es-MX" b="1" dirty="0" smtClean="0"/>
              <a:t>Visión normal</a:t>
            </a:r>
            <a:endParaRPr lang="es-ES" b="1" dirty="0" smtClean="0"/>
          </a:p>
        </p:txBody>
      </p:sp>
      <p:sp>
        <p:nvSpPr>
          <p:cNvPr id="8195" name="Rectangle 3"/>
          <p:cNvSpPr>
            <a:spLocks noGrp="1" noChangeArrowheads="1"/>
          </p:cNvSpPr>
          <p:nvPr>
            <p:ph type="body" sz="half" idx="1"/>
          </p:nvPr>
        </p:nvSpPr>
        <p:spPr>
          <a:xfrm>
            <a:off x="357158" y="1142984"/>
            <a:ext cx="2471725" cy="2554287"/>
          </a:xfrm>
        </p:spPr>
        <p:txBody>
          <a:bodyPr>
            <a:normAutofit fontScale="47500" lnSpcReduction="20000"/>
          </a:bodyPr>
          <a:lstStyle/>
          <a:p>
            <a:pPr marL="685800" indent="-685800" algn="ctr" defTabSz="762000" eaLnBrk="1" hangingPunct="1">
              <a:lnSpc>
                <a:spcPct val="90000"/>
              </a:lnSpc>
              <a:buFontTx/>
              <a:buNone/>
            </a:pPr>
            <a:endParaRPr lang="es-MX" sz="2400" dirty="0" smtClean="0"/>
          </a:p>
          <a:p>
            <a:pPr marL="685800" indent="-685800" algn="ctr" defTabSz="762000" eaLnBrk="1" hangingPunct="1">
              <a:lnSpc>
                <a:spcPct val="90000"/>
              </a:lnSpc>
              <a:buFontTx/>
              <a:buNone/>
            </a:pPr>
            <a:endParaRPr lang="es-MX" sz="2400" dirty="0" smtClean="0"/>
          </a:p>
          <a:p>
            <a:pPr marL="685800" indent="-685800" algn="ctr" defTabSz="762000" eaLnBrk="1" hangingPunct="1">
              <a:lnSpc>
                <a:spcPct val="90000"/>
              </a:lnSpc>
              <a:buFontTx/>
              <a:buNone/>
            </a:pPr>
            <a:endParaRPr lang="es-MX" sz="2400" dirty="0" smtClean="0"/>
          </a:p>
          <a:p>
            <a:pPr marL="685800" indent="-685800" algn="ctr" defTabSz="762000" eaLnBrk="1" hangingPunct="1">
              <a:lnSpc>
                <a:spcPct val="90000"/>
              </a:lnSpc>
              <a:buFontTx/>
              <a:buNone/>
            </a:pPr>
            <a:endParaRPr lang="es-MX" sz="2400" dirty="0" smtClean="0"/>
          </a:p>
          <a:p>
            <a:pPr marL="685800" indent="-685800" algn="ctr" defTabSz="762000" eaLnBrk="1" hangingPunct="1">
              <a:lnSpc>
                <a:spcPct val="90000"/>
              </a:lnSpc>
              <a:buFontTx/>
              <a:buNone/>
            </a:pPr>
            <a:r>
              <a:rPr lang="es-MX" sz="5900" dirty="0" smtClean="0"/>
              <a:t>20 / 12</a:t>
            </a:r>
          </a:p>
          <a:p>
            <a:pPr marL="685800" indent="-685800" algn="ctr" defTabSz="762000" eaLnBrk="1" hangingPunct="1">
              <a:lnSpc>
                <a:spcPct val="90000"/>
              </a:lnSpc>
              <a:buFontTx/>
              <a:buNone/>
            </a:pPr>
            <a:r>
              <a:rPr lang="es-MX" sz="5900" dirty="0" smtClean="0"/>
              <a:t>20 / 16</a:t>
            </a:r>
          </a:p>
          <a:p>
            <a:pPr marL="685800" indent="-685800" algn="ctr" defTabSz="762000" eaLnBrk="1" hangingPunct="1">
              <a:lnSpc>
                <a:spcPct val="90000"/>
              </a:lnSpc>
              <a:buFontTx/>
              <a:buNone/>
            </a:pPr>
            <a:r>
              <a:rPr lang="es-MX" sz="5900" dirty="0" smtClean="0"/>
              <a:t>20 / 20</a:t>
            </a:r>
          </a:p>
          <a:p>
            <a:pPr marL="685800" indent="-685800" algn="ctr" defTabSz="762000" eaLnBrk="1" hangingPunct="1">
              <a:lnSpc>
                <a:spcPct val="90000"/>
              </a:lnSpc>
              <a:buFontTx/>
              <a:buNone/>
            </a:pPr>
            <a:r>
              <a:rPr lang="es-MX" sz="5900" dirty="0" smtClean="0"/>
              <a:t>20 / 25</a:t>
            </a:r>
          </a:p>
          <a:p>
            <a:pPr marL="685800" indent="-685800" algn="ctr" defTabSz="762000" eaLnBrk="1" hangingPunct="1">
              <a:lnSpc>
                <a:spcPct val="90000"/>
              </a:lnSpc>
              <a:buFontTx/>
              <a:buNone/>
            </a:pPr>
            <a:endParaRPr lang="es-MX" sz="2400" dirty="0" smtClean="0"/>
          </a:p>
          <a:p>
            <a:pPr marL="685800" indent="-685800" algn="ctr" defTabSz="762000" eaLnBrk="1" hangingPunct="1">
              <a:lnSpc>
                <a:spcPct val="90000"/>
              </a:lnSpc>
              <a:buFontTx/>
              <a:buNone/>
            </a:pPr>
            <a:r>
              <a:rPr lang="es-MX" sz="2400" dirty="0" smtClean="0"/>
              <a:t>       </a:t>
            </a:r>
          </a:p>
        </p:txBody>
      </p:sp>
      <p:sp>
        <p:nvSpPr>
          <p:cNvPr id="8196" name="Rectangle 4"/>
          <p:cNvSpPr>
            <a:spLocks noGrp="1" noChangeArrowheads="1"/>
          </p:cNvSpPr>
          <p:nvPr>
            <p:ph type="body" sz="half" idx="2"/>
          </p:nvPr>
        </p:nvSpPr>
        <p:spPr>
          <a:xfrm>
            <a:off x="4651375" y="1600200"/>
            <a:ext cx="4035425" cy="4525963"/>
          </a:xfrm>
        </p:spPr>
        <p:txBody>
          <a:bodyPr/>
          <a:lstStyle/>
          <a:p>
            <a:pPr eaLnBrk="1" hangingPunct="1">
              <a:buFontTx/>
              <a:buNone/>
            </a:pPr>
            <a:endParaRPr lang="es-MX" smtClean="0"/>
          </a:p>
          <a:p>
            <a:pPr eaLnBrk="1" hangingPunct="1">
              <a:buFontTx/>
              <a:buNone/>
            </a:pPr>
            <a:endParaRPr lang="es-MX" smtClean="0"/>
          </a:p>
          <a:p>
            <a:pPr eaLnBrk="1" hangingPunct="1">
              <a:buFontTx/>
              <a:buNone/>
            </a:pPr>
            <a:endParaRPr lang="es-MX" smtClean="0"/>
          </a:p>
          <a:p>
            <a:pPr eaLnBrk="1" hangingPunct="1">
              <a:buFontTx/>
              <a:buNone/>
            </a:pPr>
            <a:endParaRPr lang="es-MX" smtClean="0"/>
          </a:p>
        </p:txBody>
      </p:sp>
      <p:pic>
        <p:nvPicPr>
          <p:cNvPr id="8197" name="Picture 6" descr="Vision normal"/>
          <p:cNvPicPr>
            <a:picLocks noChangeAspect="1" noChangeArrowheads="1"/>
          </p:cNvPicPr>
          <p:nvPr/>
        </p:nvPicPr>
        <p:blipFill>
          <a:blip r:embed="rId2" cstate="print"/>
          <a:srcRect/>
          <a:stretch>
            <a:fillRect/>
          </a:stretch>
        </p:blipFill>
        <p:spPr bwMode="auto">
          <a:xfrm>
            <a:off x="5857884" y="1643050"/>
            <a:ext cx="3286116" cy="3481072"/>
          </a:xfrm>
          <a:prstGeom prst="rect">
            <a:avLst/>
          </a:prstGeom>
          <a:noFill/>
          <a:ln w="9525">
            <a:noFill/>
            <a:miter lim="800000"/>
            <a:headEnd/>
            <a:tailEnd/>
          </a:ln>
        </p:spPr>
      </p:pic>
      <p:sp>
        <p:nvSpPr>
          <p:cNvPr id="6" name="5 Rectángulo"/>
          <p:cNvSpPr/>
          <p:nvPr/>
        </p:nvSpPr>
        <p:spPr>
          <a:xfrm>
            <a:off x="214282" y="3643314"/>
            <a:ext cx="5788123" cy="707886"/>
          </a:xfrm>
          <a:prstGeom prst="rect">
            <a:avLst/>
          </a:prstGeom>
        </p:spPr>
        <p:txBody>
          <a:bodyPr wrap="none">
            <a:spAutoFit/>
          </a:bodyPr>
          <a:lstStyle/>
          <a:p>
            <a:r>
              <a:rPr lang="es-MX" sz="4000" b="1" dirty="0" smtClean="0"/>
              <a:t>Visión cercana a lo normal</a:t>
            </a:r>
            <a:endParaRPr lang="es-ES" sz="4000" b="1" dirty="0"/>
          </a:p>
        </p:txBody>
      </p:sp>
      <p:sp>
        <p:nvSpPr>
          <p:cNvPr id="7" name="Rectangle 3"/>
          <p:cNvSpPr txBox="1">
            <a:spLocks noChangeArrowheads="1"/>
          </p:cNvSpPr>
          <p:nvPr/>
        </p:nvSpPr>
        <p:spPr>
          <a:xfrm>
            <a:off x="571472" y="4429132"/>
            <a:ext cx="2000264" cy="214314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MX" sz="2800" b="0" i="0" u="none" strike="noStrike" kern="1200" cap="none" spc="0" normalizeH="0" baseline="0" noProof="0" dirty="0" smtClean="0">
                <a:ln>
                  <a:noFill/>
                </a:ln>
                <a:solidFill>
                  <a:schemeClr val="tx1"/>
                </a:solidFill>
                <a:effectLst/>
                <a:uLnTx/>
                <a:uFillTx/>
                <a:latin typeface="+mn-lt"/>
                <a:ea typeface="+mn-ea"/>
                <a:cs typeface="+mn-cs"/>
              </a:rPr>
              <a:t>20 / 30</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MX" sz="2800" b="0" i="0" u="none" strike="noStrike" kern="1200" cap="none" spc="0" normalizeH="0" baseline="0" noProof="0" dirty="0" smtClean="0">
                <a:ln>
                  <a:noFill/>
                </a:ln>
                <a:solidFill>
                  <a:schemeClr val="tx1"/>
                </a:solidFill>
                <a:effectLst/>
                <a:uLnTx/>
                <a:uFillTx/>
                <a:latin typeface="+mn-lt"/>
                <a:ea typeface="+mn-ea"/>
                <a:cs typeface="+mn-cs"/>
              </a:rPr>
              <a:t>20 / 40</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MX" sz="2800" b="0" i="0" u="none" strike="noStrike" kern="1200" cap="none" spc="0" normalizeH="0" baseline="0" noProof="0" dirty="0" smtClean="0">
                <a:ln>
                  <a:noFill/>
                </a:ln>
                <a:solidFill>
                  <a:schemeClr val="tx1"/>
                </a:solidFill>
                <a:effectLst/>
                <a:uLnTx/>
                <a:uFillTx/>
                <a:latin typeface="+mn-lt"/>
                <a:ea typeface="+mn-ea"/>
                <a:cs typeface="+mn-cs"/>
              </a:rPr>
              <a:t>20 / 50</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s-MX" sz="2800" b="0" i="0" u="none" strike="noStrike" kern="1200" cap="none" spc="0" normalizeH="0" baseline="0" noProof="0" dirty="0" smtClean="0">
                <a:ln>
                  <a:noFill/>
                </a:ln>
                <a:solidFill>
                  <a:schemeClr val="tx1"/>
                </a:solidFill>
                <a:effectLst/>
                <a:uLnTx/>
                <a:uFillTx/>
                <a:latin typeface="+mn-lt"/>
                <a:ea typeface="+mn-ea"/>
                <a:cs typeface="+mn-cs"/>
              </a:rPr>
              <a:t>20 / 60</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000240"/>
            <a:ext cx="8229600" cy="2571768"/>
          </a:xfrm>
        </p:spPr>
        <p:txBody>
          <a:bodyPr>
            <a:noAutofit/>
          </a:bodyPr>
          <a:lstStyle/>
          <a:p>
            <a:r>
              <a:rPr lang="es-ES_tradnl" sz="4800" dirty="0" smtClean="0"/>
              <a:t>CLASIFICACIÓN DEL GRADO DE DISCAPACIDAD VISUAL</a:t>
            </a:r>
            <a:endParaRPr lang="es-ES"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Rectángulo"/>
          <p:cNvSpPr>
            <a:spLocks noChangeArrowheads="1"/>
          </p:cNvSpPr>
          <p:nvPr/>
        </p:nvSpPr>
        <p:spPr bwMode="auto">
          <a:xfrm>
            <a:off x="500063" y="214313"/>
            <a:ext cx="8215312" cy="6986528"/>
          </a:xfrm>
          <a:prstGeom prst="rect">
            <a:avLst/>
          </a:prstGeom>
          <a:noFill/>
          <a:ln w="9525">
            <a:noFill/>
            <a:miter lim="800000"/>
            <a:headEnd/>
            <a:tailEnd/>
          </a:ln>
        </p:spPr>
        <p:txBody>
          <a:bodyPr>
            <a:spAutoFit/>
          </a:bodyPr>
          <a:lstStyle/>
          <a:p>
            <a:r>
              <a:rPr lang="es-ES" sz="2800" b="1" dirty="0">
                <a:solidFill>
                  <a:srgbClr val="C00000"/>
                </a:solidFill>
              </a:rPr>
              <a:t>1.- LEVE</a:t>
            </a:r>
            <a:r>
              <a:rPr lang="es-ES" sz="2800" dirty="0"/>
              <a:t/>
            </a:r>
            <a:br>
              <a:rPr lang="es-ES" sz="2800" dirty="0"/>
            </a:br>
            <a:r>
              <a:rPr lang="es-ES" sz="2800" dirty="0"/>
              <a:t>AV entre </a:t>
            </a:r>
            <a:r>
              <a:rPr lang="es-ES" sz="2800" dirty="0" smtClean="0"/>
              <a:t>20/60 </a:t>
            </a:r>
            <a:r>
              <a:rPr lang="es-ES" sz="2800" dirty="0"/>
              <a:t>a </a:t>
            </a:r>
            <a:r>
              <a:rPr lang="es-ES" sz="2800" dirty="0" smtClean="0"/>
              <a:t>20/200 </a:t>
            </a:r>
            <a:r>
              <a:rPr lang="es-ES" sz="2800" dirty="0"/>
              <a:t>tomando en cuenta que la dificultad esta en la refracción degenerativa</a:t>
            </a:r>
          </a:p>
          <a:p>
            <a:r>
              <a:rPr lang="es-ES" sz="2800" dirty="0"/>
              <a:t>Puede ver a detalle, leer y escribir con o sin ayudas ópticas, no ópticas, visuales no visuales y electrónicas y dependen de los factores </a:t>
            </a:r>
            <a:br>
              <a:rPr lang="es-ES" sz="2800" dirty="0"/>
            </a:br>
            <a:r>
              <a:rPr lang="es-ES" sz="2800" dirty="0"/>
              <a:t/>
            </a:r>
            <a:br>
              <a:rPr lang="es-ES" sz="2800" dirty="0"/>
            </a:br>
            <a:r>
              <a:rPr lang="es-ES" sz="2800" b="1" dirty="0">
                <a:solidFill>
                  <a:srgbClr val="C00000"/>
                </a:solidFill>
              </a:rPr>
              <a:t>2.- MODERADA</a:t>
            </a:r>
          </a:p>
          <a:p>
            <a:r>
              <a:rPr lang="es-ES" sz="2800" dirty="0"/>
              <a:t>AV entre </a:t>
            </a:r>
            <a:r>
              <a:rPr lang="es-ES" sz="2800" dirty="0" smtClean="0"/>
              <a:t>20/200 </a:t>
            </a:r>
            <a:r>
              <a:rPr lang="es-ES" sz="2800" dirty="0"/>
              <a:t>y </a:t>
            </a:r>
            <a:r>
              <a:rPr lang="es-ES" sz="2800" dirty="0" smtClean="0"/>
              <a:t>20/400 </a:t>
            </a:r>
            <a:r>
              <a:rPr lang="es-ES" sz="2800" dirty="0"/>
              <a:t>. </a:t>
            </a:r>
          </a:p>
          <a:p>
            <a:r>
              <a:rPr lang="es-ES" sz="2800" dirty="0"/>
              <a:t>pueden realizar con ópticas, visuales no visuales y electrónicas, casi las mismas tareas de lectura que las personas con visión normal, en las tareas escolares requieren apoyo de maestro/as y personal especializado para evitar que puedan sufrir retrasos.</a:t>
            </a:r>
          </a:p>
          <a:p>
            <a:r>
              <a:rPr lang="es-ES" sz="2800" dirty="0"/>
              <a:t/>
            </a:r>
            <a:br>
              <a:rPr lang="es-ES" sz="2800" dirty="0"/>
            </a:br>
            <a:endParaRPr lang="es-E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88" y="214313"/>
            <a:ext cx="8569325" cy="5881687"/>
          </a:xfrm>
        </p:spPr>
        <p:txBody>
          <a:bodyPr/>
          <a:lstStyle/>
          <a:p>
            <a:pPr algn="l">
              <a:defRPr/>
            </a:pPr>
            <a:r>
              <a:rPr lang="es-ES" sz="2800" b="1" dirty="0" smtClean="0">
                <a:solidFill>
                  <a:srgbClr val="C00000"/>
                </a:solidFill>
              </a:rPr>
              <a:t>3.- SEVERA</a:t>
            </a:r>
            <a:r>
              <a:rPr lang="es-ES" sz="2800" dirty="0" smtClean="0"/>
              <a:t/>
            </a:r>
            <a:br>
              <a:rPr lang="es-ES" sz="2800" dirty="0" smtClean="0"/>
            </a:br>
            <a:r>
              <a:rPr lang="es-ES" sz="2800" dirty="0" smtClean="0"/>
              <a:t>AV entre 20/500 A 20/1000 </a:t>
            </a:r>
            <a:br>
              <a:rPr lang="es-ES" sz="2800" dirty="0" smtClean="0"/>
            </a:br>
            <a:r>
              <a:rPr lang="es-ES" sz="2800" dirty="0" smtClean="0"/>
              <a:t>Aquí están incluidos los ciegos legales tienen dificultad para leer,  escribir con ayudad óptica, visual, electrónica, presenta visión de objetos, figuras gruesas</a:t>
            </a:r>
            <a:r>
              <a:rPr lang="es-ES" sz="2800" dirty="0" smtClean="0">
                <a:solidFill>
                  <a:schemeClr val="tx2">
                    <a:lumMod val="90000"/>
                  </a:schemeClr>
                </a:solidFill>
              </a:rPr>
              <a:t/>
            </a:r>
            <a:br>
              <a:rPr lang="es-ES" sz="2800" dirty="0" smtClean="0">
                <a:solidFill>
                  <a:schemeClr val="tx2">
                    <a:lumMod val="90000"/>
                  </a:schemeClr>
                </a:solidFill>
              </a:rPr>
            </a:br>
            <a:r>
              <a:rPr lang="es-ES" sz="2800" dirty="0" smtClean="0"/>
              <a:t/>
            </a:r>
            <a:br>
              <a:rPr lang="es-ES" sz="2800" dirty="0" smtClean="0"/>
            </a:br>
            <a:r>
              <a:rPr lang="es-ES" sz="2800" b="1" dirty="0" smtClean="0">
                <a:solidFill>
                  <a:srgbClr val="C00000"/>
                </a:solidFill>
              </a:rPr>
              <a:t>4.- PROFUNDA</a:t>
            </a:r>
            <a:r>
              <a:rPr lang="es-ES" sz="2800" dirty="0" smtClean="0"/>
              <a:t/>
            </a:r>
            <a:br>
              <a:rPr lang="es-ES" sz="2800" dirty="0" smtClean="0"/>
            </a:br>
            <a:r>
              <a:rPr lang="es-ES" sz="2800" dirty="0" smtClean="0"/>
              <a:t>AV  DE 20/1250 A 20/2500. </a:t>
            </a:r>
            <a:br>
              <a:rPr lang="es-ES" sz="2800" dirty="0" smtClean="0"/>
            </a:br>
            <a:r>
              <a:rPr lang="es-ES" sz="2800" dirty="0" smtClean="0"/>
              <a:t>Dificultada para realizar las tareas visuales gruesas, percepción de objetos de manera distorsionada problemas de orientación y movilidad y/o solo percibe luz</a:t>
            </a:r>
            <a:endParaRPr lang="es-ES" sz="2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s-MX" b="1" dirty="0" smtClean="0"/>
              <a:t>Ceguera total </a:t>
            </a:r>
            <a:endParaRPr lang="es-ES" b="1" dirty="0" smtClean="0"/>
          </a:p>
        </p:txBody>
      </p:sp>
      <p:sp>
        <p:nvSpPr>
          <p:cNvPr id="14339" name="Rectangle 3"/>
          <p:cNvSpPr>
            <a:spLocks noGrp="1" noChangeArrowheads="1"/>
          </p:cNvSpPr>
          <p:nvPr>
            <p:ph type="body" idx="1"/>
          </p:nvPr>
        </p:nvSpPr>
        <p:spPr/>
        <p:txBody>
          <a:bodyPr/>
          <a:lstStyle/>
          <a:p>
            <a:pPr eaLnBrk="1" hangingPunct="1">
              <a:buFontTx/>
              <a:buNone/>
            </a:pPr>
            <a:endParaRPr lang="es-MX" dirty="0" smtClean="0"/>
          </a:p>
          <a:p>
            <a:pPr eaLnBrk="1" hangingPunct="1">
              <a:buFontTx/>
              <a:buNone/>
            </a:pPr>
            <a:endParaRPr lang="es-MX" dirty="0" smtClean="0"/>
          </a:p>
          <a:p>
            <a:pPr algn="ctr" eaLnBrk="1" hangingPunct="1">
              <a:buFontTx/>
              <a:buNone/>
            </a:pPr>
            <a:r>
              <a:rPr lang="es-MX" dirty="0" smtClean="0"/>
              <a:t>    </a:t>
            </a:r>
          </a:p>
          <a:p>
            <a:pPr algn="ctr" eaLnBrk="1" hangingPunct="1">
              <a:buFontTx/>
              <a:buNone/>
            </a:pPr>
            <a:r>
              <a:rPr lang="es-MX" sz="6000" b="1" dirty="0" smtClean="0"/>
              <a:t>N.P.L.</a:t>
            </a:r>
            <a:endParaRPr lang="es-ES" sz="60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4500570"/>
            <a:ext cx="3143272" cy="1857388"/>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buNone/>
            </a:pPr>
            <a:r>
              <a:rPr lang="es-ES" b="1" dirty="0" smtClean="0">
                <a:solidFill>
                  <a:srgbClr val="000000"/>
                </a:solidFill>
                <a:latin typeface="Times New Roman" pitchFamily="18" charset="0"/>
              </a:rPr>
              <a:t>El personal de apoyo</a:t>
            </a:r>
          </a:p>
          <a:p>
            <a:pPr algn="just">
              <a:buNone/>
            </a:pPr>
            <a:r>
              <a:rPr lang="es-ES" b="1" dirty="0" smtClean="0">
                <a:solidFill>
                  <a:srgbClr val="000000"/>
                </a:solidFill>
                <a:latin typeface="Times New Roman" pitchFamily="18" charset="0"/>
              </a:rPr>
              <a:t>registrará los</a:t>
            </a:r>
          </a:p>
          <a:p>
            <a:pPr algn="just">
              <a:buNone/>
            </a:pPr>
            <a:r>
              <a:rPr lang="es-ES" b="1" dirty="0" smtClean="0">
                <a:solidFill>
                  <a:srgbClr val="000000"/>
                </a:solidFill>
                <a:latin typeface="Times New Roman" pitchFamily="18" charset="0"/>
              </a:rPr>
              <a:t>resultados</a:t>
            </a:r>
          </a:p>
          <a:p>
            <a:pPr algn="just">
              <a:buNone/>
            </a:pPr>
            <a:r>
              <a:rPr lang="es-ES" b="1" dirty="0" smtClean="0">
                <a:solidFill>
                  <a:srgbClr val="000000"/>
                </a:solidFill>
                <a:latin typeface="Times New Roman" pitchFamily="18" charset="0"/>
              </a:rPr>
              <a:t>de la medición.</a:t>
            </a:r>
          </a:p>
          <a:p>
            <a:pPr>
              <a:buNone/>
            </a:pPr>
            <a:endParaRPr lang="es-ES" dirty="0"/>
          </a:p>
        </p:txBody>
      </p:sp>
      <p:pic>
        <p:nvPicPr>
          <p:cNvPr id="7" name="6 Imagen" descr="P1020859.JPG"/>
          <p:cNvPicPr>
            <a:picLocks noChangeAspect="1"/>
          </p:cNvPicPr>
          <p:nvPr/>
        </p:nvPicPr>
        <p:blipFill>
          <a:blip r:embed="rId2" cstate="print"/>
          <a:stretch>
            <a:fillRect/>
          </a:stretch>
        </p:blipFill>
        <p:spPr>
          <a:xfrm>
            <a:off x="214282" y="1285860"/>
            <a:ext cx="3500462" cy="2928959"/>
          </a:xfrm>
          <a:prstGeom prst="rect">
            <a:avLst/>
          </a:prstGeom>
          <a:ln>
            <a:noFill/>
          </a:ln>
          <a:effectLst>
            <a:softEdge rad="112500"/>
          </a:effectLst>
        </p:spPr>
      </p:pic>
      <p:sp>
        <p:nvSpPr>
          <p:cNvPr id="9" name="1 Título"/>
          <p:cNvSpPr txBox="1">
            <a:spLocks noGrp="1"/>
          </p:cNvSpPr>
          <p:nvPr>
            <p:ph type="title"/>
          </p:nvPr>
        </p:nvSpPr>
        <p:spPr>
          <a:xfrm>
            <a:off x="285720" y="428604"/>
            <a:ext cx="8715436" cy="50006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2400" b="1" i="0" u="none" strike="noStrike" kern="1200" cap="none" spc="0" normalizeH="0" baseline="0" noProof="0" dirty="0" smtClean="0">
                <a:ln>
                  <a:noFill/>
                </a:ln>
                <a:solidFill>
                  <a:schemeClr val="dk1"/>
                </a:solidFill>
                <a:effectLst/>
                <a:uLnTx/>
                <a:uFillTx/>
                <a:latin typeface="+mn-lt"/>
                <a:ea typeface="+mn-ea"/>
                <a:cs typeface="+mn-cs"/>
              </a:rPr>
              <a:t>REGISTRO E INTERPRETACION AGUDEZA VISUAL DE LEJOS </a:t>
            </a:r>
            <a:endParaRPr kumimoji="0" lang="es-ES" sz="2400" b="1" i="0" u="none" strike="noStrike" kern="1200" cap="none" spc="0" normalizeH="0" baseline="0" noProof="0" dirty="0">
              <a:ln>
                <a:noFill/>
              </a:ln>
              <a:solidFill>
                <a:schemeClr val="dk1"/>
              </a:solidFill>
              <a:effectLst/>
              <a:uLnTx/>
              <a:uFillTx/>
              <a:latin typeface="+mn-lt"/>
              <a:ea typeface="+mn-ea"/>
              <a:cs typeface="+mn-cs"/>
            </a:endParaRPr>
          </a:p>
        </p:txBody>
      </p:sp>
      <p:pic>
        <p:nvPicPr>
          <p:cNvPr id="8" name="7 Imagen" descr="D:\CIELITO\FABITO\R.B.C\2010\LOGO EIFODEC.jpg"/>
          <p:cNvPicPr/>
          <p:nvPr/>
        </p:nvPicPr>
        <p:blipFill>
          <a:blip r:embed="rId3" cstate="print"/>
          <a:stretch>
            <a:fillRect/>
          </a:stretch>
        </p:blipFill>
        <p:spPr bwMode="auto">
          <a:xfrm>
            <a:off x="214282" y="71414"/>
            <a:ext cx="1285884" cy="1214446"/>
          </a:xfrm>
          <a:prstGeom prst="rect">
            <a:avLst/>
          </a:prstGeom>
          <a:noFill/>
          <a:ln>
            <a:noFill/>
          </a:ln>
        </p:spPr>
      </p:pic>
      <p:sp>
        <p:nvSpPr>
          <p:cNvPr id="10" name="9 CuadroTexto"/>
          <p:cNvSpPr txBox="1"/>
          <p:nvPr/>
        </p:nvSpPr>
        <p:spPr>
          <a:xfrm>
            <a:off x="3786182" y="1071546"/>
            <a:ext cx="5072098" cy="2585323"/>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s-ES_tradnl" b="1" dirty="0" smtClean="0"/>
              <a:t>U. E. O INSTITUCION</a:t>
            </a:r>
            <a:r>
              <a:rPr lang="es-ES_tradnl" dirty="0" smtClean="0"/>
              <a:t>: …………………</a:t>
            </a:r>
            <a:r>
              <a:rPr lang="es-ES_tradnl" b="1" dirty="0" smtClean="0"/>
              <a:t>TELEFONO</a:t>
            </a:r>
            <a:r>
              <a:rPr lang="es-ES_tradnl" dirty="0" smtClean="0"/>
              <a:t>: …..……</a:t>
            </a:r>
          </a:p>
          <a:p>
            <a:r>
              <a:rPr lang="es-ES_tradnl" b="1" dirty="0" smtClean="0"/>
              <a:t>NOMBRE</a:t>
            </a:r>
            <a:r>
              <a:rPr lang="es-ES_tradnl" dirty="0" smtClean="0"/>
              <a:t>:…………………………..</a:t>
            </a:r>
            <a:r>
              <a:rPr lang="es-ES_tradnl" b="1" dirty="0" smtClean="0"/>
              <a:t>F.N.</a:t>
            </a:r>
            <a:r>
              <a:rPr lang="es-ES_tradnl" dirty="0" smtClean="0"/>
              <a:t>:…............</a:t>
            </a:r>
            <a:r>
              <a:rPr lang="es-ES_tradnl" b="1" dirty="0" smtClean="0"/>
              <a:t>EDAD:</a:t>
            </a:r>
            <a:r>
              <a:rPr lang="es-ES_tradnl" dirty="0" smtClean="0"/>
              <a:t>…....</a:t>
            </a:r>
          </a:p>
          <a:p>
            <a:pPr algn="ctr"/>
            <a:r>
              <a:rPr lang="es-ES_tradnl" b="1" dirty="0" smtClean="0"/>
              <a:t>M.A.V.L.</a:t>
            </a:r>
          </a:p>
          <a:p>
            <a:pPr algn="ctr"/>
            <a:r>
              <a:rPr lang="es-ES_tradnl" b="1" dirty="0" smtClean="0"/>
              <a:t>O.I.  =    </a:t>
            </a:r>
            <a:r>
              <a:rPr lang="es-ES_tradnl" dirty="0" smtClean="0"/>
              <a:t>s/c …………..…….. c/c ……….………….</a:t>
            </a:r>
          </a:p>
          <a:p>
            <a:pPr algn="ctr"/>
            <a:r>
              <a:rPr lang="es-ES_tradnl" b="1" dirty="0" smtClean="0"/>
              <a:t>O.D.=    </a:t>
            </a:r>
            <a:r>
              <a:rPr lang="es-ES_tradnl" dirty="0" smtClean="0"/>
              <a:t>s/c ………….………. c/c …………..……..</a:t>
            </a:r>
          </a:p>
          <a:p>
            <a:pPr algn="ctr"/>
            <a:endParaRPr lang="es-ES_tradnl" dirty="0" smtClean="0"/>
          </a:p>
          <a:p>
            <a:r>
              <a:rPr lang="es-ES_tradnl" b="1" dirty="0" smtClean="0"/>
              <a:t>OBSERVACIONES</a:t>
            </a:r>
          </a:p>
          <a:p>
            <a:r>
              <a:rPr lang="es-ES_tradnl" dirty="0" smtClean="0"/>
              <a:t>……………………………………………………………………………………………………………………………………………………………………</a:t>
            </a:r>
            <a:endParaRPr lang="es-ES" dirty="0"/>
          </a:p>
        </p:txBody>
      </p:sp>
      <p:graphicFrame>
        <p:nvGraphicFramePr>
          <p:cNvPr id="13" name="Tabla 3"/>
          <p:cNvGraphicFramePr>
            <a:graphicFrameLocks noGrp="1"/>
          </p:cNvGraphicFramePr>
          <p:nvPr>
            <p:extLst>
              <p:ext uri="{D42A27DB-BD31-4B8C-83A1-F6EECF244321}">
                <p14:modId xmlns:p14="http://schemas.microsoft.com/office/powerpoint/2010/main" xmlns="" val="1258547552"/>
              </p:ext>
            </p:extLst>
          </p:nvPr>
        </p:nvGraphicFramePr>
        <p:xfrm>
          <a:off x="3786182" y="3929066"/>
          <a:ext cx="5000659" cy="2520838"/>
        </p:xfrm>
        <a:graphic>
          <a:graphicData uri="http://schemas.openxmlformats.org/drawingml/2006/table">
            <a:tbl>
              <a:tblPr firstRow="1" bandRow="1">
                <a:tableStyleId>{284E427A-3D55-4303-BF80-6455036E1DE7}</a:tableStyleId>
              </a:tblPr>
              <a:tblGrid>
                <a:gridCol w="795558"/>
                <a:gridCol w="2001420"/>
                <a:gridCol w="2203681"/>
              </a:tblGrid>
              <a:tr h="449136">
                <a:tc>
                  <a:txBody>
                    <a:bodyPr/>
                    <a:lstStyle/>
                    <a:p>
                      <a:pPr algn="ctr"/>
                      <a:r>
                        <a:rPr lang="es-CO" sz="1600" b="1" dirty="0" smtClean="0"/>
                        <a:t>GRADOS</a:t>
                      </a:r>
                      <a:r>
                        <a:rPr lang="es-CO" sz="1600" b="1" baseline="0" dirty="0" smtClean="0"/>
                        <a:t> </a:t>
                      </a:r>
                      <a:endParaRPr lang="es-CO" sz="1600" b="1" dirty="0"/>
                    </a:p>
                  </a:txBody>
                  <a:tcPr marL="68580" marR="68580"/>
                </a:tc>
                <a:tc>
                  <a:txBody>
                    <a:bodyPr/>
                    <a:lstStyle/>
                    <a:p>
                      <a:pPr algn="ctr"/>
                      <a:r>
                        <a:rPr lang="es-CO" sz="1600" b="1" dirty="0" smtClean="0"/>
                        <a:t>AGUDEZA VISUAL</a:t>
                      </a:r>
                      <a:endParaRPr lang="es-CO" sz="1600" b="1" dirty="0"/>
                    </a:p>
                  </a:txBody>
                  <a:tcPr marL="68580" marR="68580"/>
                </a:tc>
                <a:tc>
                  <a:txBody>
                    <a:bodyPr/>
                    <a:lstStyle/>
                    <a:p>
                      <a:pPr algn="ctr"/>
                      <a:r>
                        <a:rPr lang="es-CO" sz="1600" b="1" dirty="0" smtClean="0"/>
                        <a:t>DEFINICION </a:t>
                      </a:r>
                      <a:endParaRPr lang="es-CO" sz="1600" b="1" dirty="0"/>
                    </a:p>
                  </a:txBody>
                  <a:tcPr marL="68580" marR="68580"/>
                </a:tc>
              </a:tr>
              <a:tr h="449136">
                <a:tc>
                  <a:txBody>
                    <a:bodyPr/>
                    <a:lstStyle/>
                    <a:p>
                      <a:pPr algn="ctr"/>
                      <a:r>
                        <a:rPr lang="es-CO" sz="1600" b="1" dirty="0" smtClean="0"/>
                        <a:t>0</a:t>
                      </a:r>
                      <a:endParaRPr lang="es-CO" sz="1600" b="1" dirty="0"/>
                    </a:p>
                  </a:txBody>
                  <a:tcPr marL="68580" marR="68580"/>
                </a:tc>
                <a:tc>
                  <a:txBody>
                    <a:bodyPr/>
                    <a:lstStyle/>
                    <a:p>
                      <a:pPr algn="ctr"/>
                      <a:r>
                        <a:rPr lang="es-CO" sz="1600" b="1" dirty="0" smtClean="0"/>
                        <a:t>20/20 – 20/60</a:t>
                      </a:r>
                      <a:endParaRPr lang="es-CO" sz="1600" b="1" dirty="0"/>
                    </a:p>
                  </a:txBody>
                  <a:tcPr marL="68580" marR="68580"/>
                </a:tc>
                <a:tc>
                  <a:txBody>
                    <a:bodyPr/>
                    <a:lstStyle/>
                    <a:p>
                      <a:pPr algn="ctr"/>
                      <a:r>
                        <a:rPr lang="es-CO" sz="1600" b="1" dirty="0" smtClean="0"/>
                        <a:t>NORMAL</a:t>
                      </a:r>
                      <a:endParaRPr lang="es-CO" sz="1600" b="1" dirty="0"/>
                    </a:p>
                  </a:txBody>
                  <a:tcPr marL="68580" marR="68580"/>
                </a:tc>
              </a:tr>
              <a:tr h="449136">
                <a:tc>
                  <a:txBody>
                    <a:bodyPr/>
                    <a:lstStyle/>
                    <a:p>
                      <a:pPr algn="ctr"/>
                      <a:r>
                        <a:rPr lang="es-CO" sz="1600" b="1" dirty="0" smtClean="0"/>
                        <a:t>1</a:t>
                      </a:r>
                      <a:endParaRPr lang="es-CO" sz="1600" b="1" dirty="0"/>
                    </a:p>
                  </a:txBody>
                  <a:tcPr marL="68580" marR="68580"/>
                </a:tc>
                <a:tc>
                  <a:txBody>
                    <a:bodyPr/>
                    <a:lstStyle/>
                    <a:p>
                      <a:pPr algn="ctr"/>
                      <a:r>
                        <a:rPr lang="es-CO" sz="1600" b="1" dirty="0" smtClean="0"/>
                        <a:t>&lt;20/60 -20/200</a:t>
                      </a:r>
                      <a:endParaRPr lang="es-CO" sz="1600" b="1" dirty="0"/>
                    </a:p>
                  </a:txBody>
                  <a:tcPr marL="68580" marR="68580"/>
                </a:tc>
                <a:tc>
                  <a:txBody>
                    <a:bodyPr/>
                    <a:lstStyle/>
                    <a:p>
                      <a:pPr algn="ctr"/>
                      <a:r>
                        <a:rPr lang="es-CO" sz="1600" b="1" dirty="0" smtClean="0"/>
                        <a:t>DEFICIT VISUAL</a:t>
                      </a:r>
                      <a:endParaRPr lang="es-CO" sz="1600" b="1" dirty="0"/>
                    </a:p>
                  </a:txBody>
                  <a:tcPr marL="68580" marR="68580"/>
                </a:tc>
              </a:tr>
              <a:tr h="594310">
                <a:tc>
                  <a:txBody>
                    <a:bodyPr/>
                    <a:lstStyle/>
                    <a:p>
                      <a:pPr algn="ctr"/>
                      <a:r>
                        <a:rPr lang="es-CO" sz="1600" b="1" dirty="0" smtClean="0"/>
                        <a:t>2</a:t>
                      </a:r>
                      <a:endParaRPr lang="es-CO" sz="1600" b="1" dirty="0"/>
                    </a:p>
                  </a:txBody>
                  <a:tcPr marL="68580" marR="68580"/>
                </a:tc>
                <a:tc>
                  <a:txBody>
                    <a:bodyPr/>
                    <a:lstStyle/>
                    <a:p>
                      <a:pPr algn="ctr"/>
                      <a:r>
                        <a:rPr lang="es-CO" sz="1600" b="1" dirty="0" smtClean="0"/>
                        <a:t>20/200 – 20/400</a:t>
                      </a:r>
                      <a:endParaRPr lang="es-CO" sz="1600" b="1" dirty="0"/>
                    </a:p>
                  </a:txBody>
                  <a:tcPr marL="68580" marR="68580"/>
                </a:tc>
                <a:tc>
                  <a:txBody>
                    <a:bodyPr/>
                    <a:lstStyle/>
                    <a:p>
                      <a:r>
                        <a:rPr lang="es-CO" sz="1600" b="1" dirty="0" smtClean="0"/>
                        <a:t>DEFICIT VISUAL SEVERO</a:t>
                      </a:r>
                      <a:endParaRPr lang="es-CO" sz="1600" b="1" dirty="0"/>
                    </a:p>
                  </a:txBody>
                  <a:tcPr marL="68580" marR="68580"/>
                </a:tc>
              </a:tr>
              <a:tr h="449136">
                <a:tc>
                  <a:txBody>
                    <a:bodyPr/>
                    <a:lstStyle/>
                    <a:p>
                      <a:pPr algn="ctr"/>
                      <a:r>
                        <a:rPr lang="es-CO" sz="1600" b="1" dirty="0" smtClean="0"/>
                        <a:t>3-5</a:t>
                      </a:r>
                      <a:endParaRPr lang="es-CO" sz="1600" b="1" dirty="0"/>
                    </a:p>
                  </a:txBody>
                  <a:tcPr marL="68580" marR="68580"/>
                </a:tc>
                <a:tc>
                  <a:txBody>
                    <a:bodyPr/>
                    <a:lstStyle/>
                    <a:p>
                      <a:pPr algn="ctr"/>
                      <a:r>
                        <a:rPr lang="es-CO" sz="1600" b="1" dirty="0" smtClean="0"/>
                        <a:t>&lt;20/ 400-</a:t>
                      </a:r>
                      <a:r>
                        <a:rPr lang="es-CO" sz="1600" b="1" baseline="0" dirty="0" smtClean="0"/>
                        <a:t> NPL</a:t>
                      </a:r>
                      <a:endParaRPr lang="es-CO" sz="1600" b="1" dirty="0"/>
                    </a:p>
                  </a:txBody>
                  <a:tcPr marL="68580" marR="68580"/>
                </a:tc>
                <a:tc>
                  <a:txBody>
                    <a:bodyPr/>
                    <a:lstStyle/>
                    <a:p>
                      <a:pPr algn="ctr"/>
                      <a:r>
                        <a:rPr lang="es-CO" sz="1600" b="1" dirty="0" smtClean="0"/>
                        <a:t>CIEGO</a:t>
                      </a:r>
                      <a:endParaRPr lang="es-CO" sz="1600" b="1" dirty="0"/>
                    </a:p>
                  </a:txBody>
                  <a:tcPr marL="68580" marR="6858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dirty="0"/>
          </a:p>
        </p:txBody>
      </p:sp>
      <p:sp>
        <p:nvSpPr>
          <p:cNvPr id="5" name="4 Marcador de contenido"/>
          <p:cNvSpPr>
            <a:spLocks noGrp="1"/>
          </p:cNvSpPr>
          <p:nvPr>
            <p:ph idx="1"/>
          </p:nvPr>
        </p:nvSpPr>
        <p:spPr/>
        <p:txBody>
          <a:bodyPr/>
          <a:lstStyle/>
          <a:p>
            <a:endParaRPr lang="es-ES" dirty="0"/>
          </a:p>
        </p:txBody>
      </p:sp>
      <p:pic>
        <p:nvPicPr>
          <p:cNvPr id="6145" name="Picture 1" descr="C:\Users\BOris\Desktop\FLASH 2014\fotos dete4ccion\asunsión\DSC00481.JPG"/>
          <p:cNvPicPr>
            <a:picLocks noChangeAspect="1" noChangeArrowheads="1"/>
          </p:cNvPicPr>
          <p:nvPr/>
        </p:nvPicPr>
        <p:blipFill>
          <a:blip r:embed="rId2" cstate="print"/>
          <a:srcRect/>
          <a:stretch>
            <a:fillRect/>
          </a:stretch>
        </p:blipFill>
        <p:spPr bwMode="auto">
          <a:xfrm>
            <a:off x="0" y="24"/>
            <a:ext cx="9144000" cy="6858000"/>
          </a:xfrm>
          <a:prstGeom prst="rect">
            <a:avLst/>
          </a:prstGeom>
          <a:noFill/>
        </p:spPr>
      </p:pic>
      <p:sp>
        <p:nvSpPr>
          <p:cNvPr id="7" name="6 Rectángulo"/>
          <p:cNvSpPr/>
          <p:nvPr/>
        </p:nvSpPr>
        <p:spPr>
          <a:xfrm>
            <a:off x="857224" y="5286388"/>
            <a:ext cx="2848880" cy="9876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BO" sz="4000" dirty="0" smtClean="0">
                <a:latin typeface="Arial Black" pitchFamily="34" charset="0"/>
              </a:rPr>
              <a:t>GRACIAS </a:t>
            </a:r>
            <a:endParaRPr lang="es-BO" sz="4000" dirty="0">
              <a:latin typeface="Arial Black" pitchFamily="34" charset="0"/>
            </a:endParaRPr>
          </a:p>
        </p:txBody>
      </p:sp>
      <p:sp>
        <p:nvSpPr>
          <p:cNvPr id="6" name="5 Rectángulo"/>
          <p:cNvSpPr/>
          <p:nvPr/>
        </p:nvSpPr>
        <p:spPr>
          <a:xfrm>
            <a:off x="357158" y="214290"/>
            <a:ext cx="8572560" cy="2862322"/>
          </a:xfrm>
          <a:prstGeom prst="rect">
            <a:avLst/>
          </a:prstGeom>
        </p:spPr>
        <p:txBody>
          <a:bodyPr wrap="square">
            <a:spAutoFit/>
          </a:bodyPr>
          <a:lstStyle/>
          <a:p>
            <a:pPr algn="just"/>
            <a:r>
              <a:rPr lang="es-ES_tradnl" b="1" dirty="0" smtClean="0">
                <a:solidFill>
                  <a:schemeClr val="tx2">
                    <a:lumMod val="40000"/>
                    <a:lumOff val="60000"/>
                  </a:schemeClr>
                </a:solidFill>
                <a:latin typeface="Arial" pitchFamily="34" charset="0"/>
                <a:cs typeface="Arial" pitchFamily="34" charset="0"/>
              </a:rPr>
              <a:t>“</a:t>
            </a:r>
            <a:r>
              <a:rPr lang="es-ES" b="1" dirty="0" smtClean="0">
                <a:solidFill>
                  <a:schemeClr val="tx2">
                    <a:lumMod val="40000"/>
                    <a:lumOff val="60000"/>
                  </a:schemeClr>
                </a:solidFill>
                <a:latin typeface="Arial" pitchFamily="34" charset="0"/>
                <a:cs typeface="Arial" pitchFamily="34" charset="0"/>
              </a:rPr>
              <a:t>Ellos tienen a su alcance el uso residual  de su visión en forma espontánea, saben para lo que les vale, pero lo que no se imaginan es para lo que les puede valer si eso está potenciado en la medida en que un tratamiento de  estimulación y/o rehabilitación visual les puede permitir.</a:t>
            </a:r>
            <a:r>
              <a:rPr lang="es-ES_tradnl" b="1" dirty="0" smtClean="0">
                <a:solidFill>
                  <a:schemeClr val="tx2">
                    <a:lumMod val="40000"/>
                    <a:lumOff val="60000"/>
                  </a:schemeClr>
                </a:solidFill>
                <a:latin typeface="Arial" pitchFamily="34" charset="0"/>
                <a:cs typeface="Arial" pitchFamily="34" charset="0"/>
              </a:rPr>
              <a:t/>
            </a:r>
            <a:br>
              <a:rPr lang="es-ES_tradnl" b="1" dirty="0" smtClean="0">
                <a:solidFill>
                  <a:schemeClr val="tx2">
                    <a:lumMod val="40000"/>
                    <a:lumOff val="60000"/>
                  </a:schemeClr>
                </a:solidFill>
                <a:latin typeface="Arial" pitchFamily="34" charset="0"/>
                <a:cs typeface="Arial" pitchFamily="34" charset="0"/>
              </a:rPr>
            </a:br>
            <a:r>
              <a:rPr lang="es-ES" b="1" dirty="0" smtClean="0">
                <a:solidFill>
                  <a:schemeClr val="tx2">
                    <a:lumMod val="40000"/>
                    <a:lumOff val="60000"/>
                  </a:schemeClr>
                </a:solidFill>
                <a:latin typeface="Arial" pitchFamily="34" charset="0"/>
                <a:cs typeface="Arial" pitchFamily="34" charset="0"/>
              </a:rPr>
              <a:t/>
            </a:r>
            <a:br>
              <a:rPr lang="es-ES" b="1" dirty="0" smtClean="0">
                <a:solidFill>
                  <a:schemeClr val="tx2">
                    <a:lumMod val="40000"/>
                    <a:lumOff val="60000"/>
                  </a:schemeClr>
                </a:solidFill>
                <a:latin typeface="Arial" pitchFamily="34" charset="0"/>
                <a:cs typeface="Arial" pitchFamily="34" charset="0"/>
              </a:rPr>
            </a:br>
            <a:r>
              <a:rPr lang="es-ES" b="1" dirty="0" smtClean="0">
                <a:solidFill>
                  <a:schemeClr val="tx2">
                    <a:lumMod val="40000"/>
                    <a:lumOff val="60000"/>
                  </a:schemeClr>
                </a:solidFill>
                <a:latin typeface="Arial" pitchFamily="34" charset="0"/>
                <a:cs typeface="Arial" pitchFamily="34" charset="0"/>
              </a:rPr>
              <a:t>Abre una nueva esfera visual a su vida, que potencia su interacción con todo el entorno. Hace falta que la gente descubra cómo puede cambiar su vida, al tiempo que cambia su capacidad de actuación…</a:t>
            </a:r>
            <a:r>
              <a:rPr lang="es-ES_tradnl" b="1" dirty="0" smtClean="0">
                <a:solidFill>
                  <a:schemeClr val="tx2">
                    <a:lumMod val="40000"/>
                    <a:lumOff val="60000"/>
                  </a:schemeClr>
                </a:solidFill>
                <a:latin typeface="Arial" pitchFamily="34" charset="0"/>
                <a:cs typeface="Arial" pitchFamily="34" charset="0"/>
              </a:rPr>
              <a:t>”</a:t>
            </a:r>
            <a:r>
              <a:rPr lang="es-ES" b="1" dirty="0" smtClean="0">
                <a:solidFill>
                  <a:schemeClr val="tx2">
                    <a:lumMod val="40000"/>
                    <a:lumOff val="60000"/>
                  </a:schemeClr>
                </a:solidFill>
                <a:latin typeface="Arial" pitchFamily="34" charset="0"/>
                <a:cs typeface="Arial" pitchFamily="34" charset="0"/>
              </a:rPr>
              <a:t/>
            </a:r>
            <a:br>
              <a:rPr lang="es-ES" b="1" dirty="0" smtClean="0">
                <a:solidFill>
                  <a:schemeClr val="tx2">
                    <a:lumMod val="40000"/>
                    <a:lumOff val="60000"/>
                  </a:schemeClr>
                </a:solidFill>
                <a:latin typeface="Arial" pitchFamily="34" charset="0"/>
                <a:cs typeface="Arial" pitchFamily="34" charset="0"/>
              </a:rPr>
            </a:br>
            <a:r>
              <a:rPr lang="es-ES_tradnl" b="1" dirty="0" smtClean="0">
                <a:solidFill>
                  <a:schemeClr val="tx2">
                    <a:lumMod val="40000"/>
                    <a:lumOff val="60000"/>
                  </a:schemeClr>
                </a:solidFill>
                <a:latin typeface="Arial" pitchFamily="34" charset="0"/>
                <a:cs typeface="Arial" pitchFamily="34" charset="0"/>
              </a:rPr>
              <a:t/>
            </a:r>
            <a:br>
              <a:rPr lang="es-ES_tradnl" b="1" dirty="0" smtClean="0">
                <a:solidFill>
                  <a:schemeClr val="tx2">
                    <a:lumMod val="40000"/>
                    <a:lumOff val="60000"/>
                  </a:schemeClr>
                </a:solidFill>
                <a:latin typeface="Arial" pitchFamily="34" charset="0"/>
                <a:cs typeface="Arial" pitchFamily="34" charset="0"/>
              </a:rPr>
            </a:br>
            <a:r>
              <a:rPr lang="es-ES_tradnl" b="1" dirty="0" smtClean="0">
                <a:solidFill>
                  <a:schemeClr val="tx2">
                    <a:lumMod val="40000"/>
                    <a:lumOff val="60000"/>
                  </a:schemeClr>
                </a:solidFill>
                <a:latin typeface="Arial" pitchFamily="34" charset="0"/>
                <a:cs typeface="Arial" pitchFamily="34" charset="0"/>
              </a:rPr>
              <a:t>Manuel Cejudo P.</a:t>
            </a:r>
            <a:endParaRPr lang="es-ES" b="1" dirty="0">
              <a:solidFill>
                <a:schemeClr val="tx2">
                  <a:lumMod val="40000"/>
                  <a:lumOff val="60000"/>
                </a:schemeClr>
              </a:solidFill>
              <a:latin typeface="Arial" pitchFamily="34" charset="0"/>
              <a:cs typeface="Arial" pitchFamily="34" charset="0"/>
            </a:endParaRPr>
          </a:p>
        </p:txBody>
      </p:sp>
    </p:spTree>
    <p:extLst>
      <p:ext uri="{BB962C8B-B14F-4D97-AF65-F5344CB8AC3E}">
        <p14:creationId xmlns:p14="http://schemas.microsoft.com/office/powerpoint/2010/main" xmlns="" val="7760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763"/>
            <a:ext cx="7772400" cy="914400"/>
          </a:xfrm>
        </p:spPr>
        <p:txBody>
          <a:bodyPr/>
          <a:lstStyle/>
          <a:p>
            <a:pPr>
              <a:defRPr/>
            </a:pPr>
            <a:endParaRPr lang="es-BO"/>
          </a:p>
        </p:txBody>
      </p:sp>
      <p:pic>
        <p:nvPicPr>
          <p:cNvPr id="59395" name="Picture 2" descr="C:\Users\Public\Pictures\Sample Pictures\Dock.jpg"/>
          <p:cNvPicPr>
            <a:picLocks noChangeAspect="1" noChangeArrowheads="1"/>
          </p:cNvPicPr>
          <p:nvPr/>
        </p:nvPicPr>
        <p:blipFill>
          <a:blip r:embed="rId2" cstate="print"/>
          <a:srcRect/>
          <a:stretch>
            <a:fillRect/>
          </a:stretch>
        </p:blipFill>
        <p:spPr bwMode="auto">
          <a:xfrm>
            <a:off x="-15875" y="0"/>
            <a:ext cx="9159875" cy="6897688"/>
          </a:xfrm>
          <a:prstGeom prst="rect">
            <a:avLst/>
          </a:prstGeom>
          <a:noFill/>
          <a:ln w="9525">
            <a:noFill/>
            <a:miter lim="800000"/>
            <a:headEnd/>
            <a:tailEnd/>
          </a:ln>
        </p:spPr>
      </p:pic>
      <p:sp>
        <p:nvSpPr>
          <p:cNvPr id="59396" name="3 Rectángulo"/>
          <p:cNvSpPr>
            <a:spLocks noChangeArrowheads="1"/>
          </p:cNvSpPr>
          <p:nvPr/>
        </p:nvSpPr>
        <p:spPr bwMode="auto">
          <a:xfrm>
            <a:off x="250825" y="0"/>
            <a:ext cx="7273925" cy="6002338"/>
          </a:xfrm>
          <a:prstGeom prst="rect">
            <a:avLst/>
          </a:prstGeom>
          <a:noFill/>
          <a:ln w="9525">
            <a:noFill/>
            <a:miter lim="800000"/>
            <a:headEnd/>
            <a:tailEnd/>
          </a:ln>
        </p:spPr>
        <p:txBody>
          <a:bodyPr>
            <a:spAutoFit/>
          </a:bodyPr>
          <a:lstStyle/>
          <a:p>
            <a:r>
              <a:rPr lang="es-ES_tradnl" sz="2400" b="1" dirty="0">
                <a:solidFill>
                  <a:schemeClr val="bg1"/>
                </a:solidFill>
                <a:cs typeface="Arial" pitchFamily="34" charset="0"/>
              </a:rPr>
              <a:t>“</a:t>
            </a:r>
            <a:r>
              <a:rPr lang="es-ES" sz="2400" b="1" dirty="0">
                <a:solidFill>
                  <a:schemeClr val="bg1"/>
                </a:solidFill>
                <a:cs typeface="Arial" pitchFamily="34" charset="0"/>
              </a:rPr>
              <a:t>Ellos tienen a su alcance el uso residual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de su visión en forma espontánea,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saben para lo que les vale,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pero lo que no se imaginan es para lo que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les puede valer si eso está potenciado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en la medida en que un tratamiento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de  estimulación y/o rehabilitación visual les puede permitir.</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
            </a:r>
            <a:br>
              <a:rPr lang="es-ES" sz="2400" b="1" dirty="0">
                <a:solidFill>
                  <a:schemeClr val="bg1"/>
                </a:solidFill>
                <a:cs typeface="Arial" pitchFamily="34" charset="0"/>
              </a:rPr>
            </a:br>
            <a:r>
              <a:rPr lang="es-ES" sz="2400" b="1" dirty="0">
                <a:solidFill>
                  <a:schemeClr val="bg1"/>
                </a:solidFill>
                <a:cs typeface="Arial" pitchFamily="34" charset="0"/>
              </a:rPr>
              <a:t>Abre una nueva esfera visual a su vida,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que potencia su interacción con todo el entorno.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Hace falta que la gente descubra cómo puede cambiar su vida, al tiempo que cambia </a:t>
            </a: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 sz="2400" b="1" dirty="0">
                <a:solidFill>
                  <a:schemeClr val="bg1"/>
                </a:solidFill>
                <a:cs typeface="Arial" pitchFamily="34" charset="0"/>
              </a:rPr>
              <a:t>su capacidad de actuación…</a:t>
            </a:r>
            <a:r>
              <a:rPr lang="es-ES_tradnl" sz="2400" b="1" dirty="0">
                <a:solidFill>
                  <a:schemeClr val="bg1"/>
                </a:solidFill>
                <a:cs typeface="Arial" pitchFamily="34" charset="0"/>
              </a:rPr>
              <a:t>”</a:t>
            </a:r>
            <a:r>
              <a:rPr lang="es-ES" sz="2400" b="1" dirty="0">
                <a:solidFill>
                  <a:schemeClr val="bg1"/>
                </a:solidFill>
                <a:cs typeface="Arial" pitchFamily="34" charset="0"/>
              </a:rPr>
              <a:t/>
            </a:r>
            <a:br>
              <a:rPr lang="es-ES" sz="2400" b="1" dirty="0">
                <a:solidFill>
                  <a:schemeClr val="bg1"/>
                </a:solidFill>
                <a:cs typeface="Arial" pitchFamily="34" charset="0"/>
              </a:rPr>
            </a:br>
            <a:r>
              <a:rPr lang="es-ES_tradnl" sz="2400" b="1" dirty="0">
                <a:solidFill>
                  <a:schemeClr val="bg1"/>
                </a:solidFill>
                <a:cs typeface="Arial" pitchFamily="34" charset="0"/>
              </a:rPr>
              <a:t/>
            </a:r>
            <a:br>
              <a:rPr lang="es-ES_tradnl" sz="2400" b="1" dirty="0">
                <a:solidFill>
                  <a:schemeClr val="bg1"/>
                </a:solidFill>
                <a:cs typeface="Arial" pitchFamily="34" charset="0"/>
              </a:rPr>
            </a:br>
            <a:r>
              <a:rPr lang="es-ES_tradnl" sz="2400" b="1" dirty="0">
                <a:solidFill>
                  <a:schemeClr val="bg1"/>
                </a:solidFill>
                <a:cs typeface="Arial" pitchFamily="34" charset="0"/>
              </a:rPr>
              <a:t>Manuel Cejudo P.</a:t>
            </a:r>
            <a:endParaRPr lang="es-ES" sz="2400" dirty="0">
              <a:solidFill>
                <a:schemeClr val="bg1"/>
              </a:solidFill>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BO" sz="3200" b="1" dirty="0" smtClean="0"/>
              <a:t>MEDICION DE AGUDEZA VISUAL CERCA</a:t>
            </a:r>
            <a:endParaRPr lang="es-BO" sz="3200" b="1" dirty="0"/>
          </a:p>
        </p:txBody>
      </p:sp>
      <p:sp>
        <p:nvSpPr>
          <p:cNvPr id="3" name="2 Marcador de contenido"/>
          <p:cNvSpPr>
            <a:spLocks noGrp="1"/>
          </p:cNvSpPr>
          <p:nvPr>
            <p:ph idx="1"/>
          </p:nvPr>
        </p:nvSpPr>
        <p:spPr>
          <a:xfrm>
            <a:off x="214282" y="1600200"/>
            <a:ext cx="8572560" cy="4543444"/>
          </a:xfrm>
        </p:spPr>
        <p:txBody>
          <a:bodyPr/>
          <a:lstStyle/>
          <a:p>
            <a:pPr marL="0" indent="0">
              <a:buFont typeface="Wingdings" pitchFamily="2" charset="2"/>
              <a:buChar char="Ø"/>
            </a:pPr>
            <a:r>
              <a:rPr lang="es-BO" sz="2800" dirty="0" smtClean="0"/>
              <a:t>Que es la medición de agudeza visual cerca.</a:t>
            </a:r>
          </a:p>
          <a:p>
            <a:pPr marL="0" indent="0">
              <a:buFont typeface="Wingdings" pitchFamily="2" charset="2"/>
              <a:buChar char="Ø"/>
            </a:pPr>
            <a:r>
              <a:rPr lang="es-BO" sz="2800" dirty="0" smtClean="0"/>
              <a:t>Importancia de saber la capacidad visual lejos y cerca </a:t>
            </a:r>
          </a:p>
          <a:p>
            <a:pPr marL="0" indent="0">
              <a:buNone/>
            </a:pPr>
            <a:r>
              <a:rPr lang="es-BO" sz="2800" dirty="0" smtClean="0"/>
              <a:t>    en la actividad pedagógica.</a:t>
            </a:r>
          </a:p>
          <a:p>
            <a:pPr marL="0" indent="0">
              <a:buFont typeface="Wingdings" pitchFamily="2" charset="2"/>
              <a:buChar char="Ø"/>
            </a:pPr>
            <a:r>
              <a:rPr lang="es-BO" sz="2800" dirty="0" smtClean="0"/>
              <a:t>Instrumentos para la medición en la A.V.C.</a:t>
            </a:r>
          </a:p>
          <a:p>
            <a:pPr marL="0" indent="0">
              <a:buFont typeface="Wingdings" pitchFamily="2" charset="2"/>
              <a:buChar char="Ø"/>
            </a:pPr>
            <a:r>
              <a:rPr lang="es-BO" sz="2800" dirty="0" smtClean="0"/>
              <a:t>Procedimiento para la medición de la A.V.C.</a:t>
            </a:r>
          </a:p>
          <a:p>
            <a:pPr marL="0" indent="0">
              <a:buFont typeface="Wingdings" pitchFamily="2" charset="2"/>
              <a:buChar char="Ø"/>
            </a:pPr>
            <a:r>
              <a:rPr lang="es-BO" sz="2800" dirty="0" smtClean="0"/>
              <a:t>Registro e interpretación de la medición en A.V.C.</a:t>
            </a:r>
          </a:p>
          <a:p>
            <a:pPr marL="0" indent="0">
              <a:buFont typeface="Wingdings" pitchFamily="2" charset="2"/>
              <a:buChar char="Ø"/>
            </a:pPr>
            <a:endParaRPr lang="es-BO" dirty="0" smtClean="0"/>
          </a:p>
          <a:p>
            <a:pPr marL="0" indent="0">
              <a:buFont typeface="Wingdings" pitchFamily="2" charset="2"/>
              <a:buChar char="Ø"/>
            </a:pPr>
            <a:endParaRPr lang="es-BO" dirty="0" smtClean="0"/>
          </a:p>
          <a:p>
            <a:pPr marL="0" indent="0">
              <a:buNone/>
            </a:pPr>
            <a:endParaRPr lang="es-B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14480" y="357166"/>
            <a:ext cx="5643602" cy="879475"/>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eaLnBrk="1" hangingPunct="1"/>
            <a:r>
              <a:rPr lang="es-ES" sz="3800" b="1" dirty="0" smtClean="0">
                <a:solidFill>
                  <a:srgbClr val="002060"/>
                </a:solidFill>
              </a:rPr>
              <a:t>DEFINICION</a:t>
            </a:r>
            <a:br>
              <a:rPr lang="es-ES" sz="3800" b="1" dirty="0" smtClean="0">
                <a:solidFill>
                  <a:srgbClr val="002060"/>
                </a:solidFill>
              </a:rPr>
            </a:br>
            <a:r>
              <a:rPr lang="es-ES" sz="3800" b="1" dirty="0" smtClean="0">
                <a:solidFill>
                  <a:srgbClr val="002060"/>
                </a:solidFill>
              </a:rPr>
              <a:t>¿QUÉ  ES  AGUDEZA VISUAL?</a:t>
            </a:r>
          </a:p>
        </p:txBody>
      </p:sp>
      <p:sp>
        <p:nvSpPr>
          <p:cNvPr id="3075" name="Rectangle 3"/>
          <p:cNvSpPr>
            <a:spLocks noGrp="1" noChangeArrowheads="1"/>
          </p:cNvSpPr>
          <p:nvPr>
            <p:ph type="body" idx="1"/>
          </p:nvPr>
        </p:nvSpPr>
        <p:spPr>
          <a:xfrm>
            <a:off x="533400" y="1981200"/>
            <a:ext cx="8194675" cy="4114800"/>
          </a:xfrm>
        </p:spPr>
        <p:txBody>
          <a:bodyPr/>
          <a:lstStyle/>
          <a:p>
            <a:pPr algn="just" eaLnBrk="1" hangingPunct="1"/>
            <a:r>
              <a:rPr lang="es-ES" dirty="0" smtClean="0"/>
              <a:t>La </a:t>
            </a:r>
            <a:r>
              <a:rPr lang="es-ES" b="1" dirty="0" smtClean="0"/>
              <a:t>agudeza visual</a:t>
            </a:r>
            <a:r>
              <a:rPr lang="es-ES" dirty="0" smtClean="0"/>
              <a:t> es la </a:t>
            </a:r>
            <a:r>
              <a:rPr lang="es-ES" b="1" u="sng" dirty="0" smtClean="0">
                <a:solidFill>
                  <a:srgbClr val="FF3300"/>
                </a:solidFill>
              </a:rPr>
              <a:t>capacidad </a:t>
            </a:r>
            <a:r>
              <a:rPr lang="es-ES" b="1" u="sng" dirty="0" smtClean="0"/>
              <a:t> </a:t>
            </a:r>
            <a:r>
              <a:rPr lang="es-ES" dirty="0" smtClean="0"/>
              <a:t>del sentido de la </a:t>
            </a:r>
            <a:r>
              <a:rPr lang="es-ES" b="1" u="sng" dirty="0" err="1" smtClean="0">
                <a:solidFill>
                  <a:srgbClr val="FF3300"/>
                </a:solidFill>
              </a:rPr>
              <a:t>visi</a:t>
            </a:r>
            <a:r>
              <a:rPr lang="en-US" b="1" u="sng" dirty="0" smtClean="0">
                <a:solidFill>
                  <a:srgbClr val="FF3300"/>
                </a:solidFill>
                <a:cs typeface="Arial" charset="0"/>
              </a:rPr>
              <a:t>ó</a:t>
            </a:r>
            <a:r>
              <a:rPr lang="es-ES" b="1" u="sng" dirty="0" smtClean="0">
                <a:solidFill>
                  <a:srgbClr val="FF3300"/>
                </a:solidFill>
              </a:rPr>
              <a:t>n</a:t>
            </a:r>
            <a:r>
              <a:rPr lang="es-ES" dirty="0" smtClean="0">
                <a:solidFill>
                  <a:srgbClr val="009999"/>
                </a:solidFill>
              </a:rPr>
              <a:t> </a:t>
            </a:r>
            <a:r>
              <a:rPr lang="es-ES" dirty="0" smtClean="0"/>
              <a:t>para percibir, detectar o identificar diferentes </a:t>
            </a:r>
            <a:r>
              <a:rPr lang="es-ES" b="1" u="sng" dirty="0" smtClean="0">
                <a:solidFill>
                  <a:srgbClr val="FF3300"/>
                </a:solidFill>
              </a:rPr>
              <a:t>objetos</a:t>
            </a:r>
            <a:r>
              <a:rPr lang="es-ES" dirty="0" smtClean="0"/>
              <a:t> con buenas condiciones de </a:t>
            </a:r>
            <a:r>
              <a:rPr lang="es-ES" b="1" u="sng" dirty="0" err="1" smtClean="0">
                <a:solidFill>
                  <a:srgbClr val="FF3300"/>
                </a:solidFill>
              </a:rPr>
              <a:t>iluminaci</a:t>
            </a:r>
            <a:r>
              <a:rPr lang="en-US" b="1" u="sng" dirty="0" smtClean="0">
                <a:solidFill>
                  <a:srgbClr val="FF3300"/>
                </a:solidFill>
                <a:cs typeface="Arial" charset="0"/>
              </a:rPr>
              <a:t>ó</a:t>
            </a:r>
            <a:r>
              <a:rPr lang="es-ES" b="1" u="sng" dirty="0" smtClean="0">
                <a:solidFill>
                  <a:srgbClr val="FF3300"/>
                </a:solidFill>
              </a:rPr>
              <a:t>n.</a:t>
            </a:r>
            <a:r>
              <a:rPr lang="es-ES" dirty="0" smtClean="0"/>
              <a:t> </a:t>
            </a:r>
          </a:p>
          <a:p>
            <a:pPr eaLnBrk="1" hangingPunct="1"/>
            <a:endParaRPr lang="es-ES" dirty="0" smtClean="0"/>
          </a:p>
          <a:p>
            <a:pPr eaLnBrk="1" hangingPunct="1"/>
            <a:r>
              <a:rPr lang="es-ES" dirty="0" smtClean="0"/>
              <a:t>Dicho de otra forma:</a:t>
            </a:r>
          </a:p>
          <a:p>
            <a:pPr eaLnBrk="1" hangingPunct="1">
              <a:buFont typeface="Wingdings" pitchFamily="2" charset="2"/>
              <a:buNone/>
            </a:pPr>
            <a:r>
              <a:rPr lang="es-ES" b="1" dirty="0" smtClean="0"/>
              <a:t>  </a:t>
            </a:r>
            <a:r>
              <a:rPr lang="es-ES" sz="4000" b="1" dirty="0" smtClean="0"/>
              <a:t>“cuanto logra ver una persona”</a:t>
            </a:r>
          </a:p>
        </p:txBody>
      </p:sp>
      <p:pic>
        <p:nvPicPr>
          <p:cNvPr id="4" name="3 Imagen" descr="D:\CIELITO\FABITO\R.B.C\2010\LOGO EIFODEC.jpg"/>
          <p:cNvPicPr/>
          <p:nvPr/>
        </p:nvPicPr>
        <p:blipFill>
          <a:blip r:embed="rId2" cstate="print"/>
          <a:stretch>
            <a:fillRect/>
          </a:stretch>
        </p:blipFill>
        <p:spPr bwMode="auto">
          <a:xfrm>
            <a:off x="214282" y="285728"/>
            <a:ext cx="1357322" cy="13573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p:cTn id="7"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075">
                                            <p:txEl>
                                              <p:pRg st="3" end="3"/>
                                            </p:txEl>
                                          </p:spTgt>
                                        </p:tgtEl>
                                        <p:attrNameLst>
                                          <p:attrName>style.visibility</p:attrName>
                                        </p:attrNameLst>
                                      </p:cBhvr>
                                      <p:to>
                                        <p:strVal val="visible"/>
                                      </p:to>
                                    </p:set>
                                    <p:anim calcmode="lin" valueType="num">
                                      <p:cBhvr>
                                        <p:cTn id="14" dur="500" fill="hold"/>
                                        <p:tgtEl>
                                          <p:spTgt spid="307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075">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307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07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714380"/>
          </a:xfrm>
        </p:spPr>
        <p:txBody>
          <a:bodyPr>
            <a:normAutofit fontScale="90000"/>
          </a:bodyPr>
          <a:lstStyle/>
          <a:p>
            <a:r>
              <a:rPr lang="es-BO" sz="3100" b="1" dirty="0" smtClean="0"/>
              <a:t/>
            </a:r>
            <a:br>
              <a:rPr lang="es-BO" sz="3100" b="1" dirty="0" smtClean="0"/>
            </a:br>
            <a:r>
              <a:rPr lang="es-BO" sz="3100" b="1" dirty="0" smtClean="0"/>
              <a:t>QUE ES LA MEDICIÓN DE AGUDEZA VISUAL CERCA.</a:t>
            </a:r>
            <a:r>
              <a:rPr lang="es-BO" dirty="0" smtClean="0"/>
              <a:t/>
            </a:r>
            <a:br>
              <a:rPr lang="es-BO" dirty="0" smtClean="0"/>
            </a:br>
            <a:endParaRPr lang="es-BO" dirty="0"/>
          </a:p>
        </p:txBody>
      </p:sp>
      <p:sp>
        <p:nvSpPr>
          <p:cNvPr id="3" name="2 Marcador de contenido"/>
          <p:cNvSpPr>
            <a:spLocks noGrp="1"/>
          </p:cNvSpPr>
          <p:nvPr>
            <p:ph idx="1"/>
          </p:nvPr>
        </p:nvSpPr>
        <p:spPr/>
        <p:txBody>
          <a:bodyPr>
            <a:normAutofit fontScale="92500" lnSpcReduction="10000"/>
          </a:bodyPr>
          <a:lstStyle/>
          <a:p>
            <a:pPr algn="just"/>
            <a:r>
              <a:rPr lang="es-ES" dirty="0" smtClean="0"/>
              <a:t>La </a:t>
            </a:r>
            <a:r>
              <a:rPr lang="es-ES" b="1" dirty="0" smtClean="0"/>
              <a:t>agudeza visual</a:t>
            </a:r>
            <a:r>
              <a:rPr lang="es-ES" dirty="0" smtClean="0"/>
              <a:t> cerca es la </a:t>
            </a:r>
            <a:r>
              <a:rPr lang="es-ES" b="1" u="sng" dirty="0" smtClean="0">
                <a:solidFill>
                  <a:srgbClr val="FF3300"/>
                </a:solidFill>
              </a:rPr>
              <a:t>capacidad </a:t>
            </a:r>
            <a:r>
              <a:rPr lang="es-ES" b="1" u="sng" dirty="0" smtClean="0"/>
              <a:t> </a:t>
            </a:r>
            <a:r>
              <a:rPr lang="es-ES" dirty="0" smtClean="0"/>
              <a:t>del sentido de la </a:t>
            </a:r>
            <a:r>
              <a:rPr lang="es-ES" b="1" u="sng" dirty="0" err="1" smtClean="0">
                <a:solidFill>
                  <a:srgbClr val="FF3300"/>
                </a:solidFill>
              </a:rPr>
              <a:t>visi</a:t>
            </a:r>
            <a:r>
              <a:rPr lang="en-US" b="1" u="sng" dirty="0" smtClean="0">
                <a:solidFill>
                  <a:srgbClr val="FF3300"/>
                </a:solidFill>
                <a:cs typeface="Arial" charset="0"/>
              </a:rPr>
              <a:t>ó</a:t>
            </a:r>
            <a:r>
              <a:rPr lang="es-ES" b="1" u="sng" dirty="0" smtClean="0">
                <a:solidFill>
                  <a:srgbClr val="FF3300"/>
                </a:solidFill>
              </a:rPr>
              <a:t>n</a:t>
            </a:r>
            <a:r>
              <a:rPr lang="es-ES" dirty="0" smtClean="0">
                <a:solidFill>
                  <a:srgbClr val="009999"/>
                </a:solidFill>
              </a:rPr>
              <a:t> </a:t>
            </a:r>
            <a:r>
              <a:rPr lang="es-ES" dirty="0" smtClean="0"/>
              <a:t>para percibir, detectar o identificar </a:t>
            </a:r>
            <a:r>
              <a:rPr lang="es-ES" b="1" u="sng" dirty="0" smtClean="0">
                <a:solidFill>
                  <a:srgbClr val="FF0000"/>
                </a:solidFill>
              </a:rPr>
              <a:t>letras,</a:t>
            </a:r>
            <a:r>
              <a:rPr lang="es-ES" b="1" dirty="0" smtClean="0"/>
              <a:t> </a:t>
            </a:r>
            <a:r>
              <a:rPr lang="es-ES" b="1" u="sng" dirty="0" smtClean="0">
                <a:solidFill>
                  <a:srgbClr val="FF3300"/>
                </a:solidFill>
              </a:rPr>
              <a:t>objetos</a:t>
            </a:r>
            <a:r>
              <a:rPr lang="es-ES" dirty="0" smtClean="0"/>
              <a:t> espaciales ej. Letra de periódico o libro, en buenas condiciones de </a:t>
            </a:r>
            <a:r>
              <a:rPr lang="es-ES" b="1" u="sng" dirty="0" err="1" smtClean="0">
                <a:solidFill>
                  <a:srgbClr val="FF3300"/>
                </a:solidFill>
              </a:rPr>
              <a:t>iluminaci</a:t>
            </a:r>
            <a:r>
              <a:rPr lang="en-US" b="1" u="sng" dirty="0" smtClean="0">
                <a:solidFill>
                  <a:srgbClr val="FF3300"/>
                </a:solidFill>
                <a:cs typeface="Arial" charset="0"/>
              </a:rPr>
              <a:t>ó</a:t>
            </a:r>
            <a:r>
              <a:rPr lang="es-ES" b="1" u="sng" dirty="0" smtClean="0">
                <a:solidFill>
                  <a:srgbClr val="FF3300"/>
                </a:solidFill>
              </a:rPr>
              <a:t>n a una distancia de 40 cm</a:t>
            </a:r>
            <a:r>
              <a:rPr lang="es-ES" dirty="0" smtClean="0"/>
              <a:t> </a:t>
            </a:r>
          </a:p>
          <a:p>
            <a:endParaRPr lang="es-ES" dirty="0" smtClean="0"/>
          </a:p>
          <a:p>
            <a:r>
              <a:rPr lang="es-ES" dirty="0" smtClean="0"/>
              <a:t>Dicho de otra forma:</a:t>
            </a:r>
          </a:p>
          <a:p>
            <a:pPr>
              <a:buNone/>
            </a:pPr>
            <a:r>
              <a:rPr lang="es-ES" b="1" dirty="0" smtClean="0"/>
              <a:t>  </a:t>
            </a:r>
            <a:r>
              <a:rPr lang="es-ES" sz="4000" b="1" dirty="0" smtClean="0"/>
              <a:t>“cuanto logra ver una persona una distancia de 40 cm”</a:t>
            </a:r>
          </a:p>
          <a:p>
            <a:endParaRPr lang="es-B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normAutofit/>
          </a:bodyPr>
          <a:lstStyle/>
          <a:p>
            <a:r>
              <a:rPr lang="es-CO" sz="3600" b="1" dirty="0" smtClean="0"/>
              <a:t>Examen de visión cercana</a:t>
            </a:r>
            <a:endParaRPr lang="es-CO" sz="3600" b="1" dirty="0"/>
          </a:p>
        </p:txBody>
      </p:sp>
      <p:sp>
        <p:nvSpPr>
          <p:cNvPr id="7" name="Marcador de contenido 6"/>
          <p:cNvSpPr>
            <a:spLocks noGrp="1"/>
          </p:cNvSpPr>
          <p:nvPr>
            <p:ph idx="4294967295"/>
          </p:nvPr>
        </p:nvSpPr>
        <p:spPr>
          <a:xfrm>
            <a:off x="214282" y="1000109"/>
            <a:ext cx="8643998" cy="1000131"/>
          </a:xfrm>
          <a:prstGeom prst="rect">
            <a:avLst/>
          </a:prstGeom>
        </p:spPr>
        <p:txBody>
          <a:bodyPr>
            <a:normAutofit lnSpcReduction="10000"/>
          </a:bodyPr>
          <a:lstStyle/>
          <a:p>
            <a:pPr>
              <a:buNone/>
            </a:pPr>
            <a:r>
              <a:rPr lang="es-CO" sz="2800" b="1" dirty="0" smtClean="0"/>
              <a:t>CARTILLAS: </a:t>
            </a:r>
            <a:r>
              <a:rPr lang="es-CO" sz="2800" dirty="0" err="1" smtClean="0"/>
              <a:t>Snellen</a:t>
            </a:r>
            <a:r>
              <a:rPr lang="es-CO" sz="2800" dirty="0" smtClean="0"/>
              <a:t> cercana y </a:t>
            </a:r>
            <a:r>
              <a:rPr lang="es-CO" sz="2800" dirty="0" err="1" smtClean="0"/>
              <a:t>Jaeger</a:t>
            </a:r>
            <a:r>
              <a:rPr lang="es-CO" sz="2800" dirty="0" smtClean="0"/>
              <a:t> </a:t>
            </a:r>
            <a:r>
              <a:rPr lang="es-CO" sz="2800" dirty="0" err="1" smtClean="0"/>
              <a:t>alfabetas</a:t>
            </a:r>
            <a:r>
              <a:rPr lang="es-CO" sz="2800" dirty="0" smtClean="0"/>
              <a:t>,</a:t>
            </a:r>
          </a:p>
          <a:p>
            <a:pPr>
              <a:buNone/>
            </a:pPr>
            <a:r>
              <a:rPr lang="es-CO" sz="2800" dirty="0" smtClean="0"/>
              <a:t>analfabetas y Lea </a:t>
            </a:r>
            <a:r>
              <a:rPr lang="es-CO" sz="2800" dirty="0" err="1" smtClean="0"/>
              <a:t>Hevaringen</a:t>
            </a:r>
            <a:r>
              <a:rPr lang="es-CO" sz="2800" dirty="0" smtClean="0"/>
              <a:t>.</a:t>
            </a:r>
            <a:endParaRPr lang="es-CO" sz="2800" dirty="0"/>
          </a:p>
          <a:p>
            <a:pPr marL="0" indent="0">
              <a:buNone/>
            </a:pPr>
            <a:endParaRPr lang="es-CO" dirty="0"/>
          </a:p>
        </p:txBody>
      </p:sp>
      <p:pic>
        <p:nvPicPr>
          <p:cNvPr id="8" name="Picture 3"/>
          <p:cNvPicPr>
            <a:picLocks noChangeAspect="1" noChangeArrowheads="1"/>
          </p:cNvPicPr>
          <p:nvPr/>
        </p:nvPicPr>
        <p:blipFill>
          <a:blip r:embed="rId2" cstate="print"/>
          <a:srcRect/>
          <a:stretch>
            <a:fillRect/>
          </a:stretch>
        </p:blipFill>
        <p:spPr bwMode="auto">
          <a:xfrm>
            <a:off x="285720" y="2500306"/>
            <a:ext cx="2622767" cy="4068124"/>
          </a:xfrm>
          <a:prstGeom prst="rect">
            <a:avLst/>
          </a:prstGeom>
          <a:noFill/>
          <a:ln w="9525">
            <a:noFill/>
            <a:round/>
            <a:headEnd/>
            <a:tailEnd/>
          </a:ln>
        </p:spPr>
      </p:pic>
      <p:pic>
        <p:nvPicPr>
          <p:cNvPr id="10" name="Imagen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57884" y="4714884"/>
            <a:ext cx="1843345" cy="1829055"/>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43240" y="4643446"/>
            <a:ext cx="1843345" cy="1838582"/>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xmlns="" val="2732568133"/>
              </p:ext>
            </p:extLst>
          </p:nvPr>
        </p:nvGraphicFramePr>
        <p:xfrm>
          <a:off x="3357554" y="2143116"/>
          <a:ext cx="5314499" cy="2435718"/>
        </p:xfrm>
        <a:graphic>
          <a:graphicData uri="http://schemas.openxmlformats.org/drawingml/2006/table">
            <a:tbl>
              <a:tblPr firstRow="1" bandRow="1">
                <a:tableStyleId>{5C22544A-7EE6-4342-B048-85BDC9FD1C3A}</a:tableStyleId>
              </a:tblPr>
              <a:tblGrid>
                <a:gridCol w="5314499"/>
              </a:tblGrid>
              <a:tr h="503564">
                <a:tc>
                  <a:txBody>
                    <a:bodyPr/>
                    <a:lstStyle/>
                    <a:p>
                      <a:r>
                        <a:rPr lang="es-CO" dirty="0" smtClean="0"/>
                        <a:t>Se</a:t>
                      </a:r>
                      <a:r>
                        <a:rPr lang="es-CO" baseline="0" dirty="0" smtClean="0"/>
                        <a:t> registra el resultado en escala métrica (0,50 M = a 20/20)</a:t>
                      </a:r>
                      <a:endParaRPr lang="es-CO" dirty="0"/>
                    </a:p>
                  </a:txBody>
                  <a:tcPr marL="68580" marR="68580"/>
                </a:tc>
              </a:tr>
              <a:tr h="881238">
                <a:tc>
                  <a:txBody>
                    <a:bodyPr/>
                    <a:lstStyle/>
                    <a:p>
                      <a:r>
                        <a:rPr lang="es-CO" dirty="0" smtClean="0"/>
                        <a:t>Inferior</a:t>
                      </a:r>
                      <a:r>
                        <a:rPr lang="es-CO" baseline="0" dirty="0" smtClean="0"/>
                        <a:t> a 0,50 M a una distancia &gt;40cm = Examen de optometría complementario.</a:t>
                      </a:r>
                      <a:endParaRPr lang="es-CO" dirty="0"/>
                    </a:p>
                  </a:txBody>
                  <a:tcPr marL="68580" marR="68580"/>
                </a:tc>
              </a:tr>
              <a:tr h="881238">
                <a:tc>
                  <a:txBody>
                    <a:bodyPr/>
                    <a:lstStyle/>
                    <a:p>
                      <a:r>
                        <a:rPr lang="es-CO" dirty="0" smtClean="0"/>
                        <a:t>Después de la corrección optométrica</a:t>
                      </a:r>
                      <a:r>
                        <a:rPr lang="es-CO" baseline="0" dirty="0" smtClean="0"/>
                        <a:t> adecuada y la agudeza visual no mejora, se remite al </a:t>
                      </a:r>
                      <a:r>
                        <a:rPr lang="es-CO" baseline="0" dirty="0" err="1" smtClean="0"/>
                        <a:t>pcte</a:t>
                      </a:r>
                      <a:r>
                        <a:rPr lang="es-CO" baseline="0" dirty="0" smtClean="0"/>
                        <a:t> al oftalmólogo.</a:t>
                      </a:r>
                      <a:endParaRPr lang="es-CO" dirty="0"/>
                    </a:p>
                  </a:txBody>
                  <a:tcPr marL="68580" marR="68580"/>
                </a:tc>
              </a:tr>
            </a:tbl>
          </a:graphicData>
        </a:graphic>
      </p:graphicFrame>
    </p:spTree>
    <p:extLst>
      <p:ext uri="{BB962C8B-B14F-4D97-AF65-F5344CB8AC3E}">
        <p14:creationId xmlns:p14="http://schemas.microsoft.com/office/powerpoint/2010/main" xmlns="" val="39160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pPr marL="0" indent="0"/>
            <a:r>
              <a:rPr lang="es-BO" sz="3100" b="1" dirty="0" smtClean="0"/>
              <a:t/>
            </a:r>
            <a:br>
              <a:rPr lang="es-BO" sz="3100" b="1" dirty="0" smtClean="0"/>
            </a:br>
            <a:r>
              <a:rPr lang="es-BO" sz="3100" b="1" dirty="0" smtClean="0"/>
              <a:t>Importancia de saber la capacidad visual cerca </a:t>
            </a:r>
            <a:br>
              <a:rPr lang="es-BO" sz="3100" b="1" dirty="0" smtClean="0"/>
            </a:br>
            <a:r>
              <a:rPr lang="es-BO" sz="3100" b="1" dirty="0" smtClean="0"/>
              <a:t>    en la actividad pedagógica</a:t>
            </a:r>
            <a:r>
              <a:rPr lang="es-BO" dirty="0" smtClean="0"/>
              <a:t>.</a:t>
            </a:r>
            <a:br>
              <a:rPr lang="es-BO" dirty="0" smtClean="0"/>
            </a:br>
            <a:endParaRPr lang="es-BO" dirty="0"/>
          </a:p>
        </p:txBody>
      </p:sp>
      <p:sp>
        <p:nvSpPr>
          <p:cNvPr id="3" name="2 Marcador de contenido"/>
          <p:cNvSpPr>
            <a:spLocks noGrp="1"/>
          </p:cNvSpPr>
          <p:nvPr>
            <p:ph idx="1"/>
          </p:nvPr>
        </p:nvSpPr>
        <p:spPr>
          <a:xfrm>
            <a:off x="428596" y="1428736"/>
            <a:ext cx="8229600" cy="4757758"/>
          </a:xfrm>
        </p:spPr>
        <p:txBody>
          <a:bodyPr>
            <a:noAutofit/>
          </a:bodyPr>
          <a:lstStyle/>
          <a:p>
            <a:r>
              <a:rPr lang="es-ES_tradnl" sz="2300" dirty="0" smtClean="0"/>
              <a:t>El sentido de la vista constituye un estilo de aprendizaje de un 35 % de las personas.</a:t>
            </a:r>
          </a:p>
          <a:p>
            <a:r>
              <a:rPr lang="es-ES_tradnl" sz="2300" dirty="0" smtClean="0"/>
              <a:t>El sentido de la vista constituye la inteligencia visual, personas que tienen la capacidad de aprender por medio de la visión-espacial. </a:t>
            </a:r>
          </a:p>
          <a:p>
            <a:r>
              <a:rPr lang="es-ES_tradnl" sz="2300" dirty="0" smtClean="0"/>
              <a:t>La Vista constituye el segundo contacto con el medio exterior que se da a través de la visión.</a:t>
            </a:r>
          </a:p>
          <a:p>
            <a:r>
              <a:rPr lang="es-ES_tradnl" sz="2300" dirty="0" smtClean="0"/>
              <a:t>El 80 % de información general se da a través del sentido de la vista.</a:t>
            </a:r>
          </a:p>
          <a:p>
            <a:r>
              <a:rPr lang="es-ES_tradnl" sz="2300" dirty="0" smtClean="0"/>
              <a:t>Estudios según la neuropsicopedagogia indica que del 25 al 30 % de dificultades en el aprendizaje se debe a problemas visuales.</a:t>
            </a:r>
          </a:p>
          <a:p>
            <a:r>
              <a:rPr lang="es-ES_tradnl" sz="2300" dirty="0" smtClean="0"/>
              <a:t>Una persona que tiene buena visión de lejos puede tener dificultades en la visión de cerca, o puede ser de forma adverso.</a:t>
            </a:r>
            <a:endParaRPr lang="es-BO" sz="2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28"/>
            <a:ext cx="8229600" cy="1143000"/>
          </a:xfrm>
        </p:spPr>
        <p:txBody>
          <a:bodyPr>
            <a:normAutofit/>
          </a:bodyPr>
          <a:lstStyle/>
          <a:p>
            <a:r>
              <a:rPr lang="es-BO" sz="2900" b="1" dirty="0" smtClean="0"/>
              <a:t>INSTRUMENTOS PARA LA MEDICIÓN EN LA A.V.C.</a:t>
            </a:r>
            <a:endParaRPr lang="es-BO" sz="29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57819" y="1161966"/>
            <a:ext cx="3214710" cy="3481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348" y="1000108"/>
            <a:ext cx="1660138" cy="2447639"/>
          </a:xfrm>
          <a:prstGeom prst="rect">
            <a:avLst/>
          </a:prstGeom>
        </p:spPr>
      </p:pic>
      <p:pic>
        <p:nvPicPr>
          <p:cNvPr id="6" name="Imagen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72132" y="4500570"/>
            <a:ext cx="2786082" cy="2123614"/>
          </a:xfrm>
          <a:prstGeom prst="rect">
            <a:avLst/>
          </a:prstGeom>
        </p:spPr>
      </p:pic>
      <p:pic>
        <p:nvPicPr>
          <p:cNvPr id="7" name="Imagen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14282" y="3571876"/>
            <a:ext cx="3566357" cy="1563253"/>
          </a:xfrm>
          <a:prstGeom prst="rect">
            <a:avLst/>
          </a:prstGeom>
        </p:spPr>
      </p:pic>
      <p:pic>
        <p:nvPicPr>
          <p:cNvPr id="8" name="Picture 2"/>
          <p:cNvPicPr>
            <a:picLocks noChangeAspect="1" noChangeArrowheads="1"/>
          </p:cNvPicPr>
          <p:nvPr/>
        </p:nvPicPr>
        <p:blipFill>
          <a:blip r:embed="rId6" cstate="print"/>
          <a:srcRect/>
          <a:stretch>
            <a:fillRect/>
          </a:stretch>
        </p:blipFill>
        <p:spPr bwMode="auto">
          <a:xfrm>
            <a:off x="2928926" y="1214422"/>
            <a:ext cx="1785950" cy="2275063"/>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857224" y="4714884"/>
            <a:ext cx="2500330" cy="187300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229600" cy="796908"/>
          </a:xfrm>
        </p:spPr>
        <p:txBody>
          <a:bodyPr>
            <a:normAutofit fontScale="90000"/>
          </a:bodyPr>
          <a:lstStyle/>
          <a:p>
            <a:r>
              <a:rPr lang="es-BO" sz="3100" b="1" dirty="0" smtClean="0"/>
              <a:t/>
            </a:r>
            <a:br>
              <a:rPr lang="es-BO" sz="3100" b="1" dirty="0" smtClean="0"/>
            </a:br>
            <a:r>
              <a:rPr lang="es-BO" sz="3100" b="1" dirty="0" smtClean="0"/>
              <a:t>PROCEDIMIENTO PARA LA MEDICIÓN DE LA A.V.C.</a:t>
            </a:r>
            <a:r>
              <a:rPr lang="es-BO" dirty="0" smtClean="0"/>
              <a:t/>
            </a:r>
            <a:br>
              <a:rPr lang="es-BO" dirty="0" smtClean="0"/>
            </a:br>
            <a:endParaRPr lang="es-BO" dirty="0"/>
          </a:p>
        </p:txBody>
      </p:sp>
      <p:sp>
        <p:nvSpPr>
          <p:cNvPr id="3" name="2 Marcador de contenido"/>
          <p:cNvSpPr>
            <a:spLocks noGrp="1"/>
          </p:cNvSpPr>
          <p:nvPr>
            <p:ph idx="1"/>
          </p:nvPr>
        </p:nvSpPr>
        <p:spPr/>
        <p:txBody>
          <a:bodyPr/>
          <a:lstStyle/>
          <a:p>
            <a:pPr>
              <a:buNone/>
            </a:pPr>
            <a:r>
              <a:rPr lang="es-CO" b="1" dirty="0" smtClean="0"/>
              <a:t>OPTOTIPOS PARA VISION CERCANA </a:t>
            </a:r>
          </a:p>
          <a:p>
            <a:pPr>
              <a:buNone/>
            </a:pPr>
            <a:r>
              <a:rPr lang="es-CO" b="1" dirty="0" smtClean="0"/>
              <a:t>    Sirve también para apreciar las capacidades visuales que requieren una visón próxima de una cierta calidad. Para cerca, igual que para lejos, el ángulo bajo el que son presentados los caracteres debe ser:</a:t>
            </a:r>
            <a:endParaRPr lang="es-B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85729"/>
            <a:ext cx="8229600" cy="2714643"/>
          </a:xfrm>
        </p:spPr>
        <p:txBody>
          <a:bodyPr>
            <a:normAutofit/>
          </a:bodyPr>
          <a:lstStyle/>
          <a:p>
            <a:r>
              <a:rPr lang="es-CO" sz="2400" dirty="0" smtClean="0"/>
              <a:t>Se utilizan habitualmente las escalas de </a:t>
            </a:r>
            <a:r>
              <a:rPr lang="es-CO" sz="2400" dirty="0" err="1" smtClean="0"/>
              <a:t>Haus</a:t>
            </a:r>
            <a:r>
              <a:rPr lang="es-CO" sz="2400" dirty="0" smtClean="0"/>
              <a:t> LES, </a:t>
            </a:r>
            <a:r>
              <a:rPr lang="es-CO" sz="2400" dirty="0" err="1" smtClean="0"/>
              <a:t>Parinaud</a:t>
            </a:r>
            <a:r>
              <a:rPr lang="es-CO" sz="2400" dirty="0" smtClean="0"/>
              <a:t> o de </a:t>
            </a:r>
            <a:r>
              <a:rPr lang="es-CO" sz="2400" dirty="0" err="1" smtClean="0"/>
              <a:t>Jaeger</a:t>
            </a:r>
            <a:r>
              <a:rPr lang="es-CO" sz="2400" dirty="0" smtClean="0"/>
              <a:t>, preparadas para la exploración a 33 cm de distancia. La iluminación del test debe estar comprendida entre 200 y 300 </a:t>
            </a:r>
            <a:r>
              <a:rPr lang="es-CO" sz="2400" dirty="0" err="1" smtClean="0"/>
              <a:t>lux.Parinaud</a:t>
            </a:r>
            <a:r>
              <a:rPr lang="es-CO" sz="2400" dirty="0" smtClean="0"/>
              <a:t> estableció para su escala valores angulares de 4; ya que la experiencia demostró que, si se conservaba la unidad angular de 5; los test se leían a una distancia superior a la prevista.</a:t>
            </a:r>
          </a:p>
          <a:p>
            <a:endParaRPr lang="es-ES" dirty="0"/>
          </a:p>
        </p:txBody>
      </p:sp>
      <p:pic>
        <p:nvPicPr>
          <p:cNvPr id="4" name="Picture 2" descr="G:\de mesi\TALLER\DIA CUATRO\TESTS\100E3629.jpg"/>
          <p:cNvPicPr>
            <a:picLocks noChangeAspect="1" noChangeArrowheads="1"/>
          </p:cNvPicPr>
          <p:nvPr/>
        </p:nvPicPr>
        <p:blipFill>
          <a:blip r:embed="rId2" cstate="print"/>
          <a:srcRect/>
          <a:stretch>
            <a:fillRect/>
          </a:stretch>
        </p:blipFill>
        <p:spPr bwMode="auto">
          <a:xfrm>
            <a:off x="285752" y="3071810"/>
            <a:ext cx="2571736" cy="3286123"/>
          </a:xfrm>
          <a:prstGeom prst="rect">
            <a:avLst/>
          </a:prstGeom>
          <a:noFill/>
        </p:spPr>
      </p:pic>
      <p:pic>
        <p:nvPicPr>
          <p:cNvPr id="5" name="Picture 3" descr="G:\de mesi\TALLER\DIA CUATRO\TESTS\100E3421.JPG"/>
          <p:cNvPicPr>
            <a:picLocks noChangeAspect="1" noChangeArrowheads="1"/>
          </p:cNvPicPr>
          <p:nvPr/>
        </p:nvPicPr>
        <p:blipFill>
          <a:blip r:embed="rId3" cstate="print"/>
          <a:srcRect/>
          <a:stretch>
            <a:fillRect/>
          </a:stretch>
        </p:blipFill>
        <p:spPr bwMode="auto">
          <a:xfrm>
            <a:off x="3000364" y="3071810"/>
            <a:ext cx="2714644" cy="2046424"/>
          </a:xfrm>
          <a:prstGeom prst="rect">
            <a:avLst/>
          </a:prstGeom>
          <a:noFill/>
        </p:spPr>
      </p:pic>
      <p:pic>
        <p:nvPicPr>
          <p:cNvPr id="6" name="Picture 4" descr="G:\de mesi\TALLER\DIA CUATRO\TESTS\100E3422.JPG"/>
          <p:cNvPicPr>
            <a:picLocks noChangeAspect="1" noChangeArrowheads="1"/>
          </p:cNvPicPr>
          <p:nvPr/>
        </p:nvPicPr>
        <p:blipFill>
          <a:blip r:embed="rId4" cstate="print"/>
          <a:srcRect/>
          <a:stretch>
            <a:fillRect/>
          </a:stretch>
        </p:blipFill>
        <p:spPr bwMode="auto">
          <a:xfrm>
            <a:off x="5786446" y="4214818"/>
            <a:ext cx="2937673" cy="221455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BO" sz="3200" b="1" dirty="0" smtClean="0"/>
              <a:t>PROCEDIMIENTO DE LA MEDICION EN A.V.C.</a:t>
            </a:r>
            <a:endParaRPr lang="es-BO" sz="3200" b="1" dirty="0"/>
          </a:p>
        </p:txBody>
      </p:sp>
      <p:sp>
        <p:nvSpPr>
          <p:cNvPr id="3" name="2 Marcador de contenido"/>
          <p:cNvSpPr>
            <a:spLocks noGrp="1"/>
          </p:cNvSpPr>
          <p:nvPr>
            <p:ph idx="1"/>
          </p:nvPr>
        </p:nvSpPr>
        <p:spPr>
          <a:xfrm>
            <a:off x="500034" y="1285860"/>
            <a:ext cx="8229600" cy="4525963"/>
          </a:xfrm>
        </p:spPr>
        <p:txBody>
          <a:bodyPr/>
          <a:lstStyle/>
          <a:p>
            <a:pPr marL="0" indent="0">
              <a:buNone/>
            </a:pPr>
            <a:r>
              <a:rPr lang="es-CO" dirty="0" smtClean="0"/>
              <a:t>Este examen se realiza en las personas mayores de 45 años, teniendo en cuenta lo siguiente:</a:t>
            </a:r>
          </a:p>
          <a:p>
            <a:pPr>
              <a:buFont typeface="Wingdings" pitchFamily="2" charset="2"/>
              <a:buChar char="§"/>
            </a:pPr>
            <a:r>
              <a:rPr lang="es-CO" dirty="0" smtClean="0"/>
              <a:t>Contar con una cartilla de  visión Próxima</a:t>
            </a:r>
          </a:p>
          <a:p>
            <a:pPr>
              <a:buFont typeface="Wingdings" pitchFamily="2" charset="2"/>
              <a:buChar char="§"/>
            </a:pPr>
            <a:endParaRPr lang="es-CO" dirty="0" smtClean="0"/>
          </a:p>
          <a:p>
            <a:endParaRPr lang="es-BO" dirty="0"/>
          </a:p>
        </p:txBody>
      </p:sp>
      <p:pic>
        <p:nvPicPr>
          <p:cNvPr id="2050" name="Picture 2" descr="C:\Users\BOris\Desktop\FLASH 2014\fotos dete4ccion\asunsión\DSC00433.JPG"/>
          <p:cNvPicPr>
            <a:picLocks noChangeAspect="1" noChangeArrowheads="1"/>
          </p:cNvPicPr>
          <p:nvPr/>
        </p:nvPicPr>
        <p:blipFill>
          <a:blip r:embed="rId2" cstate="print"/>
          <a:srcRect/>
          <a:stretch>
            <a:fillRect/>
          </a:stretch>
        </p:blipFill>
        <p:spPr bwMode="auto">
          <a:xfrm>
            <a:off x="4024330" y="2982512"/>
            <a:ext cx="4976826" cy="3732620"/>
          </a:xfrm>
          <a:prstGeom prst="rect">
            <a:avLst/>
          </a:prstGeom>
          <a:noFill/>
        </p:spPr>
      </p:pic>
      <p:pic>
        <p:nvPicPr>
          <p:cNvPr id="5" name="Picture 4" descr="G:\de mesi\TALLER\DIA CUATRO\TESTS\100E3420.JPG"/>
          <p:cNvPicPr>
            <a:picLocks noChangeAspect="1" noChangeArrowheads="1"/>
          </p:cNvPicPr>
          <p:nvPr/>
        </p:nvPicPr>
        <p:blipFill>
          <a:blip r:embed="rId3" cstate="print"/>
          <a:srcRect/>
          <a:stretch>
            <a:fillRect/>
          </a:stretch>
        </p:blipFill>
        <p:spPr bwMode="auto">
          <a:xfrm>
            <a:off x="486176" y="3571899"/>
            <a:ext cx="3085692" cy="214311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14290"/>
            <a:ext cx="8229600" cy="6286544"/>
          </a:xfrm>
        </p:spPr>
        <p:txBody>
          <a:bodyPr>
            <a:normAutofit fontScale="32500" lnSpcReduction="20000"/>
          </a:bodyPr>
          <a:lstStyle/>
          <a:p>
            <a:pPr>
              <a:buFont typeface="Wingdings" pitchFamily="2" charset="2"/>
              <a:buChar char="Ø"/>
            </a:pPr>
            <a:r>
              <a:rPr lang="es-PE" sz="9600" dirty="0" smtClean="0"/>
              <a:t>Agudeza visual monocular y binocular con la cartilla, </a:t>
            </a:r>
            <a:r>
              <a:rPr lang="es-CO" sz="9600" dirty="0" smtClean="0"/>
              <a:t>la ubicación de la persona debe ser de 40 cm, con respecto a la  cartilla.</a:t>
            </a:r>
          </a:p>
          <a:p>
            <a:pPr>
              <a:buFont typeface="Wingdings" pitchFamily="2" charset="2"/>
              <a:buChar char="Ø"/>
            </a:pPr>
            <a:r>
              <a:rPr lang="es-PE" sz="9600" dirty="0" smtClean="0"/>
              <a:t>a 40cm de la persona</a:t>
            </a:r>
          </a:p>
          <a:p>
            <a:pPr>
              <a:buFont typeface="Wingdings" pitchFamily="2" charset="2"/>
              <a:buChar char="Ø"/>
            </a:pPr>
            <a:r>
              <a:rPr lang="es-PE" sz="9600" dirty="0" smtClean="0"/>
              <a:t>iluminación: estándar.</a:t>
            </a:r>
          </a:p>
          <a:p>
            <a:pPr>
              <a:buFont typeface="Wingdings" pitchFamily="2" charset="2"/>
              <a:buChar char="Ø"/>
            </a:pPr>
            <a:r>
              <a:rPr lang="es-PE" sz="9600" dirty="0" smtClean="0"/>
              <a:t>Posición: sentado.</a:t>
            </a:r>
          </a:p>
          <a:p>
            <a:pPr>
              <a:buFont typeface="Wingdings" pitchFamily="2" charset="2"/>
              <a:buChar char="Ø"/>
            </a:pPr>
            <a:r>
              <a:rPr lang="es-PE" sz="9600" dirty="0" smtClean="0"/>
              <a:t>Criterios de referencia:</a:t>
            </a:r>
          </a:p>
          <a:p>
            <a:pPr>
              <a:buFont typeface="Wingdings" pitchFamily="2" charset="2"/>
              <a:buChar char="Ø"/>
            </a:pPr>
            <a:r>
              <a:rPr lang="es-CO" sz="9600" dirty="0" smtClean="0"/>
              <a:t>El resultado de la escala métrica debe ser a  0,5 m equivalente a 20/20 </a:t>
            </a:r>
            <a:endParaRPr lang="es-BO" sz="9600" dirty="0" smtClean="0"/>
          </a:p>
          <a:p>
            <a:pPr>
              <a:buFont typeface="Wingdings" pitchFamily="2" charset="2"/>
              <a:buChar char="Ø"/>
            </a:pPr>
            <a:r>
              <a:rPr lang="es-PE" sz="9600" dirty="0" smtClean="0"/>
              <a:t> 20/40 o peor en ambos ojos  a 40cm. la persona debe ser capaz  de identificar correctamente  4 de 5 </a:t>
            </a:r>
            <a:r>
              <a:rPr lang="es-PE" sz="9600" dirty="0" err="1" smtClean="0"/>
              <a:t>simbolos</a:t>
            </a:r>
            <a:r>
              <a:rPr lang="es-PE" sz="9600" dirty="0" smtClean="0"/>
              <a:t>  dentro de cualquier </a:t>
            </a:r>
            <a:r>
              <a:rPr lang="es-PE" sz="9600" dirty="0" err="1" smtClean="0"/>
              <a:t>linea</a:t>
            </a:r>
            <a:r>
              <a:rPr lang="es-PE" sz="9600" dirty="0" smtClean="0"/>
              <a:t>.</a:t>
            </a: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4500570"/>
            <a:ext cx="3143272" cy="1857388"/>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buNone/>
            </a:pPr>
            <a:r>
              <a:rPr lang="es-ES" b="1" dirty="0" smtClean="0">
                <a:solidFill>
                  <a:srgbClr val="000000"/>
                </a:solidFill>
                <a:latin typeface="Times New Roman" pitchFamily="18" charset="0"/>
              </a:rPr>
              <a:t>El personal de apoyo</a:t>
            </a:r>
          </a:p>
          <a:p>
            <a:pPr algn="just">
              <a:buNone/>
            </a:pPr>
            <a:r>
              <a:rPr lang="es-ES" b="1" dirty="0" smtClean="0">
                <a:solidFill>
                  <a:srgbClr val="000000"/>
                </a:solidFill>
                <a:latin typeface="Times New Roman" pitchFamily="18" charset="0"/>
              </a:rPr>
              <a:t>registrará los</a:t>
            </a:r>
          </a:p>
          <a:p>
            <a:pPr algn="just">
              <a:buNone/>
            </a:pPr>
            <a:r>
              <a:rPr lang="es-ES" b="1" dirty="0" smtClean="0">
                <a:solidFill>
                  <a:srgbClr val="000000"/>
                </a:solidFill>
                <a:latin typeface="Times New Roman" pitchFamily="18" charset="0"/>
              </a:rPr>
              <a:t>resultados</a:t>
            </a:r>
          </a:p>
          <a:p>
            <a:pPr algn="just">
              <a:buNone/>
            </a:pPr>
            <a:r>
              <a:rPr lang="es-ES" b="1" dirty="0" smtClean="0">
                <a:solidFill>
                  <a:srgbClr val="000000"/>
                </a:solidFill>
                <a:latin typeface="Times New Roman" pitchFamily="18" charset="0"/>
              </a:rPr>
              <a:t>de la medición.</a:t>
            </a:r>
          </a:p>
          <a:p>
            <a:pPr>
              <a:buNone/>
            </a:pPr>
            <a:endParaRPr lang="es-ES" dirty="0"/>
          </a:p>
        </p:txBody>
      </p:sp>
      <p:pic>
        <p:nvPicPr>
          <p:cNvPr id="7" name="6 Imagen" descr="P1020859.JPG"/>
          <p:cNvPicPr>
            <a:picLocks noChangeAspect="1"/>
          </p:cNvPicPr>
          <p:nvPr/>
        </p:nvPicPr>
        <p:blipFill>
          <a:blip r:embed="rId2" cstate="print"/>
          <a:stretch>
            <a:fillRect/>
          </a:stretch>
        </p:blipFill>
        <p:spPr>
          <a:xfrm>
            <a:off x="214282" y="1285860"/>
            <a:ext cx="3500462" cy="2928959"/>
          </a:xfrm>
          <a:prstGeom prst="rect">
            <a:avLst/>
          </a:prstGeom>
          <a:ln>
            <a:noFill/>
          </a:ln>
          <a:effectLst>
            <a:softEdge rad="112500"/>
          </a:effectLst>
        </p:spPr>
      </p:pic>
      <p:sp>
        <p:nvSpPr>
          <p:cNvPr id="9" name="1 Título"/>
          <p:cNvSpPr txBox="1">
            <a:spLocks noGrp="1"/>
          </p:cNvSpPr>
          <p:nvPr>
            <p:ph type="title"/>
          </p:nvPr>
        </p:nvSpPr>
        <p:spPr>
          <a:xfrm>
            <a:off x="285720" y="428604"/>
            <a:ext cx="8715436" cy="500066"/>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2400" b="1" i="0" u="none" strike="noStrike" kern="1200" cap="none" spc="0" normalizeH="0" baseline="0" noProof="0" dirty="0" smtClean="0">
                <a:ln>
                  <a:noFill/>
                </a:ln>
                <a:solidFill>
                  <a:schemeClr val="dk1"/>
                </a:solidFill>
                <a:effectLst/>
                <a:uLnTx/>
                <a:uFillTx/>
                <a:latin typeface="+mn-lt"/>
                <a:ea typeface="+mn-ea"/>
                <a:cs typeface="+mn-cs"/>
              </a:rPr>
              <a:t>REGISTRO E INTERPRETACION AGUDEZA VISUAL DE CERCA</a:t>
            </a:r>
            <a:endParaRPr kumimoji="0" lang="es-ES" sz="2400" b="1" i="0" u="none" strike="noStrike" kern="1200" cap="none" spc="0" normalizeH="0" baseline="0" noProof="0" dirty="0">
              <a:ln>
                <a:noFill/>
              </a:ln>
              <a:solidFill>
                <a:schemeClr val="dk1"/>
              </a:solidFill>
              <a:effectLst/>
              <a:uLnTx/>
              <a:uFillTx/>
              <a:latin typeface="+mn-lt"/>
              <a:ea typeface="+mn-ea"/>
              <a:cs typeface="+mn-cs"/>
            </a:endParaRPr>
          </a:p>
        </p:txBody>
      </p:sp>
      <p:pic>
        <p:nvPicPr>
          <p:cNvPr id="8" name="7 Imagen" descr="D:\CIELITO\FABITO\R.B.C\2010\LOGO EIFODEC.jpg"/>
          <p:cNvPicPr/>
          <p:nvPr/>
        </p:nvPicPr>
        <p:blipFill>
          <a:blip r:embed="rId3" cstate="print"/>
          <a:stretch>
            <a:fillRect/>
          </a:stretch>
        </p:blipFill>
        <p:spPr bwMode="auto">
          <a:xfrm>
            <a:off x="214282" y="71414"/>
            <a:ext cx="1285884" cy="1214446"/>
          </a:xfrm>
          <a:prstGeom prst="rect">
            <a:avLst/>
          </a:prstGeom>
          <a:noFill/>
          <a:ln>
            <a:noFill/>
          </a:ln>
        </p:spPr>
      </p:pic>
      <p:sp>
        <p:nvSpPr>
          <p:cNvPr id="10" name="9 CuadroTexto"/>
          <p:cNvSpPr txBox="1"/>
          <p:nvPr/>
        </p:nvSpPr>
        <p:spPr>
          <a:xfrm>
            <a:off x="3786182" y="1071546"/>
            <a:ext cx="5072098" cy="2585323"/>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s-ES_tradnl" b="1" dirty="0" smtClean="0"/>
              <a:t>U. E. O INSTITUCION</a:t>
            </a:r>
            <a:r>
              <a:rPr lang="es-ES_tradnl" dirty="0" smtClean="0"/>
              <a:t>: …………………</a:t>
            </a:r>
            <a:r>
              <a:rPr lang="es-ES_tradnl" b="1" dirty="0" smtClean="0"/>
              <a:t>TELEFONO</a:t>
            </a:r>
            <a:r>
              <a:rPr lang="es-ES_tradnl" dirty="0" smtClean="0"/>
              <a:t>: …..……</a:t>
            </a:r>
          </a:p>
          <a:p>
            <a:r>
              <a:rPr lang="es-ES_tradnl" b="1" dirty="0" smtClean="0"/>
              <a:t>NOMBRE</a:t>
            </a:r>
            <a:r>
              <a:rPr lang="es-ES_tradnl" dirty="0" smtClean="0"/>
              <a:t>:…………………………..</a:t>
            </a:r>
            <a:r>
              <a:rPr lang="es-ES_tradnl" b="1" dirty="0" smtClean="0"/>
              <a:t>F.N.</a:t>
            </a:r>
            <a:r>
              <a:rPr lang="es-ES_tradnl" dirty="0" smtClean="0"/>
              <a:t>:…............</a:t>
            </a:r>
            <a:r>
              <a:rPr lang="es-ES_tradnl" b="1" dirty="0" smtClean="0"/>
              <a:t>EDAD:</a:t>
            </a:r>
            <a:r>
              <a:rPr lang="es-ES_tradnl" dirty="0" smtClean="0"/>
              <a:t>…....</a:t>
            </a:r>
          </a:p>
          <a:p>
            <a:pPr algn="ctr"/>
            <a:r>
              <a:rPr lang="es-ES_tradnl" b="1" dirty="0" smtClean="0"/>
              <a:t>M.A.V.C.</a:t>
            </a:r>
          </a:p>
          <a:p>
            <a:pPr algn="ctr"/>
            <a:r>
              <a:rPr lang="es-ES_tradnl" b="1" dirty="0" smtClean="0"/>
              <a:t>O.I.  =    </a:t>
            </a:r>
            <a:r>
              <a:rPr lang="es-ES_tradnl" dirty="0" smtClean="0"/>
              <a:t>s/c …………..…….. c/c ……….………….</a:t>
            </a:r>
          </a:p>
          <a:p>
            <a:pPr algn="ctr"/>
            <a:r>
              <a:rPr lang="es-ES_tradnl" b="1" dirty="0" smtClean="0"/>
              <a:t>O.D.=    </a:t>
            </a:r>
            <a:r>
              <a:rPr lang="es-ES_tradnl" dirty="0" smtClean="0"/>
              <a:t>s/c ………….………. c/c …………..……..</a:t>
            </a:r>
          </a:p>
          <a:p>
            <a:pPr algn="ctr"/>
            <a:endParaRPr lang="es-ES_tradnl" dirty="0" smtClean="0"/>
          </a:p>
          <a:p>
            <a:r>
              <a:rPr lang="es-ES_tradnl" b="1" dirty="0" smtClean="0"/>
              <a:t>OBSERVACIONES</a:t>
            </a:r>
          </a:p>
          <a:p>
            <a:r>
              <a:rPr lang="es-ES_tradnl" dirty="0" smtClean="0"/>
              <a:t>……………………………………………………………………………………………………………………………………………………………………</a:t>
            </a:r>
            <a:endParaRPr lang="es-ES" dirty="0"/>
          </a:p>
        </p:txBody>
      </p:sp>
      <p:graphicFrame>
        <p:nvGraphicFramePr>
          <p:cNvPr id="13" name="Tabla 3"/>
          <p:cNvGraphicFramePr>
            <a:graphicFrameLocks noGrp="1"/>
          </p:cNvGraphicFramePr>
          <p:nvPr>
            <p:extLst>
              <p:ext uri="{D42A27DB-BD31-4B8C-83A1-F6EECF244321}">
                <p14:modId xmlns:p14="http://schemas.microsoft.com/office/powerpoint/2010/main" xmlns="" val="1258547552"/>
              </p:ext>
            </p:extLst>
          </p:nvPr>
        </p:nvGraphicFramePr>
        <p:xfrm>
          <a:off x="3786182" y="3929066"/>
          <a:ext cx="5000659" cy="2520838"/>
        </p:xfrm>
        <a:graphic>
          <a:graphicData uri="http://schemas.openxmlformats.org/drawingml/2006/table">
            <a:tbl>
              <a:tblPr firstRow="1" bandRow="1">
                <a:tableStyleId>{284E427A-3D55-4303-BF80-6455036E1DE7}</a:tableStyleId>
              </a:tblPr>
              <a:tblGrid>
                <a:gridCol w="795558"/>
                <a:gridCol w="2001420"/>
                <a:gridCol w="2203681"/>
              </a:tblGrid>
              <a:tr h="449136">
                <a:tc>
                  <a:txBody>
                    <a:bodyPr/>
                    <a:lstStyle/>
                    <a:p>
                      <a:pPr algn="ctr"/>
                      <a:r>
                        <a:rPr lang="es-CO" sz="1600" b="1" dirty="0" smtClean="0"/>
                        <a:t>GRADOS</a:t>
                      </a:r>
                      <a:r>
                        <a:rPr lang="es-CO" sz="1600" b="1" baseline="0" dirty="0" smtClean="0"/>
                        <a:t> </a:t>
                      </a:r>
                      <a:endParaRPr lang="es-CO" sz="1600" b="1" dirty="0"/>
                    </a:p>
                  </a:txBody>
                  <a:tcPr marL="68580" marR="68580"/>
                </a:tc>
                <a:tc>
                  <a:txBody>
                    <a:bodyPr/>
                    <a:lstStyle/>
                    <a:p>
                      <a:pPr algn="ctr"/>
                      <a:r>
                        <a:rPr lang="es-CO" sz="1600" b="1" dirty="0" smtClean="0"/>
                        <a:t>AGUDEZA VISUAL</a:t>
                      </a:r>
                      <a:endParaRPr lang="es-CO" sz="1600" b="1" dirty="0"/>
                    </a:p>
                  </a:txBody>
                  <a:tcPr marL="68580" marR="68580"/>
                </a:tc>
                <a:tc>
                  <a:txBody>
                    <a:bodyPr/>
                    <a:lstStyle/>
                    <a:p>
                      <a:pPr algn="ctr"/>
                      <a:r>
                        <a:rPr lang="es-CO" sz="1600" b="1" dirty="0" smtClean="0"/>
                        <a:t>DEFINICION </a:t>
                      </a:r>
                      <a:endParaRPr lang="es-CO" sz="1600" b="1" dirty="0"/>
                    </a:p>
                  </a:txBody>
                  <a:tcPr marL="68580" marR="68580"/>
                </a:tc>
              </a:tr>
              <a:tr h="449136">
                <a:tc>
                  <a:txBody>
                    <a:bodyPr/>
                    <a:lstStyle/>
                    <a:p>
                      <a:pPr algn="ctr"/>
                      <a:r>
                        <a:rPr lang="es-CO" sz="1600" b="1" dirty="0" smtClean="0"/>
                        <a:t>0</a:t>
                      </a:r>
                      <a:endParaRPr lang="es-CO" sz="1600" b="1" dirty="0"/>
                    </a:p>
                  </a:txBody>
                  <a:tcPr marL="68580" marR="68580"/>
                </a:tc>
                <a:tc>
                  <a:txBody>
                    <a:bodyPr/>
                    <a:lstStyle/>
                    <a:p>
                      <a:pPr algn="ctr"/>
                      <a:r>
                        <a:rPr lang="es-CO" sz="1600" b="1" dirty="0" smtClean="0"/>
                        <a:t>40/0,5 – 40/1</a:t>
                      </a:r>
                      <a:endParaRPr lang="es-CO" sz="1600" b="1" dirty="0"/>
                    </a:p>
                  </a:txBody>
                  <a:tcPr marL="68580" marR="68580"/>
                </a:tc>
                <a:tc>
                  <a:txBody>
                    <a:bodyPr/>
                    <a:lstStyle/>
                    <a:p>
                      <a:pPr algn="ctr"/>
                      <a:r>
                        <a:rPr lang="es-CO" sz="1600" b="1" dirty="0" smtClean="0"/>
                        <a:t>NORMAL</a:t>
                      </a:r>
                      <a:endParaRPr lang="es-CO" sz="1600" b="1" dirty="0"/>
                    </a:p>
                  </a:txBody>
                  <a:tcPr marL="68580" marR="68580"/>
                </a:tc>
              </a:tr>
              <a:tr h="449136">
                <a:tc>
                  <a:txBody>
                    <a:bodyPr/>
                    <a:lstStyle/>
                    <a:p>
                      <a:pPr algn="ctr"/>
                      <a:r>
                        <a:rPr lang="es-CO" sz="1600" b="1" dirty="0" smtClean="0"/>
                        <a:t>1</a:t>
                      </a:r>
                      <a:endParaRPr lang="es-CO" sz="1600" b="1" dirty="0"/>
                    </a:p>
                  </a:txBody>
                  <a:tcPr marL="68580" marR="68580"/>
                </a:tc>
                <a:tc>
                  <a:txBody>
                    <a:bodyPr/>
                    <a:lstStyle/>
                    <a:p>
                      <a:pPr algn="ctr"/>
                      <a:r>
                        <a:rPr lang="es-CO" sz="1600" b="1" dirty="0" smtClean="0"/>
                        <a:t>40/2 -40/3</a:t>
                      </a:r>
                      <a:endParaRPr lang="es-CO" sz="1600" b="1" dirty="0"/>
                    </a:p>
                  </a:txBody>
                  <a:tcPr marL="68580" marR="68580"/>
                </a:tc>
                <a:tc>
                  <a:txBody>
                    <a:bodyPr/>
                    <a:lstStyle/>
                    <a:p>
                      <a:pPr algn="ctr"/>
                      <a:r>
                        <a:rPr lang="es-CO" sz="1600" b="1" dirty="0" smtClean="0"/>
                        <a:t>DEFICIT VISUAL</a:t>
                      </a:r>
                      <a:endParaRPr lang="es-CO" sz="1600" b="1" dirty="0"/>
                    </a:p>
                  </a:txBody>
                  <a:tcPr marL="68580" marR="68580"/>
                </a:tc>
              </a:tr>
              <a:tr h="594310">
                <a:tc>
                  <a:txBody>
                    <a:bodyPr/>
                    <a:lstStyle/>
                    <a:p>
                      <a:pPr algn="ctr"/>
                      <a:r>
                        <a:rPr lang="es-CO" sz="1600" b="1" dirty="0" smtClean="0"/>
                        <a:t>2</a:t>
                      </a:r>
                      <a:endParaRPr lang="es-CO" sz="1600" b="1" dirty="0"/>
                    </a:p>
                  </a:txBody>
                  <a:tcPr marL="68580" marR="68580"/>
                </a:tc>
                <a:tc>
                  <a:txBody>
                    <a:bodyPr/>
                    <a:lstStyle/>
                    <a:p>
                      <a:pPr algn="ctr"/>
                      <a:r>
                        <a:rPr lang="es-CO" sz="1600" b="1" dirty="0" smtClean="0"/>
                        <a:t>40/4 – 40/6</a:t>
                      </a:r>
                      <a:endParaRPr lang="es-CO" sz="1600" b="1" dirty="0"/>
                    </a:p>
                  </a:txBody>
                  <a:tcPr marL="68580" marR="68580"/>
                </a:tc>
                <a:tc>
                  <a:txBody>
                    <a:bodyPr/>
                    <a:lstStyle/>
                    <a:p>
                      <a:r>
                        <a:rPr lang="es-CO" sz="1600" b="1" dirty="0" smtClean="0"/>
                        <a:t>DEFICIT VISUAL SEVERO</a:t>
                      </a:r>
                      <a:endParaRPr lang="es-CO" sz="1600" b="1" dirty="0"/>
                    </a:p>
                  </a:txBody>
                  <a:tcPr marL="68580" marR="68580"/>
                </a:tc>
              </a:tr>
              <a:tr h="449136">
                <a:tc>
                  <a:txBody>
                    <a:bodyPr/>
                    <a:lstStyle/>
                    <a:p>
                      <a:pPr algn="ctr"/>
                      <a:r>
                        <a:rPr lang="es-CO" sz="1600" b="1" dirty="0" smtClean="0"/>
                        <a:t>3-5</a:t>
                      </a:r>
                      <a:endParaRPr lang="es-CO" sz="1600" b="1" dirty="0"/>
                    </a:p>
                  </a:txBody>
                  <a:tcPr marL="68580" marR="68580"/>
                </a:tc>
                <a:tc>
                  <a:txBody>
                    <a:bodyPr/>
                    <a:lstStyle/>
                    <a:p>
                      <a:pPr algn="ctr"/>
                      <a:r>
                        <a:rPr lang="es-CO" sz="1600" b="1" dirty="0" smtClean="0"/>
                        <a:t>40/ 8-</a:t>
                      </a:r>
                      <a:r>
                        <a:rPr lang="es-CO" sz="1600" b="1" baseline="0" dirty="0" smtClean="0"/>
                        <a:t> NPL</a:t>
                      </a:r>
                      <a:endParaRPr lang="es-CO" sz="1600" b="1" dirty="0"/>
                    </a:p>
                  </a:txBody>
                  <a:tcPr marL="68580" marR="68580"/>
                </a:tc>
                <a:tc>
                  <a:txBody>
                    <a:bodyPr/>
                    <a:lstStyle/>
                    <a:p>
                      <a:pPr algn="ctr"/>
                      <a:r>
                        <a:rPr lang="es-CO" sz="1600" b="1" dirty="0" smtClean="0"/>
                        <a:t>CIEGO</a:t>
                      </a:r>
                      <a:endParaRPr lang="es-CO" sz="1600" b="1" dirty="0"/>
                    </a:p>
                  </a:txBody>
                  <a:tcPr marL="68580" marR="6858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25536"/>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es-ES" dirty="0" smtClean="0"/>
              <a:t>         </a:t>
            </a:r>
            <a:r>
              <a:rPr lang="es-ES" sz="3600" b="1" dirty="0" smtClean="0">
                <a:solidFill>
                  <a:srgbClr val="000000"/>
                </a:solidFill>
                <a:latin typeface="Times New Roman" pitchFamily="18" charset="0"/>
              </a:rPr>
              <a:t>¿QUIÉNES SON DERIVADOS AL OFTALMÓLOGO?</a:t>
            </a:r>
            <a:endParaRPr lang="es-ES" sz="3600" dirty="0"/>
          </a:p>
        </p:txBody>
      </p:sp>
      <p:sp>
        <p:nvSpPr>
          <p:cNvPr id="3" name="2 Marcador de contenido"/>
          <p:cNvSpPr>
            <a:spLocks noGrp="1"/>
          </p:cNvSpPr>
          <p:nvPr>
            <p:ph idx="1"/>
          </p:nvPr>
        </p:nvSpPr>
        <p:spPr>
          <a:xfrm>
            <a:off x="428596" y="1857364"/>
            <a:ext cx="8286808" cy="4525963"/>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gn="just">
              <a:lnSpc>
                <a:spcPct val="80000"/>
              </a:lnSpc>
              <a:spcBef>
                <a:spcPct val="30000"/>
              </a:spcBef>
              <a:spcAft>
                <a:spcPct val="20000"/>
              </a:spcAft>
            </a:pPr>
            <a:endParaRPr lang="es-ES" dirty="0" smtClean="0">
              <a:solidFill>
                <a:srgbClr val="003366"/>
              </a:solidFill>
              <a:latin typeface="Book Antiqua" pitchFamily="18" charset="0"/>
            </a:endParaRPr>
          </a:p>
          <a:p>
            <a:pPr algn="just">
              <a:lnSpc>
                <a:spcPct val="170000"/>
              </a:lnSpc>
              <a:spcBef>
                <a:spcPct val="30000"/>
              </a:spcBef>
              <a:spcAft>
                <a:spcPct val="20000"/>
              </a:spcAft>
            </a:pPr>
            <a:r>
              <a:rPr lang="es-ES" sz="3800" b="1" dirty="0" smtClean="0">
                <a:solidFill>
                  <a:schemeClr val="tx1"/>
                </a:solidFill>
                <a:latin typeface="Book Antiqua" pitchFamily="18" charset="0"/>
              </a:rPr>
              <a:t>Todo paciente con agudeza visual mayor a  (20/30), aunque no tenga síntomas oculares.</a:t>
            </a:r>
          </a:p>
          <a:p>
            <a:pPr algn="just">
              <a:lnSpc>
                <a:spcPct val="170000"/>
              </a:lnSpc>
              <a:spcBef>
                <a:spcPct val="30000"/>
              </a:spcBef>
              <a:spcAft>
                <a:spcPct val="20000"/>
              </a:spcAft>
            </a:pPr>
            <a:r>
              <a:rPr lang="es-ES" sz="3800" b="1" dirty="0" smtClean="0">
                <a:solidFill>
                  <a:schemeClr val="tx1"/>
                </a:solidFill>
                <a:latin typeface="Book Antiqua" pitchFamily="18" charset="0"/>
              </a:rPr>
              <a:t>Paciente que presenta una diferencia de agudeza visual, de dos líneas o mas, de un ojo con relación al otro.</a:t>
            </a:r>
          </a:p>
          <a:p>
            <a:pPr algn="just">
              <a:lnSpc>
                <a:spcPct val="170000"/>
              </a:lnSpc>
              <a:spcBef>
                <a:spcPct val="30000"/>
              </a:spcBef>
              <a:spcAft>
                <a:spcPct val="20000"/>
              </a:spcAft>
              <a:buNone/>
            </a:pPr>
            <a:r>
              <a:rPr lang="es-ES" sz="3800" b="1" dirty="0" smtClean="0">
                <a:solidFill>
                  <a:schemeClr val="tx1"/>
                </a:solidFill>
                <a:latin typeface="Book Antiqua" pitchFamily="18" charset="0"/>
              </a:rPr>
              <a:t>     Por ejemplo: Ojo Derecho 20/20 y Ojo Izquierdo 20/40.</a:t>
            </a:r>
          </a:p>
          <a:p>
            <a:pPr algn="just">
              <a:lnSpc>
                <a:spcPct val="170000"/>
              </a:lnSpc>
              <a:spcBef>
                <a:spcPct val="30000"/>
              </a:spcBef>
              <a:spcAft>
                <a:spcPct val="20000"/>
              </a:spcAft>
            </a:pPr>
            <a:r>
              <a:rPr lang="es-ES" sz="3800" b="1" dirty="0" smtClean="0">
                <a:solidFill>
                  <a:schemeClr val="tx1"/>
                </a:solidFill>
                <a:latin typeface="Book Antiqua" pitchFamily="18" charset="0"/>
              </a:rPr>
              <a:t>Posteriormente realizará consulta con el oftalmólogo (FAPIZ)</a:t>
            </a:r>
          </a:p>
          <a:p>
            <a:endParaRPr lang="es-ES" sz="3800" dirty="0">
              <a:solidFill>
                <a:schemeClr val="tx1"/>
              </a:solidFill>
            </a:endParaRPr>
          </a:p>
        </p:txBody>
      </p:sp>
      <p:pic>
        <p:nvPicPr>
          <p:cNvPr id="5" name="4 Imagen" descr="D:\CIELITO\FABITO\R.B.C\2010\LOGO EIFODEC.jpg"/>
          <p:cNvPicPr/>
          <p:nvPr/>
        </p:nvPicPr>
        <p:blipFill>
          <a:blip r:embed="rId2" cstate="print"/>
          <a:stretch>
            <a:fillRect/>
          </a:stretch>
        </p:blipFill>
        <p:spPr bwMode="auto">
          <a:xfrm>
            <a:off x="214282" y="214290"/>
            <a:ext cx="1643074" cy="157163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fontScale="90000"/>
          </a:bodyPr>
          <a:lstStyle/>
          <a:p>
            <a:pPr marL="0" indent="0"/>
            <a:r>
              <a:rPr lang="es-BO" sz="3100" b="1" dirty="0" smtClean="0"/>
              <a:t/>
            </a:r>
            <a:br>
              <a:rPr lang="es-BO" sz="3100" b="1" dirty="0" smtClean="0"/>
            </a:br>
            <a:r>
              <a:rPr lang="es-BO" sz="3100" b="1" dirty="0" smtClean="0"/>
              <a:t>Importancia de saber la capacidad visual </a:t>
            </a:r>
            <a:br>
              <a:rPr lang="es-BO" sz="3100" b="1" dirty="0" smtClean="0"/>
            </a:br>
            <a:r>
              <a:rPr lang="es-BO" sz="3100" b="1" dirty="0" smtClean="0"/>
              <a:t>    en el proceso de aprendizaje</a:t>
            </a:r>
            <a:r>
              <a:rPr lang="es-BO" dirty="0" smtClean="0"/>
              <a:t/>
            </a:r>
            <a:br>
              <a:rPr lang="es-BO" dirty="0" smtClean="0"/>
            </a:br>
            <a:endParaRPr lang="es-BO" dirty="0"/>
          </a:p>
        </p:txBody>
      </p:sp>
      <p:sp>
        <p:nvSpPr>
          <p:cNvPr id="3" name="2 Marcador de contenido"/>
          <p:cNvSpPr>
            <a:spLocks noGrp="1"/>
          </p:cNvSpPr>
          <p:nvPr>
            <p:ph idx="1"/>
          </p:nvPr>
        </p:nvSpPr>
        <p:spPr>
          <a:xfrm>
            <a:off x="428596" y="1428736"/>
            <a:ext cx="8229600" cy="4757758"/>
          </a:xfrm>
        </p:spPr>
        <p:txBody>
          <a:bodyPr>
            <a:noAutofit/>
          </a:bodyPr>
          <a:lstStyle/>
          <a:p>
            <a:r>
              <a:rPr lang="es-ES_tradnl" sz="2300" dirty="0" smtClean="0"/>
              <a:t>El sentido de la vista constituye un estilo de aprendizaje de un 35 % de las personas.</a:t>
            </a:r>
          </a:p>
          <a:p>
            <a:r>
              <a:rPr lang="es-ES_tradnl" sz="2300" dirty="0" smtClean="0"/>
              <a:t>El sentido de la vista constituye la inteligencia visual, personas que tienen la capacidad de aprender por medio de la visión-espacial. </a:t>
            </a:r>
          </a:p>
          <a:p>
            <a:r>
              <a:rPr lang="es-ES_tradnl" sz="2300" dirty="0" smtClean="0"/>
              <a:t>La Vista constituye el segundo contacto con el medio exterior que se da a través de la visión.</a:t>
            </a:r>
          </a:p>
          <a:p>
            <a:r>
              <a:rPr lang="es-ES_tradnl" sz="2300" dirty="0" smtClean="0"/>
              <a:t>El 80 % de información general se da a través del sentido de la vista.</a:t>
            </a:r>
          </a:p>
          <a:p>
            <a:r>
              <a:rPr lang="es-ES_tradnl" sz="2300" dirty="0" smtClean="0"/>
              <a:t>Estudios según la neuropsicopedagogia indica que del 25 al 30 % de dificultades en el aprendizaje se debe a problemas visuales.</a:t>
            </a:r>
          </a:p>
          <a:p>
            <a:r>
              <a:rPr lang="es-ES_tradnl" sz="2300" dirty="0" smtClean="0"/>
              <a:t>Una persona que tiene buena visión de lejos puede tener dificultades en la visión de cerca, o puede ser de forma adverso.</a:t>
            </a:r>
            <a:endParaRPr lang="es-BO" sz="2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just">
              <a:spcBef>
                <a:spcPct val="30000"/>
              </a:spcBef>
              <a:spcAft>
                <a:spcPct val="20000"/>
              </a:spcAft>
            </a:pPr>
            <a:r>
              <a:rPr lang="es-ES" sz="2800" b="1" dirty="0" smtClean="0">
                <a:solidFill>
                  <a:srgbClr val="003366"/>
                </a:solidFill>
                <a:latin typeface="Book Antiqua" pitchFamily="18" charset="0"/>
              </a:rPr>
              <a:t>En caso de que el paciente necesite de algún tratamiento el padre de familia cubrirá los gastos.</a:t>
            </a:r>
          </a:p>
          <a:p>
            <a:pPr algn="just">
              <a:spcBef>
                <a:spcPct val="30000"/>
              </a:spcBef>
              <a:spcAft>
                <a:spcPct val="20000"/>
              </a:spcAft>
            </a:pPr>
            <a:r>
              <a:rPr lang="es-ES" sz="2800" b="1" dirty="0" smtClean="0">
                <a:solidFill>
                  <a:srgbClr val="003366"/>
                </a:solidFill>
                <a:latin typeface="Times New Roman" pitchFamily="18" charset="0"/>
              </a:rPr>
              <a:t>Si la persona presenta, según diagnóstico oftalmológico, alteraciones visuales    (baja visión), serán derivados al programa de Estimulación y Rehabilitación visual  y otros en el proyecto RBC de la Fundación  EIFODEC</a:t>
            </a:r>
          </a:p>
          <a:p>
            <a:pPr algn="just">
              <a:spcBef>
                <a:spcPct val="30000"/>
              </a:spcBef>
              <a:spcAft>
                <a:spcPct val="20000"/>
              </a:spcAft>
            </a:pPr>
            <a:endParaRPr lang="es-ES" sz="2800" b="1" dirty="0" smtClean="0">
              <a:solidFill>
                <a:srgbClr val="003366"/>
              </a:solidFill>
              <a:latin typeface="Book Antiqua" pitchFamily="18" charset="0"/>
            </a:endParaRPr>
          </a:p>
          <a:p>
            <a:pPr algn="just">
              <a:spcBef>
                <a:spcPct val="30000"/>
              </a:spcBef>
              <a:spcAft>
                <a:spcPct val="20000"/>
              </a:spcAft>
              <a:buFont typeface="Wingdings" pitchFamily="2" charset="2"/>
              <a:buNone/>
            </a:pPr>
            <a:endParaRPr lang="es-ES" sz="2800" b="1" dirty="0" smtClean="0">
              <a:solidFill>
                <a:srgbClr val="003366"/>
              </a:solidFill>
              <a:latin typeface="Book Antiqua" pitchFamily="18" charset="0"/>
            </a:endParaRPr>
          </a:p>
          <a:p>
            <a:endParaRPr lang="es-ES" dirty="0"/>
          </a:p>
        </p:txBody>
      </p:sp>
      <p:sp>
        <p:nvSpPr>
          <p:cNvPr id="5" name="4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smtClean="0"/>
              <a:t>        </a:t>
            </a:r>
            <a:br>
              <a:rPr lang="es-ES" dirty="0" smtClean="0"/>
            </a:br>
            <a:r>
              <a:rPr lang="es-ES" dirty="0" smtClean="0"/>
              <a:t/>
            </a:r>
            <a:br>
              <a:rPr lang="es-ES" dirty="0" smtClean="0"/>
            </a:br>
            <a:endParaRPr lang="es-ES" dirty="0"/>
          </a:p>
        </p:txBody>
      </p:sp>
      <p:pic>
        <p:nvPicPr>
          <p:cNvPr id="6" name="5 Imagen" descr="D:\CIELITO\FABITO\R.B.C\2010\LOGO EIFODEC.jpg"/>
          <p:cNvPicPr/>
          <p:nvPr/>
        </p:nvPicPr>
        <p:blipFill>
          <a:blip r:embed="rId2" cstate="print"/>
          <a:stretch>
            <a:fillRect/>
          </a:stretch>
        </p:blipFill>
        <p:spPr bwMode="auto">
          <a:xfrm>
            <a:off x="571472" y="214290"/>
            <a:ext cx="1285884" cy="1214446"/>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500042"/>
            <a:ext cx="8429684" cy="5857916"/>
          </a:xfrm>
        </p:spPr>
        <p:txBody>
          <a:bodyPr>
            <a:normAutofit fontScale="70000" lnSpcReduction="20000"/>
          </a:bodyPr>
          <a:lstStyle/>
          <a:p>
            <a:pPr marL="0" lvl="0" indent="0" algn="ctr" fontAlgn="base">
              <a:spcBef>
                <a:spcPct val="0"/>
              </a:spcBef>
              <a:spcAft>
                <a:spcPct val="0"/>
              </a:spcAft>
              <a:buNone/>
            </a:pPr>
            <a:r>
              <a:rPr lang="es-ES" sz="6000" b="1" dirty="0" smtClean="0">
                <a:solidFill>
                  <a:srgbClr val="1C325F"/>
                </a:solidFill>
                <a:latin typeface="Calibri" pitchFamily="34" charset="0"/>
                <a:ea typeface="Times New Roman" pitchFamily="18" charset="0"/>
                <a:cs typeface="Times New Roman" pitchFamily="18" charset="0"/>
              </a:rPr>
              <a:t>TEST DE ISHIHARA</a:t>
            </a:r>
          </a:p>
          <a:p>
            <a:pPr marL="0" lvl="0" indent="0" algn="ctr" fontAlgn="base">
              <a:spcBef>
                <a:spcPct val="0"/>
              </a:spcBef>
              <a:spcAft>
                <a:spcPct val="0"/>
              </a:spcAft>
              <a:buNone/>
            </a:pPr>
            <a:endParaRPr lang="es-ES" sz="6000" b="1" dirty="0" smtClean="0">
              <a:solidFill>
                <a:srgbClr val="1C325F"/>
              </a:solidFill>
              <a:latin typeface="Calibri" pitchFamily="34" charset="0"/>
              <a:ea typeface="Times New Roman" pitchFamily="18" charset="0"/>
              <a:cs typeface="Times New Roman" pitchFamily="18" charset="0"/>
            </a:endParaRPr>
          </a:p>
          <a:p>
            <a:pPr marL="0" lvl="0" indent="0" fontAlgn="base">
              <a:spcBef>
                <a:spcPct val="0"/>
              </a:spcBef>
              <a:spcAft>
                <a:spcPct val="0"/>
              </a:spcAft>
              <a:buNone/>
            </a:pPr>
            <a:r>
              <a:rPr lang="es-ES" sz="6000" b="1" dirty="0" smtClean="0">
                <a:solidFill>
                  <a:srgbClr val="1C325F"/>
                </a:solidFill>
                <a:latin typeface="Calibri" pitchFamily="34" charset="0"/>
                <a:ea typeface="Times New Roman" pitchFamily="18" charset="0"/>
                <a:cs typeface="Times New Roman" pitchFamily="18" charset="0"/>
              </a:rPr>
              <a:t>¿Qué diagnostica el test de </a:t>
            </a:r>
            <a:r>
              <a:rPr lang="es-ES" sz="6000" b="1" dirty="0" err="1" smtClean="0">
                <a:solidFill>
                  <a:srgbClr val="1C325F"/>
                </a:solidFill>
                <a:latin typeface="Calibri" pitchFamily="34" charset="0"/>
                <a:ea typeface="Times New Roman" pitchFamily="18" charset="0"/>
                <a:cs typeface="Times New Roman" pitchFamily="18" charset="0"/>
              </a:rPr>
              <a:t>Ishihara</a:t>
            </a:r>
            <a:r>
              <a:rPr lang="es-ES" sz="6000" b="1" dirty="0" smtClean="0">
                <a:solidFill>
                  <a:srgbClr val="1C325F"/>
                </a:solidFill>
                <a:latin typeface="Calibri" pitchFamily="34" charset="0"/>
                <a:ea typeface="Times New Roman" pitchFamily="18" charset="0"/>
                <a:cs typeface="Times New Roman" pitchFamily="18" charset="0"/>
              </a:rPr>
              <a:t>?</a:t>
            </a:r>
          </a:p>
          <a:p>
            <a:pPr marL="0" lvl="0" indent="0" fontAlgn="base">
              <a:spcBef>
                <a:spcPct val="0"/>
              </a:spcBef>
              <a:spcAft>
                <a:spcPct val="0"/>
              </a:spcAft>
              <a:buNone/>
            </a:pPr>
            <a:endParaRPr lang="es-ES" sz="2400" dirty="0" smtClean="0">
              <a:latin typeface="Arial" pitchFamily="34" charset="0"/>
              <a:cs typeface="Arial" pitchFamily="34" charset="0"/>
            </a:endParaRPr>
          </a:p>
          <a:p>
            <a:pPr marL="0" lvl="0" indent="0" eaLnBrk="0" fontAlgn="base" hangingPunct="0">
              <a:spcBef>
                <a:spcPct val="0"/>
              </a:spcBef>
              <a:spcAft>
                <a:spcPct val="0"/>
              </a:spcAft>
              <a:buNone/>
            </a:pPr>
            <a:r>
              <a:rPr lang="es-ES" dirty="0" smtClean="0">
                <a:solidFill>
                  <a:srgbClr val="333333"/>
                </a:solidFill>
                <a:latin typeface="Tahoma" pitchFamily="34" charset="0"/>
                <a:ea typeface="Times New Roman" pitchFamily="18" charset="0"/>
                <a:cs typeface="Tahoma" pitchFamily="34" charset="0"/>
              </a:rPr>
              <a:t>La</a:t>
            </a:r>
            <a:r>
              <a:rPr lang="es-ES" dirty="0" smtClean="0">
                <a:solidFill>
                  <a:srgbClr val="333333"/>
                </a:solidFill>
                <a:ea typeface="Times New Roman" pitchFamily="18" charset="0"/>
                <a:cs typeface="Tahoma" pitchFamily="34" charset="0"/>
              </a:rPr>
              <a:t> </a:t>
            </a:r>
            <a:r>
              <a:rPr lang="es-ES" b="1" dirty="0" smtClean="0">
                <a:solidFill>
                  <a:srgbClr val="333333"/>
                </a:solidFill>
                <a:latin typeface="Tahoma" pitchFamily="34" charset="0"/>
                <a:ea typeface="Times New Roman" pitchFamily="18" charset="0"/>
                <a:cs typeface="Tahoma" pitchFamily="34" charset="0"/>
              </a:rPr>
              <a:t>discromatopsia</a:t>
            </a:r>
            <a:r>
              <a:rPr lang="es-ES" dirty="0" smtClean="0">
                <a:solidFill>
                  <a:srgbClr val="333333"/>
                </a:solidFill>
                <a:ea typeface="Times New Roman" pitchFamily="18" charset="0"/>
                <a:cs typeface="Tahoma" pitchFamily="34" charset="0"/>
              </a:rPr>
              <a:t> </a:t>
            </a:r>
            <a:r>
              <a:rPr lang="es-ES" dirty="0" smtClean="0">
                <a:solidFill>
                  <a:srgbClr val="333333"/>
                </a:solidFill>
                <a:latin typeface="Tahoma" pitchFamily="34" charset="0"/>
                <a:ea typeface="Times New Roman" pitchFamily="18" charset="0"/>
                <a:cs typeface="Tahoma" pitchFamily="34" charset="0"/>
              </a:rPr>
              <a:t>abarca, en general, cualquier alteraci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en la visi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de los colores, ya sea cong</a:t>
            </a:r>
            <a:r>
              <a:rPr lang="es-ES" dirty="0" smtClean="0">
                <a:solidFill>
                  <a:srgbClr val="333333"/>
                </a:solidFill>
                <a:ea typeface="Times New Roman" pitchFamily="18" charset="0"/>
                <a:cs typeface="Tahoma" pitchFamily="34" charset="0"/>
              </a:rPr>
              <a:t>é</a:t>
            </a:r>
            <a:r>
              <a:rPr lang="es-ES" dirty="0" smtClean="0">
                <a:solidFill>
                  <a:srgbClr val="333333"/>
                </a:solidFill>
                <a:latin typeface="Tahoma" pitchFamily="34" charset="0"/>
                <a:ea typeface="Times New Roman" pitchFamily="18" charset="0"/>
                <a:cs typeface="Tahoma" pitchFamily="34" charset="0"/>
              </a:rPr>
              <a:t>nita o adquirida.</a:t>
            </a:r>
            <a:endParaRPr lang="es-ES" sz="2400" dirty="0" smtClean="0">
              <a:latin typeface="Arial" pitchFamily="34" charset="0"/>
              <a:cs typeface="Arial" pitchFamily="34" charset="0"/>
            </a:endParaRPr>
          </a:p>
          <a:p>
            <a:pPr marL="0" lvl="0" indent="0" eaLnBrk="0" fontAlgn="base" hangingPunct="0">
              <a:spcBef>
                <a:spcPct val="0"/>
              </a:spcBef>
              <a:spcAft>
                <a:spcPct val="0"/>
              </a:spcAft>
              <a:buNone/>
            </a:pPr>
            <a:r>
              <a:rPr lang="es-ES" dirty="0" smtClean="0">
                <a:solidFill>
                  <a:srgbClr val="333333"/>
                </a:solidFill>
                <a:latin typeface="Tahoma" pitchFamily="34" charset="0"/>
                <a:ea typeface="Times New Roman" pitchFamily="18" charset="0"/>
                <a:cs typeface="Tahoma" pitchFamily="34" charset="0"/>
              </a:rPr>
              <a:t>La alteraci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al color se clasificar</a:t>
            </a:r>
            <a:r>
              <a:rPr lang="es-ES" dirty="0" smtClean="0">
                <a:solidFill>
                  <a:srgbClr val="333333"/>
                </a:solidFill>
                <a:ea typeface="Times New Roman" pitchFamily="18" charset="0"/>
                <a:cs typeface="Tahoma" pitchFamily="34" charset="0"/>
              </a:rPr>
              <a:t>á</a:t>
            </a:r>
            <a:r>
              <a:rPr lang="es-ES" dirty="0" smtClean="0">
                <a:solidFill>
                  <a:srgbClr val="333333"/>
                </a:solidFill>
                <a:latin typeface="Tahoma" pitchFamily="34" charset="0"/>
                <a:ea typeface="Times New Roman" pitchFamily="18" charset="0"/>
                <a:cs typeface="Tahoma" pitchFamily="34" charset="0"/>
              </a:rPr>
              <a:t> en:</a:t>
            </a:r>
          </a:p>
          <a:p>
            <a:pPr marL="0" lvl="0" indent="0" eaLnBrk="0" fontAlgn="base" hangingPunct="0">
              <a:spcBef>
                <a:spcPct val="0"/>
              </a:spcBef>
              <a:spcAft>
                <a:spcPct val="0"/>
              </a:spcAft>
              <a:buNone/>
            </a:pPr>
            <a:endParaRPr lang="es-ES" sz="2400" dirty="0" smtClean="0">
              <a:latin typeface="Arial" pitchFamily="34" charset="0"/>
              <a:cs typeface="Arial" pitchFamily="34" charset="0"/>
            </a:endParaRPr>
          </a:p>
          <a:p>
            <a:pPr marL="0" lvl="0" indent="0" eaLnBrk="0" fontAlgn="base" hangingPunct="0">
              <a:spcBef>
                <a:spcPct val="0"/>
              </a:spcBef>
              <a:spcAft>
                <a:spcPct val="0"/>
              </a:spcAft>
              <a:buNone/>
            </a:pPr>
            <a:r>
              <a:rPr lang="es-ES" dirty="0" smtClean="0">
                <a:solidFill>
                  <a:srgbClr val="333333"/>
                </a:solidFill>
                <a:latin typeface="Tahoma" pitchFamily="34" charset="0"/>
                <a:ea typeface="Times New Roman" pitchFamily="18" charset="0"/>
                <a:cs typeface="Tahoma" pitchFamily="34" charset="0"/>
              </a:rPr>
              <a:t>-</a:t>
            </a:r>
            <a:r>
              <a:rPr lang="es-ES" b="1" dirty="0" err="1" smtClean="0">
                <a:solidFill>
                  <a:srgbClr val="333333"/>
                </a:solidFill>
                <a:latin typeface="Tahoma" pitchFamily="34" charset="0"/>
                <a:ea typeface="Times New Roman" pitchFamily="18" charset="0"/>
                <a:cs typeface="Tahoma" pitchFamily="34" charset="0"/>
              </a:rPr>
              <a:t>Deuteranop</a:t>
            </a:r>
            <a:r>
              <a:rPr lang="es-ES" b="1" dirty="0" err="1" smtClean="0">
                <a:solidFill>
                  <a:srgbClr val="333333"/>
                </a:solidFill>
                <a:ea typeface="Times New Roman" pitchFamily="18" charset="0"/>
                <a:cs typeface="Tahoma" pitchFamily="34" charset="0"/>
              </a:rPr>
              <a:t>í</a:t>
            </a:r>
            <a:r>
              <a:rPr lang="es-ES" b="1" dirty="0" err="1" smtClean="0">
                <a:solidFill>
                  <a:srgbClr val="333333"/>
                </a:solidFill>
                <a:latin typeface="Tahoma" pitchFamily="34" charset="0"/>
                <a:ea typeface="Times New Roman" pitchFamily="18" charset="0"/>
                <a:cs typeface="Tahoma" pitchFamily="34" charset="0"/>
              </a:rPr>
              <a:t>a</a:t>
            </a:r>
            <a:r>
              <a:rPr lang="es-ES" dirty="0" smtClean="0">
                <a:solidFill>
                  <a:srgbClr val="333333"/>
                </a:solidFill>
                <a:latin typeface="Tahoma" pitchFamily="34" charset="0"/>
                <a:ea typeface="Times New Roman" pitchFamily="18" charset="0"/>
                <a:cs typeface="Tahoma" pitchFamily="34" charset="0"/>
              </a:rPr>
              <a:t>:</a:t>
            </a:r>
            <a:r>
              <a:rPr lang="es-ES" dirty="0" smtClean="0">
                <a:solidFill>
                  <a:srgbClr val="333333"/>
                </a:solidFill>
                <a:ea typeface="Times New Roman" pitchFamily="18" charset="0"/>
                <a:cs typeface="Tahoma" pitchFamily="34" charset="0"/>
              </a:rPr>
              <a:t> </a:t>
            </a:r>
            <a:r>
              <a:rPr lang="es-ES" dirty="0" smtClean="0">
                <a:solidFill>
                  <a:srgbClr val="333333"/>
                </a:solidFill>
                <a:latin typeface="Tahoma" pitchFamily="34" charset="0"/>
                <a:ea typeface="Times New Roman" pitchFamily="18" charset="0"/>
                <a:cs typeface="Tahoma" pitchFamily="34" charset="0"/>
              </a:rPr>
              <a:t> Alteraci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de la visi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al color rojo. Puede ser total o parcial.</a:t>
            </a:r>
          </a:p>
          <a:p>
            <a:pPr marL="0" lvl="0" indent="0" eaLnBrk="0" fontAlgn="base" hangingPunct="0">
              <a:spcBef>
                <a:spcPct val="0"/>
              </a:spcBef>
              <a:spcAft>
                <a:spcPct val="0"/>
              </a:spcAft>
              <a:buNone/>
            </a:pPr>
            <a:endParaRPr lang="es-ES" sz="2400" dirty="0" smtClean="0">
              <a:latin typeface="Arial" pitchFamily="34" charset="0"/>
              <a:cs typeface="Arial" pitchFamily="34" charset="0"/>
            </a:endParaRPr>
          </a:p>
          <a:p>
            <a:pPr marL="0" lvl="0" indent="0" eaLnBrk="0" fontAlgn="base" hangingPunct="0">
              <a:spcBef>
                <a:spcPct val="0"/>
              </a:spcBef>
              <a:spcAft>
                <a:spcPct val="0"/>
              </a:spcAft>
              <a:buNone/>
            </a:pPr>
            <a:r>
              <a:rPr lang="es-ES" dirty="0" smtClean="0">
                <a:solidFill>
                  <a:srgbClr val="333333"/>
                </a:solidFill>
                <a:latin typeface="Tahoma" pitchFamily="34" charset="0"/>
                <a:ea typeface="Times New Roman" pitchFamily="18" charset="0"/>
                <a:cs typeface="Tahoma" pitchFamily="34" charset="0"/>
              </a:rPr>
              <a:t>-</a:t>
            </a:r>
            <a:r>
              <a:rPr lang="es-ES" b="1" dirty="0" err="1" smtClean="0">
                <a:solidFill>
                  <a:srgbClr val="333333"/>
                </a:solidFill>
                <a:latin typeface="Tahoma" pitchFamily="34" charset="0"/>
                <a:ea typeface="Times New Roman" pitchFamily="18" charset="0"/>
                <a:cs typeface="Tahoma" pitchFamily="34" charset="0"/>
              </a:rPr>
              <a:t>Protanop</a:t>
            </a:r>
            <a:r>
              <a:rPr lang="es-ES" b="1" dirty="0" err="1" smtClean="0">
                <a:solidFill>
                  <a:srgbClr val="333333"/>
                </a:solidFill>
                <a:ea typeface="Times New Roman" pitchFamily="18" charset="0"/>
                <a:cs typeface="Tahoma" pitchFamily="34" charset="0"/>
              </a:rPr>
              <a:t>í</a:t>
            </a:r>
            <a:r>
              <a:rPr lang="es-ES" b="1" dirty="0" err="1" smtClean="0">
                <a:solidFill>
                  <a:srgbClr val="333333"/>
                </a:solidFill>
                <a:latin typeface="Tahoma" pitchFamily="34" charset="0"/>
                <a:ea typeface="Times New Roman" pitchFamily="18" charset="0"/>
                <a:cs typeface="Tahoma" pitchFamily="34" charset="0"/>
              </a:rPr>
              <a:t>a</a:t>
            </a:r>
            <a:r>
              <a:rPr lang="es-ES" dirty="0" smtClean="0">
                <a:solidFill>
                  <a:srgbClr val="333333"/>
                </a:solidFill>
                <a:latin typeface="Tahoma" pitchFamily="34" charset="0"/>
                <a:ea typeface="Times New Roman" pitchFamily="18" charset="0"/>
                <a:cs typeface="Tahoma" pitchFamily="34" charset="0"/>
              </a:rPr>
              <a:t>: Alteraci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de la visi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al color verde. Puede ser total o parcial.</a:t>
            </a:r>
          </a:p>
          <a:p>
            <a:pPr marL="0" lvl="0" indent="0" eaLnBrk="0" fontAlgn="base" hangingPunct="0">
              <a:spcBef>
                <a:spcPct val="0"/>
              </a:spcBef>
              <a:spcAft>
                <a:spcPct val="0"/>
              </a:spcAft>
              <a:buNone/>
            </a:pPr>
            <a:endParaRPr lang="es-ES" sz="2400" dirty="0" smtClean="0">
              <a:latin typeface="Arial" pitchFamily="34" charset="0"/>
              <a:cs typeface="Arial" pitchFamily="34" charset="0"/>
            </a:endParaRPr>
          </a:p>
          <a:p>
            <a:pPr marL="0" lvl="0" indent="0" eaLnBrk="0" fontAlgn="base" hangingPunct="0">
              <a:spcBef>
                <a:spcPct val="0"/>
              </a:spcBef>
              <a:spcAft>
                <a:spcPct val="0"/>
              </a:spcAft>
              <a:buNone/>
            </a:pPr>
            <a:r>
              <a:rPr lang="es-ES" dirty="0" smtClean="0">
                <a:solidFill>
                  <a:srgbClr val="333333"/>
                </a:solidFill>
                <a:latin typeface="Tahoma" pitchFamily="34" charset="0"/>
                <a:ea typeface="Times New Roman" pitchFamily="18" charset="0"/>
                <a:cs typeface="Tahoma" pitchFamily="34" charset="0"/>
              </a:rPr>
              <a:t>-</a:t>
            </a:r>
            <a:r>
              <a:rPr lang="es-ES" b="1" dirty="0" err="1" smtClean="0">
                <a:solidFill>
                  <a:srgbClr val="333333"/>
                </a:solidFill>
                <a:latin typeface="Tahoma" pitchFamily="34" charset="0"/>
                <a:ea typeface="Times New Roman" pitchFamily="18" charset="0"/>
                <a:cs typeface="Tahoma" pitchFamily="34" charset="0"/>
              </a:rPr>
              <a:t>Tritanop</a:t>
            </a:r>
            <a:r>
              <a:rPr lang="es-ES" b="1" dirty="0" err="1" smtClean="0">
                <a:solidFill>
                  <a:srgbClr val="333333"/>
                </a:solidFill>
                <a:ea typeface="Times New Roman" pitchFamily="18" charset="0"/>
                <a:cs typeface="Tahoma" pitchFamily="34" charset="0"/>
              </a:rPr>
              <a:t>í</a:t>
            </a:r>
            <a:r>
              <a:rPr lang="es-ES" b="1" dirty="0" err="1" smtClean="0">
                <a:solidFill>
                  <a:srgbClr val="333333"/>
                </a:solidFill>
                <a:latin typeface="Tahoma" pitchFamily="34" charset="0"/>
                <a:ea typeface="Times New Roman" pitchFamily="18" charset="0"/>
                <a:cs typeface="Tahoma" pitchFamily="34" charset="0"/>
              </a:rPr>
              <a:t>a</a:t>
            </a:r>
            <a:r>
              <a:rPr lang="es-ES" dirty="0" smtClean="0">
                <a:solidFill>
                  <a:srgbClr val="333333"/>
                </a:solidFill>
                <a:latin typeface="Tahoma" pitchFamily="34" charset="0"/>
                <a:ea typeface="Times New Roman" pitchFamily="18" charset="0"/>
                <a:cs typeface="Tahoma" pitchFamily="34" charset="0"/>
              </a:rPr>
              <a:t>: Alteraci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de la visi</a:t>
            </a:r>
            <a:r>
              <a:rPr lang="es-ES" dirty="0" smtClean="0">
                <a:solidFill>
                  <a:srgbClr val="333333"/>
                </a:solidFill>
                <a:ea typeface="Times New Roman" pitchFamily="18" charset="0"/>
                <a:cs typeface="Tahoma" pitchFamily="34" charset="0"/>
              </a:rPr>
              <a:t>ó</a:t>
            </a:r>
            <a:r>
              <a:rPr lang="es-ES" dirty="0" smtClean="0">
                <a:solidFill>
                  <a:srgbClr val="333333"/>
                </a:solidFill>
                <a:latin typeface="Tahoma" pitchFamily="34" charset="0"/>
                <a:ea typeface="Times New Roman" pitchFamily="18" charset="0"/>
                <a:cs typeface="Tahoma" pitchFamily="34" charset="0"/>
              </a:rPr>
              <a:t>n al color azul. Puede ser total o parcial.</a:t>
            </a:r>
          </a:p>
          <a:p>
            <a:pPr marL="0" lvl="0" indent="0" eaLnBrk="0" fontAlgn="base" hangingPunct="0">
              <a:spcBef>
                <a:spcPct val="0"/>
              </a:spcBef>
              <a:spcAft>
                <a:spcPct val="0"/>
              </a:spcAft>
              <a:buNone/>
            </a:pPr>
            <a:endParaRPr lang="es-ES" sz="2400" dirty="0" smtClean="0">
              <a:latin typeface="Arial" pitchFamily="34" charset="0"/>
              <a:cs typeface="Arial" pitchFamily="34" charset="0"/>
            </a:endParaRPr>
          </a:p>
          <a:p>
            <a:pPr marL="0" lvl="0" indent="0" eaLnBrk="0" fontAlgn="base" hangingPunct="0">
              <a:spcBef>
                <a:spcPct val="0"/>
              </a:spcBef>
              <a:spcAft>
                <a:spcPct val="0"/>
              </a:spcAft>
              <a:buNone/>
            </a:pPr>
            <a:r>
              <a:rPr lang="es-ES" dirty="0" smtClean="0">
                <a:solidFill>
                  <a:srgbClr val="333333"/>
                </a:solidFill>
                <a:latin typeface="Tahoma" pitchFamily="34" charset="0"/>
                <a:ea typeface="Times New Roman" pitchFamily="18" charset="0"/>
                <a:cs typeface="Tahoma" pitchFamily="34" charset="0"/>
              </a:rPr>
              <a:t>-</a:t>
            </a:r>
            <a:r>
              <a:rPr lang="es-ES" b="1" dirty="0" smtClean="0">
                <a:solidFill>
                  <a:srgbClr val="333333"/>
                </a:solidFill>
                <a:latin typeface="Tahoma" pitchFamily="34" charset="0"/>
                <a:ea typeface="Times New Roman" pitchFamily="18" charset="0"/>
                <a:cs typeface="Tahoma" pitchFamily="34" charset="0"/>
              </a:rPr>
              <a:t>Acromatopsia</a:t>
            </a:r>
            <a:r>
              <a:rPr lang="es-ES" dirty="0" smtClean="0">
                <a:solidFill>
                  <a:srgbClr val="333333"/>
                </a:solidFill>
                <a:latin typeface="Tahoma" pitchFamily="34" charset="0"/>
                <a:ea typeface="Times New Roman" pitchFamily="18" charset="0"/>
                <a:cs typeface="Tahoma" pitchFamily="34" charset="0"/>
              </a:rPr>
              <a:t>: Ceguera al color.</a:t>
            </a:r>
            <a:endParaRPr lang="es-ES" sz="6000" dirty="0" smtClean="0">
              <a:latin typeface="Arial" pitchFamily="34" charset="0"/>
              <a:cs typeface="Arial" pitchFamily="34" charset="0"/>
            </a:endParaRPr>
          </a:p>
          <a:p>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357166"/>
            <a:ext cx="8229600" cy="5429288"/>
          </a:xfrm>
        </p:spPr>
        <p:txBody>
          <a:bodyPr>
            <a:normAutofit/>
          </a:bodyPr>
          <a:lstStyle/>
          <a:p>
            <a:r>
              <a:rPr lang="es-ES" dirty="0" smtClean="0"/>
              <a:t>La evaluación de la visión al color está adquiriendo más importancia día a día. Actualmente para realizar diversos trabajos o para presentarse a ciertas oposiciones, la visión correcta del color es un requisito imprescindible.</a:t>
            </a:r>
          </a:p>
          <a:p>
            <a:r>
              <a:rPr lang="es-ES" dirty="0" smtClean="0"/>
              <a:t>El Test de </a:t>
            </a:r>
            <a:r>
              <a:rPr lang="es-ES" dirty="0" err="1" smtClean="0"/>
              <a:t>Ishihara</a:t>
            </a:r>
            <a:r>
              <a:rPr lang="es-ES" dirty="0" smtClean="0"/>
              <a:t> evalúa la alteración congénita de la visión al color, o sea, el daltonismo. La mayoría de estas alteraciones se reducen a la deficiencia rojo-verde.</a:t>
            </a: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5804" y="500042"/>
            <a:ext cx="8229600" cy="5643602"/>
          </a:xfrm>
        </p:spPr>
        <p:txBody>
          <a:bodyPr>
            <a:normAutofit/>
          </a:bodyPr>
          <a:lstStyle/>
          <a:p>
            <a:pPr>
              <a:buNone/>
            </a:pPr>
            <a:r>
              <a:rPr lang="es-ES" sz="2800" b="1" dirty="0" smtClean="0"/>
              <a:t>INSTRUCCIONES PARA REALIZAR EL TEST DE ISHIHARA</a:t>
            </a:r>
          </a:p>
          <a:p>
            <a:pPr lvl="0"/>
            <a:r>
              <a:rPr lang="es-ES" sz="2400" dirty="0" smtClean="0"/>
              <a:t>Procure que la iluminación sea lo más parecida a una luz natural y evite los máximos reflejos posibles.</a:t>
            </a:r>
          </a:p>
          <a:p>
            <a:pPr lvl="0"/>
            <a:r>
              <a:rPr lang="es-ES" sz="2400" dirty="0" smtClean="0"/>
              <a:t>Sitúese a 75 cm de la pantalla.</a:t>
            </a:r>
          </a:p>
          <a:p>
            <a:pPr lvl="0"/>
            <a:r>
              <a:rPr lang="es-ES" sz="2400" dirty="0" smtClean="0"/>
              <a:t>La prueba se realiza monocularmente.</a:t>
            </a:r>
          </a:p>
          <a:p>
            <a:pPr lvl="0"/>
            <a:r>
              <a:rPr lang="es-ES" sz="2400" dirty="0" smtClean="0"/>
              <a:t>Deberá acertar los números que ve en cada círculo en menos de 3 segundos.</a:t>
            </a:r>
          </a:p>
          <a:p>
            <a:pPr lvl="0">
              <a:buNone/>
            </a:pPr>
            <a:endParaRPr lang="es-ES" sz="2400" dirty="0" smtClean="0"/>
          </a:p>
          <a:p>
            <a:endParaRPr lang="es-ES" dirty="0"/>
          </a:p>
        </p:txBody>
      </p:sp>
      <p:pic>
        <p:nvPicPr>
          <p:cNvPr id="4" name="Picture 2" descr="G:\de mesi\TALLER\DIA CUATRO\TESTS\100_3284.jpg"/>
          <p:cNvPicPr>
            <a:picLocks noChangeAspect="1" noChangeArrowheads="1"/>
          </p:cNvPicPr>
          <p:nvPr/>
        </p:nvPicPr>
        <p:blipFill>
          <a:blip r:embed="rId2" cstate="print"/>
          <a:srcRect/>
          <a:stretch>
            <a:fillRect/>
          </a:stretch>
        </p:blipFill>
        <p:spPr bwMode="auto">
          <a:xfrm>
            <a:off x="2143108" y="3571876"/>
            <a:ext cx="4762501" cy="307181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85794"/>
            <a:ext cx="8229600" cy="4786346"/>
          </a:xfrm>
        </p:spPr>
        <p:txBody>
          <a:bodyPr/>
          <a:lstStyle/>
          <a:p>
            <a:pPr>
              <a:buNone/>
            </a:pPr>
            <a:r>
              <a:rPr lang="es-ES" b="1" dirty="0" smtClean="0"/>
              <a:t>Resultados del test de </a:t>
            </a:r>
            <a:r>
              <a:rPr lang="es-ES" b="1" dirty="0" err="1" smtClean="0"/>
              <a:t>Ishihara</a:t>
            </a:r>
            <a:endParaRPr lang="es-ES" b="1" dirty="0" smtClean="0"/>
          </a:p>
          <a:p>
            <a:pPr>
              <a:buNone/>
            </a:pPr>
            <a:endParaRPr lang="es-ES" b="1" dirty="0" smtClean="0"/>
          </a:p>
          <a:p>
            <a:r>
              <a:rPr lang="es-ES" dirty="0" smtClean="0"/>
              <a:t>El resultado correcto es distinguir todos los números (5,8,42). Cualquier error, puede ser indicativo de una alteración en la visión del color. En tal caso, consulte con su especialista para proceder a un diagnóstico completo.</a:t>
            </a:r>
          </a:p>
          <a:p>
            <a:endParaRPr lang="es-E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fontScale="90000"/>
          </a:bodyPr>
          <a:lstStyle/>
          <a:p>
            <a:pPr lvl="0"/>
            <a:r>
              <a:rPr lang="es-ES" b="1" dirty="0" smtClean="0">
                <a:solidFill>
                  <a:srgbClr val="1C325F"/>
                </a:solidFill>
                <a:latin typeface="Calibri" pitchFamily="34" charset="0"/>
                <a:ea typeface="Times New Roman" pitchFamily="18" charset="0"/>
                <a:cs typeface="Times New Roman" pitchFamily="18" charset="0"/>
              </a:rPr>
              <a:t/>
            </a:r>
            <a:br>
              <a:rPr lang="es-ES" b="1" dirty="0" smtClean="0">
                <a:solidFill>
                  <a:srgbClr val="1C325F"/>
                </a:solidFill>
                <a:latin typeface="Calibri" pitchFamily="34" charset="0"/>
                <a:ea typeface="Times New Roman" pitchFamily="18" charset="0"/>
                <a:cs typeface="Times New Roman" pitchFamily="18" charset="0"/>
              </a:rPr>
            </a:br>
            <a:r>
              <a:rPr lang="es-ES" b="1" dirty="0" smtClean="0">
                <a:solidFill>
                  <a:srgbClr val="1C325F"/>
                </a:solidFill>
                <a:latin typeface="Calibri" pitchFamily="34" charset="0"/>
                <a:ea typeface="Times New Roman" pitchFamily="18" charset="0"/>
                <a:cs typeface="Times New Roman" pitchFamily="18" charset="0"/>
              </a:rPr>
              <a:t>TEST DE ISHIHARA</a:t>
            </a:r>
            <a:br>
              <a:rPr lang="es-ES" b="1" dirty="0" smtClean="0">
                <a:solidFill>
                  <a:srgbClr val="1C325F"/>
                </a:solidFill>
                <a:latin typeface="Calibri" pitchFamily="34" charset="0"/>
                <a:ea typeface="Times New Roman" pitchFamily="18" charset="0"/>
                <a:cs typeface="Times New Roman" pitchFamily="18" charset="0"/>
              </a:rPr>
            </a:br>
            <a:endParaRPr lang="es-ES" dirty="0"/>
          </a:p>
        </p:txBody>
      </p:sp>
      <p:pic>
        <p:nvPicPr>
          <p:cNvPr id="4" name="3 Marcador de contenido" descr="Test Ishihara"/>
          <p:cNvPicPr>
            <a:picLocks noGrp="1"/>
          </p:cNvPicPr>
          <p:nvPr>
            <p:ph idx="1"/>
          </p:nvPr>
        </p:nvPicPr>
        <p:blipFill>
          <a:blip r:embed="rId2" cstate="print"/>
          <a:srcRect/>
          <a:stretch>
            <a:fillRect/>
          </a:stretch>
        </p:blipFill>
        <p:spPr bwMode="auto">
          <a:xfrm>
            <a:off x="1571604" y="1000108"/>
            <a:ext cx="6357982" cy="557216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BO" b="1" dirty="0" smtClean="0"/>
              <a:t>TEST DE SENSIBILIZACION AL CONTRASTE </a:t>
            </a:r>
            <a:endParaRPr lang="es-BO" b="1" dirty="0"/>
          </a:p>
        </p:txBody>
      </p:sp>
      <p:sp>
        <p:nvSpPr>
          <p:cNvPr id="3" name="2 Marcador de contenido"/>
          <p:cNvSpPr>
            <a:spLocks noGrp="1"/>
          </p:cNvSpPr>
          <p:nvPr>
            <p:ph idx="1"/>
          </p:nvPr>
        </p:nvSpPr>
        <p:spPr>
          <a:xfrm>
            <a:off x="457200" y="1600200"/>
            <a:ext cx="8329642" cy="4525963"/>
          </a:xfrm>
        </p:spPr>
        <p:txBody>
          <a:bodyPr/>
          <a:lstStyle/>
          <a:p>
            <a:r>
              <a:rPr lang="es-BO" dirty="0" smtClean="0"/>
              <a:t>Aplicación del instrumento de Lea </a:t>
            </a:r>
            <a:r>
              <a:rPr lang="es-BO" dirty="0" err="1" smtClean="0"/>
              <a:t>Hyvaringeen</a:t>
            </a:r>
            <a:endParaRPr lang="es-BO" dirty="0" smtClean="0"/>
          </a:p>
          <a:p>
            <a:pPr algn="ctr">
              <a:buNone/>
            </a:pPr>
            <a:endParaRPr lang="es-BO" b="1" dirty="0" smtClean="0"/>
          </a:p>
          <a:p>
            <a:pPr algn="ctr">
              <a:buNone/>
            </a:pPr>
            <a:r>
              <a:rPr lang="es-BO" b="1" dirty="0" smtClean="0"/>
              <a:t>TEST DE MIRADA PREFERENCIAL</a:t>
            </a:r>
          </a:p>
          <a:p>
            <a:r>
              <a:rPr lang="es-BO" dirty="0" smtClean="0"/>
              <a:t>Aplicación de instrumento de la rejilla y mirada preferencial para menores de 4 años</a:t>
            </a:r>
            <a:endParaRPr lang="es-BO"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t>GUIA DE OBSERVACIÓN SINTOMATOLOGICA DE ALTERACIONES VISUALES</a:t>
            </a:r>
            <a:endParaRPr lang="es-ES" sz="3200" dirty="0"/>
          </a:p>
        </p:txBody>
      </p:sp>
      <p:graphicFrame>
        <p:nvGraphicFramePr>
          <p:cNvPr id="4" name="3 Tabla"/>
          <p:cNvGraphicFramePr>
            <a:graphicFrameLocks noGrp="1"/>
          </p:cNvGraphicFramePr>
          <p:nvPr/>
        </p:nvGraphicFramePr>
        <p:xfrm>
          <a:off x="714348" y="1928802"/>
          <a:ext cx="7429552" cy="3286149"/>
        </p:xfrm>
        <a:graphic>
          <a:graphicData uri="http://schemas.openxmlformats.org/drawingml/2006/table">
            <a:tbl>
              <a:tblPr/>
              <a:tblGrid>
                <a:gridCol w="7429552"/>
              </a:tblGrid>
              <a:tr h="1095383">
                <a:tc>
                  <a:txBody>
                    <a:bodyPr/>
                    <a:lstStyle/>
                    <a:p>
                      <a:pPr>
                        <a:lnSpc>
                          <a:spcPct val="150000"/>
                        </a:lnSpc>
                        <a:spcAft>
                          <a:spcPts val="0"/>
                        </a:spcAft>
                      </a:pPr>
                      <a:r>
                        <a:rPr lang="es-ES" sz="1800" b="1" dirty="0" smtClean="0">
                          <a:latin typeface="Arial"/>
                          <a:ea typeface="Calibri"/>
                          <a:cs typeface="Times New Roman"/>
                        </a:rPr>
                        <a:t>Distrito: …………………… OTB: …………………………………………...                                                                   </a:t>
                      </a:r>
                      <a:r>
                        <a:rPr lang="es-ES" sz="1800" b="1" dirty="0">
                          <a:latin typeface="Arial"/>
                          <a:ea typeface="Calibri"/>
                          <a:cs typeface="Times New Roman"/>
                        </a:rPr>
                        <a:t>Ubicación</a:t>
                      </a:r>
                      <a:r>
                        <a:rPr lang="es-ES" sz="1800" b="1" dirty="0" smtClean="0">
                          <a:latin typeface="Arial"/>
                          <a:ea typeface="Calibri"/>
                          <a:cs typeface="Times New Roman"/>
                        </a:rPr>
                        <a:t>: ………………………………… Teléfono: ……………………..</a:t>
                      </a:r>
                      <a:endParaRPr lang="es-ES" sz="1800" dirty="0">
                        <a:latin typeface="Calibri"/>
                        <a:ea typeface="Calibri"/>
                        <a:cs typeface="Times New Roman"/>
                      </a:endParaRP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383">
                <a:tc>
                  <a:txBody>
                    <a:bodyPr/>
                    <a:lstStyle/>
                    <a:p>
                      <a:pPr>
                        <a:lnSpc>
                          <a:spcPct val="150000"/>
                        </a:lnSpc>
                        <a:spcAft>
                          <a:spcPts val="0"/>
                        </a:spcAft>
                      </a:pPr>
                      <a:r>
                        <a:rPr lang="es-ES" sz="1800" b="1" dirty="0" smtClean="0">
                          <a:latin typeface="Arial"/>
                          <a:ea typeface="Calibri"/>
                          <a:cs typeface="Times New Roman"/>
                        </a:rPr>
                        <a:t>Padre</a:t>
                      </a:r>
                      <a:r>
                        <a:rPr lang="es-ES" sz="1800" b="1" baseline="0" dirty="0" smtClean="0">
                          <a:latin typeface="Arial"/>
                          <a:ea typeface="Calibri"/>
                          <a:cs typeface="Times New Roman"/>
                        </a:rPr>
                        <a:t> de familia</a:t>
                      </a:r>
                      <a:r>
                        <a:rPr lang="es-ES" sz="1800" b="1" dirty="0" smtClean="0">
                          <a:latin typeface="Arial"/>
                          <a:ea typeface="Calibri"/>
                          <a:cs typeface="Times New Roman"/>
                        </a:rPr>
                        <a:t>:……………………………………………………………                                                                                         </a:t>
                      </a:r>
                      <a:r>
                        <a:rPr lang="es-ES" sz="1800" b="1" dirty="0">
                          <a:latin typeface="Arial"/>
                          <a:ea typeface="Calibri"/>
                          <a:cs typeface="Times New Roman"/>
                        </a:rPr>
                        <a:t>Fecha de Registro</a:t>
                      </a:r>
                      <a:r>
                        <a:rPr lang="es-ES" sz="1800" b="1" dirty="0" smtClean="0">
                          <a:latin typeface="Arial"/>
                          <a:ea typeface="Calibri"/>
                          <a:cs typeface="Times New Roman"/>
                        </a:rPr>
                        <a:t>: …………………………………………………………..</a:t>
                      </a:r>
                      <a:endParaRPr lang="es-ES" sz="1800" dirty="0">
                        <a:latin typeface="Calibri"/>
                        <a:ea typeface="Calibri"/>
                        <a:cs typeface="Times New Roman"/>
                      </a:endParaRP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383">
                <a:tc>
                  <a:txBody>
                    <a:bodyPr/>
                    <a:lstStyle/>
                    <a:p>
                      <a:pPr>
                        <a:lnSpc>
                          <a:spcPct val="150000"/>
                        </a:lnSpc>
                        <a:spcAft>
                          <a:spcPts val="0"/>
                        </a:spcAft>
                      </a:pPr>
                      <a:r>
                        <a:rPr lang="es-ES" sz="1800" b="1" dirty="0" smtClean="0">
                          <a:latin typeface="Arial"/>
                          <a:ea typeface="Calibri"/>
                          <a:cs typeface="Times New Roman"/>
                        </a:rPr>
                        <a:t>Persona evaluada: ………………………</a:t>
                      </a:r>
                      <a:r>
                        <a:rPr lang="es-ES" sz="1800" b="1" baseline="0" dirty="0" smtClean="0">
                          <a:latin typeface="Arial"/>
                          <a:ea typeface="Calibri"/>
                          <a:cs typeface="Times New Roman"/>
                        </a:rPr>
                        <a:t> </a:t>
                      </a:r>
                      <a:r>
                        <a:rPr lang="es-ES" sz="1800" b="1" dirty="0" smtClean="0">
                          <a:latin typeface="Arial"/>
                          <a:ea typeface="Calibri"/>
                          <a:cs typeface="Times New Roman"/>
                        </a:rPr>
                        <a:t>F. Nacimiento: ……….……..                               </a:t>
                      </a:r>
                      <a:r>
                        <a:rPr lang="es-ES" sz="1800" b="1" dirty="0">
                          <a:latin typeface="Arial"/>
                          <a:ea typeface="Calibri"/>
                          <a:cs typeface="Times New Roman"/>
                        </a:rPr>
                        <a:t>Sexo:          </a:t>
                      </a:r>
                      <a:r>
                        <a:rPr lang="es-ES" sz="1800" b="1" dirty="0" smtClean="0">
                          <a:latin typeface="Arial"/>
                          <a:ea typeface="Calibri"/>
                          <a:cs typeface="Times New Roman"/>
                        </a:rPr>
                        <a:t>M        F              </a:t>
                      </a:r>
                      <a:r>
                        <a:rPr lang="es-ES" sz="1800" b="1" dirty="0">
                          <a:latin typeface="Arial"/>
                          <a:ea typeface="Calibri"/>
                          <a:cs typeface="Times New Roman"/>
                        </a:rPr>
                        <a:t>Edad</a:t>
                      </a:r>
                      <a:r>
                        <a:rPr lang="es-ES" sz="1800" b="1" dirty="0" smtClean="0">
                          <a:latin typeface="Arial"/>
                          <a:ea typeface="Calibri"/>
                          <a:cs typeface="Times New Roman"/>
                        </a:rPr>
                        <a:t>: ………….  Curso: ………………….</a:t>
                      </a:r>
                      <a:endParaRPr lang="es-ES" sz="1800" dirty="0">
                        <a:latin typeface="Calibri"/>
                        <a:ea typeface="Calibri"/>
                        <a:cs typeface="Times New Roman"/>
                      </a:endParaRPr>
                    </a:p>
                  </a:txBody>
                  <a:tcPr marL="59727" marR="59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357160" y="1357298"/>
          <a:ext cx="8501120" cy="4014306"/>
        </p:xfrm>
        <a:graphic>
          <a:graphicData uri="http://schemas.openxmlformats.org/drawingml/2006/table">
            <a:tbl>
              <a:tblPr/>
              <a:tblGrid>
                <a:gridCol w="330558"/>
                <a:gridCol w="4732724"/>
                <a:gridCol w="428590"/>
                <a:gridCol w="428590"/>
                <a:gridCol w="428590"/>
                <a:gridCol w="428590"/>
                <a:gridCol w="1723478"/>
              </a:tblGrid>
              <a:tr h="1042154">
                <a:tc>
                  <a:txBody>
                    <a:bodyPr/>
                    <a:lstStyle/>
                    <a:p>
                      <a:pPr algn="ctr">
                        <a:lnSpc>
                          <a:spcPct val="150000"/>
                        </a:lnSpc>
                        <a:spcAft>
                          <a:spcPts val="0"/>
                        </a:spcAft>
                      </a:pPr>
                      <a:r>
                        <a:rPr lang="es-ES" sz="1600" b="1" dirty="0">
                          <a:latin typeface="Arial"/>
                          <a:ea typeface="Calibri"/>
                          <a:cs typeface="Times New Roman"/>
                        </a:rPr>
                        <a:t>Nª</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a:latin typeface="Arial"/>
                          <a:ea typeface="Calibri"/>
                          <a:cs typeface="Times New Roman"/>
                        </a:rPr>
                        <a:t>INDICADORES</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600" b="1">
                          <a:latin typeface="Arial"/>
                          <a:ea typeface="Calibri"/>
                          <a:cs typeface="Times New Roman"/>
                        </a:rPr>
                        <a:t>O.I.</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a:latin typeface="Arial"/>
                          <a:ea typeface="Calibri"/>
                          <a:cs typeface="Times New Roman"/>
                        </a:rPr>
                        <a:t>O.D.</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600" b="1">
                          <a:latin typeface="Arial"/>
                          <a:ea typeface="Calibri"/>
                          <a:cs typeface="Times New Roman"/>
                        </a:rPr>
                        <a:t>OBSERVACIONES</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077">
                <a:tc gridSpan="2">
                  <a:txBody>
                    <a:bodyPr/>
                    <a:lstStyle/>
                    <a:p>
                      <a:pPr marL="342900" lvl="0" indent="-342900">
                        <a:lnSpc>
                          <a:spcPct val="150000"/>
                        </a:lnSpc>
                        <a:spcAft>
                          <a:spcPts val="0"/>
                        </a:spcAft>
                        <a:buFont typeface="+mj-lt"/>
                        <a:buAutoNum type="alphaUcPeriod"/>
                      </a:pPr>
                      <a:r>
                        <a:rPr lang="es-ES" sz="1600" b="1">
                          <a:latin typeface="Arial"/>
                          <a:ea typeface="Calibri"/>
                          <a:cs typeface="Times New Roman"/>
                        </a:rPr>
                        <a:t>Posición que adopta el niño.</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600" b="1">
                          <a:latin typeface="Arial"/>
                          <a:ea typeface="Calibri"/>
                          <a:cs typeface="Times New Roman"/>
                        </a:rPr>
                        <a:t>si</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b="1">
                          <a:latin typeface="Arial"/>
                          <a:ea typeface="Calibri"/>
                          <a:cs typeface="Times New Roman"/>
                        </a:rPr>
                        <a:t>no</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b="1">
                          <a:latin typeface="Arial"/>
                          <a:ea typeface="Calibri"/>
                          <a:cs typeface="Times New Roman"/>
                        </a:rPr>
                        <a:t>si</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b="1">
                          <a:latin typeface="Arial"/>
                          <a:ea typeface="Calibri"/>
                          <a:cs typeface="Times New Roman"/>
                        </a:rPr>
                        <a:t>no</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50000"/>
                        </a:lnSpc>
                        <a:spcAft>
                          <a:spcPts val="0"/>
                        </a:spcAft>
                      </a:pP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185">
                <a:tc>
                  <a:txBody>
                    <a:bodyPr/>
                    <a:lstStyle/>
                    <a:p>
                      <a:pPr>
                        <a:lnSpc>
                          <a:spcPct val="150000"/>
                        </a:lnSpc>
                        <a:spcAft>
                          <a:spcPts val="0"/>
                        </a:spcAft>
                      </a:pPr>
                      <a:r>
                        <a:rPr lang="es-ES" sz="1600">
                          <a:latin typeface="Arial"/>
                          <a:ea typeface="Calibri"/>
                          <a:cs typeface="Times New Roman"/>
                        </a:rPr>
                        <a:t>1</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Recuesta la cabeza para ver el material impreso.</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73185">
                <a:tc>
                  <a:txBody>
                    <a:bodyPr/>
                    <a:lstStyle/>
                    <a:p>
                      <a:pPr>
                        <a:lnSpc>
                          <a:spcPct val="150000"/>
                        </a:lnSpc>
                        <a:spcAft>
                          <a:spcPts val="0"/>
                        </a:spcAft>
                      </a:pPr>
                      <a:r>
                        <a:rPr lang="es-ES" sz="1600">
                          <a:latin typeface="Arial"/>
                          <a:ea typeface="Calibri"/>
                          <a:cs typeface="Times New Roman"/>
                        </a:rPr>
                        <a:t>2</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pega el papel a la cara.</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73185">
                <a:tc>
                  <a:txBody>
                    <a:bodyPr/>
                    <a:lstStyle/>
                    <a:p>
                      <a:pPr>
                        <a:lnSpc>
                          <a:spcPct val="150000"/>
                        </a:lnSpc>
                        <a:spcAft>
                          <a:spcPts val="0"/>
                        </a:spcAft>
                      </a:pPr>
                      <a:r>
                        <a:rPr lang="es-ES" sz="1600">
                          <a:latin typeface="Arial"/>
                          <a:ea typeface="Calibri"/>
                          <a:cs typeface="Times New Roman"/>
                        </a:rPr>
                        <a:t>3</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arrodilla sobre la silla o inclina el tronco sobre la mesa.</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73185">
                <a:tc>
                  <a:txBody>
                    <a:bodyPr/>
                    <a:lstStyle/>
                    <a:p>
                      <a:pPr>
                        <a:lnSpc>
                          <a:spcPct val="150000"/>
                        </a:lnSpc>
                        <a:spcAft>
                          <a:spcPts val="0"/>
                        </a:spcAft>
                      </a:pPr>
                      <a:r>
                        <a:rPr lang="es-ES" sz="1600">
                          <a:latin typeface="Arial"/>
                          <a:ea typeface="Calibri"/>
                          <a:cs typeface="Times New Roman"/>
                        </a:rPr>
                        <a:t>4</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Mira de reojo. </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42908" y="714360"/>
          <a:ext cx="8001058" cy="5266015"/>
        </p:xfrm>
        <a:graphic>
          <a:graphicData uri="http://schemas.openxmlformats.org/drawingml/2006/table">
            <a:tbl>
              <a:tblPr/>
              <a:tblGrid>
                <a:gridCol w="311116"/>
                <a:gridCol w="4454329"/>
                <a:gridCol w="403379"/>
                <a:gridCol w="403379"/>
                <a:gridCol w="403379"/>
                <a:gridCol w="403379"/>
                <a:gridCol w="1622097"/>
              </a:tblGrid>
              <a:tr h="847569">
                <a:tc>
                  <a:txBody>
                    <a:bodyPr/>
                    <a:lstStyle/>
                    <a:p>
                      <a:pPr algn="ctr">
                        <a:lnSpc>
                          <a:spcPct val="150000"/>
                        </a:lnSpc>
                        <a:spcAft>
                          <a:spcPts val="0"/>
                        </a:spcAft>
                      </a:pPr>
                      <a:r>
                        <a:rPr lang="es-ES" sz="1600" b="1" dirty="0">
                          <a:latin typeface="Arial"/>
                          <a:ea typeface="Calibri"/>
                          <a:cs typeface="Times New Roman"/>
                        </a:rPr>
                        <a:t>Nª</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a:latin typeface="Arial"/>
                          <a:ea typeface="Calibri"/>
                          <a:cs typeface="Times New Roman"/>
                        </a:rPr>
                        <a:t>INDICADORES</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600" b="1" dirty="0" smtClean="0">
                          <a:latin typeface="Arial"/>
                          <a:ea typeface="Calibri"/>
                          <a:cs typeface="Times New Roman"/>
                        </a:rPr>
                        <a:t>O.I.</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O.D.</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600" b="1">
                          <a:latin typeface="Arial"/>
                          <a:ea typeface="Calibri"/>
                          <a:cs typeface="Times New Roman"/>
                        </a:rPr>
                        <a:t>OBSERVACIONES</a:t>
                      </a:r>
                      <a:endParaRPr lang="es-E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785">
                <a:tc gridSpan="2">
                  <a:txBody>
                    <a:bodyPr/>
                    <a:lstStyle/>
                    <a:p>
                      <a:pPr marL="342900" lvl="0" indent="-342900">
                        <a:lnSpc>
                          <a:spcPct val="150000"/>
                        </a:lnSpc>
                        <a:spcAft>
                          <a:spcPts val="0"/>
                        </a:spcAft>
                        <a:buFont typeface="+mj-lt"/>
                        <a:buNone/>
                      </a:pPr>
                      <a:r>
                        <a:rPr lang="es-ES" sz="1600" b="1" dirty="0" smtClean="0">
                          <a:latin typeface="Arial"/>
                          <a:ea typeface="Calibri"/>
                          <a:cs typeface="Times New Roman"/>
                        </a:rPr>
                        <a:t>B.     Los </a:t>
                      </a:r>
                      <a:r>
                        <a:rPr lang="es-ES" sz="1600" b="1" dirty="0">
                          <a:latin typeface="Arial"/>
                          <a:ea typeface="Calibri"/>
                          <a:cs typeface="Times New Roman"/>
                        </a:rPr>
                        <a:t>ojos.</a:t>
                      </a: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si</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no</a:t>
                      </a:r>
                      <a:endParaRPr lang="es-E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9">
                  <a:txBody>
                    <a:bodyPr/>
                    <a:lstStyle/>
                    <a:p>
                      <a:pPr>
                        <a:lnSpc>
                          <a:spcPct val="150000"/>
                        </a:lnSpc>
                        <a:spcAft>
                          <a:spcPts val="0"/>
                        </a:spcAft>
                      </a:pP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163">
                <a:tc>
                  <a:txBody>
                    <a:bodyPr/>
                    <a:lstStyle/>
                    <a:p>
                      <a:pPr>
                        <a:lnSpc>
                          <a:spcPct val="150000"/>
                        </a:lnSpc>
                        <a:spcAft>
                          <a:spcPts val="0"/>
                        </a:spcAft>
                      </a:pPr>
                      <a:r>
                        <a:rPr lang="es-ES" sz="1600">
                          <a:latin typeface="Arial"/>
                          <a:ea typeface="Calibri"/>
                          <a:cs typeface="Times New Roman"/>
                        </a:rPr>
                        <a:t>1</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tapa uno de ellos mientras lee o escribe.</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2</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pone una "visera" sobre lo que está leyendo o escribiendo.</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3</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los frota continuamente.</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4</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Lagrimeo constante.</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5</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enrojecen los ojos.</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6</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Rechaza la luz del sol.</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7</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Se mueven involuntariamente los ojos.</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66163">
                <a:tc>
                  <a:txBody>
                    <a:bodyPr/>
                    <a:lstStyle/>
                    <a:p>
                      <a:pPr>
                        <a:lnSpc>
                          <a:spcPct val="150000"/>
                        </a:lnSpc>
                        <a:spcAft>
                          <a:spcPts val="0"/>
                        </a:spcAft>
                      </a:pPr>
                      <a:r>
                        <a:rPr lang="es-ES" sz="1600">
                          <a:latin typeface="Arial"/>
                          <a:ea typeface="Calibri"/>
                          <a:cs typeface="Times New Roman"/>
                        </a:rPr>
                        <a:t>8</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Los guiña constantemente.</a:t>
                      </a:r>
                      <a:r>
                        <a:rPr lang="es-ES" sz="1600" b="1">
                          <a:latin typeface="Arial"/>
                          <a:ea typeface="Calibri"/>
                          <a:cs typeface="Times New Roman"/>
                        </a:rPr>
                        <a:t> </a:t>
                      </a: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ES_tradnl" dirty="0" smtClean="0"/>
              <a:t/>
            </a:r>
            <a:br>
              <a:rPr lang="es-ES_tradnl" dirty="0" smtClean="0"/>
            </a:br>
            <a:r>
              <a:rPr lang="es-ES_tradnl" b="1" dirty="0" smtClean="0"/>
              <a:t>Manejo de instrumentos.</a:t>
            </a:r>
            <a:br>
              <a:rPr lang="es-ES_tradnl" b="1" dirty="0" smtClean="0"/>
            </a:br>
            <a:endParaRPr lang="es-ES" b="1" dirty="0"/>
          </a:p>
        </p:txBody>
      </p:sp>
      <p:pic>
        <p:nvPicPr>
          <p:cNvPr id="5" name="Picture 1032" descr="pp15 040"/>
          <p:cNvPicPr>
            <a:picLocks noChangeAspect="1" noChangeArrowheads="1"/>
          </p:cNvPicPr>
          <p:nvPr/>
        </p:nvPicPr>
        <p:blipFill>
          <a:blip r:embed="rId2" cstate="print">
            <a:lum bright="6000"/>
          </a:blip>
          <a:srcRect/>
          <a:stretch>
            <a:fillRect/>
          </a:stretch>
        </p:blipFill>
        <p:spPr bwMode="auto">
          <a:xfrm>
            <a:off x="357158" y="1285860"/>
            <a:ext cx="2370133" cy="1593409"/>
          </a:xfrm>
          <a:prstGeom prst="rect">
            <a:avLst/>
          </a:prstGeom>
          <a:noFill/>
          <a:ln w="38100">
            <a:solidFill>
              <a:srgbClr val="000000"/>
            </a:solid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7786710" y="5000636"/>
            <a:ext cx="1143008" cy="1456040"/>
          </a:xfrm>
          <a:prstGeom prst="rect">
            <a:avLst/>
          </a:prstGeom>
          <a:noFill/>
          <a:ln w="9525">
            <a:noFill/>
            <a:miter lim="800000"/>
            <a:headEnd/>
            <a:tailEnd/>
          </a:ln>
          <a:effectLst/>
        </p:spPr>
      </p:pic>
      <p:pic>
        <p:nvPicPr>
          <p:cNvPr id="9" name="8 Imagen" descr="D:\CIELITO\FABITO\R.B.C\2010\LOGO EIFODEC.jpg"/>
          <p:cNvPicPr/>
          <p:nvPr/>
        </p:nvPicPr>
        <p:blipFill>
          <a:blip r:embed="rId4" cstate="print"/>
          <a:stretch>
            <a:fillRect/>
          </a:stretch>
        </p:blipFill>
        <p:spPr bwMode="auto">
          <a:xfrm>
            <a:off x="357158" y="142852"/>
            <a:ext cx="1143008" cy="1071570"/>
          </a:xfrm>
          <a:prstGeom prst="rect">
            <a:avLst/>
          </a:prstGeom>
          <a:noFill/>
          <a:ln>
            <a:noFill/>
          </a:ln>
        </p:spPr>
      </p:pic>
      <p:pic>
        <p:nvPicPr>
          <p:cNvPr id="1026" name="Picture 2" descr="I:\Nueva carpeta\snell error refractivo.png"/>
          <p:cNvPicPr>
            <a:picLocks noChangeAspect="1" noChangeArrowheads="1"/>
          </p:cNvPicPr>
          <p:nvPr/>
        </p:nvPicPr>
        <p:blipFill>
          <a:blip r:embed="rId5" cstate="print"/>
          <a:srcRect/>
          <a:stretch>
            <a:fillRect/>
          </a:stretch>
        </p:blipFill>
        <p:spPr bwMode="auto">
          <a:xfrm>
            <a:off x="2857488" y="1142983"/>
            <a:ext cx="4000528" cy="2232853"/>
          </a:xfrm>
          <a:prstGeom prst="rect">
            <a:avLst/>
          </a:prstGeom>
          <a:noFill/>
        </p:spPr>
      </p:pic>
      <p:pic>
        <p:nvPicPr>
          <p:cNvPr id="14" name="Picture 1031" descr="DSCN8857"/>
          <p:cNvPicPr>
            <a:picLocks noGrp="1" noChangeAspect="1" noChangeArrowheads="1"/>
          </p:cNvPicPr>
          <p:nvPr>
            <p:ph idx="1"/>
          </p:nvPr>
        </p:nvPicPr>
        <p:blipFill>
          <a:blip r:embed="rId6" cstate="print">
            <a:lum bright="6000"/>
          </a:blip>
          <a:srcRect/>
          <a:stretch>
            <a:fillRect/>
          </a:stretch>
        </p:blipFill>
        <p:spPr>
          <a:xfrm>
            <a:off x="6286512" y="1142984"/>
            <a:ext cx="2714644" cy="3618418"/>
          </a:xfrm>
          <a:noFill/>
          <a:ln w="76200">
            <a:solidFill>
              <a:srgbClr val="000000"/>
            </a:solidFill>
          </a:ln>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4282" y="3071810"/>
            <a:ext cx="3176392" cy="3439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I:\Nueva carpeta\contraste-legible-ilegible-300x288.jpg"/>
          <p:cNvPicPr>
            <a:picLocks noChangeAspect="1" noChangeArrowheads="1"/>
          </p:cNvPicPr>
          <p:nvPr/>
        </p:nvPicPr>
        <p:blipFill>
          <a:blip r:embed="rId8" cstate="print"/>
          <a:srcRect/>
          <a:stretch>
            <a:fillRect/>
          </a:stretch>
        </p:blipFill>
        <p:spPr bwMode="auto">
          <a:xfrm>
            <a:off x="3428992" y="3780456"/>
            <a:ext cx="2714644" cy="2606058"/>
          </a:xfrm>
          <a:prstGeom prst="rect">
            <a:avLst/>
          </a:prstGeom>
          <a:noFill/>
        </p:spPr>
      </p:pic>
      <p:pic>
        <p:nvPicPr>
          <p:cNvPr id="1028" name="Picture 4" descr="I:\Nueva carpeta\oclusor.jpg"/>
          <p:cNvPicPr>
            <a:picLocks noChangeAspect="1" noChangeArrowheads="1"/>
          </p:cNvPicPr>
          <p:nvPr/>
        </p:nvPicPr>
        <p:blipFill>
          <a:blip r:embed="rId9" cstate="print"/>
          <a:srcRect/>
          <a:stretch>
            <a:fillRect/>
          </a:stretch>
        </p:blipFill>
        <p:spPr bwMode="auto">
          <a:xfrm>
            <a:off x="6286512" y="4929198"/>
            <a:ext cx="1409702" cy="12723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28596" y="285728"/>
          <a:ext cx="8429684" cy="6282224"/>
        </p:xfrm>
        <a:graphic>
          <a:graphicData uri="http://schemas.openxmlformats.org/drawingml/2006/table">
            <a:tbl>
              <a:tblPr/>
              <a:tblGrid>
                <a:gridCol w="285752"/>
                <a:gridCol w="4663641"/>
                <a:gridCol w="433882"/>
                <a:gridCol w="433882"/>
                <a:gridCol w="433882"/>
                <a:gridCol w="433882"/>
                <a:gridCol w="1744763"/>
              </a:tblGrid>
              <a:tr h="958920">
                <a:tc>
                  <a:txBody>
                    <a:bodyPr/>
                    <a:lstStyle/>
                    <a:p>
                      <a:pPr algn="ctr">
                        <a:lnSpc>
                          <a:spcPct val="150000"/>
                        </a:lnSpc>
                        <a:spcAft>
                          <a:spcPts val="0"/>
                        </a:spcAft>
                      </a:pPr>
                      <a:r>
                        <a:rPr lang="es-ES" sz="1600" b="1" dirty="0">
                          <a:latin typeface="Arial"/>
                          <a:ea typeface="Calibri"/>
                          <a:cs typeface="Times New Roman"/>
                        </a:rPr>
                        <a:t>Nª</a:t>
                      </a:r>
                      <a:endParaRPr lang="es-ES" sz="1600" dirty="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a:latin typeface="Arial"/>
                          <a:ea typeface="Calibri"/>
                          <a:cs typeface="Times New Roman"/>
                        </a:rPr>
                        <a:t>INDICADORES</a:t>
                      </a:r>
                      <a:endParaRPr lang="es-ES" sz="1600" dirty="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600" b="1">
                          <a:latin typeface="Arial"/>
                          <a:ea typeface="Calibri"/>
                          <a:cs typeface="Times New Roman"/>
                        </a:rPr>
                        <a:t>O.I.</a:t>
                      </a:r>
                      <a:endParaRPr lang="es-ES" sz="160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a:latin typeface="Arial"/>
                          <a:ea typeface="Calibri"/>
                          <a:cs typeface="Times New Roman"/>
                        </a:rPr>
                        <a:t>O.D.</a:t>
                      </a:r>
                      <a:endParaRPr lang="es-ES" sz="160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600" b="1">
                          <a:latin typeface="Arial"/>
                          <a:ea typeface="Calibri"/>
                          <a:cs typeface="Times New Roman"/>
                        </a:rPr>
                        <a:t>OBSERVACIONES</a:t>
                      </a:r>
                      <a:endParaRPr lang="es-ES" sz="160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460">
                <a:tc gridSpan="2">
                  <a:txBody>
                    <a:bodyPr/>
                    <a:lstStyle/>
                    <a:p>
                      <a:pPr marL="342900" lvl="0" indent="-342900">
                        <a:lnSpc>
                          <a:spcPct val="150000"/>
                        </a:lnSpc>
                        <a:spcAft>
                          <a:spcPts val="0"/>
                        </a:spcAft>
                        <a:buFont typeface="+mj-lt"/>
                        <a:buNone/>
                      </a:pPr>
                      <a:r>
                        <a:rPr lang="es-ES" sz="1600" b="1" dirty="0" smtClean="0">
                          <a:latin typeface="Arial"/>
                          <a:ea typeface="Calibri"/>
                          <a:cs typeface="Times New Roman"/>
                        </a:rPr>
                        <a:t>C.  Cómo </a:t>
                      </a:r>
                      <a:r>
                        <a:rPr lang="es-ES" sz="1600" b="1" dirty="0">
                          <a:latin typeface="Arial"/>
                          <a:ea typeface="Calibri"/>
                          <a:cs typeface="Times New Roman"/>
                        </a:rPr>
                        <a:t>mira los objetos.</a:t>
                      </a: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si</a:t>
                      </a:r>
                      <a:endParaRPr lang="es-ES" sz="1600" dirty="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no</a:t>
                      </a:r>
                      <a:endParaRPr lang="es-ES" sz="1600" dirty="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3">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56">
                <a:tc>
                  <a:txBody>
                    <a:bodyPr/>
                    <a:lstStyle/>
                    <a:p>
                      <a:pPr>
                        <a:lnSpc>
                          <a:spcPct val="150000"/>
                        </a:lnSpc>
                        <a:spcAft>
                          <a:spcPts val="0"/>
                        </a:spcAft>
                      </a:pPr>
                      <a:r>
                        <a:rPr lang="es-ES" sz="1600">
                          <a:latin typeface="Arial"/>
                          <a:ea typeface="Calibri"/>
                          <a:cs typeface="Times New Roman"/>
                        </a:rPr>
                        <a:t>1</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dirty="0">
                          <a:latin typeface="Arial"/>
                          <a:ea typeface="Calibri"/>
                          <a:cs typeface="Times New Roman"/>
                        </a:rPr>
                        <a:t>Cómo un todo.</a:t>
                      </a: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42456">
                <a:tc>
                  <a:txBody>
                    <a:bodyPr/>
                    <a:lstStyle/>
                    <a:p>
                      <a:pPr>
                        <a:lnSpc>
                          <a:spcPct val="150000"/>
                        </a:lnSpc>
                        <a:spcAft>
                          <a:spcPts val="0"/>
                        </a:spcAft>
                      </a:pPr>
                      <a:r>
                        <a:rPr lang="es-ES" sz="1600">
                          <a:latin typeface="Arial"/>
                          <a:ea typeface="Calibri"/>
                          <a:cs typeface="Times New Roman"/>
                        </a:rPr>
                        <a:t>2</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Mira el objeto por partes.</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79460">
                <a:tc gridSpan="2">
                  <a:txBody>
                    <a:bodyPr/>
                    <a:lstStyle/>
                    <a:p>
                      <a:pPr>
                        <a:lnSpc>
                          <a:spcPct val="150000"/>
                        </a:lnSpc>
                        <a:spcAft>
                          <a:spcPts val="0"/>
                        </a:spcAft>
                      </a:pPr>
                      <a:r>
                        <a:rPr lang="es-ES" sz="1600" b="1">
                          <a:latin typeface="Arial"/>
                          <a:ea typeface="Calibri"/>
                          <a:cs typeface="Times New Roman"/>
                        </a:rPr>
                        <a:t>D. Discriminación de colores.</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si</a:t>
                      </a:r>
                      <a:endParaRPr lang="es-ES" sz="1600" dirty="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600" b="1" dirty="0" smtClean="0">
                          <a:latin typeface="Arial"/>
                          <a:ea typeface="Calibri"/>
                          <a:cs typeface="Times New Roman"/>
                        </a:rPr>
                        <a:t>no</a:t>
                      </a:r>
                      <a:endParaRPr lang="es-ES" sz="1600" dirty="0">
                        <a:latin typeface="Calibri"/>
                        <a:ea typeface="Calibri"/>
                        <a:cs typeface="Times New Roman"/>
                      </a:endParaRPr>
                    </a:p>
                  </a:txBody>
                  <a:tcPr marL="48492" marR="484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6">
                  <a:txBody>
                    <a:bodyPr/>
                    <a:lstStyle/>
                    <a:p>
                      <a:pPr>
                        <a:lnSpc>
                          <a:spcPct val="150000"/>
                        </a:lnSpc>
                        <a:spcAft>
                          <a:spcPts val="0"/>
                        </a:spcAft>
                      </a:pP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56">
                <a:tc>
                  <a:txBody>
                    <a:bodyPr/>
                    <a:lstStyle/>
                    <a:p>
                      <a:pPr>
                        <a:lnSpc>
                          <a:spcPct val="150000"/>
                        </a:lnSpc>
                        <a:spcAft>
                          <a:spcPts val="0"/>
                        </a:spcAft>
                      </a:pPr>
                      <a:r>
                        <a:rPr lang="es-ES" sz="1600">
                          <a:latin typeface="Arial"/>
                          <a:ea typeface="Calibri"/>
                          <a:cs typeface="Times New Roman"/>
                        </a:rPr>
                        <a:t>1</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dirty="0">
                          <a:latin typeface="Arial"/>
                          <a:ea typeface="Calibri"/>
                          <a:cs typeface="Times New Roman"/>
                        </a:rPr>
                        <a:t>Discrimina siempre.</a:t>
                      </a: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42456">
                <a:tc>
                  <a:txBody>
                    <a:bodyPr/>
                    <a:lstStyle/>
                    <a:p>
                      <a:pPr>
                        <a:lnSpc>
                          <a:spcPct val="150000"/>
                        </a:lnSpc>
                        <a:spcAft>
                          <a:spcPts val="0"/>
                        </a:spcAft>
                      </a:pPr>
                      <a:r>
                        <a:rPr lang="es-ES" sz="1600">
                          <a:latin typeface="Arial"/>
                          <a:ea typeface="Calibri"/>
                          <a:cs typeface="Times New Roman"/>
                        </a:rPr>
                        <a:t>2</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dirty="0">
                          <a:latin typeface="Arial"/>
                          <a:ea typeface="Calibri"/>
                          <a:cs typeface="Times New Roman"/>
                        </a:rPr>
                        <a:t>Discrimina a veces.</a:t>
                      </a: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42456">
                <a:tc>
                  <a:txBody>
                    <a:bodyPr/>
                    <a:lstStyle/>
                    <a:p>
                      <a:pPr>
                        <a:lnSpc>
                          <a:spcPct val="150000"/>
                        </a:lnSpc>
                        <a:spcAft>
                          <a:spcPts val="0"/>
                        </a:spcAft>
                      </a:pPr>
                      <a:r>
                        <a:rPr lang="es-ES" sz="1600">
                          <a:latin typeface="Arial"/>
                          <a:ea typeface="Calibri"/>
                          <a:cs typeface="Times New Roman"/>
                        </a:rPr>
                        <a:t>3</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Nunca discrimina (no da importancia a los colores).</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42456">
                <a:tc>
                  <a:txBody>
                    <a:bodyPr/>
                    <a:lstStyle/>
                    <a:p>
                      <a:pPr>
                        <a:lnSpc>
                          <a:spcPct val="150000"/>
                        </a:lnSpc>
                        <a:spcAft>
                          <a:spcPts val="0"/>
                        </a:spcAft>
                      </a:pPr>
                      <a:r>
                        <a:rPr lang="es-ES" sz="1600">
                          <a:latin typeface="Arial"/>
                          <a:ea typeface="Calibri"/>
                          <a:cs typeface="Times New Roman"/>
                        </a:rPr>
                        <a:t>4</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La discriminación es constante (esfuerzo en reconocer los colores)</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42456">
                <a:tc>
                  <a:txBody>
                    <a:bodyPr/>
                    <a:lstStyle/>
                    <a:p>
                      <a:pPr>
                        <a:lnSpc>
                          <a:spcPct val="150000"/>
                        </a:lnSpc>
                        <a:spcAft>
                          <a:spcPts val="0"/>
                        </a:spcAft>
                      </a:pPr>
                      <a:r>
                        <a:rPr lang="es-ES" sz="1600">
                          <a:latin typeface="Arial"/>
                          <a:ea typeface="Calibri"/>
                          <a:cs typeface="Times New Roman"/>
                        </a:rPr>
                        <a:t>5</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Calibri"/>
                          <a:cs typeface="Times New Roman"/>
                        </a:rPr>
                        <a:t>La discriminación es variable (confusión de colores)</a:t>
                      </a: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600" dirty="0">
                        <a:latin typeface="Calibri"/>
                        <a:ea typeface="Calibri"/>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428595" y="357169"/>
          <a:ext cx="8072494" cy="6287664"/>
        </p:xfrm>
        <a:graphic>
          <a:graphicData uri="http://schemas.openxmlformats.org/drawingml/2006/table">
            <a:tbl>
              <a:tblPr/>
              <a:tblGrid>
                <a:gridCol w="313893"/>
                <a:gridCol w="4494100"/>
                <a:gridCol w="406980"/>
                <a:gridCol w="406980"/>
                <a:gridCol w="406980"/>
                <a:gridCol w="406980"/>
                <a:gridCol w="1636581"/>
              </a:tblGrid>
              <a:tr h="585852">
                <a:tc>
                  <a:txBody>
                    <a:bodyPr/>
                    <a:lstStyle/>
                    <a:p>
                      <a:pPr algn="ctr">
                        <a:lnSpc>
                          <a:spcPct val="150000"/>
                        </a:lnSpc>
                        <a:spcAft>
                          <a:spcPts val="0"/>
                        </a:spcAft>
                      </a:pPr>
                      <a:r>
                        <a:rPr lang="es-ES" sz="1400" b="1">
                          <a:latin typeface="Arial"/>
                          <a:ea typeface="Calibri"/>
                          <a:cs typeface="Times New Roman"/>
                        </a:rPr>
                        <a:t>Nª</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a:latin typeface="Arial"/>
                          <a:ea typeface="Calibri"/>
                          <a:cs typeface="Times New Roman"/>
                        </a:rPr>
                        <a:t>INDICADORES</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400" b="1">
                          <a:latin typeface="Arial"/>
                          <a:ea typeface="Calibri"/>
                          <a:cs typeface="Times New Roman"/>
                        </a:rPr>
                        <a:t>O.I.</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a:latin typeface="Arial"/>
                          <a:ea typeface="Calibri"/>
                          <a:cs typeface="Times New Roman"/>
                        </a:rPr>
                        <a:t>O.D.</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OBSERVACIONES</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128">
                <a:tc gridSpan="2">
                  <a:txBody>
                    <a:bodyPr/>
                    <a:lstStyle/>
                    <a:p>
                      <a:pPr marL="342900" lvl="0" indent="-342900">
                        <a:lnSpc>
                          <a:spcPct val="150000"/>
                        </a:lnSpc>
                        <a:spcAft>
                          <a:spcPts val="0"/>
                        </a:spcAft>
                        <a:buFont typeface="+mj-lt"/>
                        <a:buAutoNum type="alphaUcPeriod" startAt="5"/>
                      </a:pPr>
                      <a:r>
                        <a:rPr lang="es-ES" sz="1400" b="1" dirty="0">
                          <a:latin typeface="Arial"/>
                          <a:ea typeface="Calibri"/>
                          <a:cs typeface="Times New Roman"/>
                        </a:rPr>
                        <a:t>Cómo busca los objetos que se le caen o pierde de vista.</a:t>
                      </a:r>
                      <a:endParaRPr lang="es-ES" sz="1400" dirty="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si</a:t>
                      </a:r>
                      <a:endParaRPr lang="es-ES" sz="1400" dirty="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no</a:t>
                      </a:r>
                      <a:endParaRPr lang="es-ES" sz="1400" dirty="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6">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80">
                <a:tc>
                  <a:txBody>
                    <a:bodyPr/>
                    <a:lstStyle/>
                    <a:p>
                      <a:pPr>
                        <a:lnSpc>
                          <a:spcPct val="150000"/>
                        </a:lnSpc>
                        <a:spcAft>
                          <a:spcPts val="0"/>
                        </a:spcAft>
                      </a:pPr>
                      <a:r>
                        <a:rPr lang="es-ES" sz="1400">
                          <a:latin typeface="Arial"/>
                          <a:ea typeface="Calibri"/>
                          <a:cs typeface="Times New Roman"/>
                        </a:rPr>
                        <a:t>1</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Pidiendo que se los recojan.</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2</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Palpando.</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3</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Guiándose por el ruido.</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4</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Preguntando.</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5</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Se acerca uno o ambos ojos a la superficie.</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85852">
                <a:tc>
                  <a:txBody>
                    <a:bodyPr/>
                    <a:lstStyle/>
                    <a:p>
                      <a:pPr algn="ctr">
                        <a:lnSpc>
                          <a:spcPct val="150000"/>
                        </a:lnSpc>
                        <a:spcAft>
                          <a:spcPts val="0"/>
                        </a:spcAft>
                      </a:pPr>
                      <a:r>
                        <a:rPr lang="es-ES" sz="1400" b="1">
                          <a:latin typeface="Arial"/>
                          <a:ea typeface="Calibri"/>
                          <a:cs typeface="Times New Roman"/>
                        </a:rPr>
                        <a:t>Nª</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400" b="1" dirty="0">
                          <a:latin typeface="Arial"/>
                          <a:ea typeface="Calibri"/>
                          <a:cs typeface="Times New Roman"/>
                        </a:rPr>
                        <a:t>INDICADORES</a:t>
                      </a:r>
                      <a:endParaRPr lang="es-ES" sz="1400" dirty="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400" b="1" dirty="0" smtClean="0">
                          <a:latin typeface="Arial"/>
                          <a:ea typeface="Calibri"/>
                          <a:cs typeface="Times New Roman"/>
                        </a:rPr>
                        <a:t>si</a:t>
                      </a:r>
                      <a:endParaRPr lang="es-ES" sz="1400" dirty="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no</a:t>
                      </a:r>
                      <a:endParaRPr lang="es-ES" sz="1400" dirty="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OBSERVACIONES</a:t>
                      </a:r>
                      <a:endParaRPr lang="es-ES" sz="1400">
                        <a:latin typeface="Calibri"/>
                        <a:ea typeface="Calibri"/>
                        <a:cs typeface="Times New Roman"/>
                      </a:endParaRPr>
                    </a:p>
                  </a:txBody>
                  <a:tcPr marL="28288" marR="28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80">
                <a:tc gridSpan="2">
                  <a:txBody>
                    <a:bodyPr/>
                    <a:lstStyle/>
                    <a:p>
                      <a:pPr marL="342900" lvl="0" indent="-342900">
                        <a:lnSpc>
                          <a:spcPct val="150000"/>
                        </a:lnSpc>
                        <a:spcAft>
                          <a:spcPts val="0"/>
                        </a:spcAft>
                        <a:buFont typeface="+mj-lt"/>
                        <a:buNone/>
                      </a:pPr>
                      <a:r>
                        <a:rPr lang="es-ES" sz="1400" b="1" dirty="0" smtClean="0">
                          <a:latin typeface="Arial"/>
                          <a:ea typeface="Calibri"/>
                          <a:cs typeface="Times New Roman"/>
                        </a:rPr>
                        <a:t>F.     Cuál </a:t>
                      </a:r>
                      <a:r>
                        <a:rPr lang="es-ES" sz="1400" b="1" dirty="0">
                          <a:latin typeface="Arial"/>
                          <a:ea typeface="Calibri"/>
                          <a:cs typeface="Times New Roman"/>
                        </a:rPr>
                        <a:t>es su actitud visual.</a:t>
                      </a:r>
                      <a:endParaRPr lang="es-ES" sz="1400" dirty="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6">
                  <a:txBody>
                    <a:bodyPr/>
                    <a:lstStyle/>
                    <a:p>
                      <a:pPr>
                        <a:lnSpc>
                          <a:spcPct val="150000"/>
                        </a:lnSpc>
                        <a:spcAft>
                          <a:spcPts val="0"/>
                        </a:spcAft>
                      </a:pPr>
                      <a:r>
                        <a:rPr lang="es-ES" sz="1400" b="1" dirty="0">
                          <a:latin typeface="Arial"/>
                          <a:ea typeface="Calibri"/>
                          <a:cs typeface="Times New Roman"/>
                        </a:rPr>
                        <a:t> </a:t>
                      </a:r>
                      <a:endParaRPr lang="es-ES" sz="1400" dirty="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80">
                <a:tc>
                  <a:txBody>
                    <a:bodyPr/>
                    <a:lstStyle/>
                    <a:p>
                      <a:pPr>
                        <a:lnSpc>
                          <a:spcPct val="150000"/>
                        </a:lnSpc>
                        <a:spcAft>
                          <a:spcPts val="0"/>
                        </a:spcAft>
                      </a:pPr>
                      <a:r>
                        <a:rPr lang="es-ES" sz="1400">
                          <a:latin typeface="Arial"/>
                          <a:ea typeface="Calibri"/>
                          <a:cs typeface="Times New Roman"/>
                        </a:rPr>
                        <a:t>1</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Muestra interés por mirar objetos.</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2</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Mira a las personas a la cara cuando le hablan.</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3</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Se levanta para mirar la pizarra.</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4</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a:latin typeface="Arial"/>
                          <a:ea typeface="Calibri"/>
                          <a:cs typeface="Times New Roman"/>
                        </a:rPr>
                        <a:t>Se aleja o se acerca para mirar los objetos, pizarra, TV, etc.</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55080">
                <a:tc>
                  <a:txBody>
                    <a:bodyPr/>
                    <a:lstStyle/>
                    <a:p>
                      <a:pPr>
                        <a:lnSpc>
                          <a:spcPct val="150000"/>
                        </a:lnSpc>
                        <a:spcAft>
                          <a:spcPts val="0"/>
                        </a:spcAft>
                      </a:pPr>
                      <a:r>
                        <a:rPr lang="es-ES" sz="1400">
                          <a:latin typeface="Arial"/>
                          <a:ea typeface="Calibri"/>
                          <a:cs typeface="Times New Roman"/>
                        </a:rPr>
                        <a:t>5</a:t>
                      </a: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400" dirty="0">
                          <a:latin typeface="Arial"/>
                          <a:ea typeface="Calibri"/>
                          <a:cs typeface="Times New Roman"/>
                        </a:rPr>
                        <a:t>Hace preguntas sobre lo que no puede ver desde su sitio.</a:t>
                      </a:r>
                      <a:r>
                        <a:rPr lang="es-ES" sz="1400" b="1" dirty="0">
                          <a:latin typeface="Arial"/>
                          <a:ea typeface="Calibri"/>
                          <a:cs typeface="Times New Roman"/>
                        </a:rPr>
                        <a:t> </a:t>
                      </a:r>
                      <a:endParaRPr lang="es-ES" sz="1400" dirty="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6690">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dirty="0">
                        <a:latin typeface="Calibri"/>
                        <a:ea typeface="Calibri"/>
                        <a:cs typeface="Times New Roman"/>
                      </a:endParaRPr>
                    </a:p>
                  </a:txBody>
                  <a:tcPr marL="28288" marR="28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71472" y="500042"/>
          <a:ext cx="7929616" cy="5929352"/>
        </p:xfrm>
        <a:graphic>
          <a:graphicData uri="http://schemas.openxmlformats.org/drawingml/2006/table">
            <a:tbl>
              <a:tblPr/>
              <a:tblGrid>
                <a:gridCol w="298170"/>
                <a:gridCol w="105796"/>
                <a:gridCol w="4359167"/>
                <a:gridCol w="394760"/>
                <a:gridCol w="394760"/>
                <a:gridCol w="394760"/>
                <a:gridCol w="394760"/>
                <a:gridCol w="1587443"/>
              </a:tblGrid>
              <a:tr h="686082">
                <a:tc gridSpan="2">
                  <a:txBody>
                    <a:bodyPr/>
                    <a:lstStyle/>
                    <a:p>
                      <a:pPr algn="ctr">
                        <a:lnSpc>
                          <a:spcPct val="150000"/>
                        </a:lnSpc>
                        <a:spcAft>
                          <a:spcPts val="0"/>
                        </a:spcAft>
                      </a:pPr>
                      <a:r>
                        <a:rPr lang="es-ES" sz="1400" b="1" dirty="0">
                          <a:latin typeface="Arial"/>
                          <a:ea typeface="Calibri"/>
                          <a:cs typeface="Times New Roman"/>
                        </a:rPr>
                        <a:t>Nª</a:t>
                      </a:r>
                      <a:endParaRPr lang="es-ES" sz="14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INDICADORES</a:t>
                      </a:r>
                      <a:endParaRPr lang="es-ES" sz="14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400" b="1">
                          <a:latin typeface="Arial"/>
                          <a:ea typeface="Calibri"/>
                          <a:cs typeface="Times New Roman"/>
                        </a:rPr>
                        <a:t>O.I.</a:t>
                      </a:r>
                      <a:endParaRPr lang="es-ES" sz="14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a:latin typeface="Arial"/>
                          <a:ea typeface="Calibri"/>
                          <a:cs typeface="Times New Roman"/>
                        </a:rPr>
                        <a:t>O.D.</a:t>
                      </a:r>
                      <a:endParaRPr lang="es-ES" sz="14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OBSERVACIONES</a:t>
                      </a:r>
                      <a:endParaRPr lang="es-ES" sz="14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510">
                <a:tc gridSpan="3">
                  <a:txBody>
                    <a:bodyPr/>
                    <a:lstStyle/>
                    <a:p>
                      <a:pPr>
                        <a:lnSpc>
                          <a:spcPct val="150000"/>
                        </a:lnSpc>
                        <a:spcAft>
                          <a:spcPts val="0"/>
                        </a:spcAft>
                      </a:pPr>
                      <a:r>
                        <a:rPr lang="es-ES" sz="1400" b="1" dirty="0">
                          <a:latin typeface="Arial"/>
                          <a:ea typeface="Calibri"/>
                          <a:cs typeface="Times New Roman"/>
                        </a:rPr>
                        <a:t>G. </a:t>
                      </a:r>
                      <a:r>
                        <a:rPr lang="es-ES" sz="1400" b="1" dirty="0" smtClean="0">
                          <a:latin typeface="Arial"/>
                          <a:ea typeface="Calibri"/>
                          <a:cs typeface="Times New Roman"/>
                        </a:rPr>
                        <a:t>   Cómo </a:t>
                      </a:r>
                      <a:r>
                        <a:rPr lang="es-ES" sz="1400" b="1" dirty="0">
                          <a:latin typeface="Arial"/>
                          <a:ea typeface="Calibri"/>
                          <a:cs typeface="Times New Roman"/>
                        </a:rPr>
                        <a:t>se desplaza.</a:t>
                      </a:r>
                      <a:endParaRPr lang="es-ES" sz="1400" dirty="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_tradnl" sz="1400" b="1" dirty="0" smtClean="0">
                          <a:latin typeface="Arial"/>
                          <a:ea typeface="Calibri"/>
                          <a:cs typeface="Times New Roman"/>
                        </a:rPr>
                        <a:t>SI</a:t>
                      </a:r>
                      <a:endParaRPr lang="es-ES" sz="14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NO</a:t>
                      </a:r>
                      <a:endParaRPr lang="es-ES" sz="14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7">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572">
                <a:tc gridSpan="2">
                  <a:txBody>
                    <a:bodyPr/>
                    <a:lstStyle/>
                    <a:p>
                      <a:pPr>
                        <a:lnSpc>
                          <a:spcPct val="150000"/>
                        </a:lnSpc>
                        <a:spcAft>
                          <a:spcPts val="0"/>
                        </a:spcAft>
                      </a:pPr>
                      <a:r>
                        <a:rPr lang="es-ES" sz="1400" dirty="0">
                          <a:latin typeface="Arial"/>
                          <a:ea typeface="Calibri"/>
                          <a:cs typeface="Times New Roman"/>
                        </a:rPr>
                        <a:t>1</a:t>
                      </a:r>
                      <a:endParaRPr lang="es-ES" sz="1400" dirty="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400">
                          <a:latin typeface="Arial"/>
                          <a:ea typeface="Calibri"/>
                          <a:cs typeface="Times New Roman"/>
                        </a:rPr>
                        <a:t>No corre o lo hace torpemente.</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62572">
                <a:tc gridSpan="2">
                  <a:txBody>
                    <a:bodyPr/>
                    <a:lstStyle/>
                    <a:p>
                      <a:pPr>
                        <a:lnSpc>
                          <a:spcPct val="150000"/>
                        </a:lnSpc>
                        <a:spcAft>
                          <a:spcPts val="0"/>
                        </a:spcAft>
                      </a:pPr>
                      <a:r>
                        <a:rPr lang="es-ES" sz="1400">
                          <a:latin typeface="Arial"/>
                          <a:ea typeface="Calibri"/>
                          <a:cs typeface="Times New Roman"/>
                        </a:rPr>
                        <a:t>2</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400">
                          <a:latin typeface="Arial"/>
                          <a:ea typeface="Calibri"/>
                          <a:cs typeface="Times New Roman"/>
                        </a:rPr>
                        <a:t>Tropieza frecuentemente.</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62572">
                <a:tc gridSpan="2">
                  <a:txBody>
                    <a:bodyPr/>
                    <a:lstStyle/>
                    <a:p>
                      <a:pPr>
                        <a:lnSpc>
                          <a:spcPct val="150000"/>
                        </a:lnSpc>
                        <a:spcAft>
                          <a:spcPts val="0"/>
                        </a:spcAft>
                      </a:pPr>
                      <a:r>
                        <a:rPr lang="es-ES" sz="1400">
                          <a:latin typeface="Arial"/>
                          <a:ea typeface="Calibri"/>
                          <a:cs typeface="Times New Roman"/>
                        </a:rPr>
                        <a:t>3</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400">
                          <a:latin typeface="Arial"/>
                          <a:ea typeface="Calibri"/>
                          <a:cs typeface="Times New Roman"/>
                        </a:rPr>
                        <a:t>Camina mirando al suelo.</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62572">
                <a:tc gridSpan="2">
                  <a:txBody>
                    <a:bodyPr/>
                    <a:lstStyle/>
                    <a:p>
                      <a:pPr>
                        <a:lnSpc>
                          <a:spcPct val="150000"/>
                        </a:lnSpc>
                        <a:spcAft>
                          <a:spcPts val="0"/>
                        </a:spcAft>
                      </a:pPr>
                      <a:r>
                        <a:rPr lang="es-ES" sz="1400">
                          <a:latin typeface="Arial"/>
                          <a:ea typeface="Calibri"/>
                          <a:cs typeface="Times New Roman"/>
                        </a:rPr>
                        <a:t>4</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400">
                          <a:latin typeface="Arial"/>
                          <a:ea typeface="Calibri"/>
                          <a:cs typeface="Times New Roman"/>
                        </a:rPr>
                        <a:t>Camina encorvado.</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362572">
                <a:tc gridSpan="2">
                  <a:txBody>
                    <a:bodyPr/>
                    <a:lstStyle/>
                    <a:p>
                      <a:pPr>
                        <a:lnSpc>
                          <a:spcPct val="150000"/>
                        </a:lnSpc>
                        <a:spcAft>
                          <a:spcPts val="0"/>
                        </a:spcAft>
                      </a:pPr>
                      <a:r>
                        <a:rPr lang="es-ES" sz="1400">
                          <a:latin typeface="Arial"/>
                          <a:ea typeface="Calibri"/>
                          <a:cs typeface="Times New Roman"/>
                        </a:rPr>
                        <a:t>5</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400">
                          <a:latin typeface="Arial"/>
                          <a:ea typeface="Calibri"/>
                          <a:cs typeface="Times New Roman"/>
                        </a:rPr>
                        <a:t>Arrastrar los pies al andar.</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686082">
                <a:tc gridSpan="2">
                  <a:txBody>
                    <a:bodyPr/>
                    <a:lstStyle/>
                    <a:p>
                      <a:pPr>
                        <a:lnSpc>
                          <a:spcPct val="150000"/>
                        </a:lnSpc>
                        <a:spcAft>
                          <a:spcPts val="0"/>
                        </a:spcAft>
                      </a:pPr>
                      <a:r>
                        <a:rPr lang="es-ES" sz="1400">
                          <a:latin typeface="Arial"/>
                          <a:ea typeface="Calibri"/>
                          <a:cs typeface="Times New Roman"/>
                        </a:rPr>
                        <a:t>6</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r>
                        <a:rPr lang="es-ES" sz="1400">
                          <a:latin typeface="Arial"/>
                          <a:ea typeface="Calibri"/>
                          <a:cs typeface="Times New Roman"/>
                        </a:rPr>
                        <a:t>Usa las manos para detectar objetos al caminar.</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1048654">
                <a:tc gridSpan="3">
                  <a:txBody>
                    <a:bodyPr/>
                    <a:lstStyle/>
                    <a:p>
                      <a:pPr marL="342900" lvl="0" indent="-342900">
                        <a:lnSpc>
                          <a:spcPct val="150000"/>
                        </a:lnSpc>
                        <a:spcAft>
                          <a:spcPts val="0"/>
                        </a:spcAft>
                        <a:buFont typeface="+mj-lt"/>
                        <a:buNone/>
                      </a:pPr>
                      <a:r>
                        <a:rPr lang="es-ES" sz="1400" b="1" dirty="0" smtClean="0">
                          <a:latin typeface="Arial"/>
                          <a:ea typeface="Calibri"/>
                          <a:cs typeface="Times New Roman"/>
                        </a:rPr>
                        <a:t>H.    Comentarios </a:t>
                      </a:r>
                      <a:r>
                        <a:rPr lang="es-ES" sz="1400" b="1" dirty="0">
                          <a:latin typeface="Arial"/>
                          <a:ea typeface="Calibri"/>
                          <a:cs typeface="Times New Roman"/>
                        </a:rPr>
                        <a:t>y reacciones verbales ante las distintas situaciones escolares sobre su dificultad visual.</a:t>
                      </a:r>
                      <a:endParaRPr lang="es-ES" sz="1400" dirty="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SI</a:t>
                      </a:r>
                      <a:endParaRPr lang="es-ES" sz="14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NO</a:t>
                      </a:r>
                      <a:endParaRPr lang="es-ES" sz="14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3">
                  <a:txBody>
                    <a:bodyPr/>
                    <a:lstStyle/>
                    <a:p>
                      <a:pPr>
                        <a:lnSpc>
                          <a:spcPct val="150000"/>
                        </a:lnSpc>
                        <a:spcAft>
                          <a:spcPts val="0"/>
                        </a:spcAft>
                      </a:pPr>
                      <a:endParaRPr lang="es-ES" sz="1400" dirty="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082">
                <a:tc>
                  <a:txBody>
                    <a:bodyPr/>
                    <a:lstStyle/>
                    <a:p>
                      <a:pPr>
                        <a:lnSpc>
                          <a:spcPct val="150000"/>
                        </a:lnSpc>
                        <a:spcAft>
                          <a:spcPts val="0"/>
                        </a:spcAft>
                      </a:pPr>
                      <a:r>
                        <a:rPr lang="es-ES" sz="1400">
                          <a:latin typeface="Arial"/>
                          <a:ea typeface="Calibri"/>
                          <a:cs typeface="Times New Roman"/>
                        </a:rPr>
                        <a:t>1</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Baja autoestima, sobrenombres: visco, lerko, cuatro ojos, ciego,etc.</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686082">
                <a:tc>
                  <a:txBody>
                    <a:bodyPr/>
                    <a:lstStyle/>
                    <a:p>
                      <a:pPr>
                        <a:lnSpc>
                          <a:spcPct val="150000"/>
                        </a:lnSpc>
                        <a:spcAft>
                          <a:spcPts val="0"/>
                        </a:spcAft>
                      </a:pPr>
                      <a:r>
                        <a:rPr lang="es-ES" sz="1400">
                          <a:latin typeface="Arial"/>
                          <a:ea typeface="Calibri"/>
                          <a:cs typeface="Times New Roman"/>
                        </a:rPr>
                        <a:t>2</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Se resiste para realizar actividades visuales: dibujo, copia de tarea.</a:t>
                      </a: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dirty="0">
                        <a:latin typeface="Calibri"/>
                        <a:ea typeface="Calibri"/>
                        <a:cs typeface="Times New Roman"/>
                      </a:endParaRPr>
                    </a:p>
                  </a:txBody>
                  <a:tcPr marL="66234" marR="66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28596" y="285722"/>
          <a:ext cx="8072495" cy="6063250"/>
        </p:xfrm>
        <a:graphic>
          <a:graphicData uri="http://schemas.openxmlformats.org/drawingml/2006/table">
            <a:tbl>
              <a:tblPr/>
              <a:tblGrid>
                <a:gridCol w="302964"/>
                <a:gridCol w="122904"/>
                <a:gridCol w="4429241"/>
                <a:gridCol w="401106"/>
                <a:gridCol w="401106"/>
                <a:gridCol w="401106"/>
                <a:gridCol w="370993"/>
                <a:gridCol w="1643075"/>
              </a:tblGrid>
              <a:tr h="486518">
                <a:tc gridSpan="2">
                  <a:txBody>
                    <a:bodyPr/>
                    <a:lstStyle/>
                    <a:p>
                      <a:pPr algn="ctr">
                        <a:lnSpc>
                          <a:spcPct val="150000"/>
                        </a:lnSpc>
                        <a:spcAft>
                          <a:spcPts val="0"/>
                        </a:spcAft>
                      </a:pPr>
                      <a:r>
                        <a:rPr lang="es-ES" sz="1400" b="1" dirty="0">
                          <a:latin typeface="Arial"/>
                          <a:ea typeface="Calibri"/>
                          <a:cs typeface="Times New Roman"/>
                        </a:rPr>
                        <a:t>Nª</a:t>
                      </a:r>
                      <a:endParaRPr lang="es-ES" sz="1400" dirty="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INDICADORES</a:t>
                      </a:r>
                      <a:endParaRPr lang="es-ES" sz="140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400" b="1">
                          <a:latin typeface="Arial"/>
                          <a:ea typeface="Calibri"/>
                          <a:cs typeface="Times New Roman"/>
                        </a:rPr>
                        <a:t>O.I.</a:t>
                      </a:r>
                      <a:endParaRPr lang="es-ES" sz="140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a:latin typeface="Arial"/>
                          <a:ea typeface="Calibri"/>
                          <a:cs typeface="Times New Roman"/>
                        </a:rPr>
                        <a:t>O.D.</a:t>
                      </a:r>
                      <a:endParaRPr lang="es-ES" sz="140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OBSERVACIONES</a:t>
                      </a:r>
                      <a:endParaRPr lang="es-ES" sz="140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518">
                <a:tc gridSpan="3">
                  <a:txBody>
                    <a:bodyPr/>
                    <a:lstStyle/>
                    <a:p>
                      <a:pPr marL="342900" lvl="0" indent="-342900">
                        <a:lnSpc>
                          <a:spcPct val="150000"/>
                        </a:lnSpc>
                        <a:spcAft>
                          <a:spcPts val="0"/>
                        </a:spcAft>
                        <a:buFont typeface="+mj-lt"/>
                        <a:buAutoNum type="alphaUcPeriod" startAt="9"/>
                      </a:pPr>
                      <a:r>
                        <a:rPr lang="es-ES" sz="1400" b="1" dirty="0">
                          <a:latin typeface="Arial"/>
                          <a:ea typeface="Calibri"/>
                          <a:cs typeface="Times New Roman"/>
                        </a:rPr>
                        <a:t>Qué tipo de luz prefiere.</a:t>
                      </a:r>
                      <a:endParaRPr lang="es-ES" sz="1400" dirty="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SI</a:t>
                      </a:r>
                      <a:endParaRPr lang="es-ES" sz="1400" dirty="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NO</a:t>
                      </a:r>
                      <a:endParaRPr lang="es-ES" sz="1400" dirty="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4">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170">
                <a:tc>
                  <a:txBody>
                    <a:bodyPr/>
                    <a:lstStyle/>
                    <a:p>
                      <a:pPr>
                        <a:lnSpc>
                          <a:spcPct val="150000"/>
                        </a:lnSpc>
                        <a:spcAft>
                          <a:spcPts val="0"/>
                        </a:spcAft>
                      </a:pPr>
                      <a:r>
                        <a:rPr lang="es-ES" sz="1400">
                          <a:latin typeface="Calibri"/>
                          <a:ea typeface="Calibri"/>
                          <a:cs typeface="Times New Roman"/>
                        </a:rPr>
                        <a:t>1</a:t>
                      </a: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Natural (luz del sol) – artificial(uso de lamparas)</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35170">
                <a:tc>
                  <a:txBody>
                    <a:bodyPr/>
                    <a:lstStyle/>
                    <a:p>
                      <a:pPr>
                        <a:lnSpc>
                          <a:spcPct val="150000"/>
                        </a:lnSpc>
                        <a:spcAft>
                          <a:spcPts val="0"/>
                        </a:spcAft>
                      </a:pPr>
                      <a:r>
                        <a:rPr lang="es-ES" sz="1400">
                          <a:latin typeface="Calibri"/>
                          <a:ea typeface="Calibri"/>
                          <a:cs typeface="Times New Roman"/>
                        </a:rPr>
                        <a:t>2</a:t>
                      </a: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Dirigida a la tarea: que la luz natural o artificial alumbre al cuaderno</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35170">
                <a:tc>
                  <a:txBody>
                    <a:bodyPr/>
                    <a:lstStyle/>
                    <a:p>
                      <a:pPr>
                        <a:lnSpc>
                          <a:spcPct val="150000"/>
                        </a:lnSpc>
                        <a:spcAft>
                          <a:spcPts val="0"/>
                        </a:spcAft>
                      </a:pPr>
                      <a:r>
                        <a:rPr lang="es-ES" sz="1400">
                          <a:latin typeface="Calibri"/>
                          <a:ea typeface="Calibri"/>
                          <a:cs typeface="Times New Roman"/>
                        </a:rPr>
                        <a:t>3</a:t>
                      </a: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Normal-difusa: poca tolerancia a la luz sobre el material que trabaja</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86518">
                <a:tc gridSpan="3">
                  <a:txBody>
                    <a:bodyPr/>
                    <a:lstStyle/>
                    <a:p>
                      <a:pPr marL="342900" lvl="0" indent="-342900">
                        <a:lnSpc>
                          <a:spcPct val="150000"/>
                        </a:lnSpc>
                        <a:spcAft>
                          <a:spcPts val="0"/>
                        </a:spcAft>
                        <a:buFont typeface="+mj-lt"/>
                        <a:buAutoNum type="alphaUcPeriod" startAt="9"/>
                      </a:pPr>
                      <a:r>
                        <a:rPr lang="es-ES" sz="1400" b="1">
                          <a:latin typeface="Arial"/>
                          <a:ea typeface="Calibri"/>
                          <a:cs typeface="Times New Roman"/>
                        </a:rPr>
                        <a:t>Observación de la lectura.</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SI</a:t>
                      </a:r>
                      <a:endParaRPr lang="es-ES" sz="1400" dirty="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dirty="0" smtClean="0">
                          <a:latin typeface="Arial"/>
                          <a:ea typeface="Calibri"/>
                          <a:cs typeface="Times New Roman"/>
                        </a:rPr>
                        <a:t>NO</a:t>
                      </a:r>
                      <a:endParaRPr lang="es-ES" sz="1400" dirty="0">
                        <a:latin typeface="Calibri"/>
                        <a:ea typeface="Calibri"/>
                        <a:cs typeface="Times New Roman"/>
                      </a:endParaRP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4">
                  <a:txBody>
                    <a:bodyPr/>
                    <a:lstStyle/>
                    <a:p>
                      <a:pPr>
                        <a:lnSpc>
                          <a:spcPct val="150000"/>
                        </a:lnSpc>
                        <a:spcAft>
                          <a:spcPts val="0"/>
                        </a:spcAft>
                      </a:pPr>
                      <a:endParaRPr lang="es-ES" sz="1400" dirty="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036">
                <a:tc>
                  <a:txBody>
                    <a:bodyPr/>
                    <a:lstStyle/>
                    <a:p>
                      <a:pPr algn="ctr">
                        <a:lnSpc>
                          <a:spcPct val="150000"/>
                        </a:lnSpc>
                        <a:spcAft>
                          <a:spcPts val="0"/>
                        </a:spcAft>
                      </a:pPr>
                      <a:r>
                        <a:rPr lang="es-ES" sz="1400">
                          <a:latin typeface="Calibri"/>
                          <a:ea typeface="Calibri"/>
                          <a:cs typeface="Times New Roman"/>
                        </a:rPr>
                        <a:t>1</a:t>
                      </a:r>
                    </a:p>
                  </a:txBody>
                  <a:tcPr marL="43659" marR="436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Exactitud (inversiones, omisiones, adiciones, repeticiones, sustituciones, anticipaciones, mezclas de letras)</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35170">
                <a:tc>
                  <a:txBody>
                    <a:bodyPr/>
                    <a:lstStyle/>
                    <a:p>
                      <a:pPr>
                        <a:lnSpc>
                          <a:spcPct val="150000"/>
                        </a:lnSpc>
                        <a:spcAft>
                          <a:spcPts val="0"/>
                        </a:spcAft>
                      </a:pPr>
                      <a:r>
                        <a:rPr lang="es-ES" sz="1400">
                          <a:latin typeface="Calibri"/>
                          <a:ea typeface="Calibri"/>
                          <a:cs typeface="Times New Roman"/>
                        </a:rPr>
                        <a:t>2</a:t>
                      </a: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dirty="0">
                          <a:latin typeface="Arial"/>
                          <a:ea typeface="Calibri"/>
                          <a:cs typeface="Times New Roman"/>
                        </a:rPr>
                        <a:t>Utiliza guías (dedo, lápiz...).</a:t>
                      </a:r>
                      <a:endParaRPr lang="es-ES" sz="1400" dirty="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35170">
                <a:tc>
                  <a:txBody>
                    <a:bodyPr/>
                    <a:lstStyle/>
                    <a:p>
                      <a:pPr>
                        <a:lnSpc>
                          <a:spcPct val="150000"/>
                        </a:lnSpc>
                        <a:spcAft>
                          <a:spcPts val="0"/>
                        </a:spcAft>
                      </a:pPr>
                      <a:r>
                        <a:rPr lang="es-ES" sz="1400">
                          <a:latin typeface="Calibri"/>
                          <a:ea typeface="Calibri"/>
                          <a:cs typeface="Times New Roman"/>
                        </a:rPr>
                        <a:t>3</a:t>
                      </a: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Velocidad (vacilante, silabeo, deletreo, entonación lenta).</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535170">
                <a:tc>
                  <a:txBody>
                    <a:bodyPr/>
                    <a:lstStyle/>
                    <a:p>
                      <a:pPr>
                        <a:lnSpc>
                          <a:spcPct val="150000"/>
                        </a:lnSpc>
                        <a:spcAft>
                          <a:spcPts val="0"/>
                        </a:spcAft>
                      </a:pPr>
                      <a:r>
                        <a:rPr lang="es-ES" sz="1400">
                          <a:latin typeface="Calibri"/>
                          <a:ea typeface="Calibri"/>
                          <a:cs typeface="Times New Roman"/>
                        </a:rPr>
                        <a:t>4</a:t>
                      </a: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Prefiere escuchar envés de leer para comprender la lectura.</a:t>
                      </a: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dirty="0">
                        <a:latin typeface="Calibri"/>
                        <a:ea typeface="Calibri"/>
                        <a:cs typeface="Times New Roman"/>
                      </a:endParaRPr>
                    </a:p>
                  </a:txBody>
                  <a:tcPr marL="43659" marR="43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85786" y="785794"/>
          <a:ext cx="7572428" cy="5182271"/>
        </p:xfrm>
        <a:graphic>
          <a:graphicData uri="http://schemas.openxmlformats.org/drawingml/2006/table">
            <a:tbl>
              <a:tblPr/>
              <a:tblGrid>
                <a:gridCol w="283672"/>
                <a:gridCol w="129027"/>
                <a:gridCol w="4147208"/>
                <a:gridCol w="375566"/>
                <a:gridCol w="375566"/>
                <a:gridCol w="375566"/>
                <a:gridCol w="375566"/>
                <a:gridCol w="1510257"/>
              </a:tblGrid>
              <a:tr h="395838">
                <a:tc gridSpan="2">
                  <a:txBody>
                    <a:bodyPr/>
                    <a:lstStyle/>
                    <a:p>
                      <a:pPr algn="ctr">
                        <a:lnSpc>
                          <a:spcPct val="150000"/>
                        </a:lnSpc>
                        <a:spcAft>
                          <a:spcPts val="0"/>
                        </a:spcAft>
                      </a:pPr>
                      <a:r>
                        <a:rPr lang="es-ES" sz="1400" b="1">
                          <a:latin typeface="Arial"/>
                          <a:ea typeface="Calibri"/>
                          <a:cs typeface="Times New Roman"/>
                        </a:rPr>
                        <a:t>Nª</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INDICADORES</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s-ES" sz="1400" b="1">
                          <a:latin typeface="Arial"/>
                          <a:ea typeface="Calibri"/>
                          <a:cs typeface="Times New Roman"/>
                        </a:rPr>
                        <a:t>O.I.</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a:latin typeface="Arial"/>
                          <a:ea typeface="Calibri"/>
                          <a:cs typeface="Times New Roman"/>
                        </a:rPr>
                        <a:t>O.D.</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50000"/>
                        </a:lnSpc>
                        <a:spcAft>
                          <a:spcPts val="0"/>
                        </a:spcAft>
                      </a:pPr>
                      <a:r>
                        <a:rPr lang="es-ES" sz="1400" b="1">
                          <a:latin typeface="Arial"/>
                          <a:ea typeface="Calibri"/>
                          <a:cs typeface="Times New Roman"/>
                        </a:rPr>
                        <a:t>OBSERVACIONES</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838">
                <a:tc gridSpan="3">
                  <a:txBody>
                    <a:bodyPr/>
                    <a:lstStyle/>
                    <a:p>
                      <a:pPr marL="342900" lvl="0" indent="-342900">
                        <a:lnSpc>
                          <a:spcPct val="150000"/>
                        </a:lnSpc>
                        <a:spcAft>
                          <a:spcPts val="0"/>
                        </a:spcAft>
                        <a:buFont typeface="+mj-lt"/>
                        <a:buAutoNum type="alphaUcPeriod" startAt="9"/>
                      </a:pPr>
                      <a:r>
                        <a:rPr lang="es-ES" sz="1400" b="1" dirty="0">
                          <a:latin typeface="Arial"/>
                          <a:ea typeface="Calibri"/>
                          <a:cs typeface="Times New Roman"/>
                        </a:rPr>
                        <a:t>Observación de la escritura.</a:t>
                      </a:r>
                      <a:endParaRPr lang="es-ES" sz="1400" dirty="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gn="ctr">
                        <a:lnSpc>
                          <a:spcPct val="150000"/>
                        </a:lnSpc>
                        <a:spcAft>
                          <a:spcPts val="0"/>
                        </a:spcAft>
                      </a:pPr>
                      <a:r>
                        <a:rPr lang="es-ES" sz="1400" b="1">
                          <a:latin typeface="Arial"/>
                          <a:ea typeface="Calibri"/>
                          <a:cs typeface="Times New Roman"/>
                        </a:rPr>
                        <a:t>O.I.</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a:lnSpc>
                          <a:spcPct val="150000"/>
                        </a:lnSpc>
                        <a:spcAft>
                          <a:spcPts val="0"/>
                        </a:spcAft>
                      </a:pPr>
                      <a:r>
                        <a:rPr lang="es-ES" sz="1400" b="1">
                          <a:latin typeface="Arial"/>
                          <a:ea typeface="Calibri"/>
                          <a:cs typeface="Times New Roman"/>
                        </a:rPr>
                        <a:t>O.D.</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rowSpan="8">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62">
                <a:tc>
                  <a:txBody>
                    <a:bodyPr/>
                    <a:lstStyle/>
                    <a:p>
                      <a:pPr>
                        <a:lnSpc>
                          <a:spcPct val="150000"/>
                        </a:lnSpc>
                        <a:spcAft>
                          <a:spcPts val="0"/>
                        </a:spcAft>
                      </a:pPr>
                      <a:r>
                        <a:rPr lang="es-ES" sz="1400">
                          <a:latin typeface="Arial"/>
                          <a:ea typeface="Calibri"/>
                          <a:cs typeface="Times New Roman"/>
                        </a:rPr>
                        <a:t>1</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Separaciones.</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a:txBody>
                    <a:bodyPr/>
                    <a:lstStyle/>
                    <a:p>
                      <a:pPr>
                        <a:lnSpc>
                          <a:spcPct val="150000"/>
                        </a:lnSpc>
                        <a:spcAft>
                          <a:spcPts val="0"/>
                        </a:spcAft>
                      </a:pPr>
                      <a:r>
                        <a:rPr lang="es-ES" sz="1400">
                          <a:latin typeface="Arial"/>
                          <a:ea typeface="Calibri"/>
                          <a:cs typeface="Times New Roman"/>
                        </a:rPr>
                        <a:t>2</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Ligaduras.</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a:txBody>
                    <a:bodyPr/>
                    <a:lstStyle/>
                    <a:p>
                      <a:pPr>
                        <a:lnSpc>
                          <a:spcPct val="150000"/>
                        </a:lnSpc>
                        <a:spcAft>
                          <a:spcPts val="0"/>
                        </a:spcAft>
                      </a:pPr>
                      <a:r>
                        <a:rPr lang="es-ES" sz="1400">
                          <a:latin typeface="Arial"/>
                          <a:ea typeface="Calibri"/>
                          <a:cs typeface="Times New Roman"/>
                        </a:rPr>
                        <a:t>3</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Omisiones.</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a:txBody>
                    <a:bodyPr/>
                    <a:lstStyle/>
                    <a:p>
                      <a:pPr>
                        <a:lnSpc>
                          <a:spcPct val="150000"/>
                        </a:lnSpc>
                        <a:spcAft>
                          <a:spcPts val="0"/>
                        </a:spcAft>
                      </a:pPr>
                      <a:r>
                        <a:rPr lang="es-ES" sz="1400">
                          <a:latin typeface="Arial"/>
                          <a:ea typeface="Calibri"/>
                          <a:cs typeface="Times New Roman"/>
                        </a:rPr>
                        <a:t>4</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Adiciones.</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a:txBody>
                    <a:bodyPr/>
                    <a:lstStyle/>
                    <a:p>
                      <a:pPr>
                        <a:lnSpc>
                          <a:spcPct val="150000"/>
                        </a:lnSpc>
                        <a:spcAft>
                          <a:spcPts val="0"/>
                        </a:spcAft>
                      </a:pPr>
                      <a:r>
                        <a:rPr lang="es-ES" sz="1400">
                          <a:latin typeface="Arial"/>
                          <a:ea typeface="Calibri"/>
                          <a:cs typeface="Times New Roman"/>
                        </a:rPr>
                        <a:t>5</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Repeticiones.</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a:txBody>
                    <a:bodyPr/>
                    <a:lstStyle/>
                    <a:p>
                      <a:pPr>
                        <a:lnSpc>
                          <a:spcPct val="150000"/>
                        </a:lnSpc>
                        <a:spcAft>
                          <a:spcPts val="0"/>
                        </a:spcAft>
                      </a:pPr>
                      <a:r>
                        <a:rPr lang="es-ES" sz="1400">
                          <a:latin typeface="Arial"/>
                          <a:ea typeface="Calibri"/>
                          <a:cs typeface="Times New Roman"/>
                        </a:rPr>
                        <a:t>6</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Mezclas.</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a:txBody>
                    <a:bodyPr/>
                    <a:lstStyle/>
                    <a:p>
                      <a:pPr>
                        <a:lnSpc>
                          <a:spcPct val="150000"/>
                        </a:lnSpc>
                        <a:spcAft>
                          <a:spcPts val="0"/>
                        </a:spcAft>
                      </a:pPr>
                      <a:r>
                        <a:rPr lang="es-ES" sz="1400">
                          <a:latin typeface="Arial"/>
                          <a:ea typeface="Calibri"/>
                          <a:cs typeface="Times New Roman"/>
                        </a:rPr>
                        <a:t>7</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es-ES" sz="1400">
                          <a:latin typeface="Arial"/>
                          <a:ea typeface="Calibri"/>
                          <a:cs typeface="Times New Roman"/>
                        </a:rPr>
                        <a:t>Anticipaciones. </a:t>
                      </a: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416962">
                <a:tc gridSpan="3">
                  <a:txBody>
                    <a:bodyPr/>
                    <a:lstStyle/>
                    <a:p>
                      <a:pPr>
                        <a:lnSpc>
                          <a:spcPct val="150000"/>
                        </a:lnSpc>
                        <a:spcAft>
                          <a:spcPts val="0"/>
                        </a:spcAft>
                      </a:pPr>
                      <a:r>
                        <a:rPr lang="es-ES" sz="1400" b="1">
                          <a:latin typeface="Arial"/>
                          <a:ea typeface="Calibri"/>
                          <a:cs typeface="Times New Roman"/>
                        </a:rPr>
                        <a:t>TOTAL SINTOMATOLOGIA OBSERVADAS Y/O PRESENCIADAS</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539">
                <a:tc gridSpan="3">
                  <a:txBody>
                    <a:bodyPr/>
                    <a:lstStyle/>
                    <a:p>
                      <a:pPr>
                        <a:lnSpc>
                          <a:spcPct val="150000"/>
                        </a:lnSpc>
                        <a:spcAft>
                          <a:spcPts val="0"/>
                        </a:spcAft>
                      </a:pPr>
                      <a:r>
                        <a:rPr lang="es-ES" sz="1400" b="1">
                          <a:latin typeface="Arial"/>
                          <a:ea typeface="Calibri"/>
                          <a:cs typeface="Times New Roman"/>
                        </a:rPr>
                        <a:t>OBSERVACCION GENERAL</a:t>
                      </a:r>
                      <a:endParaRPr lang="es-ES" sz="1400">
                        <a:latin typeface="Calibri"/>
                        <a:ea typeface="Calibri"/>
                        <a:cs typeface="Times New Roman"/>
                      </a:endParaRPr>
                    </a:p>
                  </a:txBody>
                  <a:tcPr marL="32836" marR="32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2">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nSpc>
                          <a:spcPct val="150000"/>
                        </a:lnSpc>
                        <a:spcAft>
                          <a:spcPts val="0"/>
                        </a:spcAft>
                      </a:pPr>
                      <a:endParaRPr lang="es-ES" sz="140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nSpc>
                          <a:spcPct val="150000"/>
                        </a:lnSpc>
                        <a:spcAft>
                          <a:spcPts val="0"/>
                        </a:spcAft>
                      </a:pPr>
                      <a:endParaRPr lang="es-ES" sz="1400" dirty="0">
                        <a:latin typeface="Calibri"/>
                        <a:ea typeface="Calibri"/>
                        <a:cs typeface="Times New Roman"/>
                      </a:endParaRPr>
                    </a:p>
                  </a:txBody>
                  <a:tcPr marL="32836" marR="328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dirty="0"/>
          </a:p>
        </p:txBody>
      </p:sp>
      <p:sp>
        <p:nvSpPr>
          <p:cNvPr id="5" name="4 Marcador de contenido"/>
          <p:cNvSpPr>
            <a:spLocks noGrp="1"/>
          </p:cNvSpPr>
          <p:nvPr>
            <p:ph idx="1"/>
          </p:nvPr>
        </p:nvSpPr>
        <p:spPr/>
        <p:txBody>
          <a:bodyPr/>
          <a:lstStyle/>
          <a:p>
            <a:endParaRPr lang="es-ES" dirty="0"/>
          </a:p>
        </p:txBody>
      </p:sp>
      <p:pic>
        <p:nvPicPr>
          <p:cNvPr id="6145" name="Picture 1" descr="C:\Users\BOris\Desktop\FLASH 2014\fotos dete4ccion\asunsión\DSC00481.JPG"/>
          <p:cNvPicPr>
            <a:picLocks noChangeAspect="1" noChangeArrowheads="1"/>
          </p:cNvPicPr>
          <p:nvPr/>
        </p:nvPicPr>
        <p:blipFill>
          <a:blip r:embed="rId2" cstate="print"/>
          <a:srcRect/>
          <a:stretch>
            <a:fillRect/>
          </a:stretch>
        </p:blipFill>
        <p:spPr bwMode="auto">
          <a:xfrm>
            <a:off x="0" y="24"/>
            <a:ext cx="9144000" cy="6858000"/>
          </a:xfrm>
          <a:prstGeom prst="rect">
            <a:avLst/>
          </a:prstGeom>
          <a:noFill/>
        </p:spPr>
      </p:pic>
      <p:sp>
        <p:nvSpPr>
          <p:cNvPr id="7" name="6 Rectángulo"/>
          <p:cNvSpPr/>
          <p:nvPr/>
        </p:nvSpPr>
        <p:spPr>
          <a:xfrm>
            <a:off x="428596" y="571480"/>
            <a:ext cx="2848880" cy="9876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BO" sz="4000" dirty="0" smtClean="0">
                <a:latin typeface="Arial Black" pitchFamily="34" charset="0"/>
              </a:rPr>
              <a:t>GRACIAS </a:t>
            </a:r>
            <a:endParaRPr lang="es-BO" sz="4000" dirty="0">
              <a:latin typeface="Arial Black" pitchFamily="34" charset="0"/>
            </a:endParaRPr>
          </a:p>
        </p:txBody>
      </p:sp>
    </p:spTree>
    <p:extLst>
      <p:ext uri="{BB962C8B-B14F-4D97-AF65-F5344CB8AC3E}">
        <p14:creationId xmlns:p14="http://schemas.microsoft.com/office/powerpoint/2010/main" xmlns="" val="7760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style>
          <a:lnRef idx="2">
            <a:schemeClr val="accent5"/>
          </a:lnRef>
          <a:fillRef idx="1">
            <a:schemeClr val="lt1"/>
          </a:fillRef>
          <a:effectRef idx="0">
            <a:schemeClr val="accent5"/>
          </a:effectRef>
          <a:fontRef idx="minor">
            <a:schemeClr val="dk1"/>
          </a:fontRef>
        </p:style>
        <p:txBody>
          <a:bodyPr>
            <a:normAutofit/>
          </a:bodyPr>
          <a:lstStyle/>
          <a:p>
            <a:r>
              <a:rPr lang="es-ES" sz="3100" dirty="0" smtClean="0"/>
              <a:t>          </a:t>
            </a:r>
            <a:r>
              <a:rPr lang="es-ES" sz="3100" b="1" dirty="0" smtClean="0"/>
              <a:t>MEDICIÓN DE AGUDEZA VISUAL LEJOS </a:t>
            </a:r>
            <a:endParaRPr lang="es-ES" b="1" dirty="0"/>
          </a:p>
        </p:txBody>
      </p:sp>
      <p:sp>
        <p:nvSpPr>
          <p:cNvPr id="6" name="Rectangle 3"/>
          <p:cNvSpPr txBox="1">
            <a:spLocks noChangeArrowheads="1"/>
          </p:cNvSpPr>
          <p:nvPr/>
        </p:nvSpPr>
        <p:spPr>
          <a:xfrm>
            <a:off x="5643570" y="1928802"/>
            <a:ext cx="2962275" cy="427355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ct val="20000"/>
              </a:spcAft>
              <a:buClrTx/>
              <a:buSzTx/>
              <a:buFont typeface="Arial" pitchFamily="34" charset="0"/>
              <a:buChar char="•"/>
              <a:tabLst/>
              <a:defRPr/>
            </a:pPr>
            <a:r>
              <a:rPr kumimoji="0" lang="es-ES" sz="3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Se utilizara la cartilla de Snellen con la “E” direccional</a:t>
            </a:r>
            <a:r>
              <a:rPr lang="es-ES" sz="3200" baseline="0" dirty="0" smtClean="0">
                <a:solidFill>
                  <a:srgbClr val="000000"/>
                </a:solidFill>
                <a:latin typeface="Times New Roman" pitchFamily="18" charset="0"/>
              </a:rPr>
              <a:t>,</a:t>
            </a:r>
            <a:r>
              <a:rPr lang="es-ES" sz="3200" dirty="0" smtClean="0">
                <a:solidFill>
                  <a:srgbClr val="000000"/>
                </a:solidFill>
                <a:latin typeface="Times New Roman" pitchFamily="18" charset="0"/>
              </a:rPr>
              <a:t> con dibujos y/o letras.</a:t>
            </a:r>
            <a:endParaRPr kumimoji="0" lang="es-E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6" descr="Imagen 010"/>
          <p:cNvPicPr>
            <a:picLocks noGrp="1" noChangeAspect="1" noChangeArrowheads="1"/>
          </p:cNvPicPr>
          <p:nvPr>
            <p:ph idx="1"/>
          </p:nvPr>
        </p:nvPicPr>
        <p:blipFill>
          <a:blip r:embed="rId2" cstate="print"/>
          <a:srcRect/>
          <a:stretch>
            <a:fillRect/>
          </a:stretch>
        </p:blipFill>
        <p:spPr>
          <a:xfrm>
            <a:off x="428596" y="2214554"/>
            <a:ext cx="4643974" cy="3482981"/>
          </a:xfrm>
          <a:noFill/>
          <a:ln w="76200">
            <a:solidFill>
              <a:srgbClr val="000000"/>
            </a:solidFill>
          </a:ln>
        </p:spPr>
      </p:pic>
      <p:pic>
        <p:nvPicPr>
          <p:cNvPr id="10" name="Picture 5" descr="Gráfica de Snellen. Esta imagen no es adecuada para realizar un examen real.">
            <a:hlinkClick r:id="rId3" tooltip="Gráfica de Snellen. Esta imagen no es adecuada para realizar un examen real."/>
          </p:cNvPr>
          <p:cNvPicPr>
            <a:picLocks noChangeAspect="1" noChangeArrowheads="1"/>
          </p:cNvPicPr>
          <p:nvPr/>
        </p:nvPicPr>
        <p:blipFill>
          <a:blip r:embed="rId4" cstate="print">
            <a:lum bright="-6000" contrast="12000"/>
          </a:blip>
          <a:srcRect/>
          <a:stretch>
            <a:fillRect/>
          </a:stretch>
        </p:blipFill>
        <p:spPr bwMode="auto">
          <a:xfrm>
            <a:off x="1500166" y="2622222"/>
            <a:ext cx="1571636" cy="2235538"/>
          </a:xfrm>
          <a:prstGeom prst="rect">
            <a:avLst/>
          </a:prstGeom>
          <a:noFill/>
          <a:ln w="9525">
            <a:noFill/>
            <a:miter lim="800000"/>
            <a:headEnd/>
            <a:tailEnd/>
          </a:ln>
        </p:spPr>
      </p:pic>
      <p:pic>
        <p:nvPicPr>
          <p:cNvPr id="11" name="10 Imagen" descr="D:\CIELITO\FABITO\R.B.C\2010\LOGO EIFODEC.jpg"/>
          <p:cNvPicPr/>
          <p:nvPr/>
        </p:nvPicPr>
        <p:blipFill>
          <a:blip r:embed="rId5" cstate="print"/>
          <a:stretch>
            <a:fillRect/>
          </a:stretch>
        </p:blipFill>
        <p:spPr bwMode="auto">
          <a:xfrm>
            <a:off x="214282" y="285728"/>
            <a:ext cx="1357322" cy="1357322"/>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8662" y="357166"/>
            <a:ext cx="7158037" cy="671512"/>
          </a:xfrm>
        </p:spPr>
        <p:txBody>
          <a:bodyPr>
            <a:normAutofit fontScale="90000"/>
          </a:bodyPr>
          <a:lstStyle/>
          <a:p>
            <a:pPr eaLnBrk="1" hangingPunct="1"/>
            <a:r>
              <a:rPr lang="es-ES" sz="3600" dirty="0" smtClean="0"/>
              <a:t>     </a:t>
            </a:r>
            <a:r>
              <a:rPr lang="es-ES" sz="3600" b="1" dirty="0" smtClean="0"/>
              <a:t>LA CARTILLA DEL TEST DE SNELLEN</a:t>
            </a:r>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es-ES" dirty="0" smtClean="0"/>
              <a:t>   </a:t>
            </a:r>
          </a:p>
        </p:txBody>
      </p:sp>
      <p:pic>
        <p:nvPicPr>
          <p:cNvPr id="6148" name="Picture 5" descr="Gráfica de Snellen. Esta imagen no es adecuada para realizar un examen real.">
            <a:hlinkClick r:id="rId2" tooltip="Gráfica de Snellen. Esta imagen no es adecuada para realizar un examen real."/>
          </p:cNvPr>
          <p:cNvPicPr>
            <a:picLocks noChangeAspect="1" noChangeArrowheads="1"/>
          </p:cNvPicPr>
          <p:nvPr/>
        </p:nvPicPr>
        <p:blipFill>
          <a:blip r:embed="rId3" cstate="print">
            <a:lum bright="-6000" contrast="12000"/>
          </a:blip>
          <a:srcRect/>
          <a:stretch>
            <a:fillRect/>
          </a:stretch>
        </p:blipFill>
        <p:spPr bwMode="auto">
          <a:xfrm>
            <a:off x="4534478" y="1285860"/>
            <a:ext cx="4076122" cy="5272110"/>
          </a:xfrm>
          <a:prstGeom prst="rect">
            <a:avLst/>
          </a:prstGeom>
          <a:noFill/>
          <a:ln w="9525">
            <a:noFill/>
            <a:miter lim="800000"/>
            <a:headEnd/>
            <a:tailEnd/>
          </a:ln>
        </p:spPr>
      </p:pic>
      <p:pic>
        <p:nvPicPr>
          <p:cNvPr id="6149" name="Picture 6" descr="k0v4dz0"/>
          <p:cNvPicPr>
            <a:picLocks noChangeAspect="1" noChangeArrowheads="1"/>
          </p:cNvPicPr>
          <p:nvPr/>
        </p:nvPicPr>
        <p:blipFill>
          <a:blip r:embed="rId4" cstate="print">
            <a:lum bright="-18000" contrast="24000"/>
          </a:blip>
          <a:srcRect/>
          <a:stretch>
            <a:fillRect/>
          </a:stretch>
        </p:blipFill>
        <p:spPr bwMode="auto">
          <a:xfrm>
            <a:off x="928688" y="1643050"/>
            <a:ext cx="2652712" cy="4648200"/>
          </a:xfrm>
          <a:prstGeom prst="rect">
            <a:avLst/>
          </a:prstGeom>
          <a:noFill/>
          <a:ln w="9525">
            <a:noFill/>
            <a:miter lim="800000"/>
            <a:headEnd/>
            <a:tailEnd/>
          </a:ln>
        </p:spPr>
      </p:pic>
      <p:pic>
        <p:nvPicPr>
          <p:cNvPr id="6" name="5 Imagen" descr="D:\CIELITO\FABITO\R.B.C\2010\LOGO EIFODEC.jpg"/>
          <p:cNvPicPr/>
          <p:nvPr/>
        </p:nvPicPr>
        <p:blipFill>
          <a:blip r:embed="rId5" cstate="print"/>
          <a:stretch>
            <a:fillRect/>
          </a:stretch>
        </p:blipFill>
        <p:spPr bwMode="auto">
          <a:xfrm>
            <a:off x="214282" y="71414"/>
            <a:ext cx="1357322" cy="135732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929190" y="1928802"/>
            <a:ext cx="3757610" cy="4127511"/>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ct val="20000"/>
              </a:spcAft>
              <a:buClrTx/>
              <a:buSzTx/>
              <a:buFont typeface="Arial" pitchFamily="34" charset="0"/>
              <a:buChar char="•"/>
              <a:tabLst/>
              <a:defRPr/>
            </a:pPr>
            <a:r>
              <a:rPr kumimoji="0" lang="es-ES" sz="36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Es importante escoger el lugar donde se va a colocar la cartilla.</a:t>
            </a:r>
          </a:p>
          <a:p>
            <a:pPr marL="342900" marR="0" lvl="0" indent="-342900" algn="l" defTabSz="914400" rtl="0" eaLnBrk="1" fontAlgn="auto" latinLnBrk="0" hangingPunct="1">
              <a:lnSpc>
                <a:spcPct val="100000"/>
              </a:lnSpc>
              <a:spcBef>
                <a:spcPct val="20000"/>
              </a:spcBef>
              <a:spcAft>
                <a:spcPct val="20000"/>
              </a:spcAft>
              <a:buClrTx/>
              <a:buSzTx/>
              <a:buFont typeface="Arial" pitchFamily="34" charset="0"/>
              <a:buChar char="•"/>
              <a:tabLst/>
              <a:defRPr/>
            </a:pPr>
            <a:endParaRPr kumimoji="0" lang="es-ES" sz="2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H:\FOTOS-taller\medicion UE SantaClara Asis24-06-11\P1020864.JPG"/>
          <p:cNvPicPr>
            <a:picLocks noGrp="1" noChangeAspect="1" noChangeArrowheads="1"/>
          </p:cNvPicPr>
          <p:nvPr>
            <p:ph idx="1"/>
          </p:nvPr>
        </p:nvPicPr>
        <p:blipFill>
          <a:blip r:embed="rId2" cstate="print"/>
          <a:srcRect/>
          <a:stretch>
            <a:fillRect/>
          </a:stretch>
        </p:blipFill>
        <p:spPr bwMode="auto">
          <a:xfrm>
            <a:off x="500063" y="2143116"/>
            <a:ext cx="4143375" cy="3554025"/>
          </a:xfrm>
          <a:prstGeom prst="rect">
            <a:avLst/>
          </a:prstGeom>
          <a:ln>
            <a:noFill/>
          </a:ln>
          <a:effectLst>
            <a:softEdge rad="112500"/>
          </a:effectLst>
        </p:spPr>
      </p:pic>
      <p:sp>
        <p:nvSpPr>
          <p:cNvPr id="7" name="1 Título"/>
          <p:cNvSpPr txBox="1">
            <a:spLocks/>
          </p:cNvSpPr>
          <p:nvPr/>
        </p:nvSpPr>
        <p:spPr>
          <a:xfrm>
            <a:off x="500034" y="357166"/>
            <a:ext cx="8229600" cy="11430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3100" b="1" i="0" u="none" strike="noStrike" kern="1200" cap="none" spc="0" normalizeH="0" baseline="0" noProof="0" dirty="0" smtClean="0">
                <a:ln>
                  <a:noFill/>
                </a:ln>
                <a:solidFill>
                  <a:schemeClr val="dk1"/>
                </a:solidFill>
                <a:effectLst/>
                <a:uLnTx/>
                <a:uFillTx/>
                <a:latin typeface="+mn-lt"/>
                <a:ea typeface="+mn-ea"/>
                <a:cs typeface="+mn-cs"/>
              </a:rPr>
              <a:t>MEDICIÓN DE AGUDEZA VISUAL LEJOS </a:t>
            </a:r>
            <a:endParaRPr kumimoji="0" lang="es-ES" sz="4400" b="1" i="0" u="none" strike="noStrike" kern="1200" cap="none" spc="0" normalizeH="0" baseline="0" noProof="0" dirty="0">
              <a:ln>
                <a:noFill/>
              </a:ln>
              <a:solidFill>
                <a:schemeClr val="dk1"/>
              </a:solidFill>
              <a:effectLst/>
              <a:uLnTx/>
              <a:uFillTx/>
              <a:latin typeface="+mn-lt"/>
              <a:ea typeface="+mn-ea"/>
              <a:cs typeface="+mn-cs"/>
            </a:endParaRPr>
          </a:p>
        </p:txBody>
      </p:sp>
      <p:pic>
        <p:nvPicPr>
          <p:cNvPr id="8" name="7 Imagen" descr="D:\CIELITO\FABITO\R.B.C\2010\LOGO EIFODEC.jpg"/>
          <p:cNvPicPr/>
          <p:nvPr/>
        </p:nvPicPr>
        <p:blipFill>
          <a:blip r:embed="rId3" cstate="print"/>
          <a:stretch>
            <a:fillRect/>
          </a:stretch>
        </p:blipFill>
        <p:spPr bwMode="auto">
          <a:xfrm>
            <a:off x="142844" y="214290"/>
            <a:ext cx="1714512" cy="1714512"/>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00034" y="4857760"/>
            <a:ext cx="8143932" cy="192882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ct val="20000"/>
              </a:spcAft>
              <a:buClrTx/>
              <a:buSzTx/>
              <a:tabLst/>
              <a:defRPr/>
            </a:pPr>
            <a:r>
              <a:rPr kumimoji="0" lang="es-ES" sz="3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El examinador se debe colocar</a:t>
            </a:r>
            <a:r>
              <a:rPr lang="es-ES" sz="3000" dirty="0" smtClean="0">
                <a:solidFill>
                  <a:srgbClr val="000000"/>
                </a:solidFill>
                <a:latin typeface="Times New Roman" pitchFamily="18" charset="0"/>
              </a:rPr>
              <a:t>  lateralmente a</a:t>
            </a:r>
            <a:r>
              <a:rPr kumimoji="0" lang="es-ES" sz="3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la cartilla, de tal manera que pueda señalar las letras (con el puntero) sin taparlas y al mismo tiempo pueda observar al paciente.</a:t>
            </a:r>
          </a:p>
          <a:p>
            <a:pPr marL="342900" marR="0" lvl="0" indent="-342900" algn="l" defTabSz="914400" rtl="0" eaLnBrk="1" fontAlgn="auto" latinLnBrk="0" hangingPunct="1">
              <a:lnSpc>
                <a:spcPct val="100000"/>
              </a:lnSpc>
              <a:spcBef>
                <a:spcPct val="20000"/>
              </a:spcBef>
              <a:spcAft>
                <a:spcPct val="20000"/>
              </a:spcAft>
              <a:buClrTx/>
              <a:buSzTx/>
              <a:buFont typeface="Arial" pitchFamily="34" charset="0"/>
              <a:buChar char="•"/>
              <a:tabLst/>
              <a:defRPr/>
            </a:pPr>
            <a:endParaRPr kumimoji="0" lang="es-ES" sz="25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9" name="1 Título"/>
          <p:cNvSpPr txBox="1">
            <a:spLocks noGrp="1"/>
          </p:cNvSpPr>
          <p:nvPr>
            <p:ph type="title"/>
          </p:nvPr>
        </p:nvSpPr>
        <p:spPr>
          <a:xfrm>
            <a:off x="500034" y="357166"/>
            <a:ext cx="8001056" cy="11430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100" b="0" i="0" u="none" strike="noStrike" kern="1200" cap="none" spc="0" normalizeH="0" baseline="0" noProof="0" dirty="0" smtClean="0">
                <a:ln>
                  <a:noFill/>
                </a:ln>
                <a:solidFill>
                  <a:schemeClr val="dk1"/>
                </a:solidFill>
                <a:effectLst/>
                <a:uLnTx/>
                <a:uFillTx/>
                <a:latin typeface="+mn-lt"/>
                <a:ea typeface="+mn-ea"/>
                <a:cs typeface="+mn-cs"/>
              </a:rPr>
              <a:t>          </a:t>
            </a:r>
            <a:r>
              <a:rPr kumimoji="0" lang="es-ES" sz="3100" b="1" i="0" u="none" strike="noStrike" kern="1200" cap="none" spc="0" normalizeH="0" baseline="0" noProof="0" dirty="0" smtClean="0">
                <a:ln>
                  <a:noFill/>
                </a:ln>
                <a:solidFill>
                  <a:schemeClr val="dk1"/>
                </a:solidFill>
                <a:effectLst/>
                <a:uLnTx/>
                <a:uFillTx/>
                <a:latin typeface="+mn-lt"/>
                <a:ea typeface="+mn-ea"/>
                <a:cs typeface="+mn-cs"/>
              </a:rPr>
              <a:t>MEDICIÓN DE AGUDEZA VISUAL LEJOS </a:t>
            </a:r>
            <a:endParaRPr kumimoji="0" lang="es-ES" sz="4400" b="1" i="0" u="none" strike="noStrike" kern="1200" cap="none" spc="0" normalizeH="0" baseline="0" noProof="0" dirty="0">
              <a:ln>
                <a:noFill/>
              </a:ln>
              <a:solidFill>
                <a:schemeClr val="dk1"/>
              </a:solidFill>
              <a:effectLst/>
              <a:uLnTx/>
              <a:uFillTx/>
              <a:latin typeface="+mn-lt"/>
              <a:ea typeface="+mn-ea"/>
              <a:cs typeface="+mn-cs"/>
            </a:endParaRPr>
          </a:p>
        </p:txBody>
      </p:sp>
      <p:pic>
        <p:nvPicPr>
          <p:cNvPr id="3074" name="Picture 2" descr="C:\Documents and Settings\DELL\Escritorio\BORIS VALERIUZ\FOTOS DETECCION Y Est. Rhb V. - 1ªS-2013\campaña\DSC00429.JPG"/>
          <p:cNvPicPr>
            <a:picLocks noChangeAspect="1" noChangeArrowheads="1"/>
          </p:cNvPicPr>
          <p:nvPr/>
        </p:nvPicPr>
        <p:blipFill>
          <a:blip r:embed="rId2" cstate="print"/>
          <a:srcRect l="20287" r="15163"/>
          <a:stretch>
            <a:fillRect/>
          </a:stretch>
        </p:blipFill>
        <p:spPr bwMode="auto">
          <a:xfrm>
            <a:off x="4786314" y="1785926"/>
            <a:ext cx="3214710" cy="2905124"/>
          </a:xfrm>
          <a:prstGeom prst="rect">
            <a:avLst/>
          </a:prstGeom>
          <a:noFill/>
        </p:spPr>
      </p:pic>
      <p:pic>
        <p:nvPicPr>
          <p:cNvPr id="3075" name="Picture 3" descr="C:\Documents and Settings\DELL\Escritorio\BORIS VALERIUZ\FOTOS DETECCION Y Est. Rhb V. - 1ªS-2013\campaña\DSC00392.JPG"/>
          <p:cNvPicPr>
            <a:picLocks noChangeAspect="1" noChangeArrowheads="1"/>
          </p:cNvPicPr>
          <p:nvPr/>
        </p:nvPicPr>
        <p:blipFill>
          <a:blip r:embed="rId3" cstate="print"/>
          <a:srcRect r="29195"/>
          <a:stretch>
            <a:fillRect/>
          </a:stretch>
        </p:blipFill>
        <p:spPr bwMode="auto">
          <a:xfrm>
            <a:off x="928662" y="1785926"/>
            <a:ext cx="3286148" cy="2871205"/>
          </a:xfrm>
          <a:prstGeom prst="rect">
            <a:avLst/>
          </a:prstGeom>
          <a:noFill/>
        </p:spPr>
      </p:pic>
      <p:pic>
        <p:nvPicPr>
          <p:cNvPr id="7" name="6 Imagen" descr="D:\CIELITO\FABITO\R.B.C\2010\LOGO EIFODEC.jpg"/>
          <p:cNvPicPr/>
          <p:nvPr/>
        </p:nvPicPr>
        <p:blipFill>
          <a:blip r:embed="rId4" cstate="print"/>
          <a:stretch>
            <a:fillRect/>
          </a:stretch>
        </p:blipFill>
        <p:spPr bwMode="auto">
          <a:xfrm>
            <a:off x="142844" y="214290"/>
            <a:ext cx="1714512" cy="1714512"/>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846</TotalTime>
  <Words>2282</Words>
  <Application>Microsoft Office PowerPoint</Application>
  <PresentationFormat>Presentación en pantalla (4:3)</PresentationFormat>
  <Paragraphs>456</Paragraphs>
  <Slides>55</Slides>
  <Notes>7</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   E.I.F.O.D.E.C. Escuela de Integración y Formación Deportiva,  Expresión Artística y Desarrollo Laboral    PROYECTO R.B.C. Rehabilitación Basada en la Comunidad    </vt:lpstr>
      <vt:lpstr>Diapositiva 2</vt:lpstr>
      <vt:lpstr>DEFINICION ¿QUÉ  ES  AGUDEZA VISUAL?</vt:lpstr>
      <vt:lpstr> Importancia de saber la capacidad visual      en el proceso de aprendizaje </vt:lpstr>
      <vt:lpstr> Manejo de instrumentos. </vt:lpstr>
      <vt:lpstr>          MEDICIÓN DE AGUDEZA VISUAL LEJOS </vt:lpstr>
      <vt:lpstr>     LA CARTILLA DEL TEST DE SNELLEN</vt:lpstr>
      <vt:lpstr>Diapositiva 8</vt:lpstr>
      <vt:lpstr>          MEDICIÓN DE AGUDEZA VISUAL LEJOS </vt:lpstr>
      <vt:lpstr>Diapositiva 10</vt:lpstr>
      <vt:lpstr>          MEDICIÓN DE AGUDEZA VISUAL LEJOS </vt:lpstr>
      <vt:lpstr>PROCEDIMIENTO</vt:lpstr>
      <vt:lpstr>Diapositiva 13</vt:lpstr>
      <vt:lpstr>Diapositiva 14</vt:lpstr>
      <vt:lpstr>Diapositiva 15</vt:lpstr>
      <vt:lpstr>Diapositiva 16</vt:lpstr>
      <vt:lpstr>Diapositiva 17</vt:lpstr>
      <vt:lpstr>     MOVIMIENTO DE MANOS (MM)</vt:lpstr>
      <vt:lpstr>PERCEPCION LUMINOSA  PL</vt:lpstr>
      <vt:lpstr>DETERMINAR EL GRADO DEL  DÉFICIT DE BAJA VISIÓN   Barraga y Erin , diferencias 4 niveles de ejecución visual, dentro de la BV, y están referidos a la habilidad de la persona para leer o realizar una tarea de visión próxima a una distancia considerada estándar:     </vt:lpstr>
      <vt:lpstr>Visión normal</vt:lpstr>
      <vt:lpstr>CLASIFICACIÓN DEL GRADO DE DISCAPACIDAD VISUAL</vt:lpstr>
      <vt:lpstr>Diapositiva 23</vt:lpstr>
      <vt:lpstr>3.- SEVERA AV entre 20/500 A 20/1000  Aquí están incluidos los ciegos legales tienen dificultad para leer,  escribir con ayudad óptica, visual, electrónica, presenta visión de objetos, figuras gruesas  4.- PROFUNDA AV  DE 20/1250 A 20/2500.  Dificultada para realizar las tareas visuales gruesas, percepción de objetos de manera distorsionada problemas de orientación y movilidad y/o solo percibe luz</vt:lpstr>
      <vt:lpstr>Ceguera total </vt:lpstr>
      <vt:lpstr>              REGISTRO E INTERPRETACION AGUDEZA VISUAL DE LEJOS </vt:lpstr>
      <vt:lpstr>Diapositiva 27</vt:lpstr>
      <vt:lpstr>Diapositiva 28</vt:lpstr>
      <vt:lpstr>MEDICION DE AGUDEZA VISUAL CERCA</vt:lpstr>
      <vt:lpstr> QUE ES LA MEDICIÓN DE AGUDEZA VISUAL CERCA. </vt:lpstr>
      <vt:lpstr>Examen de visión cercana</vt:lpstr>
      <vt:lpstr> Importancia de saber la capacidad visual cerca      en la actividad pedagógica. </vt:lpstr>
      <vt:lpstr>INSTRUMENTOS PARA LA MEDICIÓN EN LA A.V.C.</vt:lpstr>
      <vt:lpstr> PROCEDIMIENTO PARA LA MEDICIÓN DE LA A.V.C. </vt:lpstr>
      <vt:lpstr>Diapositiva 35</vt:lpstr>
      <vt:lpstr>PROCEDIMIENTO DE LA MEDICION EN A.V.C.</vt:lpstr>
      <vt:lpstr>Diapositiva 37</vt:lpstr>
      <vt:lpstr>              REGISTRO E INTERPRETACION AGUDEZA VISUAL DE CERCA</vt:lpstr>
      <vt:lpstr>         ¿QUIÉNES SON DERIVADOS AL OFTALMÓLOGO?</vt:lpstr>
      <vt:lpstr>            </vt:lpstr>
      <vt:lpstr>Diapositiva 41</vt:lpstr>
      <vt:lpstr>Diapositiva 42</vt:lpstr>
      <vt:lpstr>Diapositiva 43</vt:lpstr>
      <vt:lpstr>Diapositiva 44</vt:lpstr>
      <vt:lpstr> TEST DE ISHIHARA </vt:lpstr>
      <vt:lpstr>TEST DE SENSIBILIZACION AL CONTRASTE </vt:lpstr>
      <vt:lpstr>GUIA DE OBSERVACIÓN SINTOMATOLOGICA DE ALTERACIONES VISUALES</vt:lpstr>
      <vt:lpstr>Diapositiva 48</vt:lpstr>
      <vt:lpstr>Diapositiva 49</vt:lpstr>
      <vt:lpstr>Diapositiva 50</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adrian</dc:creator>
  <cp:lastModifiedBy>AdministradorPC</cp:lastModifiedBy>
  <cp:revision>115</cp:revision>
  <dcterms:created xsi:type="dcterms:W3CDTF">2010-03-25T13:23:08Z</dcterms:created>
  <dcterms:modified xsi:type="dcterms:W3CDTF">2016-05-30T18:45:34Z</dcterms:modified>
</cp:coreProperties>
</file>