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8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A392F-C58E-43D8-8578-E67326861B9C}" type="datetimeFigureOut">
              <a:rPr lang="es-PE" smtClean="0"/>
              <a:t>29/01/2018</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85981-0362-4318-8770-638CE74715B2}" type="slidenum">
              <a:rPr lang="es-PE" smtClean="0"/>
              <a:t>‹Nº›</a:t>
            </a:fld>
            <a:endParaRPr lang="es-PE"/>
          </a:p>
        </p:txBody>
      </p:sp>
    </p:spTree>
    <p:extLst>
      <p:ext uri="{BB962C8B-B14F-4D97-AF65-F5344CB8AC3E}">
        <p14:creationId xmlns:p14="http://schemas.microsoft.com/office/powerpoint/2010/main" val="3702595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9985981-0362-4318-8770-638CE74715B2}" type="slidenum">
              <a:rPr lang="es-PE" smtClean="0"/>
              <a:t>20</a:t>
            </a:fld>
            <a:endParaRPr lang="es-PE"/>
          </a:p>
        </p:txBody>
      </p:sp>
    </p:spTree>
    <p:extLst>
      <p:ext uri="{BB962C8B-B14F-4D97-AF65-F5344CB8AC3E}">
        <p14:creationId xmlns:p14="http://schemas.microsoft.com/office/powerpoint/2010/main" val="329010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3FBB633B-31F2-4BBA-A14D-90DFD63656EE}" type="datetimeFigureOut">
              <a:rPr lang="es-PE" smtClean="0"/>
              <a:t>28/01/2018</a:t>
            </a:fld>
            <a:endParaRPr lang="es-PE"/>
          </a:p>
        </p:txBody>
      </p:sp>
      <p:sp>
        <p:nvSpPr>
          <p:cNvPr id="20" name="19 Marcador de pie de página"/>
          <p:cNvSpPr>
            <a:spLocks noGrp="1"/>
          </p:cNvSpPr>
          <p:nvPr>
            <p:ph type="ftr" sz="quarter" idx="11"/>
          </p:nvPr>
        </p:nvSpPr>
        <p:spPr/>
        <p:txBody>
          <a:bodyPr/>
          <a:lstStyle>
            <a:extLst/>
          </a:lstStyle>
          <a:p>
            <a:endParaRPr lang="es-PE"/>
          </a:p>
        </p:txBody>
      </p:sp>
      <p:sp>
        <p:nvSpPr>
          <p:cNvPr id="10" name="9 Marcador de número de diapositiva"/>
          <p:cNvSpPr>
            <a:spLocks noGrp="1"/>
          </p:cNvSpPr>
          <p:nvPr>
            <p:ph type="sldNum" sz="quarter" idx="12"/>
          </p:nvPr>
        </p:nvSpPr>
        <p:spPr/>
        <p:txBody>
          <a:bodyPr/>
          <a:lstStyle>
            <a:extLst/>
          </a:lstStyle>
          <a:p>
            <a:fld id="{28EA7C6C-977A-4A13-85A9-D24D8A7081CA}" type="slidenum">
              <a:rPr lang="es-PE" smtClean="0"/>
              <a:t>‹Nº›</a:t>
            </a:fld>
            <a:endParaRPr lang="es-PE"/>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FBB633B-31F2-4BBA-A14D-90DFD63656EE}" type="datetimeFigureOut">
              <a:rPr lang="es-PE" smtClean="0"/>
              <a:t>28/01/2018</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28EA7C6C-977A-4A13-85A9-D24D8A7081CA}"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FBB633B-31F2-4BBA-A14D-90DFD63656EE}" type="datetimeFigureOut">
              <a:rPr lang="es-PE" smtClean="0"/>
              <a:t>28/01/2018</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28EA7C6C-977A-4A13-85A9-D24D8A7081CA}"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3FBB633B-31F2-4BBA-A14D-90DFD63656EE}" type="datetimeFigureOut">
              <a:rPr lang="es-PE" smtClean="0"/>
              <a:t>28/01/2018</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28EA7C6C-977A-4A13-85A9-D24D8A7081CA}"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3FBB633B-31F2-4BBA-A14D-90DFD63656EE}" type="datetimeFigureOut">
              <a:rPr lang="es-PE" smtClean="0"/>
              <a:t>28/01/2018</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28EA7C6C-977A-4A13-85A9-D24D8A7081CA}" type="slidenum">
              <a:rPr lang="es-PE" smtClean="0"/>
              <a:t>‹Nº›</a:t>
            </a:fld>
            <a:endParaRPr lang="es-PE"/>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FBB633B-31F2-4BBA-A14D-90DFD63656EE}" type="datetimeFigureOut">
              <a:rPr lang="es-PE" smtClean="0"/>
              <a:t>28/01/2018</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28EA7C6C-977A-4A13-85A9-D24D8A7081CA}"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3FBB633B-31F2-4BBA-A14D-90DFD63656EE}" type="datetimeFigureOut">
              <a:rPr lang="es-PE" smtClean="0"/>
              <a:t>28/01/2018</a:t>
            </a:fld>
            <a:endParaRPr lang="es-PE"/>
          </a:p>
        </p:txBody>
      </p:sp>
      <p:sp>
        <p:nvSpPr>
          <p:cNvPr id="8" name="7 Marcador de pie de página"/>
          <p:cNvSpPr>
            <a:spLocks noGrp="1"/>
          </p:cNvSpPr>
          <p:nvPr>
            <p:ph type="ftr" sz="quarter" idx="11"/>
          </p:nvPr>
        </p:nvSpPr>
        <p:spPr/>
        <p:txBody>
          <a:bodyPr/>
          <a:lstStyle>
            <a:extLst/>
          </a:lstStyle>
          <a:p>
            <a:endParaRPr lang="es-PE"/>
          </a:p>
        </p:txBody>
      </p:sp>
      <p:sp>
        <p:nvSpPr>
          <p:cNvPr id="9" name="8 Marcador de número de diapositiva"/>
          <p:cNvSpPr>
            <a:spLocks noGrp="1"/>
          </p:cNvSpPr>
          <p:nvPr>
            <p:ph type="sldNum" sz="quarter" idx="12"/>
          </p:nvPr>
        </p:nvSpPr>
        <p:spPr/>
        <p:txBody>
          <a:bodyPr/>
          <a:lstStyle>
            <a:extLst/>
          </a:lstStyle>
          <a:p>
            <a:fld id="{28EA7C6C-977A-4A13-85A9-D24D8A7081CA}"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3FBB633B-31F2-4BBA-A14D-90DFD63656EE}" type="datetimeFigureOut">
              <a:rPr lang="es-PE" smtClean="0"/>
              <a:t>28/01/2018</a:t>
            </a:fld>
            <a:endParaRPr lang="es-PE"/>
          </a:p>
        </p:txBody>
      </p:sp>
      <p:sp>
        <p:nvSpPr>
          <p:cNvPr id="4" name="3 Marcador de pie de página"/>
          <p:cNvSpPr>
            <a:spLocks noGrp="1"/>
          </p:cNvSpPr>
          <p:nvPr>
            <p:ph type="ftr" sz="quarter" idx="11"/>
          </p:nvPr>
        </p:nvSpPr>
        <p:spPr/>
        <p:txBody>
          <a:bodyPr/>
          <a:lstStyle>
            <a:extLst/>
          </a:lstStyle>
          <a:p>
            <a:endParaRPr lang="es-PE"/>
          </a:p>
        </p:txBody>
      </p:sp>
      <p:sp>
        <p:nvSpPr>
          <p:cNvPr id="5" name="4 Marcador de número de diapositiva"/>
          <p:cNvSpPr>
            <a:spLocks noGrp="1"/>
          </p:cNvSpPr>
          <p:nvPr>
            <p:ph type="sldNum" sz="quarter" idx="12"/>
          </p:nvPr>
        </p:nvSpPr>
        <p:spPr/>
        <p:txBody>
          <a:bodyPr/>
          <a:lstStyle>
            <a:extLst/>
          </a:lstStyle>
          <a:p>
            <a:fld id="{28EA7C6C-977A-4A13-85A9-D24D8A7081CA}"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3FBB633B-31F2-4BBA-A14D-90DFD63656EE}" type="datetimeFigureOut">
              <a:rPr lang="es-PE" smtClean="0"/>
              <a:t>28/01/2018</a:t>
            </a:fld>
            <a:endParaRPr lang="es-PE"/>
          </a:p>
        </p:txBody>
      </p:sp>
      <p:sp>
        <p:nvSpPr>
          <p:cNvPr id="3" name="2 Marcador de pie de página"/>
          <p:cNvSpPr>
            <a:spLocks noGrp="1"/>
          </p:cNvSpPr>
          <p:nvPr>
            <p:ph type="ftr" sz="quarter" idx="11"/>
          </p:nvPr>
        </p:nvSpPr>
        <p:spPr/>
        <p:txBody>
          <a:bodyPr/>
          <a:lstStyle>
            <a:extLst/>
          </a:lstStyle>
          <a:p>
            <a:endParaRPr lang="es-PE"/>
          </a:p>
        </p:txBody>
      </p:sp>
      <p:sp>
        <p:nvSpPr>
          <p:cNvPr id="4" name="3 Marcador de número de diapositiva"/>
          <p:cNvSpPr>
            <a:spLocks noGrp="1"/>
          </p:cNvSpPr>
          <p:nvPr>
            <p:ph type="sldNum" sz="quarter" idx="12"/>
          </p:nvPr>
        </p:nvSpPr>
        <p:spPr/>
        <p:txBody>
          <a:bodyPr/>
          <a:lstStyle>
            <a:extLst/>
          </a:lstStyle>
          <a:p>
            <a:fld id="{28EA7C6C-977A-4A13-85A9-D24D8A7081CA}" type="slidenum">
              <a:rPr lang="es-PE" smtClean="0"/>
              <a:t>‹Nº›</a:t>
            </a:fld>
            <a:endParaRPr lang="es-PE"/>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3FBB633B-31F2-4BBA-A14D-90DFD63656EE}" type="datetimeFigureOut">
              <a:rPr lang="es-PE" smtClean="0"/>
              <a:t>28/01/2018</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28EA7C6C-977A-4A13-85A9-D24D8A7081CA}"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3FBB633B-31F2-4BBA-A14D-90DFD63656EE}" type="datetimeFigureOut">
              <a:rPr lang="es-PE" smtClean="0"/>
              <a:t>28/01/2018</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28EA7C6C-977A-4A13-85A9-D24D8A7081CA}" type="slidenum">
              <a:rPr lang="es-PE" smtClean="0"/>
              <a:t>‹Nº›</a:t>
            </a:fld>
            <a:endParaRPr lang="es-PE"/>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FBB633B-31F2-4BBA-A14D-90DFD63656EE}" type="datetimeFigureOut">
              <a:rPr lang="es-PE" smtClean="0"/>
              <a:t>28/01/2018</a:t>
            </a:fld>
            <a:endParaRPr lang="es-PE"/>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PE"/>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8EA7C6C-977A-4A13-85A9-D24D8A7081CA}" type="slidenum">
              <a:rPr lang="es-PE" smtClean="0"/>
              <a:t>‹Nº›</a:t>
            </a:fld>
            <a:endParaRPr lang="es-PE"/>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ctr"/>
            <a:r>
              <a:rPr lang="es-PE" dirty="0" smtClean="0"/>
              <a:t>EL JUEGO COMO HERRAMIENTA DIAGNOSTICA</a:t>
            </a:r>
            <a:endParaRPr lang="es-PE" dirty="0"/>
          </a:p>
        </p:txBody>
      </p:sp>
      <p:sp>
        <p:nvSpPr>
          <p:cNvPr id="3" name="2 Subtítulo"/>
          <p:cNvSpPr>
            <a:spLocks noGrp="1"/>
          </p:cNvSpPr>
          <p:nvPr>
            <p:ph type="subTitle" idx="1"/>
          </p:nvPr>
        </p:nvSpPr>
        <p:spPr>
          <a:xfrm>
            <a:off x="1619672" y="5805264"/>
            <a:ext cx="7406640" cy="893744"/>
          </a:xfrm>
        </p:spPr>
        <p:txBody>
          <a:bodyPr/>
          <a:lstStyle/>
          <a:p>
            <a:r>
              <a:rPr lang="es-PE" dirty="0" smtClean="0"/>
              <a:t>Por: Alejandra Mendoza Claure</a:t>
            </a:r>
            <a:endParaRPr lang="es-P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167525"/>
            <a:ext cx="5678016" cy="359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598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Rol del psicólogo o evaluador</a:t>
            </a:r>
            <a:endParaRPr lang="es-PE" dirty="0"/>
          </a:p>
        </p:txBody>
      </p:sp>
      <p:sp>
        <p:nvSpPr>
          <p:cNvPr id="3" name="2 Marcador de contenido"/>
          <p:cNvSpPr>
            <a:spLocks noGrp="1"/>
          </p:cNvSpPr>
          <p:nvPr>
            <p:ph idx="1"/>
          </p:nvPr>
        </p:nvSpPr>
        <p:spPr/>
        <p:txBody>
          <a:bodyPr>
            <a:normAutofit fontScale="92500"/>
          </a:bodyPr>
          <a:lstStyle/>
          <a:p>
            <a:r>
              <a:rPr lang="es-PE" dirty="0"/>
              <a:t>Observador, aquí debemos conocer la problemática que el niño nos esta presentando para la elaboración de nuestras hipótesis. En ocasiones el niño nos pide que nos involucremos en el juego, en esta situación y por tratarse de la hora de juego diagnóstica, dejemos que sea el niño quién nos indique las características o rol que desea que realicemos en su juego, para que no interfieran nuestras propias fantasías.</a:t>
            </a:r>
            <a:endParaRPr lang="es-PE" dirty="0"/>
          </a:p>
        </p:txBody>
      </p:sp>
    </p:spTree>
    <p:extLst>
      <p:ext uri="{BB962C8B-B14F-4D97-AF65-F5344CB8AC3E}">
        <p14:creationId xmlns:p14="http://schemas.microsoft.com/office/powerpoint/2010/main" val="2149152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620688"/>
            <a:ext cx="7890080" cy="5627712"/>
          </a:xfrm>
        </p:spPr>
        <p:txBody>
          <a:bodyPr/>
          <a:lstStyle/>
          <a:p>
            <a:pPr algn="just"/>
            <a:r>
              <a:rPr lang="es-PE" dirty="0">
                <a:solidFill>
                  <a:schemeClr val="tx2">
                    <a:lumMod val="60000"/>
                    <a:lumOff val="40000"/>
                  </a:schemeClr>
                </a:solidFill>
              </a:rPr>
              <a:t>Registrar su </a:t>
            </a:r>
            <a:r>
              <a:rPr lang="es-PE" dirty="0" smtClean="0">
                <a:solidFill>
                  <a:schemeClr val="tx2">
                    <a:lumMod val="60000"/>
                    <a:lumOff val="40000"/>
                  </a:schemeClr>
                </a:solidFill>
              </a:rPr>
              <a:t>observación</a:t>
            </a:r>
            <a:r>
              <a:rPr lang="es-PE" dirty="0" smtClean="0"/>
              <a:t>: tenemos </a:t>
            </a:r>
            <a:r>
              <a:rPr lang="es-PE" dirty="0"/>
              <a:t>que hacer registro de nuestras observaciones, algunos profesionales utilizan las notas para no perder ningún detalle, otros anotan al final o </a:t>
            </a:r>
            <a:r>
              <a:rPr lang="es-PE" dirty="0" smtClean="0"/>
              <a:t>graban la hora de juego diagnostica.</a:t>
            </a:r>
            <a:endParaRPr lang="es-P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320" y="3717032"/>
            <a:ext cx="4135461" cy="2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906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dirty="0" smtClean="0"/>
              <a:t>Criterios de interpretación en la hora de juego diagnostico</a:t>
            </a:r>
            <a:endParaRPr lang="es-PE" dirty="0"/>
          </a:p>
        </p:txBody>
      </p:sp>
      <p:sp>
        <p:nvSpPr>
          <p:cNvPr id="3" name="2 Marcador de contenido"/>
          <p:cNvSpPr>
            <a:spLocks noGrp="1"/>
          </p:cNvSpPr>
          <p:nvPr>
            <p:ph idx="1"/>
          </p:nvPr>
        </p:nvSpPr>
        <p:spPr>
          <a:xfrm>
            <a:off x="1115616" y="1412776"/>
            <a:ext cx="8028384" cy="5256584"/>
          </a:xfrm>
        </p:spPr>
        <p:txBody>
          <a:bodyPr>
            <a:normAutofit lnSpcReduction="10000"/>
          </a:bodyPr>
          <a:lstStyle/>
          <a:p>
            <a:pPr marL="82296" indent="0">
              <a:buNone/>
            </a:pPr>
            <a:r>
              <a:rPr lang="es-PE" dirty="0" smtClean="0"/>
              <a:t>En la elección de juguetes y juegos debemos tener en cuenta los siguientes aspectos:</a:t>
            </a:r>
          </a:p>
          <a:p>
            <a:pPr marL="82296" indent="0">
              <a:buNone/>
            </a:pPr>
            <a:r>
              <a:rPr lang="es-PE" b="1" dirty="0">
                <a:solidFill>
                  <a:schemeClr val="tx2">
                    <a:lumMod val="60000"/>
                    <a:lumOff val="40000"/>
                  </a:schemeClr>
                </a:solidFill>
              </a:rPr>
              <a:t>La modalidad de aproximación:</a:t>
            </a:r>
          </a:p>
          <a:p>
            <a:r>
              <a:rPr lang="es-PE" dirty="0">
                <a:solidFill>
                  <a:schemeClr val="tx2">
                    <a:lumMod val="60000"/>
                    <a:lumOff val="40000"/>
                  </a:schemeClr>
                </a:solidFill>
              </a:rPr>
              <a:t>La </a:t>
            </a:r>
            <a:r>
              <a:rPr lang="es-PE" dirty="0" smtClean="0">
                <a:solidFill>
                  <a:schemeClr val="tx2">
                    <a:lumMod val="60000"/>
                    <a:lumOff val="40000"/>
                  </a:schemeClr>
                </a:solidFill>
              </a:rPr>
              <a:t>distancia: </a:t>
            </a:r>
            <a:r>
              <a:rPr lang="es-PE" dirty="0" smtClean="0"/>
              <a:t>el </a:t>
            </a:r>
            <a:r>
              <a:rPr lang="es-PE" dirty="0"/>
              <a:t>niño mira el juguete desde una distancia, pero no logra acercarse.</a:t>
            </a:r>
          </a:p>
          <a:p>
            <a:r>
              <a:rPr lang="es-PE" dirty="0" smtClean="0">
                <a:solidFill>
                  <a:schemeClr val="tx2">
                    <a:lumMod val="60000"/>
                    <a:lumOff val="40000"/>
                  </a:schemeClr>
                </a:solidFill>
              </a:rPr>
              <a:t>Dependencia</a:t>
            </a:r>
            <a:r>
              <a:rPr lang="es-PE" dirty="0" smtClean="0"/>
              <a:t>: espera </a:t>
            </a:r>
            <a:r>
              <a:rPr lang="es-PE" dirty="0"/>
              <a:t>nuestra indicación, para tomar algún </a:t>
            </a:r>
            <a:r>
              <a:rPr lang="es-PE" dirty="0" smtClean="0"/>
              <a:t>juguete.</a:t>
            </a:r>
            <a:endParaRPr lang="es-PE" dirty="0"/>
          </a:p>
          <a:p>
            <a:r>
              <a:rPr lang="es-PE" dirty="0" smtClean="0">
                <a:solidFill>
                  <a:schemeClr val="tx2">
                    <a:lumMod val="60000"/>
                    <a:lumOff val="40000"/>
                  </a:schemeClr>
                </a:solidFill>
              </a:rPr>
              <a:t>Evitativa</a:t>
            </a:r>
            <a:r>
              <a:rPr lang="es-PE" dirty="0" smtClean="0"/>
              <a:t>: se </a:t>
            </a:r>
            <a:r>
              <a:rPr lang="es-PE" dirty="0"/>
              <a:t>va aproximando lentamente al juguetes, en ocasiones con pequeñas </a:t>
            </a:r>
            <a:r>
              <a:rPr lang="es-PE" dirty="0" smtClean="0"/>
              <a:t>pausas.</a:t>
            </a:r>
            <a:endParaRPr lang="es-PE" dirty="0"/>
          </a:p>
          <a:p>
            <a:r>
              <a:rPr lang="es-PE" dirty="0" smtClean="0">
                <a:solidFill>
                  <a:schemeClr val="tx2">
                    <a:lumMod val="60000"/>
                    <a:lumOff val="40000"/>
                  </a:schemeClr>
                </a:solidFill>
              </a:rPr>
              <a:t>Dubitativa</a:t>
            </a:r>
            <a:r>
              <a:rPr lang="es-PE" dirty="0" smtClean="0"/>
              <a:t>: toma </a:t>
            </a:r>
            <a:r>
              <a:rPr lang="es-PE" dirty="0"/>
              <a:t>y deja los </a:t>
            </a:r>
            <a:r>
              <a:rPr lang="es-PE" dirty="0" smtClean="0"/>
              <a:t>materiales.</a:t>
            </a:r>
            <a:endParaRPr lang="es-PE" dirty="0"/>
          </a:p>
          <a:p>
            <a:pPr marL="82296" indent="0">
              <a:buNone/>
            </a:pPr>
            <a:endParaRPr lang="es-PE" dirty="0" smtClean="0"/>
          </a:p>
          <a:p>
            <a:pPr marL="82296" indent="0">
              <a:buNone/>
            </a:pPr>
            <a:endParaRPr lang="es-PE" dirty="0"/>
          </a:p>
        </p:txBody>
      </p:sp>
    </p:spTree>
    <p:extLst>
      <p:ext uri="{BB962C8B-B14F-4D97-AF65-F5344CB8AC3E}">
        <p14:creationId xmlns:p14="http://schemas.microsoft.com/office/powerpoint/2010/main" val="3622999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260648"/>
            <a:ext cx="7818072" cy="6408712"/>
          </a:xfrm>
        </p:spPr>
        <p:txBody>
          <a:bodyPr/>
          <a:lstStyle/>
          <a:p>
            <a:pPr algn="just"/>
            <a:r>
              <a:rPr lang="es-PE" dirty="0" smtClean="0">
                <a:solidFill>
                  <a:schemeClr val="tx2">
                    <a:lumMod val="60000"/>
                    <a:lumOff val="40000"/>
                  </a:schemeClr>
                </a:solidFill>
              </a:rPr>
              <a:t>Irrupción: </a:t>
            </a:r>
            <a:r>
              <a:rPr lang="es-PE" dirty="0" smtClean="0"/>
              <a:t>toma </a:t>
            </a:r>
            <a:r>
              <a:rPr lang="es-PE" dirty="0"/>
              <a:t>bruscamente los materiales o de forma </a:t>
            </a:r>
            <a:r>
              <a:rPr lang="es-PE" dirty="0" smtClean="0"/>
              <a:t>caótica. Es </a:t>
            </a:r>
            <a:r>
              <a:rPr lang="es-PE" dirty="0"/>
              <a:t>de suma importancia observar el primer juguete que toma el niño, si es de acorde a su edad, conocer la relación o la iniciativa que lo llevo a tomar el material de la sala</a:t>
            </a:r>
            <a:r>
              <a:rPr lang="es-PE" dirty="0" smtClean="0"/>
              <a:t>.</a:t>
            </a:r>
          </a:p>
          <a:p>
            <a:pPr algn="just"/>
            <a:r>
              <a:rPr lang="es-PE" dirty="0" smtClean="0">
                <a:solidFill>
                  <a:schemeClr val="tx2">
                    <a:lumMod val="60000"/>
                    <a:lumOff val="40000"/>
                  </a:schemeClr>
                </a:solidFill>
              </a:rPr>
              <a:t>Plasticidad: </a:t>
            </a:r>
            <a:r>
              <a:rPr lang="es-PE" dirty="0" smtClean="0"/>
              <a:t>el </a:t>
            </a:r>
            <a:r>
              <a:rPr lang="es-PE" dirty="0"/>
              <a:t>niño toma el juguete y puede expresar sus fantasías en el </a:t>
            </a:r>
            <a:r>
              <a:rPr lang="es-PE" dirty="0" smtClean="0"/>
              <a:t>juguete.</a:t>
            </a:r>
          </a:p>
          <a:p>
            <a:pPr marL="82296" indent="0" algn="just">
              <a:buNone/>
            </a:pPr>
            <a:endParaRPr lang="es-P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364" y="4533894"/>
            <a:ext cx="2938827" cy="206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193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836712"/>
            <a:ext cx="7416824" cy="5256584"/>
          </a:xfrm>
        </p:spPr>
        <p:txBody>
          <a:bodyPr>
            <a:normAutofit/>
          </a:bodyPr>
          <a:lstStyle/>
          <a:p>
            <a:pPr marL="82296" indent="0" algn="just">
              <a:buNone/>
            </a:pPr>
            <a:endParaRPr lang="es-PE" dirty="0">
              <a:solidFill>
                <a:schemeClr val="tx2">
                  <a:lumMod val="60000"/>
                  <a:lumOff val="40000"/>
                </a:schemeClr>
              </a:solidFill>
            </a:endParaRPr>
          </a:p>
          <a:p>
            <a:pPr algn="just"/>
            <a:r>
              <a:rPr lang="es-PE" dirty="0" smtClean="0">
                <a:solidFill>
                  <a:schemeClr val="tx2">
                    <a:lumMod val="60000"/>
                    <a:lumOff val="40000"/>
                  </a:schemeClr>
                </a:solidFill>
              </a:rPr>
              <a:t>Rigidez</a:t>
            </a:r>
            <a:r>
              <a:rPr lang="es-PE" dirty="0" smtClean="0"/>
              <a:t>: es </a:t>
            </a:r>
            <a:r>
              <a:rPr lang="es-PE" dirty="0"/>
              <a:t>un juego monótono y con poca capacidad de </a:t>
            </a:r>
            <a:r>
              <a:rPr lang="es-PE" dirty="0" smtClean="0"/>
              <a:t>creatividad, </a:t>
            </a:r>
            <a:r>
              <a:rPr lang="es-PE" dirty="0"/>
              <a:t>estereotipado </a:t>
            </a:r>
            <a:r>
              <a:rPr lang="es-PE" dirty="0" smtClean="0"/>
              <a:t>(cuando </a:t>
            </a:r>
            <a:r>
              <a:rPr lang="es-PE" dirty="0"/>
              <a:t>los niños juegan un solo juego y lo repiten, en algunos casos el niño mantiene esta repetición a lo largo de la hora de juego diagnóstica</a:t>
            </a:r>
            <a:r>
              <a:rPr lang="es-PE" dirty="0" smtClean="0"/>
              <a:t>).</a:t>
            </a:r>
          </a:p>
        </p:txBody>
      </p:sp>
    </p:spTree>
    <p:extLst>
      <p:ext uri="{BB962C8B-B14F-4D97-AF65-F5344CB8AC3E}">
        <p14:creationId xmlns:p14="http://schemas.microsoft.com/office/powerpoint/2010/main" val="3206593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980728"/>
            <a:ext cx="7890080" cy="5267672"/>
          </a:xfrm>
        </p:spPr>
        <p:txBody>
          <a:bodyPr>
            <a:normAutofit fontScale="77500" lnSpcReduction="20000"/>
          </a:bodyPr>
          <a:lstStyle/>
          <a:p>
            <a:pPr marL="82296" indent="0" algn="just">
              <a:buNone/>
            </a:pPr>
            <a:endParaRPr lang="es-PE" dirty="0" smtClean="0"/>
          </a:p>
          <a:p>
            <a:pPr marL="82296" indent="0" algn="just">
              <a:buNone/>
            </a:pPr>
            <a:r>
              <a:rPr lang="es-PE" dirty="0"/>
              <a:t>También se debe observar la capacidad simbólica del niño en el juego, como</a:t>
            </a:r>
            <a:r>
              <a:rPr lang="es-PE" dirty="0" smtClean="0"/>
              <a:t>:</a:t>
            </a:r>
            <a:endParaRPr lang="es-PE" dirty="0"/>
          </a:p>
          <a:p>
            <a:pPr marL="82296" indent="0" algn="just">
              <a:buNone/>
            </a:pPr>
            <a:endParaRPr lang="es-PE" dirty="0"/>
          </a:p>
          <a:p>
            <a:pPr algn="just"/>
            <a:r>
              <a:rPr lang="es-PE" dirty="0">
                <a:solidFill>
                  <a:schemeClr val="tx2">
                    <a:lumMod val="60000"/>
                    <a:lumOff val="40000"/>
                  </a:schemeClr>
                </a:solidFill>
              </a:rPr>
              <a:t>La riqueza expresiva: </a:t>
            </a:r>
            <a:r>
              <a:rPr lang="es-PE" dirty="0"/>
              <a:t>es la capacidad del niño para buscar materiales con los cuales pueda expresar su problemática.</a:t>
            </a:r>
          </a:p>
          <a:p>
            <a:endParaRPr lang="es-PE" dirty="0" smtClean="0">
              <a:solidFill>
                <a:schemeClr val="tx2">
                  <a:lumMod val="60000"/>
                  <a:lumOff val="40000"/>
                </a:schemeClr>
              </a:solidFill>
            </a:endParaRPr>
          </a:p>
          <a:p>
            <a:r>
              <a:rPr lang="es-PE" dirty="0" smtClean="0">
                <a:solidFill>
                  <a:schemeClr val="tx2">
                    <a:lumMod val="60000"/>
                    <a:lumOff val="40000"/>
                  </a:schemeClr>
                </a:solidFill>
              </a:rPr>
              <a:t>Capacidad </a:t>
            </a:r>
            <a:r>
              <a:rPr lang="es-PE" dirty="0">
                <a:solidFill>
                  <a:schemeClr val="tx2">
                    <a:lumMod val="60000"/>
                    <a:lumOff val="40000"/>
                  </a:schemeClr>
                </a:solidFill>
              </a:rPr>
              <a:t>intelectual: </a:t>
            </a:r>
            <a:r>
              <a:rPr lang="es-PE" dirty="0"/>
              <a:t>observaremos si el niños puede manejar la realidad acorde a su edad cronológica</a:t>
            </a:r>
            <a:r>
              <a:rPr lang="es-PE" dirty="0" smtClean="0"/>
              <a:t>.</a:t>
            </a:r>
          </a:p>
          <a:p>
            <a:pPr marL="82296" indent="0">
              <a:buNone/>
            </a:pPr>
            <a:endParaRPr lang="es-PE" dirty="0" smtClean="0"/>
          </a:p>
          <a:p>
            <a:r>
              <a:rPr lang="es-PE" dirty="0">
                <a:solidFill>
                  <a:schemeClr val="tx2">
                    <a:lumMod val="60000"/>
                    <a:lumOff val="40000"/>
                  </a:schemeClr>
                </a:solidFill>
              </a:rPr>
              <a:t>Conflicto: </a:t>
            </a:r>
            <a:r>
              <a:rPr lang="es-PE" dirty="0"/>
              <a:t>aquí veremos el contenido de la simbolización.</a:t>
            </a:r>
          </a:p>
          <a:p>
            <a:pPr marL="82296" indent="0">
              <a:buNone/>
            </a:pPr>
            <a:r>
              <a:rPr lang="es-PE" dirty="0"/>
              <a:t/>
            </a:r>
            <a:br>
              <a:rPr lang="es-PE" dirty="0"/>
            </a:br>
            <a:endParaRPr lang="es-PE" dirty="0"/>
          </a:p>
          <a:p>
            <a:endParaRPr lang="es-PE" dirty="0"/>
          </a:p>
        </p:txBody>
      </p:sp>
    </p:spTree>
    <p:extLst>
      <p:ext uri="{BB962C8B-B14F-4D97-AF65-F5344CB8AC3E}">
        <p14:creationId xmlns:p14="http://schemas.microsoft.com/office/powerpoint/2010/main" val="3317284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marL="82296" indent="0" algn="just">
              <a:buNone/>
            </a:pPr>
            <a:r>
              <a:rPr lang="es-PE" dirty="0" smtClean="0">
                <a:solidFill>
                  <a:schemeClr val="tx2">
                    <a:lumMod val="60000"/>
                    <a:lumOff val="40000"/>
                  </a:schemeClr>
                </a:solidFill>
              </a:rPr>
              <a:t>Personificación:</a:t>
            </a:r>
            <a:endParaRPr lang="es-PE" dirty="0">
              <a:solidFill>
                <a:schemeClr val="tx2">
                  <a:lumMod val="60000"/>
                  <a:lumOff val="40000"/>
                </a:schemeClr>
              </a:solidFill>
            </a:endParaRPr>
          </a:p>
          <a:p>
            <a:pPr algn="just"/>
            <a:r>
              <a:rPr lang="es-PE" dirty="0"/>
              <a:t>El niño exterioriza roles en forma dramática o puede adjudicar a los materiales de juegos situaciones o conflictos</a:t>
            </a:r>
            <a:r>
              <a:rPr lang="es-PE" dirty="0" smtClean="0"/>
              <a:t>.</a:t>
            </a:r>
          </a:p>
          <a:p>
            <a:pPr marL="82296" indent="0" algn="just">
              <a:buNone/>
            </a:pPr>
            <a:endParaRPr lang="es-PE" dirty="0"/>
          </a:p>
          <a:p>
            <a:pPr marL="82296" indent="0" algn="just">
              <a:buNone/>
            </a:pPr>
            <a:r>
              <a:rPr lang="es-PE" dirty="0"/>
              <a:t>Dentro de la hora de juego es significativo observar la tolerancia a la frustración en el juego de los niños, por ejemplo: se enoja por las dificultades que puedan darse por no realizar adecuadamente un juego, es un niño muy pasivo.</a:t>
            </a:r>
          </a:p>
          <a:p>
            <a:endParaRPr lang="es-PE" dirty="0"/>
          </a:p>
        </p:txBody>
      </p:sp>
    </p:spTree>
    <p:extLst>
      <p:ext uri="{BB962C8B-B14F-4D97-AF65-F5344CB8AC3E}">
        <p14:creationId xmlns:p14="http://schemas.microsoft.com/office/powerpoint/2010/main" val="4188738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Criterios de interpretación</a:t>
            </a:r>
            <a:endParaRPr lang="es-PE" dirty="0"/>
          </a:p>
        </p:txBody>
      </p:sp>
      <p:sp>
        <p:nvSpPr>
          <p:cNvPr id="3" name="2 Marcador de contenido"/>
          <p:cNvSpPr>
            <a:spLocks noGrp="1"/>
          </p:cNvSpPr>
          <p:nvPr>
            <p:ph idx="1"/>
          </p:nvPr>
        </p:nvSpPr>
        <p:spPr>
          <a:xfrm>
            <a:off x="1043608" y="1268760"/>
            <a:ext cx="8100392" cy="5472608"/>
          </a:xfrm>
        </p:spPr>
        <p:txBody>
          <a:bodyPr>
            <a:normAutofit/>
          </a:bodyPr>
          <a:lstStyle/>
          <a:p>
            <a:pPr marL="82296" indent="0" algn="just">
              <a:buNone/>
            </a:pPr>
            <a:r>
              <a:rPr lang="es-PE" b="1" dirty="0" smtClean="0">
                <a:solidFill>
                  <a:schemeClr val="tx2">
                    <a:lumMod val="60000"/>
                    <a:lumOff val="40000"/>
                  </a:schemeClr>
                </a:solidFill>
              </a:rPr>
              <a:t>El </a:t>
            </a:r>
            <a:r>
              <a:rPr lang="es-PE" b="1" dirty="0">
                <a:solidFill>
                  <a:schemeClr val="tx2">
                    <a:lumMod val="60000"/>
                    <a:lumOff val="40000"/>
                  </a:schemeClr>
                </a:solidFill>
              </a:rPr>
              <a:t>juego del niño es adecuado “normal”</a:t>
            </a:r>
            <a:endParaRPr lang="es-PE" dirty="0">
              <a:solidFill>
                <a:schemeClr val="tx2">
                  <a:lumMod val="60000"/>
                  <a:lumOff val="40000"/>
                </a:schemeClr>
              </a:solidFill>
            </a:endParaRPr>
          </a:p>
          <a:p>
            <a:pPr algn="just"/>
            <a:r>
              <a:rPr lang="es-PE" dirty="0"/>
              <a:t>La plasticidad en el juego contiene buena </a:t>
            </a:r>
            <a:r>
              <a:rPr lang="es-PE" dirty="0" smtClean="0"/>
              <a:t>creatividad y </a:t>
            </a:r>
            <a:r>
              <a:rPr lang="es-PE" dirty="0"/>
              <a:t>capacidad simbólica.</a:t>
            </a:r>
          </a:p>
          <a:p>
            <a:pPr algn="just"/>
            <a:r>
              <a:rPr lang="es-PE" dirty="0"/>
              <a:t>Sus representaciones de situaciones son de acorde a su momento evolutivo, su contexto sociocultural y su realidad familiar.</a:t>
            </a:r>
          </a:p>
          <a:p>
            <a:pPr algn="just"/>
            <a:r>
              <a:rPr lang="es-PE" dirty="0"/>
              <a:t>Personificaciones que se aproximan a los objetos reales representados equilibrio entre fantasía y realidad</a:t>
            </a:r>
            <a:r>
              <a:rPr lang="es-PE" dirty="0" smtClean="0"/>
              <a:t>.</a:t>
            </a:r>
          </a:p>
        </p:txBody>
      </p:sp>
    </p:spTree>
    <p:extLst>
      <p:ext uri="{BB962C8B-B14F-4D97-AF65-F5344CB8AC3E}">
        <p14:creationId xmlns:p14="http://schemas.microsoft.com/office/powerpoint/2010/main" val="1878700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620688"/>
            <a:ext cx="7890080" cy="6048672"/>
          </a:xfrm>
        </p:spPr>
        <p:txBody>
          <a:bodyPr>
            <a:normAutofit fontScale="92500"/>
          </a:bodyPr>
          <a:lstStyle/>
          <a:p>
            <a:pPr marL="82296" indent="0" algn="ctr">
              <a:buNone/>
            </a:pPr>
            <a:r>
              <a:rPr lang="es-PE" b="1" dirty="0">
                <a:solidFill>
                  <a:schemeClr val="tx2">
                    <a:lumMod val="60000"/>
                    <a:lumOff val="40000"/>
                  </a:schemeClr>
                </a:solidFill>
              </a:rPr>
              <a:t>El juego del niño neurótico</a:t>
            </a:r>
            <a:endParaRPr lang="es-PE" dirty="0">
              <a:solidFill>
                <a:schemeClr val="tx2">
                  <a:lumMod val="60000"/>
                  <a:lumOff val="40000"/>
                </a:schemeClr>
              </a:solidFill>
            </a:endParaRPr>
          </a:p>
          <a:p>
            <a:pPr algn="just"/>
            <a:r>
              <a:rPr lang="es-PE" dirty="0"/>
              <a:t>Su capacidad simbólica, le permite la emergencia de </a:t>
            </a:r>
            <a:r>
              <a:rPr lang="es-PE" dirty="0" smtClean="0"/>
              <a:t>sus </a:t>
            </a:r>
            <a:r>
              <a:rPr lang="es-PE" dirty="0"/>
              <a:t>conflictos en el “como si” de la situación de juego. Capacidad de discriminar entre fantasía y realidad.</a:t>
            </a:r>
          </a:p>
          <a:p>
            <a:pPr algn="just"/>
            <a:r>
              <a:rPr lang="es-PE" dirty="0"/>
              <a:t>Capacidad de comunicación con el psicólogo o terapeuta y con los juguetes.</a:t>
            </a:r>
          </a:p>
          <a:p>
            <a:pPr algn="just"/>
            <a:r>
              <a:rPr lang="es-PE" dirty="0"/>
              <a:t>Bajo umbral de tolerancia a la frustración o por lo contrario evidencian </a:t>
            </a:r>
            <a:r>
              <a:rPr lang="es-PE" dirty="0" smtClean="0"/>
              <a:t>sobre adaptación </a:t>
            </a:r>
            <a:r>
              <a:rPr lang="es-PE" dirty="0"/>
              <a:t>en ciertas áreas</a:t>
            </a:r>
            <a:r>
              <a:rPr lang="es-PE" dirty="0" smtClean="0"/>
              <a:t>.</a:t>
            </a:r>
          </a:p>
          <a:p>
            <a:pPr algn="just"/>
            <a:r>
              <a:rPr lang="es-PE" dirty="0"/>
              <a:t>Dramatizan personajes cercanos a la realidad, con cierta dosis de omnipotencia y agresividad.</a:t>
            </a:r>
          </a:p>
          <a:p>
            <a:endParaRPr lang="es-PE" dirty="0"/>
          </a:p>
          <a:p>
            <a:pPr algn="just"/>
            <a:endParaRPr lang="es-PE" dirty="0"/>
          </a:p>
          <a:p>
            <a:endParaRPr lang="es-PE" dirty="0"/>
          </a:p>
        </p:txBody>
      </p:sp>
    </p:spTree>
    <p:extLst>
      <p:ext uri="{BB962C8B-B14F-4D97-AF65-F5344CB8AC3E}">
        <p14:creationId xmlns:p14="http://schemas.microsoft.com/office/powerpoint/2010/main" val="1190111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620688"/>
            <a:ext cx="7890080" cy="5627712"/>
          </a:xfrm>
        </p:spPr>
        <p:txBody>
          <a:bodyPr>
            <a:normAutofit fontScale="92500"/>
          </a:bodyPr>
          <a:lstStyle/>
          <a:p>
            <a:pPr marL="82296" indent="0">
              <a:buNone/>
            </a:pPr>
            <a:r>
              <a:rPr lang="es-PE" b="1" dirty="0">
                <a:solidFill>
                  <a:schemeClr val="tx2">
                    <a:lumMod val="60000"/>
                    <a:lumOff val="40000"/>
                  </a:schemeClr>
                </a:solidFill>
              </a:rPr>
              <a:t>El juego del niño psicótico</a:t>
            </a:r>
            <a:endParaRPr lang="es-PE" dirty="0">
              <a:solidFill>
                <a:schemeClr val="tx2">
                  <a:lumMod val="60000"/>
                  <a:lumOff val="40000"/>
                </a:schemeClr>
              </a:solidFill>
            </a:endParaRPr>
          </a:p>
          <a:p>
            <a:pPr algn="just"/>
            <a:r>
              <a:rPr lang="es-PE" dirty="0"/>
              <a:t>Dificultad para jugar.</a:t>
            </a:r>
          </a:p>
          <a:p>
            <a:pPr algn="just"/>
            <a:r>
              <a:rPr lang="es-PE" dirty="0"/>
              <a:t>No se trataría de un juego, en sentido estricto, en tanto hay simbolización (significante y significado son una misma cosa). Es sólo un juego de descarga.</a:t>
            </a:r>
          </a:p>
          <a:p>
            <a:pPr algn="just"/>
            <a:r>
              <a:rPr lang="es-PE" dirty="0"/>
              <a:t>Los personajes son extremadamente crueles.</a:t>
            </a:r>
          </a:p>
          <a:p>
            <a:pPr algn="just"/>
            <a:r>
              <a:rPr lang="es-PE" dirty="0"/>
              <a:t>Lenguaje poco adecuado y actitudes bizarras.</a:t>
            </a:r>
          </a:p>
          <a:p>
            <a:pPr algn="just"/>
            <a:r>
              <a:rPr lang="es-PE" dirty="0"/>
              <a:t>Dificultades de adecuación a la realidad.</a:t>
            </a:r>
          </a:p>
          <a:p>
            <a:pPr algn="just"/>
            <a:r>
              <a:rPr lang="es-PE" dirty="0"/>
              <a:t>Baja tolerancia a la frustración.</a:t>
            </a:r>
          </a:p>
          <a:p>
            <a:endParaRPr lang="es-PE" dirty="0"/>
          </a:p>
        </p:txBody>
      </p:sp>
    </p:spTree>
    <p:extLst>
      <p:ext uri="{BB962C8B-B14F-4D97-AF65-F5344CB8AC3E}">
        <p14:creationId xmlns:p14="http://schemas.microsoft.com/office/powerpoint/2010/main" val="27344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PE" dirty="0" smtClean="0"/>
              <a:t>QUE ES?</a:t>
            </a:r>
            <a:endParaRPr lang="es-PE" dirty="0"/>
          </a:p>
        </p:txBody>
      </p:sp>
      <p:sp>
        <p:nvSpPr>
          <p:cNvPr id="3" name="2 Marcador de contenido"/>
          <p:cNvSpPr>
            <a:spLocks noGrp="1"/>
          </p:cNvSpPr>
          <p:nvPr>
            <p:ph idx="1"/>
          </p:nvPr>
        </p:nvSpPr>
        <p:spPr>
          <a:xfrm>
            <a:off x="971600" y="1340768"/>
            <a:ext cx="8172400" cy="4907632"/>
          </a:xfrm>
        </p:spPr>
        <p:txBody>
          <a:bodyPr/>
          <a:lstStyle/>
          <a:p>
            <a:r>
              <a:rPr lang="es-PE" dirty="0" smtClean="0"/>
              <a:t>es </a:t>
            </a:r>
            <a:r>
              <a:rPr lang="es-PE" dirty="0"/>
              <a:t>una técnica que podemos utilizar dentro del proceso </a:t>
            </a:r>
            <a:r>
              <a:rPr lang="es-PE" dirty="0" smtClean="0"/>
              <a:t>psicodiagnostico </a:t>
            </a:r>
            <a:r>
              <a:rPr lang="es-PE" dirty="0"/>
              <a:t>con el objetivo de conocer la realidad del niño(a) y complementar la entrevista inicial con los padres, la anamnesis, las técnicas proyectivas y </a:t>
            </a:r>
            <a:r>
              <a:rPr lang="es-PE" dirty="0" smtClean="0"/>
              <a:t>psicométricas y otras herramientas que vayamos a utilizar.</a:t>
            </a:r>
            <a:endParaRPr lang="es-PE" dirty="0"/>
          </a:p>
        </p:txBody>
      </p:sp>
    </p:spTree>
    <p:extLst>
      <p:ext uri="{BB962C8B-B14F-4D97-AF65-F5344CB8AC3E}">
        <p14:creationId xmlns:p14="http://schemas.microsoft.com/office/powerpoint/2010/main" val="160936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solidFill>
                  <a:schemeClr val="tx2">
                    <a:lumMod val="60000"/>
                    <a:lumOff val="40000"/>
                  </a:schemeClr>
                </a:solidFill>
              </a:rPr>
              <a:t>PUNTOS IMPORTANTES:</a:t>
            </a:r>
            <a:endParaRPr lang="es-PE" dirty="0">
              <a:solidFill>
                <a:schemeClr val="tx2">
                  <a:lumMod val="60000"/>
                  <a:lumOff val="40000"/>
                </a:schemeClr>
              </a:solidFill>
            </a:endParaRPr>
          </a:p>
        </p:txBody>
      </p:sp>
      <p:sp>
        <p:nvSpPr>
          <p:cNvPr id="3" name="2 Marcador de contenido"/>
          <p:cNvSpPr>
            <a:spLocks noGrp="1"/>
          </p:cNvSpPr>
          <p:nvPr>
            <p:ph idx="1"/>
          </p:nvPr>
        </p:nvSpPr>
        <p:spPr>
          <a:xfrm>
            <a:off x="1043608" y="1340768"/>
            <a:ext cx="7890080" cy="4907632"/>
          </a:xfrm>
        </p:spPr>
        <p:txBody>
          <a:bodyPr>
            <a:normAutofit fontScale="85000" lnSpcReduction="10000"/>
          </a:bodyPr>
          <a:lstStyle/>
          <a:p>
            <a:pPr algn="just"/>
            <a:r>
              <a:rPr lang="es-PE" dirty="0" smtClean="0"/>
              <a:t>El juego es una herramienta muy importante de evaluación psicodiagnostico</a:t>
            </a:r>
          </a:p>
          <a:p>
            <a:pPr algn="just"/>
            <a:r>
              <a:rPr lang="es-PE" dirty="0" smtClean="0"/>
              <a:t>Se debe diferenciar la hora de juego diagnostica, con el juego terapéutico</a:t>
            </a:r>
          </a:p>
          <a:p>
            <a:pPr algn="just"/>
            <a:r>
              <a:rPr lang="es-PE" dirty="0" smtClean="0"/>
              <a:t>La sala y los materiales, son elementos importantes a tomar en cuenta</a:t>
            </a:r>
          </a:p>
          <a:p>
            <a:pPr algn="just"/>
            <a:r>
              <a:rPr lang="es-PE" dirty="0" smtClean="0"/>
              <a:t>El rol del psicólogo debe estar muy claro, ya que será de observador, y no deberá interferir en el juego del niño</a:t>
            </a:r>
          </a:p>
          <a:p>
            <a:pPr algn="just"/>
            <a:r>
              <a:rPr lang="es-PE" dirty="0" smtClean="0"/>
              <a:t>Hay muchos criterios que se deben tomar en cuenta al momento de evaluar, como: los juguetes que utiliza, el espacio, la capacidad simbólica, etc.</a:t>
            </a:r>
            <a:endParaRPr lang="es-PE" dirty="0"/>
          </a:p>
        </p:txBody>
      </p:sp>
    </p:spTree>
    <p:extLst>
      <p:ext uri="{BB962C8B-B14F-4D97-AF65-F5344CB8AC3E}">
        <p14:creationId xmlns:p14="http://schemas.microsoft.com/office/powerpoint/2010/main" val="372285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980728"/>
            <a:ext cx="7818072" cy="5267672"/>
          </a:xfrm>
        </p:spPr>
        <p:txBody>
          <a:bodyPr/>
          <a:lstStyle/>
          <a:p>
            <a:pPr marL="82296" indent="0">
              <a:buNone/>
            </a:pPr>
            <a:endParaRPr lang="es-PE" dirty="0" smtClean="0"/>
          </a:p>
          <a:p>
            <a:pPr marL="82296" indent="0">
              <a:buNone/>
            </a:pPr>
            <a:endParaRPr lang="es-PE" dirty="0"/>
          </a:p>
          <a:p>
            <a:pPr marL="82296" indent="0">
              <a:buNone/>
            </a:pPr>
            <a:endParaRPr lang="es-PE" dirty="0" smtClean="0"/>
          </a:p>
          <a:p>
            <a:pPr marL="82296" indent="0" algn="ctr">
              <a:buNone/>
            </a:pPr>
            <a:r>
              <a:rPr lang="es-PE" sz="4800" b="1" dirty="0" smtClean="0">
                <a:solidFill>
                  <a:schemeClr val="tx2">
                    <a:lumMod val="60000"/>
                    <a:lumOff val="40000"/>
                  </a:schemeClr>
                </a:solidFill>
              </a:rPr>
              <a:t>¡¡¡GRACIAS POR SU ATENCION!!!</a:t>
            </a:r>
          </a:p>
          <a:p>
            <a:pPr marL="82296" indent="0">
              <a:buNone/>
            </a:pPr>
            <a:endParaRPr lang="es-PE" b="1" dirty="0">
              <a:solidFill>
                <a:schemeClr val="tx2">
                  <a:lumMod val="60000"/>
                  <a:lumOff val="40000"/>
                </a:schemeClr>
              </a:solidFill>
            </a:endParaRPr>
          </a:p>
        </p:txBody>
      </p:sp>
    </p:spTree>
    <p:extLst>
      <p:ext uri="{BB962C8B-B14F-4D97-AF65-F5344CB8AC3E}">
        <p14:creationId xmlns:p14="http://schemas.microsoft.com/office/powerpoint/2010/main" val="473527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dirty="0" smtClean="0"/>
              <a:t>diferencias entre juego terapéutico y juego diagnostico</a:t>
            </a:r>
            <a:endParaRPr lang="es-PE"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568034404"/>
              </p:ext>
            </p:extLst>
          </p:nvPr>
        </p:nvGraphicFramePr>
        <p:xfrm>
          <a:off x="1187624" y="1844824"/>
          <a:ext cx="7776864" cy="4095368"/>
        </p:xfrm>
        <a:graphic>
          <a:graphicData uri="http://schemas.openxmlformats.org/drawingml/2006/table">
            <a:tbl>
              <a:tblPr firstRow="1" bandRow="1">
                <a:tableStyleId>{5C22544A-7EE6-4342-B048-85BDC9FD1C3A}</a:tableStyleId>
              </a:tblPr>
              <a:tblGrid>
                <a:gridCol w="3888432"/>
                <a:gridCol w="3888432"/>
              </a:tblGrid>
              <a:tr h="651536">
                <a:tc>
                  <a:txBody>
                    <a:bodyPr/>
                    <a:lstStyle/>
                    <a:p>
                      <a:r>
                        <a:rPr lang="es-PE" dirty="0" smtClean="0"/>
                        <a:t>EL</a:t>
                      </a:r>
                      <a:r>
                        <a:rPr lang="es-PE" baseline="0" dirty="0" smtClean="0"/>
                        <a:t> JUEGO COMO DIAGNOSTICO</a:t>
                      </a:r>
                      <a:endParaRPr lang="es-PE" dirty="0"/>
                    </a:p>
                  </a:txBody>
                  <a:tcPr/>
                </a:tc>
                <a:tc>
                  <a:txBody>
                    <a:bodyPr/>
                    <a:lstStyle/>
                    <a:p>
                      <a:r>
                        <a:rPr lang="es-PE" dirty="0" smtClean="0"/>
                        <a:t>EL  JUEGO COMO TERAPIA</a:t>
                      </a:r>
                      <a:endParaRPr lang="es-PE" dirty="0"/>
                    </a:p>
                  </a:txBody>
                  <a:tcPr/>
                </a:tc>
              </a:tr>
              <a:tr h="3443832">
                <a:tc>
                  <a:txBody>
                    <a:bodyPr/>
                    <a:lstStyle/>
                    <a:p>
                      <a:pPr marL="285750" indent="-285750">
                        <a:buFont typeface="Arial" pitchFamily="34" charset="0"/>
                        <a:buChar char="•"/>
                      </a:pPr>
                      <a:r>
                        <a:rPr lang="es-PE" dirty="0" smtClean="0"/>
                        <a:t>Supone un proceso, que tiene un comienzo, un desarrollo y fin.</a:t>
                      </a:r>
                    </a:p>
                    <a:p>
                      <a:endParaRPr lang="es-PE" dirty="0" smtClean="0"/>
                    </a:p>
                    <a:p>
                      <a:pPr marL="285750" indent="-285750">
                        <a:buFont typeface="Arial" pitchFamily="34" charset="0"/>
                        <a:buChar char="•"/>
                      </a:pPr>
                      <a:r>
                        <a:rPr lang="es-PE" dirty="0" smtClean="0"/>
                        <a:t>Opera como una unidad y se la debe interpretar como tal.</a:t>
                      </a:r>
                    </a:p>
                    <a:p>
                      <a:pPr marL="285750" indent="-285750">
                        <a:buFont typeface="Arial" pitchFamily="34" charset="0"/>
                        <a:buChar char="•"/>
                      </a:pPr>
                      <a:r>
                        <a:rPr lang="es-PE" dirty="0" smtClean="0"/>
                        <a:t>Se realiza en una sola sesión (una hora técnica).</a:t>
                      </a:r>
                    </a:p>
                    <a:p>
                      <a:pPr marL="285750" indent="-285750">
                        <a:buFont typeface="Arial" pitchFamily="34" charset="0"/>
                        <a:buChar char="•"/>
                      </a:pPr>
                      <a:r>
                        <a:rPr lang="es-PE" dirty="0" smtClean="0"/>
                        <a:t>No se brindan interpretaciones al niño, sólo se realizan señalamientos e intervenciones</a:t>
                      </a:r>
                    </a:p>
                    <a:p>
                      <a:pPr marL="285750" indent="-285750">
                        <a:buFont typeface="Arial" pitchFamily="34" charset="0"/>
                        <a:buChar char="•"/>
                      </a:pPr>
                      <a:r>
                        <a:rPr lang="es-PE" dirty="0" smtClean="0"/>
                        <a:t>El</a:t>
                      </a:r>
                      <a:r>
                        <a:rPr lang="es-PE" baseline="0" dirty="0" smtClean="0"/>
                        <a:t> psicólogo o evaluador cumple un rol de observador</a:t>
                      </a:r>
                      <a:endParaRPr lang="es-PE" dirty="0"/>
                    </a:p>
                  </a:txBody>
                  <a:tcPr/>
                </a:tc>
                <a:tc>
                  <a:txBody>
                    <a:bodyPr/>
                    <a:lstStyle/>
                    <a:p>
                      <a:pPr marL="285750" indent="-285750">
                        <a:buFont typeface="Arial" pitchFamily="34" charset="0"/>
                        <a:buChar char="•"/>
                      </a:pPr>
                      <a:r>
                        <a:rPr lang="es-PE" dirty="0" smtClean="0"/>
                        <a:t>Es mas amplia.</a:t>
                      </a:r>
                    </a:p>
                    <a:p>
                      <a:pPr marL="0" indent="0">
                        <a:buFont typeface="Arial" pitchFamily="34" charset="0"/>
                        <a:buNone/>
                      </a:pPr>
                      <a:endParaRPr lang="es-PE" dirty="0" smtClean="0"/>
                    </a:p>
                    <a:p>
                      <a:pPr marL="285750" indent="-285750">
                        <a:buFont typeface="Arial" pitchFamily="34" charset="0"/>
                        <a:buChar char="•"/>
                      </a:pPr>
                      <a:r>
                        <a:rPr lang="es-PE" dirty="0" smtClean="0"/>
                        <a:t>Surgen aspectos nuevos y modificaciones estructurales por intervención activa del terapeuta, a lo largo de varias sesiones.</a:t>
                      </a:r>
                    </a:p>
                    <a:p>
                      <a:pPr marL="0" indent="0">
                        <a:buFont typeface="Arial" pitchFamily="34" charset="0"/>
                        <a:buNone/>
                      </a:pPr>
                      <a:endParaRPr lang="es-PE" dirty="0" smtClean="0"/>
                    </a:p>
                    <a:p>
                      <a:pPr marL="285750" indent="-285750">
                        <a:buFont typeface="Arial" pitchFamily="34" charset="0"/>
                        <a:buChar char="•"/>
                      </a:pPr>
                      <a:r>
                        <a:rPr lang="es-PE" dirty="0" smtClean="0"/>
                        <a:t>Se realizan interpretaciones.</a:t>
                      </a:r>
                    </a:p>
                    <a:p>
                      <a:pPr marL="285750" indent="-285750">
                        <a:buFont typeface="Arial" pitchFamily="34" charset="0"/>
                        <a:buChar char="•"/>
                      </a:pPr>
                      <a:endParaRPr lang="es-PE" dirty="0" smtClean="0"/>
                    </a:p>
                    <a:p>
                      <a:pPr marL="285750" indent="-285750">
                        <a:buFont typeface="Arial" pitchFamily="34" charset="0"/>
                        <a:buChar char="•"/>
                      </a:pPr>
                      <a:r>
                        <a:rPr lang="es-PE" dirty="0" smtClean="0"/>
                        <a:t>El psicólogo</a:t>
                      </a:r>
                      <a:r>
                        <a:rPr lang="es-PE" baseline="0" dirty="0" smtClean="0"/>
                        <a:t> participa del juego</a:t>
                      </a:r>
                      <a:endParaRPr lang="es-PE" dirty="0"/>
                    </a:p>
                  </a:txBody>
                  <a:tcPr/>
                </a:tc>
              </a:tr>
            </a:tbl>
          </a:graphicData>
        </a:graphic>
      </p:graphicFrame>
    </p:spTree>
    <p:extLst>
      <p:ext uri="{BB962C8B-B14F-4D97-AF65-F5344CB8AC3E}">
        <p14:creationId xmlns:p14="http://schemas.microsoft.com/office/powerpoint/2010/main" val="1536473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dirty="0" smtClean="0"/>
              <a:t>El espacio y los materiales </a:t>
            </a:r>
            <a:br>
              <a:rPr lang="es-PE" dirty="0" smtClean="0"/>
            </a:br>
            <a:r>
              <a:rPr lang="es-PE" dirty="0" smtClean="0"/>
              <a:t>(encuadre)</a:t>
            </a:r>
            <a:endParaRPr lang="es-PE" dirty="0"/>
          </a:p>
        </p:txBody>
      </p:sp>
      <p:sp>
        <p:nvSpPr>
          <p:cNvPr id="3" name="2 Marcador de contenido"/>
          <p:cNvSpPr>
            <a:spLocks noGrp="1"/>
          </p:cNvSpPr>
          <p:nvPr>
            <p:ph idx="1"/>
          </p:nvPr>
        </p:nvSpPr>
        <p:spPr>
          <a:xfrm>
            <a:off x="1043608" y="1412776"/>
            <a:ext cx="7848872" cy="5256584"/>
          </a:xfrm>
        </p:spPr>
        <p:txBody>
          <a:bodyPr>
            <a:normAutofit/>
          </a:bodyPr>
          <a:lstStyle/>
          <a:p>
            <a:pPr marL="82296" indent="0" algn="just">
              <a:buNone/>
            </a:pPr>
            <a:r>
              <a:rPr lang="es-PE" dirty="0" smtClean="0"/>
              <a:t>La </a:t>
            </a:r>
            <a:r>
              <a:rPr lang="es-PE" dirty="0"/>
              <a:t>sala de juego es el espacio que debe permitir libertad de movimientos, debemos tener un mobiliario adecuado, permitirle al niño jugar con agua </a:t>
            </a:r>
            <a:r>
              <a:rPr lang="es-PE" dirty="0" smtClean="0"/>
              <a:t>(si </a:t>
            </a:r>
            <a:r>
              <a:rPr lang="es-PE" dirty="0"/>
              <a:t>s</a:t>
            </a:r>
            <a:r>
              <a:rPr lang="es-PE" dirty="0" smtClean="0"/>
              <a:t>e utiliza </a:t>
            </a:r>
            <a:r>
              <a:rPr lang="es-PE" dirty="0"/>
              <a:t>la terapia de la caja de arena). </a:t>
            </a:r>
            <a:endParaRPr lang="es-PE" dirty="0" smtClean="0"/>
          </a:p>
          <a:p>
            <a:pPr marL="82296" indent="0" algn="just">
              <a:buNone/>
            </a:pPr>
            <a:r>
              <a:rPr lang="es-PE" dirty="0" smtClean="0"/>
              <a:t>Además </a:t>
            </a:r>
            <a:r>
              <a:rPr lang="es-PE" dirty="0"/>
              <a:t>los materiales (juguetes y otros elementos) deben ser de fácil alcance para los niños, al lado de la caja abierta o materiales en la caja </a:t>
            </a:r>
            <a:r>
              <a:rPr lang="es-PE" dirty="0" smtClean="0"/>
              <a:t>destapada</a:t>
            </a:r>
            <a:endParaRPr lang="es-PE" dirty="0"/>
          </a:p>
        </p:txBody>
      </p:sp>
    </p:spTree>
    <p:extLst>
      <p:ext uri="{BB962C8B-B14F-4D97-AF65-F5344CB8AC3E}">
        <p14:creationId xmlns:p14="http://schemas.microsoft.com/office/powerpoint/2010/main" val="379433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332656"/>
            <a:ext cx="7890080" cy="5915744"/>
          </a:xfrm>
        </p:spPr>
        <p:txBody>
          <a:bodyPr/>
          <a:lstStyle/>
          <a:p>
            <a:r>
              <a:rPr lang="es-PE" dirty="0"/>
              <a:t>Los materiales dependerán de la corriente o enfoque de cada psicólogo o profesional de la salud mental</a:t>
            </a:r>
            <a:r>
              <a:rPr lang="es-PE" dirty="0" smtClean="0"/>
              <a:t>.</a:t>
            </a:r>
          </a:p>
          <a:p>
            <a:pPr marL="82296" indent="0">
              <a:buNone/>
            </a:pPr>
            <a:endParaRPr lang="es-P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778" y="2420888"/>
            <a:ext cx="26479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532" y="242088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980" y="2420888"/>
            <a:ext cx="2950552"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318" y="4290642"/>
            <a:ext cx="4239876" cy="237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502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332656"/>
            <a:ext cx="7848872" cy="6525344"/>
          </a:xfrm>
        </p:spPr>
        <p:txBody>
          <a:bodyPr/>
          <a:lstStyle/>
          <a:p>
            <a:pPr marL="82296" indent="0" algn="ctr">
              <a:buNone/>
            </a:pPr>
            <a:r>
              <a:rPr lang="es-PE" b="1" dirty="0" smtClean="0">
                <a:solidFill>
                  <a:schemeClr val="tx2">
                    <a:lumMod val="60000"/>
                    <a:lumOff val="40000"/>
                  </a:schemeClr>
                </a:solidFill>
              </a:rPr>
              <a:t>Erickson y el juego diagnostico</a:t>
            </a:r>
          </a:p>
          <a:p>
            <a:pPr marL="82296" indent="0">
              <a:buNone/>
            </a:pPr>
            <a:r>
              <a:rPr lang="es-PE" dirty="0" smtClean="0"/>
              <a:t>Erickson </a:t>
            </a:r>
            <a:r>
              <a:rPr lang="es-PE" dirty="0"/>
              <a:t>nos recomienda utilizar elementos estructurados o figurativos. Los materiales que vamos a utilizar en base a este </a:t>
            </a:r>
            <a:r>
              <a:rPr lang="es-PE" dirty="0" smtClean="0"/>
              <a:t>enfoque </a:t>
            </a:r>
            <a:r>
              <a:rPr lang="es-PE" dirty="0"/>
              <a:t>dependerán de la problemática del niño o niña. Entre los esenciales: </a:t>
            </a:r>
            <a:r>
              <a:rPr lang="es-PE" dirty="0" smtClean="0"/>
              <a:t>teléfonos, </a:t>
            </a:r>
            <a:r>
              <a:rPr lang="es-PE" dirty="0"/>
              <a:t>familias de muñecos, bebé </a:t>
            </a:r>
            <a:r>
              <a:rPr lang="es-PE" dirty="0" smtClean="0"/>
              <a:t>de </a:t>
            </a:r>
            <a:r>
              <a:rPr lang="es-PE" dirty="0"/>
              <a:t>trapo, entre otros</a:t>
            </a:r>
            <a:r>
              <a:rPr lang="es-PE" dirty="0" smtClean="0"/>
              <a:t>.</a:t>
            </a:r>
          </a:p>
          <a:p>
            <a:pPr marL="82296" indent="0">
              <a:buNone/>
            </a:pPr>
            <a:endParaRPr lang="es-PE" dirty="0" smtClean="0"/>
          </a:p>
          <a:p>
            <a:pPr marL="82296" indent="0">
              <a:buNone/>
            </a:pPr>
            <a:endParaRPr lang="es-P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142944"/>
            <a:ext cx="1800200" cy="271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116902"/>
            <a:ext cx="259228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903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260648"/>
            <a:ext cx="7818072" cy="1156990"/>
          </a:xfrm>
        </p:spPr>
        <p:txBody>
          <a:bodyPr>
            <a:normAutofit fontScale="90000"/>
          </a:bodyPr>
          <a:lstStyle/>
          <a:p>
            <a:pPr algn="ctr"/>
            <a:r>
              <a:rPr lang="es-PE" dirty="0" smtClean="0">
                <a:solidFill>
                  <a:schemeClr val="tx2">
                    <a:lumMod val="60000"/>
                    <a:lumOff val="40000"/>
                  </a:schemeClr>
                </a:solidFill>
              </a:rPr>
              <a:t>juego según Ericksson (teoría psicosocial)</a:t>
            </a:r>
            <a:endParaRPr lang="es-PE" dirty="0">
              <a:solidFill>
                <a:schemeClr val="tx2">
                  <a:lumMod val="60000"/>
                  <a:lumOff val="40000"/>
                </a:schemeClr>
              </a:solidFill>
            </a:endParaRPr>
          </a:p>
        </p:txBody>
      </p:sp>
      <p:sp>
        <p:nvSpPr>
          <p:cNvPr id="3" name="2 Marcador de contenido"/>
          <p:cNvSpPr>
            <a:spLocks noGrp="1"/>
          </p:cNvSpPr>
          <p:nvPr>
            <p:ph idx="1"/>
          </p:nvPr>
        </p:nvSpPr>
        <p:spPr/>
        <p:txBody>
          <a:bodyPr/>
          <a:lstStyle/>
          <a:p>
            <a:pPr algn="just"/>
            <a:r>
              <a:rPr lang="es-PE" dirty="0" smtClean="0"/>
              <a:t>Juegos </a:t>
            </a:r>
            <a:r>
              <a:rPr lang="es-PE" dirty="0"/>
              <a:t>de </a:t>
            </a:r>
            <a:r>
              <a:rPr lang="es-PE" dirty="0" smtClean="0"/>
              <a:t>"auto esfera" </a:t>
            </a:r>
            <a:r>
              <a:rPr lang="es-PE" dirty="0"/>
              <a:t>el niño explora sensaciones en relación con su cuerpo o con quienes se encargan del cuidado de su cuerpo; juegos en la </a:t>
            </a:r>
            <a:r>
              <a:rPr lang="es-PE" dirty="0" smtClean="0"/>
              <a:t>"micro esfera" </a:t>
            </a:r>
            <a:r>
              <a:rPr lang="es-PE" dirty="0"/>
              <a:t>donde utiliza juegos representativos para exteriorizar sus fantasías y, juegos de la "</a:t>
            </a:r>
            <a:r>
              <a:rPr lang="es-PE" dirty="0" smtClean="0"/>
              <a:t>macro esfera</a:t>
            </a:r>
            <a:r>
              <a:rPr lang="es-PE" dirty="0"/>
              <a:t>" donde el niño ya usa la relación con los adultos y aborda el proceso de socialización.</a:t>
            </a:r>
            <a:endParaRPr lang="es-PE" dirty="0"/>
          </a:p>
        </p:txBody>
      </p:sp>
    </p:spTree>
    <p:extLst>
      <p:ext uri="{BB962C8B-B14F-4D97-AF65-F5344CB8AC3E}">
        <p14:creationId xmlns:p14="http://schemas.microsoft.com/office/powerpoint/2010/main" val="1054127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PE" dirty="0" smtClean="0">
                <a:solidFill>
                  <a:schemeClr val="tx2">
                    <a:lumMod val="60000"/>
                    <a:lumOff val="40000"/>
                  </a:schemeClr>
                </a:solidFill>
              </a:rPr>
              <a:t>El juego según Melanie Klein (teoría psicoanalítica)</a:t>
            </a:r>
            <a:endParaRPr lang="es-PE" dirty="0">
              <a:solidFill>
                <a:schemeClr val="tx2">
                  <a:lumMod val="60000"/>
                  <a:lumOff val="40000"/>
                </a:schemeClr>
              </a:solidFill>
            </a:endParaRPr>
          </a:p>
        </p:txBody>
      </p:sp>
      <p:sp>
        <p:nvSpPr>
          <p:cNvPr id="3" name="2 Marcador de contenido"/>
          <p:cNvSpPr>
            <a:spLocks noGrp="1"/>
          </p:cNvSpPr>
          <p:nvPr>
            <p:ph idx="1"/>
          </p:nvPr>
        </p:nvSpPr>
        <p:spPr/>
        <p:txBody>
          <a:bodyPr>
            <a:normAutofit fontScale="92500" lnSpcReduction="10000"/>
          </a:bodyPr>
          <a:lstStyle/>
          <a:p>
            <a:pPr algn="just"/>
            <a:r>
              <a:rPr lang="es-PE" dirty="0"/>
              <a:t>Klein nos dice que es mejor utilizar materiales </a:t>
            </a:r>
            <a:r>
              <a:rPr lang="es-PE" dirty="0" smtClean="0"/>
              <a:t>in estructurados</a:t>
            </a:r>
            <a:r>
              <a:rPr lang="es-PE" dirty="0"/>
              <a:t>, porque los estructurados pueden producir un grado sugestivo en el niño y no permitir los mecanismos de proyección. Klein cree que los juguetes provistos por el analista debieran ser en general simples, pequeños y no mecánicos.</a:t>
            </a:r>
            <a:endParaRPr lang="es-PE" dirty="0" smtClean="0"/>
          </a:p>
          <a:p>
            <a:pPr algn="just"/>
            <a:r>
              <a:rPr lang="es-PE" dirty="0" smtClean="0"/>
              <a:t>Los </a:t>
            </a:r>
            <a:r>
              <a:rPr lang="es-PE" dirty="0"/>
              <a:t>Klenianos utilizan: telas, gomas, agujas, hilos, hojas de papel o revista donde el niño pueda exponer las situaciones.</a:t>
            </a:r>
            <a:endParaRPr lang="es-PE" dirty="0"/>
          </a:p>
        </p:txBody>
      </p:sp>
    </p:spTree>
    <p:extLst>
      <p:ext uri="{BB962C8B-B14F-4D97-AF65-F5344CB8AC3E}">
        <p14:creationId xmlns:p14="http://schemas.microsoft.com/office/powerpoint/2010/main" val="313135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E" dirty="0" smtClean="0"/>
              <a:t>La consigna</a:t>
            </a:r>
            <a:endParaRPr lang="es-PE" dirty="0"/>
          </a:p>
        </p:txBody>
      </p:sp>
      <p:sp>
        <p:nvSpPr>
          <p:cNvPr id="3" name="2 Marcador de contenido"/>
          <p:cNvSpPr>
            <a:spLocks noGrp="1"/>
          </p:cNvSpPr>
          <p:nvPr>
            <p:ph idx="1"/>
          </p:nvPr>
        </p:nvSpPr>
        <p:spPr>
          <a:xfrm>
            <a:off x="971600" y="1412776"/>
            <a:ext cx="8172400" cy="5445224"/>
          </a:xfrm>
        </p:spPr>
        <p:txBody>
          <a:bodyPr/>
          <a:lstStyle/>
          <a:p>
            <a:pPr marL="82296" indent="0">
              <a:buNone/>
            </a:pPr>
            <a:r>
              <a:rPr lang="es-PE" i="1" dirty="0" smtClean="0">
                <a:solidFill>
                  <a:schemeClr val="tx2">
                    <a:lumMod val="60000"/>
                    <a:lumOff val="40000"/>
                  </a:schemeClr>
                </a:solidFill>
              </a:rPr>
              <a:t>Se le dará al niño la siguiente consigna:</a:t>
            </a:r>
            <a:endParaRPr lang="es-PE" i="1" dirty="0">
              <a:solidFill>
                <a:schemeClr val="tx2">
                  <a:lumMod val="60000"/>
                  <a:lumOff val="40000"/>
                </a:schemeClr>
              </a:solidFill>
            </a:endParaRPr>
          </a:p>
          <a:p>
            <a:pPr marL="82296" indent="0" algn="ctr">
              <a:buNone/>
            </a:pPr>
            <a:endParaRPr lang="es-PE" i="1" dirty="0" smtClean="0">
              <a:solidFill>
                <a:schemeClr val="tx2">
                  <a:lumMod val="60000"/>
                  <a:lumOff val="40000"/>
                </a:schemeClr>
              </a:solidFill>
            </a:endParaRPr>
          </a:p>
          <a:p>
            <a:pPr marL="82296" indent="0" algn="ctr">
              <a:buNone/>
            </a:pPr>
            <a:r>
              <a:rPr lang="es-PE" i="1" dirty="0" smtClean="0">
                <a:solidFill>
                  <a:schemeClr val="tx2">
                    <a:lumMod val="60000"/>
                    <a:lumOff val="40000"/>
                  </a:schemeClr>
                </a:solidFill>
              </a:rPr>
              <a:t>“Los </a:t>
            </a:r>
            <a:r>
              <a:rPr lang="es-PE" i="1" dirty="0">
                <a:solidFill>
                  <a:schemeClr val="tx2">
                    <a:lumMod val="60000"/>
                    <a:lumOff val="40000"/>
                  </a:schemeClr>
                </a:solidFill>
              </a:rPr>
              <a:t>juguetes que están dentro de la caja (o sobre la mesa) puedes utilizarlos como quieras. Yo, mientras observaré para conocerte y así poder </a:t>
            </a:r>
            <a:r>
              <a:rPr lang="es-PE" i="1" dirty="0" smtClean="0">
                <a:solidFill>
                  <a:schemeClr val="tx2">
                    <a:lumMod val="60000"/>
                    <a:lumOff val="40000"/>
                  </a:schemeClr>
                </a:solidFill>
              </a:rPr>
              <a:t>ayudarte”</a:t>
            </a:r>
            <a:endParaRPr lang="es-PE" dirty="0">
              <a:solidFill>
                <a:schemeClr val="tx2">
                  <a:lumMod val="60000"/>
                  <a:lumOff val="40000"/>
                </a:schemeClr>
              </a:solidFill>
            </a:endParaRPr>
          </a:p>
        </p:txBody>
      </p:sp>
    </p:spTree>
    <p:extLst>
      <p:ext uri="{BB962C8B-B14F-4D97-AF65-F5344CB8AC3E}">
        <p14:creationId xmlns:p14="http://schemas.microsoft.com/office/powerpoint/2010/main" val="31606975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EFEFE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EFEFE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266</TotalTime>
  <Words>1244</Words>
  <Application>Microsoft Office PowerPoint</Application>
  <PresentationFormat>Presentación en pantalla (4:3)</PresentationFormat>
  <Paragraphs>91</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Solsticio</vt:lpstr>
      <vt:lpstr>EL JUEGO COMO HERRAMIENTA DIAGNOSTICA</vt:lpstr>
      <vt:lpstr>QUE ES?</vt:lpstr>
      <vt:lpstr>diferencias entre juego terapéutico y juego diagnostico</vt:lpstr>
      <vt:lpstr>El espacio y los materiales  (encuadre)</vt:lpstr>
      <vt:lpstr>Presentación de PowerPoint</vt:lpstr>
      <vt:lpstr>Presentación de PowerPoint</vt:lpstr>
      <vt:lpstr>juego según Ericksson (teoría psicosocial)</vt:lpstr>
      <vt:lpstr>El juego según Melanie Klein (teoría psicoanalítica)</vt:lpstr>
      <vt:lpstr>La consigna</vt:lpstr>
      <vt:lpstr>Rol del psicólogo o evaluador</vt:lpstr>
      <vt:lpstr>Presentación de PowerPoint</vt:lpstr>
      <vt:lpstr>Criterios de interpretación en la hora de juego diagnostico</vt:lpstr>
      <vt:lpstr>Presentación de PowerPoint</vt:lpstr>
      <vt:lpstr>Presentación de PowerPoint</vt:lpstr>
      <vt:lpstr>Presentación de PowerPoint</vt:lpstr>
      <vt:lpstr>Presentación de PowerPoint</vt:lpstr>
      <vt:lpstr>Criterios de interpretación</vt:lpstr>
      <vt:lpstr>Presentación de PowerPoint</vt:lpstr>
      <vt:lpstr>Presentación de PowerPoint</vt:lpstr>
      <vt:lpstr>PUNTOS IMPORTANTES:</vt:lpstr>
      <vt:lpstr>Presentación de PowerPoint</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15</cp:revision>
  <dcterms:created xsi:type="dcterms:W3CDTF">2018-01-29T02:05:51Z</dcterms:created>
  <dcterms:modified xsi:type="dcterms:W3CDTF">2018-01-29T06:32:21Z</dcterms:modified>
</cp:coreProperties>
</file>