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7" r:id="rId2"/>
    <p:sldId id="516" r:id="rId3"/>
    <p:sldId id="527" r:id="rId4"/>
    <p:sldId id="530" r:id="rId5"/>
    <p:sldId id="519" r:id="rId6"/>
    <p:sldId id="546" r:id="rId7"/>
    <p:sldId id="547" r:id="rId8"/>
    <p:sldId id="534" r:id="rId9"/>
    <p:sldId id="535" r:id="rId10"/>
    <p:sldId id="540" r:id="rId11"/>
    <p:sldId id="536" r:id="rId12"/>
    <p:sldId id="541" r:id="rId13"/>
    <p:sldId id="524" r:id="rId14"/>
    <p:sldId id="538" r:id="rId15"/>
    <p:sldId id="549" r:id="rId16"/>
    <p:sldId id="545" r:id="rId17"/>
    <p:sldId id="550" r:id="rId18"/>
    <p:sldId id="53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E1EF3AC-D825-4657-864A-9363FD90095D}">
          <p14:sldIdLst>
            <p14:sldId id="257"/>
            <p14:sldId id="516"/>
            <p14:sldId id="527"/>
            <p14:sldId id="530"/>
            <p14:sldId id="519"/>
            <p14:sldId id="546"/>
            <p14:sldId id="547"/>
            <p14:sldId id="534"/>
            <p14:sldId id="535"/>
            <p14:sldId id="540"/>
            <p14:sldId id="536"/>
            <p14:sldId id="541"/>
            <p14:sldId id="524"/>
            <p14:sldId id="538"/>
            <p14:sldId id="549"/>
            <p14:sldId id="545"/>
            <p14:sldId id="550"/>
            <p14:sldId id="53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16A6"/>
    <a:srgbClr val="0000CC"/>
    <a:srgbClr val="FF0000"/>
    <a:srgbClr val="641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71" autoAdjust="0"/>
  </p:normalViewPr>
  <p:slideViewPr>
    <p:cSldViewPr>
      <p:cViewPr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8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53000">
              <a:schemeClr val="bg2"/>
            </a:gs>
            <a:gs pos="8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245049" y="4797152"/>
            <a:ext cx="7175351" cy="1793167"/>
          </a:xfrm>
        </p:spPr>
        <p:txBody>
          <a:bodyPr>
            <a:normAutofit/>
          </a:bodyPr>
          <a:lstStyle/>
          <a:p>
            <a:pPr algn="r"/>
            <a:endParaRPr lang="es-ES" sz="1800" b="1" i="1" dirty="0"/>
          </a:p>
        </p:txBody>
      </p:sp>
      <p:sp>
        <p:nvSpPr>
          <p:cNvPr id="5" name="4 Marcador de contenid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 algn="r">
              <a:buNone/>
            </a:pPr>
            <a:r>
              <a:rPr lang="es-ES" sz="2800" dirty="0" smtClean="0">
                <a:solidFill>
                  <a:srgbClr val="7030A0"/>
                </a:solidFill>
              </a:rPr>
              <a:t>Lic. Claudia Avila Molina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971600" y="764704"/>
            <a:ext cx="7416824" cy="292387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s-ES" sz="2400" dirty="0" smtClean="0">
              <a:solidFill>
                <a:srgbClr val="0000CC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ES" sz="4000" b="1" dirty="0" smtClean="0">
                <a:solidFill>
                  <a:srgbClr val="0000CC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CONVENCIÓN </a:t>
            </a:r>
            <a:r>
              <a:rPr lang="es-ES" sz="4000" b="1" dirty="0">
                <a:solidFill>
                  <a:srgbClr val="0000CC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SOBRE LOS DERECHOS HUMANOS DE LAS PERSONAS CON DISCAPACIDAD</a:t>
            </a:r>
            <a:endParaRPr lang="es-BO" sz="4000" b="1" dirty="0">
              <a:solidFill>
                <a:srgbClr val="0000CC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BO" b="1" dirty="0">
                <a:solidFill>
                  <a:srgbClr val="0000CC"/>
                </a:solidFill>
              </a:rPr>
              <a:t>La discapacidad es un producto social, </a:t>
            </a:r>
            <a:r>
              <a:rPr lang="es-BO" b="1" dirty="0" smtClean="0">
                <a:solidFill>
                  <a:srgbClr val="0000CC"/>
                </a:solidFill>
              </a:rPr>
              <a:t>resultado </a:t>
            </a:r>
            <a:r>
              <a:rPr lang="es-BO" b="1" dirty="0">
                <a:solidFill>
                  <a:srgbClr val="0000CC"/>
                </a:solidFill>
              </a:rPr>
              <a:t>de la relación de la persona con el entorno discapacitante</a:t>
            </a:r>
          </a:p>
          <a:p>
            <a:endParaRPr lang="es-BO" dirty="0"/>
          </a:p>
          <a:p>
            <a:endParaRPr lang="es-BO" dirty="0"/>
          </a:p>
        </p:txBody>
      </p:sp>
      <p:pic>
        <p:nvPicPr>
          <p:cNvPr id="4" name="Picture 4" descr="https://encrypted-tbn3.gstatic.com/images?q=tbn:ANd9GcQ2Q14o3NXNwT_OOZovPpp-nfwjwedwpKNOtBWggAwnf9Y2s2cSz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96952"/>
            <a:ext cx="2524125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66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6808" y="418654"/>
            <a:ext cx="7467600" cy="1066130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 smtClean="0">
                <a:solidFill>
                  <a:srgbClr val="BA16A6"/>
                </a:solidFill>
              </a:rPr>
              <a:t>PRINCIPIOS DE LA CONVECION</a:t>
            </a:r>
            <a:endParaRPr lang="es-BO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392160"/>
            <a:ext cx="7467600" cy="52051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BO" dirty="0" smtClean="0"/>
              <a:t> </a:t>
            </a:r>
            <a:endParaRPr lang="es-BO" dirty="0"/>
          </a:p>
          <a:p>
            <a:r>
              <a:rPr lang="es-BO" dirty="0"/>
              <a:t>a) El respeto de la </a:t>
            </a:r>
            <a:r>
              <a:rPr lang="es-BO" dirty="0">
                <a:solidFill>
                  <a:srgbClr val="FF0000"/>
                </a:solidFill>
              </a:rPr>
              <a:t>dignidad</a:t>
            </a:r>
            <a:r>
              <a:rPr lang="es-BO" dirty="0"/>
              <a:t> inherente, la autonomía individual,  incluida la libertad de tomar las propias decisiones, y la independencia de las personas; </a:t>
            </a:r>
          </a:p>
          <a:p>
            <a:r>
              <a:rPr lang="es-BO" dirty="0"/>
              <a:t>b) La no</a:t>
            </a:r>
            <a:r>
              <a:rPr lang="es-BO" dirty="0">
                <a:solidFill>
                  <a:srgbClr val="FF0000"/>
                </a:solidFill>
              </a:rPr>
              <a:t> discriminación</a:t>
            </a:r>
            <a:r>
              <a:rPr lang="es-BO" dirty="0"/>
              <a:t>; </a:t>
            </a:r>
          </a:p>
          <a:p>
            <a:r>
              <a:rPr lang="es-BO" dirty="0"/>
              <a:t>c) La </a:t>
            </a:r>
            <a:r>
              <a:rPr lang="es-BO" dirty="0">
                <a:solidFill>
                  <a:srgbClr val="FF0000"/>
                </a:solidFill>
              </a:rPr>
              <a:t>participación e inclusión</a:t>
            </a:r>
            <a:r>
              <a:rPr lang="es-BO" dirty="0"/>
              <a:t> plenas y efectivas en la sociedad; </a:t>
            </a:r>
          </a:p>
          <a:p>
            <a:r>
              <a:rPr lang="es-BO" dirty="0"/>
              <a:t>d) El </a:t>
            </a:r>
            <a:r>
              <a:rPr lang="es-BO" dirty="0">
                <a:solidFill>
                  <a:srgbClr val="FF0000"/>
                </a:solidFill>
              </a:rPr>
              <a:t>respeto por la diferencia </a:t>
            </a:r>
            <a:r>
              <a:rPr lang="es-BO" dirty="0"/>
              <a:t>y la aceptación de las personas con discapacidad como parte de la diversidad y la condición </a:t>
            </a:r>
            <a:r>
              <a:rPr lang="es-BO" dirty="0" smtClean="0"/>
              <a:t>humana; </a:t>
            </a:r>
            <a:endParaRPr lang="es-BO" dirty="0"/>
          </a:p>
          <a:p>
            <a:r>
              <a:rPr lang="es-BO" dirty="0"/>
              <a:t>e) La </a:t>
            </a:r>
            <a:r>
              <a:rPr lang="es-BO" dirty="0">
                <a:solidFill>
                  <a:srgbClr val="FF0000"/>
                </a:solidFill>
              </a:rPr>
              <a:t>igualdad de oportunidade</a:t>
            </a:r>
            <a:r>
              <a:rPr lang="es-BO" dirty="0"/>
              <a:t>s; </a:t>
            </a:r>
          </a:p>
          <a:p>
            <a:r>
              <a:rPr lang="es-BO" dirty="0"/>
              <a:t>f) La </a:t>
            </a:r>
            <a:r>
              <a:rPr lang="es-BO" dirty="0">
                <a:solidFill>
                  <a:srgbClr val="FF0000"/>
                </a:solidFill>
              </a:rPr>
              <a:t>accesibilidad</a:t>
            </a:r>
            <a:r>
              <a:rPr lang="es-BO" dirty="0"/>
              <a:t>; </a:t>
            </a:r>
          </a:p>
          <a:p>
            <a:r>
              <a:rPr lang="es-BO" dirty="0"/>
              <a:t>g) </a:t>
            </a:r>
            <a:r>
              <a:rPr lang="es-BO" dirty="0">
                <a:solidFill>
                  <a:srgbClr val="FF0000"/>
                </a:solidFill>
              </a:rPr>
              <a:t>La igualdad entre el hombre y la mujer</a:t>
            </a:r>
            <a:r>
              <a:rPr lang="es-BO" dirty="0"/>
              <a:t>; </a:t>
            </a:r>
          </a:p>
          <a:p>
            <a:r>
              <a:rPr lang="es-BO" dirty="0"/>
              <a:t>h) </a:t>
            </a:r>
            <a:r>
              <a:rPr lang="es-BO" dirty="0">
                <a:solidFill>
                  <a:srgbClr val="FF0000"/>
                </a:solidFill>
              </a:rPr>
              <a:t>El respeto a la evolución </a:t>
            </a:r>
            <a:r>
              <a:rPr lang="es-BO" dirty="0"/>
              <a:t>de las facultades </a:t>
            </a:r>
            <a:r>
              <a:rPr lang="es-BO" dirty="0">
                <a:solidFill>
                  <a:srgbClr val="FF0000"/>
                </a:solidFill>
              </a:rPr>
              <a:t>de los niños y las niñas </a:t>
            </a:r>
            <a:r>
              <a:rPr lang="es-BO" dirty="0"/>
              <a:t>con discapacidad y de su derecho a preservar su identidad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27744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>
                <a:solidFill>
                  <a:srgbClr val="BA16A6"/>
                </a:solidFill>
              </a:rPr>
              <a:t>Principios generales</a:t>
            </a:r>
            <a:r>
              <a:rPr lang="es-BO" dirty="0"/>
              <a:t>:</a:t>
            </a:r>
            <a:br>
              <a:rPr lang="es-BO" dirty="0"/>
            </a:b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208912" cy="5425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395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0978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s-ES" sz="5200" b="1" dirty="0" smtClean="0">
                <a:solidFill>
                  <a:srgbClr val="BA16A6"/>
                </a:solidFill>
              </a:rPr>
              <a:t>OBLIGACIONES GENERALES</a:t>
            </a:r>
          </a:p>
          <a:p>
            <a:pPr marL="0" indent="0" algn="r">
              <a:buNone/>
            </a:pPr>
            <a:r>
              <a:rPr lang="es-ES" sz="2800" b="1" dirty="0" smtClean="0">
                <a:solidFill>
                  <a:srgbClr val="BA16A6"/>
                </a:solidFill>
              </a:rPr>
              <a:t> </a:t>
            </a:r>
            <a:r>
              <a:rPr lang="es-E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(50 artículos)</a:t>
            </a:r>
          </a:p>
          <a:p>
            <a:pPr marL="0" indent="0">
              <a:buNone/>
            </a:pPr>
            <a:r>
              <a:rPr lang="es-ES" sz="3600" dirty="0" smtClean="0"/>
              <a:t>Los estados miembro se comprometen a asegurar  el ejercicio pleno de todo los derechos humanos y libertades fundamentales de PCD sin discriminación alguna.</a:t>
            </a:r>
          </a:p>
          <a:p>
            <a:r>
              <a:rPr lang="es-ES" sz="3500" dirty="0"/>
              <a:t>Derecho a la vida(art. 10)</a:t>
            </a:r>
            <a:endParaRPr lang="es-BO" sz="3500" dirty="0"/>
          </a:p>
          <a:p>
            <a:pPr lvl="0"/>
            <a:r>
              <a:rPr lang="es-ES" sz="3500" dirty="0" smtClean="0"/>
              <a:t>Igualdad </a:t>
            </a:r>
            <a:r>
              <a:rPr lang="es-ES" sz="3500" dirty="0"/>
              <a:t>de género (art.6. mujeres con discapacidad)</a:t>
            </a:r>
            <a:endParaRPr lang="es-BO" sz="3500" dirty="0"/>
          </a:p>
          <a:p>
            <a:pPr lvl="0"/>
            <a:r>
              <a:rPr lang="es-ES" sz="3500" dirty="0"/>
              <a:t>Protección a la niñez (art.7. niños y niñas con discapacidad) </a:t>
            </a:r>
            <a:endParaRPr lang="es-BO" sz="3500" dirty="0"/>
          </a:p>
          <a:p>
            <a:pPr lvl="0"/>
            <a:r>
              <a:rPr lang="es-ES" sz="3500" dirty="0" smtClean="0"/>
              <a:t>Igual jurídica </a:t>
            </a:r>
            <a:r>
              <a:rPr lang="es-ES" sz="3500" dirty="0"/>
              <a:t>(art. 12)</a:t>
            </a:r>
            <a:endParaRPr lang="es-BO" sz="3500" dirty="0"/>
          </a:p>
          <a:p>
            <a:pPr lvl="0"/>
            <a:r>
              <a:rPr lang="es-ES" sz="3500" dirty="0"/>
              <a:t>Acceso a la justicia (art. 13)</a:t>
            </a:r>
            <a:endParaRPr lang="es-BO" sz="3500" dirty="0"/>
          </a:p>
          <a:p>
            <a:pPr lvl="0"/>
            <a:r>
              <a:rPr lang="es-ES" sz="3500" dirty="0"/>
              <a:t>Libertad y seguridad (art. 14)</a:t>
            </a:r>
            <a:endParaRPr lang="es-BO" sz="3500" dirty="0"/>
          </a:p>
          <a:p>
            <a:pPr lvl="0"/>
            <a:r>
              <a:rPr lang="es-ES" sz="3500" dirty="0"/>
              <a:t>Protección contra la tortura y otros tratos o penas crueles , inhumanos o degradantes(art. 14)</a:t>
            </a:r>
            <a:endParaRPr lang="es-BO" sz="3500" dirty="0"/>
          </a:p>
          <a:p>
            <a:pPr lvl="0"/>
            <a:r>
              <a:rPr lang="es-ES" sz="3500" dirty="0"/>
              <a:t>Protección contra la explotación, la violencia y el abuso(art. 15)</a:t>
            </a:r>
            <a:endParaRPr lang="es-BO" sz="3500" dirty="0"/>
          </a:p>
          <a:p>
            <a:pPr lvl="0"/>
            <a:r>
              <a:rPr lang="es-ES" sz="3500" dirty="0"/>
              <a:t>Protección de la integridad de la persona(art. 16)</a:t>
            </a:r>
            <a:endParaRPr lang="es-BO" sz="3500" dirty="0"/>
          </a:p>
          <a:p>
            <a:pPr lvl="0"/>
            <a:r>
              <a:rPr lang="es-ES" sz="3500" dirty="0"/>
              <a:t>Libertad de desplazamiento y nacionalidad(art. 17)</a:t>
            </a:r>
            <a:endParaRPr lang="es-BO" sz="3500" dirty="0"/>
          </a:p>
          <a:p>
            <a:pPr lvl="0"/>
            <a:r>
              <a:rPr lang="es-ES" sz="3500" dirty="0"/>
              <a:t>Derecho a adquirir y cambiar de nacionalidad(art. 18)</a:t>
            </a:r>
            <a:endParaRPr lang="es-BO" sz="3500" dirty="0"/>
          </a:p>
          <a:p>
            <a:pPr lvl="0"/>
            <a:r>
              <a:rPr lang="es-BO" sz="3500" dirty="0"/>
              <a:t>Derecho a la libertad de expresión y opinión </a:t>
            </a:r>
            <a:r>
              <a:rPr lang="es-ES" sz="3500" dirty="0"/>
              <a:t>(art. 22)</a:t>
            </a:r>
            <a:endParaRPr lang="es-BO" sz="3500" dirty="0"/>
          </a:p>
          <a:p>
            <a:pPr lvl="0"/>
            <a:r>
              <a:rPr lang="es-BO" sz="3500" dirty="0"/>
              <a:t>Respeto a la privacidad</a:t>
            </a:r>
            <a:r>
              <a:rPr lang="es-ES" sz="3500" dirty="0"/>
              <a:t>(art. 23)</a:t>
            </a:r>
            <a:endParaRPr lang="es-BO" sz="3500" dirty="0"/>
          </a:p>
          <a:p>
            <a:pPr lvl="0"/>
            <a:r>
              <a:rPr lang="es-BO" sz="3500" dirty="0"/>
              <a:t>Respeto del hogar y de la familia</a:t>
            </a:r>
            <a:r>
              <a:rPr lang="es-ES" sz="3500" dirty="0"/>
              <a:t>(art.24)</a:t>
            </a:r>
            <a:endParaRPr lang="es-BO" sz="3500" dirty="0"/>
          </a:p>
          <a:p>
            <a:pPr lvl="0"/>
            <a:r>
              <a:rPr lang="es-BO" sz="3500" dirty="0"/>
              <a:t>Derecho a la educación </a:t>
            </a:r>
            <a:r>
              <a:rPr lang="es-ES" sz="3500" dirty="0"/>
              <a:t>(art. 25)</a:t>
            </a:r>
            <a:endParaRPr lang="es-BO" sz="3500" dirty="0"/>
          </a:p>
          <a:p>
            <a:pPr lvl="0"/>
            <a:r>
              <a:rPr lang="es-BO" sz="3500" dirty="0"/>
              <a:t>Derecho a la salud</a:t>
            </a:r>
            <a:r>
              <a:rPr lang="es-ES" sz="3500" dirty="0"/>
              <a:t>(art. 16)</a:t>
            </a:r>
            <a:endParaRPr lang="es-BO" sz="3500" dirty="0"/>
          </a:p>
          <a:p>
            <a:pPr lvl="0"/>
            <a:r>
              <a:rPr lang="es-BO" sz="3500" dirty="0"/>
              <a:t>Derecho al trabajo </a:t>
            </a:r>
            <a:r>
              <a:rPr lang="es-ES" sz="3500" dirty="0"/>
              <a:t>(art. 27)</a:t>
            </a:r>
            <a:endParaRPr lang="es-BO" sz="3500" dirty="0"/>
          </a:p>
          <a:p>
            <a:pPr lvl="0"/>
            <a:r>
              <a:rPr lang="es-BO" sz="3500" dirty="0"/>
              <a:t>Participación en la vida política y publica</a:t>
            </a:r>
            <a:r>
              <a:rPr lang="es-ES" sz="3500" dirty="0"/>
              <a:t>(art. 29)</a:t>
            </a:r>
            <a:endParaRPr lang="es-BO" sz="3500" dirty="0"/>
          </a:p>
          <a:p>
            <a:pPr lvl="0"/>
            <a:r>
              <a:rPr lang="es-ES" sz="3500" dirty="0"/>
              <a:t>Participación en la vida cultural (art 30</a:t>
            </a:r>
            <a:r>
              <a:rPr lang="es-ES" sz="3500" dirty="0" smtClean="0"/>
              <a:t>)</a:t>
            </a:r>
            <a:endParaRPr lang="es-ES" sz="4500" dirty="0"/>
          </a:p>
          <a:p>
            <a:endParaRPr lang="es-ES" sz="3600" dirty="0"/>
          </a:p>
          <a:p>
            <a:endParaRPr lang="es-ES" sz="3600" dirty="0" smtClean="0"/>
          </a:p>
          <a:p>
            <a:endParaRPr lang="es-ES" sz="2800" dirty="0" smtClean="0"/>
          </a:p>
          <a:p>
            <a:pPr>
              <a:buNone/>
            </a:pPr>
            <a:endParaRPr lang="es-ES" sz="2800" dirty="0"/>
          </a:p>
        </p:txBody>
      </p:sp>
      <p:sp>
        <p:nvSpPr>
          <p:cNvPr id="4" name="AutoShape 4" descr="data:image/jpeg;base64,/9j/4AAQSkZJRgABAQAAAQABAAD/2wCEAAkGBxQQEhQUEBQVFBQVEhQVFRQUFRgVFRQWFBgXFhYVFxUYHCggGBolHRQVITIhJSkrLi4uFx8zODMsNygtLisBCgoKDg0OGxAQGywkICYvLCwsLCwsLCwsLCwsLCwsLCwsLCwsLCwsLCwsLCwsLCwsLCwsLCwsLCwsLCwsLCwsLP/AABEIAKQBNAMBEQACEQEDEQH/xAAbAAACAwEBAQAAAAAAAAAAAAAABgEEBQcCA//EAEkQAAEDAQIHCgsGBQQDAQAAAAEAAgMRBAYFEiExQVGRBxMWIjRSYXGBsRUyM1Nyc5KhwdHSFEKCorPCJDVjsuEXYoOTI0PiVP/EABoBAAIDAQEAAAAAAAAAAAAAAAAFAQQGAwL/xAAzEQACAgECBAQFBAICAwEAAAAAAQIDBAUREiExQRMVM1EiMjRhcRRSgZEjYiTwQ6Hhsf/aAAwDAQACEQMRAD8A7RPMa4raF1Ccppmp81AGbhDCroBWUxNGirjU9Qxalda6pTe0UcLciutbyZhuv20HIwnpH+VejpVzW4ulrWOntsyOHjfNu93zU+U3d2iPOsfsn/RPDwead7vmvPls99uJHvzinrs/6I4eN8273fNelpVr7o8+dY/s/wCg4eN8273KfKbvdEPW8f2f9Fuw3vbKaAsYTmEhIr2gEKvbhW18yxTqdFnJG4JJzmEftH6VT577MvqSa3ROPPzY/aP0qNyVzM3CeH/s2SUx15ocS7ZiqxVj2WdEVb82mrlJmVw8b5t3uVxaVf8AYpedY/s/6I4eN8273fNHlN/2I86o9pf0Tw8b5t3u+aPKbvdB53j+0v6Dh43zbvd80eU3e6DzvH9pf0Rw8b5t3uR5Vd7onzrH9n/Ro4MvOLQcVhjDua9xaf7aFVbsOyrqi1RqFF3KLNfHn5sftH6VV5F7l1PVZ9UftH6VIBWfVH7R+lABWfVH7R+lABWfVH7R+lABWfVH7R+lABWfVH7R+lABWfVH7R+lABWfVH7R+lABWfVH7R+lAEY0+qP2j9KADHn5sftH6UAGNPqj9o/SgCaz6o/aP0oAKz6o/aP0oAKz6o/aP0oAjGn1R+0fpQBNZ9UftH6UAFZ9UftH6UAFZ9UftH6UAVsIYQks7DJKGYgcxpxXEnjvawHKBkq4IA0rPKHtDhmKAMvCtrELzI7MyB568rKL3VW5ySRyvtVdbkzl9vtz53l8hqTo0NGoagtZRRGqKijEX5ErpOUiurGzK/JDBczBLbRKTIKtjAOLziTkr0ZEq1TJlVHaPcb6XjRts+Lojo32RlMXEbi0pSgpsWf8Se++/M0/gV7bbHO764JbZ5WujFGyA8XQCM9OjKtBpmQ7ItS6ozOrYsaZ7w7i6mwnBHCmG7T3Ha4eGnE7xISchLCejO1Z3U8XgfGjSaPmSn/jmb958LfZYS4eO7isHSdPYqOJR41q9hlnZKpqbXU5XJIXkucSXHKSc5K1ldUYLaKMbZbKb3keV02OZKABAAgARsADIvEop8meozcXujpFysMG0Rlkhq+OgrzmnMT0rMZ+OqrN10NbpmU7obPqhoCojUEAQoAEACABAAgAQAIACgDFvVhQ2azue08c8VnpHT2Z13xqvGs4SpmZCor4i5ga3b/CyQfeaCeg5iNq8XQdc3E6Y9viQUi9Vc9zuCACqABAAgAqgAQAvX/5DL6UP60aANTAfkGeiFIC7f8AdSPraAerGZ8le06Kd6Feryaxmc+WpRj2SpINe6+FHWaYYrS8Po0tGUnUR0pdqFEbK932GWm5EqrOXM6FbcORQtBlxmVzAtNa6utZ2umVj2iaqzKhXHeXI55eTDJtcgIBaxoIaDny5yfctJg4ngR59WZTPzP1EuXQyVfF4IA1Lqupa4ac+m0FUNSjvS2XtOe2THYZN0g5IR0v+CW6R80htrjfDER1oUZsEACNydgQR9gRuGwI3BggBo3PD/EuH9I+4hJ9XScEx5oj/wAjR0gLPmoBQwIQAIAEACABAAgAQBBQBz3dIncZYmfdDC7rJNK7AnekQjzZm9blLdR7F/c2tBMcrDma4EfiGUe73rjqkFGzcs6PNutpjmEqHZKABAAgAQAIAEAL1/8AkEvpQ/rRqQNTAXkGeiEALe6D4nYP7mq/pvroVax9P/IgBahGQZKkC/gK2iCeOQ5gcvUchKp5tXiVPYt4NqqtUmdLwzYG2uBzcnGbVjtTs4KzNFsqbN0azJphk0tbdjk8sZY4tcKOaSCNRGda6qanFSRi7IOEnFnldTwCgDTuxyuD1g7iqWoegy7p31ERk3Sc0H4/2pZpHzSG2t/LER0/7GcJAXiViit2eowlLkjbs93Hh0YtDmxMkBIdUHMK060vnqCe/At2hjXp75cb2TIbg2zhs+POMeMkRgZn0GTJpqcmTUvLyb201AmGNQlJOfMJbvkiLeXtlfI2paKDFyVOWubLReo5+zfGtiHp/FsoS3MieF0b3MeKOaaEalertjOKkihZVKuXCzwuqZzGfc85S71Tu8JRq3pr8jvRfWZ0pZ81JChgQgAQAVQAIAKoAEAQUAQSpAUt0KSMQtDmh0hdRmtuspjp0Zuzl0E+rSrUFv1NC58sTrM0xNDNDwOeM9SuGYpq18RYwJVupcJugqqX0elBIKQBQAVQAVQAIAXr/wDIJfSh/WjUgamAvIM9EIAW90HxOwf3NV/TfWQq1j6b+RAWoXUyBKkAUNb8gTOg3DwtvkRiceNHm6WHNszLM6jj+HPdGr0rJ44cD6mbf7BOK4TsGR3FkpztDlZ0vJ6wkVdYxOfiQQoJ5GSlzQga4eoL0QaV2OVwes+BVLUPQZb036iIy7pOaDrf+1LdI+aX4G+t/KhIa2uTX0VTqc+FbmerjxSGWScYPBELmT78zjVztpk0aMpyJTGDy5by3Ww3co4cdls9xfmtL3gB7nODcjQTUDoATSumEF8K6iyy+dnzP8HyXbhRz4mfSy2h0TsaNxa4aQuU6q5cpI9wvsi94s3bBOy1sbZ3tayQuLnTupjGhqe05s+ZK7aZ40vEjzXsNa7Y5MPDeyfuY2ELIYXuYcoBIDgMjhrCY496tjv3FuRQ6Zbdvc39zzlLvVO7wqOremvyMtF9ZnSlnjVEKGBCAIKG9gF3Cd7YbPMYnh5IAJLQCMuimdXKcOy2PFEX359dUuGRMd8rIf8A2EdbSplgXrsQtSx/3H14WWTzw2H5Lx+iv9j15jR+4rWm+tlZ4pc86mt+JXuOBdJ7bbHKeq0xW6e5hW+/sjq7yxrBrfxjsCv16XGPObF9msTk/gRjyYUttozOlcNUYIHuCs/p8Svqyq78u3puULdBMwjfhICc2+Vy66VVrHlS3tUVL42r1dz3YbPO4EwCUgHKY60r2LzdLHT2s23OlMb9t6t9i9Fhq22fO+QD+o0kbSFwlj4ti5bHdZOXV13NnB9/nDJNGHf7mGh2FVLNJT5wZdq1hrlYjcs99LK7O4s6HNPwVGeBdHsX4apTIscLbJ54bD8l5/R3/tOnmFH7j4S30sozPceppXpYFz7HOWqULufTAt6IrVIY4w4ENxgXUy68y8X4s6VuzpjZ0b5bJG9VVS8L9/8AkEvpQ/rRqQNTAXkGeiEALe6D4nYP7mq/pvroU6x9N/IgLULqZFkqQRo4CwS61ShjcjRle7UPmqWZkqmH3LuDivIn9jpNmwRFCG70wBzBkcBlOsE6arMzvnY/iZrqcaFMfhR97ZLGYyZMUsAqcahGTLTLpXmtScuR6snW4/ExEvdZGvbHaofEkADgNDhm6tSd6fe4ydUzO6ljxltbX0FlOdxLvz5GndjlcHrB3FU9Q9BlvTfqIjHukHJB1v8AglektcUmxxrXNJdjLuxYp43b8GMDMUispxRl0hWc2+ua4E3v9inhUWV/G1y+5hWuTGke40FXuNG5s+joTDGhw1oW5E+KbPkrGxxBSAIIJDakDNUgV1dK5WbKL3PdfOWwy3hitMkTMZsb44x48PG0UyjQlGHOqFj3bT+42y43TrW2zS9idzzlLvVHvC96t6a/J70blc19jpKz5qQUMCEAQ5QwMvDdkhMT3zRsdisJq4CooNasU2TU1GLKmTVB1uUkciZQuFcjSRWmgE5Vq3vGvfqzHbJ2bD9FcKFwBEslCKjxdPTRInqlqbWxoIaRVJJtluK4lmGcvd1up3Lm9TuZ2jo9C6mnZbvWaLxIWV1kYx2lVp5d0+si3DCoh0iffCduZZonSPyNboA0nMF4rhK2Sij3dONEOLY5hh/DL7bICW0AqGNGU5desrR4ePHHW7fMyuZkyyZclyLN2byOshLXNxoy7jD7zTmqPkueZhK/4ovmdcLOljy4ZLkdLgkZMxrhla8Aiozg9CzzThLZ9TTx4LI8XZlG13as0vjQtB1t4v8Aauscu2PRs4TwaJ9jNluJZj4pe3qNe8K1HVLkVpaRQzPwhcqGGN8hkkoxpd93R2LtDVLZyUditbpNUIOW4mWItEjMcVbjjGGsVypzfxOvl12ElHCreZ2Gw2KKNo3pjWA80AVr3rJWTlJ/EzaU1wjH4UW1zOwv3/5BL6UP60akDUwF5BnohAC5ug+J2D+5qv6b6yFWs/Tfyc/Wo7mQLODrE+eQRxirjsA0krjffGqPEzvj0SvnwxOqYIwayyRBraZBVzjnJ0klZS66V093/Bs6KIY9e3sesGYXjtOPvRriOxT8x0LzbTKvnImnIha9oidfzBpjcJW13t54zanFD9dM2Udya6ZZB/BLqJdXqnFqUXyPjdO0NlZJZJfFkBLOh2kfFddQqcJq6PbqcNOtVkXTLv0F21Wd0T3Mf4zXFp7NPbnTSmxWwUkK7qnVNxZduxyuH1nwK4ah6DO2nfURHq8NjbNabK1+VtZHEa8UA0Wex5uFcmjTZdUZ2wTEq9GEXzTvaTRjHFjWjMMXJmT3Bx4qtS7sz+oZE3a478l2MdXxaj00VNBlJ1ZUSmordnqMHJ7I023ctJbjby6nZXZWqqeYUb7cRdWnX7b8JmyMLSQ4EEGhBFCOxWoWKa3iUZwlB7M8r02EeTNHAGEHQTMLTxXOAc3Q4ONM2vKqWZjRnW5dGXcLJcLduqfYb8F2NsOEpAzIHQ41NVSKhJ7rXPEW/ZjvHqVeY9u6HBLR2ChgQoAgqQFfdAtu92bEByyOxfwjKe4bUw06tSt3fYVapbwU8Puc7dZHAuGlrA4joNPmFofEj/Zl/DkuZ1G6Ft32yxk52jEPW3J3UWYza+C1o2GBZ4lKZtqqXEBQSLt/OSP9Jver2neuhdqj2oZgbm8DXPmcQC5oZikjNWtabFd1aUuQt0auMm90UL/QNZauKAKsDjQUqakVVjTJN1Pcr6rBRu5D9drksPq29yR5PqyNFh+jE01wLJBUgKm6HbMSzBgzyPA7G8Y9wV/TauK1yfYUatbw1JLuznzrM4FwOdrQ49Rp8wtD4qa/JmVBrc6ndK279ZY3aQMQ9bciy+ZDgtaNfp9nHQmbSrF4Xr/8gl9KH9aNSBqYC8gz0QgBb3QfE7B/c1X9N9dCrWfp/wCRDgic9wa0VcTQDWVpLLVWnKRlKq5WSUYnULtYDbZI8uWR1Md3wHQFlsrJldL7Gww8RUQ379xevneLGJghPF/9jgc+to+KYadg/wDkn/Ar1TUP/FD+TBu7hQ2WZrvuHivH+06ezOr+djqyrl2F2Bkuq1bs6bhGyNtMLmHK17ch1aiFmqpuqe5rLq1fVt7nJ3tfZ5dUkb/eNPV81qlw5FX5MbJSx7vwMF6Im2iKO2RjxgGyAaHDJU9uTYl+DY6rHTL+BlqFaurjfH+TJuxyqH1nwKvah6DKOn+vFjZfm1uhfZpGZ2ucevIKjtCS6fUrVKLHup3OqUJIxbfZ4bc/Hs7wyV/jRPyVdraVcrstxfhmuQutrrynxQfMX7TZ3ROcx4o5poQmldqsjxIV21SrlwsiCYscHNNHNIIPSMyJqNkeFkQcoNSXY3OGNqp4zPYCpeV09eYx83vXJ7GLa7U6V5e81c41JzK9XCNUdkL5zlbLdkQQukcGMFXOIAHSVFlsYR4n0IhVKcuGK5m7YrFFY349qka57MohZxjjaMY6EttusyPhrXL3GlVNWK+Kx8zRujbnWi3SSOyF0ZyagC2gVfOpVNEYotafe7spyfsPwSc0QKGBCgCHKQOfXyebRbYYBmbig9bzU+4J1hJV48rGZ3UH42VCtdjzZ7IH4RtEegxubT8LQEObWNGX3PMa1LJlD7Fjc7tJY+aB2jjDracV3wXLUY8UY2I7aTNxnKpj01Ktx6uh6KCRcv7yR3pN71e0710LdV9BmJuZ55+pn7lc1brEoaJ1ZQ3ROVD1Te8rvpfpP8lfV/WQ9Xa5LB6tvckuT6sh/h+jE01wLRFUBuc+vY/7TbooBlDcUHrdld7qJ1iLw8aU33M9mvxcmMF2PFmsgkt1qj0OjkaNjafBepzcceEvuc4VKV84fYt7nVpLTNA7OHY4HVxXdw2rjqUN1G1dyzpNji5VMeQlI8F+/wDyCX0of1o1IGpgLyDPRCAMO+1mMjHBoqWxF9NeK5lfcreFPguTF+pVueOxTulbooJ8ebNikB2cNJplTrUK521/AZ3Trq6rN5m9ea9zSze7M6rnZHPGZo6OlUMPTpOXFZ0GedqseHhrEZaFIzTe73YBD27kpPqh4ufeRjY96nfilniOdmLdROsLPZ+DLj4oI0mm6hFQ4LH0MK99sjmtBdEQQGgFwzEjv0Jjp1c4VbSFep2wst+A+t18IMaJIJyN6lacpzNcB8fguWdRLdWV9UdcC+KjKqzoebpWTHtjcQ4zYy52MMxAqGntqjNtaxtpdWGn1ceT8PRDDui2YuijeMzHEHoDh/hUNKnw2bDLWanKtSXYQmuIIINCDUEaCFoZwUk0zMwnKHOIxttkNuaG2hwinaKNl+6/oclTqtxpcUFvEcRspyopWPaRYlsr8QMtcBla3xZ4KFwHZnXHxUpcdUtn7M7On4OG1fyih4KsxPlZwOaYCXdVV1/W3r2K/wCiofuaVhsOJyWzvc4im/WmjGt1kMVey+Vj/wAkv4RZqx41pqtfyyq+2xWIO3pwmtLq40tOJHXOGrtGmzIa4+UTjO+vGT8PnL3Ft7y4kk1JJJJzknLlTeFajHhQonJtvn1G3c6sxMskmgNxesk1+CUatYtlEdaJU+JyOhpGaYhQwIQB4ldQEnMATsUpbvY8ze0WxAuez7TbZZ3ZQ2rgelxo38tU4zWqseMF3EGBHxsmVj7FnBf82m6ndzV4t+iR0p+uZVtf8JhQOzNkcD2ScU+9e4/5cT8HOa8DL3Xc6C1JmjQnoqCGLl/eRv8ASb3php3roW6r6DMXczzz9Uf7lb1frEo6J1Zn7onKh6pveV30v0mV9X9ZD1drksHqm9yS5PqyNBiejE01wLJ85n4oJOYAk9iFHdpHmUuGLYg3Mj+0Wyad2jGPa8kD3BOc5+FRGtCDT4+LfKxljA/81n6n/tXm5/8AEidKPrJFaX+EwqDmbI73SZ/zL3H/AD4f4OUv8Gdv2Z0IJKaFMX7/APIJfSh/WjUkmpgLyDPRCAPMzazgHMYn97ELk90Q0pLZiTeG6D43F9nGOwknFHjN6hpCeYepx24ZmZztKmpcUOgtuscgyGN4/A75Jqsit8+JCh49q5cLI+zP5j/Zd8lP6iv9yI/T2/tZH2V/Mf7Lvkj9RV+5B4Fv7WH2V/Mf7Lvkj9RX+4PAt/ayfsz+Y/2XfJHj1fuRKx7f2stWHAs8xAZG7rcC1o6yVwszqoLfc704Ntj22Oi3bwE2yMp4z3eM74DoWdysl3y59DUYWGqIfc0rXZmyscx4q1woQuEJuD3RbtqjZBpnOMNXUmgcTG0yR6C3K4D/AHBaDG1KEltPqZXK0qyD+DmjGNjk82/2HfJXv1Fb7oofprf2ss2SW0w+T35vQA6mzMuNkMafzbHeuWVD5Uy94ct1KVk/6/8A5Vf9Pie//ssfqcz2/wDRStc1ql8pvzhqIdTYAu8I40Pl2OE5ZU/mTKv2OTzb/Yd8lYV9Xuiu8e3rszRwXduedw4hY3S94pTqGclVMjUK618Jax9OusfNbI6TgjBrLNGI48wzk53E5yVnbrXZJykavHx40QUYmgFzLAKAPKEDMW+Ft3myyEZ3DFHW7/FVbwa/EuSKOfd4dLKO59Y8SzY+mRxPYMg7iumozUrdvY4aVVwU8XuZ+C/5tN1O7grFv0UfyV6PrpHvdJslWRSjO12IT0Oyj3j3rxpkt5OD7nrV63wqa7DPgK2b9BHJpcwV6xkPvVG+DhNxGeLarKlJF5cTuLt/eSO9Jver2neuhdqvoMxdzPPP+D9yuav1iUdE6sz90TlQ9U3vK76X6TK2sesh6u1yWD1Te5Jcr1ZGgxPRiaZVcsmBfO271ZX630YPxZD7qq5hV8dyF+pW+HR9ytuf2Le7NjnPI4u7BkHd7101Gzjt29jlplXDVxe5m4G/ms/4/wBqsXfSRK1H1rJ3SLIRvU7c7XYhP5m+8HavGmT6wfc9atXzjYuw14Hte/QxyD7zQT16feqF0HCxxG2PYp1pozL/APIJfSh/WjXM7GpgLyDPRCAIfygeqd3sUdAKWHLwxWXI44zzmY3P1k6FZoxJ3PkuRQys6unk3zFt9/XV4sLadLjXuTNaP7yFMtb58okcPJPMs2levKP9jz50/wBpHDyTzLNpR5Qv3B50/wBqDh7J5lm0/JR5R/sT50/2oOHknmWbSp8o/wBiPOn+0tWK/gJAlixRrYa07Fxt0mSW8Xud6Nai3tKOw32O1MlYHxuDmnMQlU4OL4X1HddkZx4on1K8deR0b25i5hq90UDixgMjxnoaNB1Ephj6fZat+iFeVqddL4erMU39k0Qs9oq95Qv3C5629+UQ4eyeZZtKPKP9g87f7URw9k80zaVPlH+xHnT/AGk8PJPMs2lR5T/sHnT/AGhw8k8yz2j8keU/7B51/qaGDb7xvcBMwx1+8DVvbqVW7S5wXEuZdo1iub4WthsY4GhBqDpGZLNufMcRe65H1CD0CgDyUAxE3Q7SXvhgbnJxj1uOK34pvpseFSsYi1afFKNSHLB9nEUbGDM1obsCV2T45uQ3phwVxiKGC/5tN1O7gmdv0UfyKKPrpDJeSxb9ZpWacUkdbco7lRxbPDtTGeXXx0tfYw9zm2Y0L4znY6oHQ7/NVb1OG0+NdyhpFm8HB9hvSwcC9f3kb/Sb3q9p3roXar6DMXc0zz9TP3K5q/WJR0TqzP3ROVD1Te8rvpfpMrax6yHq7XJYPVN7klyfVkaDE9GJplcCyIW6FOZJYYG6cva44oTbTo8EHYxDqkuOyNaHWxQCONjBma0N2BK7JcU3JjmqHBWo/YTcDfzWfqf+1NbvpIiaj62Qx3nse/WaVunFxh1ty/BUMazgtTGWbVx0tGRucWzHgdGc7HZOp2XvqrWpQ2t4l3KmkW8VXD7Fy/8AyCX0of1o0tG5q4C8gz0QpApYatm8OdIfuwPPbVlF0qhx2KJwybPDqcjltondI4veaucaknpWvprUIKKMPda7JuTPmuhy23CqhyS6npQb6Imqjjj7g4bdUA6MvxRKait2Qlu9khiguZaHtDuI2orQk1HuS2eq1p7bDavR7Zx4tz2bkWnXH7R+S8+bV+weS2+597qWl1ltP2dzmua/IcU1aH0J+C4ZsY3U+Klsyxp9sqLvBb3Qw3ywmYIOIaOecQHSNZVHBpVtqTGepZDqpexzIlamMEuhjnJye8iF6I5EqQ5AgOQIAEbAC8uJO497n2Ey9roXGuIMZlebmI7D3rPapjqEuJdzTaPkuS8N9h1CVD0FDA8OQiGc+sY+14Uc7O2NxPYzIPeU7n/hwku7EFa8fNb9joICSIfiRgv+bzdTu4Jtb9FH8iOn66X4HcpT3Hb6HPcCH7JhN8eZry5o/Fxmp1cvGxVL2M9jPwMxx9zoQKSLmaIXr+8jd6Te9X9O9dC7VfQZibmeefqZ+5XNX6xKOidWUN0TlQ9U3vK76X6TK2r+sh6u1yWD1Te5Jcn1ZGgxPRiaLiuBYfQ59gz+Lwm5+drCSOpnFb706t/w4iXdmfqXj5m/sdBCSmgEfA381n6n/tTe76SIio+tkO7ko6D180zn13HfZcISQnI15c0f3M76J1lLxcaMvYz+I/BypR9xhv8Achl9KH9aNJjQmtgLyDPRCAMG/Xk3er/fGrmBzvQu1R7Y7OdLVmLNi7eBftTzjEiNmV7u5oKoZ2X4K4Y9WMcHD8d7y+UcLJO0DFsNmD2jJvpo1hpqccrutIpScudkjQxioLhqj/JYe+0f+6zRSN0hj6u7A4UK8/Cvkkz1tJ/PBMoswbBjfaLNGC6M8eEihGvinxXjQujyLeHgk+RyWNXxccF07DNZ52vY1zTUOAI7VScdhnCakuQrXwvJvYMMB45yOcPudA6U0wcJ2NSmuQm1PP4F4cGJ+AuUwa99b3ptlQjGiSQkw5uV6GrdJ8WH0ndwSzSPnY31z5UI7RUgDOSAOs5An05cMWzORjxSSOgYMuVEGAz4znkAmhIA6As7bqdrl8JqKNIq4U5i9eq74sha5hJjcaCucHUmGBmu7lLqK9RwVjtOPQwE2FQIAFAAhgMm5+f4r/jd3tSjVl/jTHGj8rzpizxrAUMDOw7a95gkfzWGnWcgXWiHHYkV8uzw6mxa3OLHRkkpzvdig9Az+8q/qc+aguwt0mt7Ox9x1SscsRsF/wA2m6ndwTa36KP5EdP10h4Sl9R4IN/YTFPDO3oqelpr3JxgPxK5ViDUoeHdGxDxZJhIxrhmc0EdoSma4Z8I8qlxVpmHf3kbvSZ3q5p3roo6r6DMTcyzz9TP3K5q3WJR0TqyhuicqHqm95XfS/SZW1f1kPN2+Sweqb3JLlerI0GJ6MT3eC2bzZ5X6mGnWcg71GPDjsSDKsVdTYubm9ipHJKc73YoPQ3P7yVe1SXxqC7C7SIfC7H3HNK+45EbA381n6n/ALU2t+kQio+tY8JQPWIF+4zDaYZ25K0r1sPyKdae/ErlWxBqUfDtjYjbvvKH4OkcMzt4I7ZY0okuGTQ9rlxRTRs4C8gz0QoPZg378m70P3sV3T/XQu1T6dnOlqn0MYk9x+hgbBZYIXODDaHDfHZjQjGcK9Io3tWYtlK62U/Y1VUY0Uxg+5nXqw85rt4s5xGRgNJbkJNMwOgBXMHDU14lhSz85wl4dXYwLJhaaJ2MyR9a1oXEg9YKv24lU47bC2vMtU+JyH2y2wPEFpaMXfSIpRrrUCvSHCnUVn7K+CTg+xpqreKKmu/UycM4adYt9gjFHF+Mx2hjHjGNOmtVZxcRXtSfQqZeY8dOtCWTU1OUnKa5z1rQRiorZGbnJye8i9gPlMHrW964ZnoyLGD68Rr3Sc0PW/uCUaR87HWt/IhGBIIIzggjrGUJ9OPFFozsHs+L2OwYLtgmgZIPvMB7dKx91bja4m5x7VOpSOfXsw/9qcGsaWsYTnzk5q0T7TsR1rjfczep5niy4F2MBNtxQCNwBAAhgMlwOV/8Tu9qVar6P8jfRvXOmLOGtAqAFHdHmIs7GjM+UA9QBPwTLS473CnV5NVbIycCXwjs0LI96ecUZSCMpOUmis5GnWW2OW5SxtUhTWotF/8A1Bj80/a1cvKbPc7+dQ9jAsl4Gstj7TiOo6vFqKitBn7FdlhzlQoewujnRjkOz3N7/UCPzL9rVR8qn13GPnVfTYyry3ojtcWII3NcHAgkjJTPmVvFwbKJ8W/IqZuoQvhslzGe4tqMlkZjfdLmDqaciV6hXwXNDbTLeOn8Bf3kb/Sb3r1p3rojVfQZi7mmefqZ+5XNX6xKOidWZ+6Hyoeqb3lWNK9JlbWPWQ9Xb5LD6tvckmV6svyP8P0YmFukWgthYwZnvy/hFVc02G9m5R1aTVexnYHvhFZoWR7084oykFuU6TnVi/TbLbHLcqY2qV1VqOxe/wBQY/Mv2tXHymz3LHnNfsL1hvA2O2SWgscWvxqNqKitPkr1mHN0KsW15sY5DtGD/UGPzMm1qoeVWDJ61X7GPee8sdsiDBG5rg4OBJFNRzK3iYNlE+JvkU8zPryI8OxctNpMmBnY2dromdjZmAe6iWZseG97DfTZ8VCHPAfkGeiFTGDMG/Xk3er/AHxq9p/roXap9OznS1S5mN3LNptskjWtkcXBlcWuUitNPYq8MaEJNrudp5M5pRb6FcmudWEkkcG2+pC8yey3PSjuPEcLorJZIj48k7HU0gY2Ofcs7OUZ3TkaWtSroriur2Mm/UgdajTQxoPXnTHSo7Vbi3V5KV3LsLyaMVF7AXKYPWt71VzPQkWsD14jVuk5oet/cEn0j52Otb+VCfYLG+d4ZGKuPu6T0J3dfCqPFIQ00TtfDEebhWn/AMckLvGiecnQSQfeCs/qMPjVkejNLpVj8N1S6osy3PsznFzsfjEmmPQZcuhc4Z9yjsmdZ6XjufHLqyeDthj8ZrfxyH4lQ8vIfclafix7Cle2z2dkjRZcXK04wYcYA6MyaafdNxfiMTanjwhJeEjBCbprsKGtgUkDJuf8q/4nd7Uq1b0v5G+jeudMWcNaBQAu33wa60WfiCrmHHA10FCNhVvBu8Kzdi/UaHbVy7HNsHvja8b+wvZmIBLXDpFForuOyG9b5mWo4Yz2sXIdcH4HwbOAYzlP3TI4OHYSk1mTmVvn/wDg9qxsKxcuT/JfNz7HzT/2O+a4/r8k7+X4v/WZmE8G4Ns441SdDWyOLjsK71XZdj2RXuowqluxMtBa9/8A4WFrSaNZUuO3WnMZSrhvY9xHKMbbNq0dTutg42ezsY7xsrndBdlosxlWeJY5GswKvCpUWVb+8jf6Te9d9O9dHLVfQZi7meefqZ+5W9X6xKOidzP3Q+VD1Te8rvpfpMrav6yHq7XJYfVt7kmyfVkP8P0YmdfnBjp4AWCro3YwGsUoQuuDcq7OZX1Ol21cjnNgfEHjf2lzNOKS0jpWhyFZKO9ZmKlGEtrVyHOwYCwdOKxvJ6DJQjsKTTycuvkx5XiYdi3Re4F2T/f/ANi5eYZB28sxf+szMJ4JwdAOM5xPNbJUnsC715GXY+RWux8Ktf8A0TpQHvIiYQCaNbXGPQK605W8IcUxNwqdnDWOuGMHGz4Icx2esRd1umjKy+TZ4ljka3Bo8KpRGvAfkGdQXAuGBfrybvV/vjVzA9dC7VPp2c7Wq7GMZqRYBnfDvzWVbq+8RzgNSpSz6oz4H1LscC2VfGlyMtXoviW6KezXzEtOrPoXiW2zTPUE9+Q92N74WNtVuIxmR4kLNOXSRzjkWdlBTm66v5Zpa5OqCst7dEJVrtJle57vGcST26FoKKlXBRRnL7PEm5e58V2ZxL2AuUwetb3qpmehIt4P1ERq3Sc0PpO7glGk/Ox1rfyxL1y8HCGDfXUDnjGJOhozBcNQudtnCjvpdCqq45dRewThtjLe+XxY5S4GujNR21tfxK7bjSljJd0UKMuMcqUuzHC2OsktHSujdQUFX5NlaJTCu5ctmPJ3Y8ubZUNrwczzFehoK6qjIfRM4u7ER7suHrG57WRltXGg4lBtoiWLkKLZFeViynwLqYN+cChh3+MUacjwNB0OTDTcvf4JCzVcLh/yRXIUE8W4h5bDJuf8q/4397Uq1b0l+Rxo3rnTVnTWEKGB5IUALWHboRWglzDvbzpA4p62/FX8fOnV+BXlabC3pyYq2u5dpYeKGv6WuodhTSGp1TXxiizSroP4OZV4N2zNvT/aHzXv9Xir2PCwsv7lyx3ItDzx8SMdJqdgXOeqVQ+RHSvSbpveT2G7AV14rLxvHk5zhm6hoSnIzZ29eSHONp8Kfyaltt8cIrK9rB0nuGlV4Vyn8qLc7q6/mYkXrvTFaIjFEHGpBxzkGQ1zZ05wsGyufHIR6hnwsjwRF7BOE57PjGCoxqVIZjZq00dKvZNNVjXHtv8AkW4119XyJ7HzwpbJZ3B89S6lAS3FyDs6V7ohVXHhgeL7LZy4rEOd3L3QsiZFLVha0Nxs7TTqzJPlYFrk5x5jvD1OpQUZchts9qZK3GjcHNOlpqEslBxfPkOIWQmt4vcXsOXPjnJfGd7ec9BxXHpGjsV7G1Cyrk+aF2Vpld3NdRVtVzbUw8VrX9LXZfemcdRon8wpnpeRB/CfDg9bDk3uT2snevbysVdNjwsPL+5bslybS/x8SMdJqdgXKWp1R+VHaGk3T+bkN+ArrxWXjePJz3aPRGhKcjMsu5b8hvjafXS93zZ4v9yCX0of1o1UQxNbAXkGeiFIGBfryb/V/vjVzT/XQt1Rf8Zi9dDAH2l2PJ5Nhzc46upNtQy3UuCPUSaZheM+KXRHSWsAAAFABQBZ3fd7s1ajFR2XQRr92Ozso5vFmcfFbmcNJcNHWnGm2XN7djP6vVQlyfMz7l2APkdNJTEhGNlzY2jYATsVrUrWkq49WVNLp5u2XRGdhzCzrVIXk8UVDG6A35lWcLGVMfuVc7Kd0+vIzldSKIIZJewFymD1re9VM30JFrA+oiNW6V4sPW/uCUaV80vwO9Z6RNu1n+AOJ/8AnFKeiFSh9Rz9y/N/8XdexysLWRMb0Ci9cKQcTJUkNtl/A2D3WhzmsNHNYXt62kUCpZdyrST6Mt4ePK5tx6of8BW5tts5ZKOMBvcjTrzVWeyIOmzih0NPjWLIq4J9TAhuK/HOPIBGCaEZXEaMmYJg9VaguHqLY6NvJ79C9gfAwsluAY4ua6F5Fc4ytquF+VK+j4vcsYuJGjJ+Ecwlg7BQwIUABUgRRABRBB8rRJitc7mgnYpit3sebJcMXL2Ob4SvrPJUR0ib0ZXbVoMfS60uKfMzORq1k21DkL0srpHVkcXE5yTUpjGtQW0UK5WSm95M18HWyxxZXwySu/3luL2NBptVK2vKs5bpL7F6i7Fr6rcYIr8wMFGwOaNQxQFRemXN85F9atSlsonm030s8oxZLO5w1HFKmOm3xe6YT1WiS2lEW8Iz2R9TFHLE7VVpbsrUdivU15MHs3yFl1mNJfCihZbW+I1ie5p1tNNoVudEJr4kVq7p1veLGnA19pQ5rJmh4Lg3GHFcKmlToKU5OmxUeKLHOLq0m1GaOghJDQrmtz1RRsSFFKDYEEi9f/kEvpQ/rRqQNXAXkGeiEAYN+vJu9X++NXMD10L9U+mZ43OvIP8AWnuC7ar6xW0XbwWa+H8NNsrKmhe7IxpNKnWdTRpKp00St6F7Jy41LmK9qutJaXb6LRG/HoXEjN0CmhMqc7wI8HCJrdP8eficR5wzJHYrMbLE8Okk8o4ajn6tVF6x4TybvFkugZM4YlPhR57igE9RnyVJAKQL2AuUwetb3qpm+jIuYPrxGrdJzQek/uCT6T87HOt8oIv3NwgJ7Nvbs7BiOGtuYFV8+l1W8SLWm3xup4GJeH8DvsshBBLCeI7QRqrrCdYWVG2G3cQ5mHKibb6MzEwKDACuZeZyUVuyYxcnsjoly8CmzxuklFHvGY/daNHQdKzOoZXjT2j0NXpmJ4NblLuLsl4N6tsk0LQWE4rmg0xwMmN11qr8MF2Y6jLqK5ZqqyXOC5H1wlfSaSoiAiGuuM7bmCKNJjH53uF+sTnygtibjzOktmM9xcTE+pca6WqNRqjXSlE96VbO29ykzpASE1AKGBCABAAgAQB85ow4FpzEEHtXqL2e55lFSTTFrgJZv6nt/wCFe8yuXLcWPSaXzDgLZv6ntf4R5ld7h5RSg4CWb+p7aPMrvcjyikOAlm/qe3/hT5nd7k+U0hwEs39T2/8ACPM7w8oo7hwEs39T2/8ACPM7/cjyjHDgJZv6nt/4R5nf7k+UUnqK5Nma5rhvlWkEcfUa6l5lqF0lsz1DS6YNNDMAqAyS2JQSCABAC9f/AJBL6UP60akDUwF5BnohAGbeOxmfHjbnMD6dYcwjuXXGs4LUyrm1O2lxRgXWwq2yWWV8mffSAzSXUGRM8yp5Fy4e6E+BesamXF1TFfCVufaJDJIak6NDRoATfHojVBRQlyMiV03KR8GPIzEjqJC9ypg3zRyV0o9Gec66JKK2R5lPd8wXtEbgoDcEdSNzcubYTLaWH7sZx3HRkBxRtPuSvUrlGrhGul0Oy5S9hqv9YTJAHtGWN2Mac0ih+CVabaq7eY61Wh2VfgQ8G4QfZ3iSM5RscNRWgvx43x2ZmcfIlTPiidAwdh+z2xmJLRrtLJKU/CcxWdsxLqJbx6GoqzacmPxnmS5tldlbjtGpr8imOoXx5M8PS8Wb4j72bBNksXHOKCPvPdUjqqvE778h7czrDHxsbnyF28t7d9Bjs9Qw5HPzFw1AaB0phh6c0+OYsz9UTXBWKSeIQtggjfuOW53YTjPlIyUxG9Jzn4JDq1yk+FGi0Whx+N9x/SY0RBUARRABRAE0QAUQBFEAFEAFEATRABRAEUQAUQBNEAFEARRABRABRAE0QAu3/H8BL6UP60akDUwF5BnohAHxwhaGwyCSQ4rBG4VoTlJbqHQUAJV4nWKcl8NoDH6WlkmK46/FyFMMXOdXKQnzdMVvOD2YsuxQfHaekB1Pe1NlqdL5iV6VkLlsecYc4bHfJevMqfcjyvI9gxhzhsd8lHmVJPleT7BjDnDY75I8ypI8ryPYMZvOGx3yR5lSHleR7FixxRuP/kmZG3XiyOOwNXKzVa0vhO9WjWuXxckPOBsNYPsseIyb0nFklXHWeKkd98rpbyNFjYsaI7R6l597bE4EGYEHIRvclP7VxT2e5YlHiWzErDMFkLi6zWhoB+45kgp1HETjH1RxXDPmIcrRuJuVb/gxXYvOaex30q/5jS1zFy0vKXY+rLURmlI6i/5Lm8zF9ke1gZa6b/2zw+TG8Z9evHPeF6jn48eh5np+VLqeat5w2O+S9+Y0e55Wl5C7BjDnDY75KPMafcPKr/Y0MHWeBxBntDWN1NbI5x6PEoFVv1WO20C5j6NNv4+g9WO81hiY1jJQGtFABHJ9KSTk5y4maGmqNUFFFnhjY/Pfkk+leTqHDGx+e/JJ9KADhjYvPfkk+lABwxsfnvySfSgA4Y2Pz35JPpQBPDGx+e/JJ9KADhjY/Pfkk+lABwxsfnvySfSgCOGNj89+ST6UAHDGx+e/JJ9KADhjY/Pfkk+lAE8MbH578kn0oAjhjY/Pfkk+lABwxsfnvySfSgA4Y2Pz35JPpQBPDGx+e/JJ9KADhjY/Pfkk+lAEcMbH578kn0oAOGNj89+ST6UAZF6sP2e1WWSKCTHe50VGhjxWkrHHKW0yAEoAacDMxYWA6kAfeaFr8jhUIAqnA8PMGxRsADA8PMGxGwbtsnwPDzBsU7BuR4Hh5g2IDdh4Hh5g2IDdk+B4eYNiA3YeB4eYNiADwPDzBsQBHgeHmDYhEMPA8PMGxGxIeB4eYNijYNwGB4eYNinYNyfA8PMGxGwbh4Hh5g2KNidw8Dw8wbFOxBHgeHmDYgCfA8PMGxAB4Hh5g2IAPA8PMGxAB4Hh5g2IAPA8PMGxAB4Hh5g2IAPA0PMGxAB4Gh5g2IAPA0PMGxAB4Hh5g2IAPA8PMGxAB4Hh5g2IAPA8PMGxAB4Hh5g2IAPA8PMGxAB4Hh5g2IAPA0PMGxAB4Gh5g2IAPA8PMGxAB4Hh5g2IA9MwTEDUMAQBaApkCAP/2Q=="/>
          <p:cNvSpPr>
            <a:spLocks noChangeAspect="1" noChangeArrowheads="1"/>
          </p:cNvSpPr>
          <p:nvPr/>
        </p:nvSpPr>
        <p:spPr bwMode="auto">
          <a:xfrm>
            <a:off x="307975" y="-1181100"/>
            <a:ext cx="52197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pic>
        <p:nvPicPr>
          <p:cNvPr id="12294" name="Picture 6" descr="http://www.d24ar.com/uploads/editorial/2011/07/18/imagenes/98079_DISCAPACIDAD._Aprendiendo_los_derechos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860" y="3789040"/>
            <a:ext cx="321339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71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SEBUUEhISFRAUFRQPFBQUFRQUFRQUFRUWFhUUFhQYHSggGBolHBQUITEhJSkrLi4uFx8zODMsNygtLisBCgoKDg0OGxAQGywcHBwsLCwsLCwsLCwsLCwsLCwsLCwsLCwsLCwsLDcsLDcsNzc3LDcsNywsLCwsLCwrLCsrLP/AABEIAHcA8AMBEQACEQEDEQH/xAAcAAAABwEBAAAAAAAAAAAAAAAAAQIEBQYHAwj/xABEEAABAwICBAcMCAYDAQAAAAABAAIDBBEFEgYhMVEHExVBU3PSFCI0UmFxgZGSorPRJDJyk6GxssEWIzNCYuElgvEX/8QAGgEAAgMBAQAAAAAAAAAAAAAAAAECAwQFBv/EACsRAAICAQMDBAICAwEBAAAAAAABAgMRBBIhEzFRBRQyQRUiI1IzQmFiQ//aAAwDAQACEQMRAD8Ap2L4nMKiYCaa3Gyj+o/YHutzrv11x2rg5EpS3PkacpzdPN97J81Z04+CO6XkHKc3Tz/eyfNPpR8Bul5C5Tm6ef72T5oVUfA90vJ1pauokcGMmnc46gBLJ81GUIR5aGnKT7k5yBiVr/SPvX/NUO6kn05kfBDWPl4oPqONH9vGSD91Y3XjJFKzOCTdo7iQG2f71/zVavp7E+nMi4I6x83EtkqON8XjJPmrW6ktxBKecEv/AA1ifjT/AHr/AJql30k1VPA0ZhVeZjEHz8YBmI42TZ61N2VY3EVCbHp0XxPx5vvn/NQV9OexJ1zQ3ocCxCYEsfNYEt1zSbRt50OylcAq5nWq0bxGNhc6SUNaLn+dJ80Quqb7A65oFDo5iMrA9sk2Ui4vK/5oldSnjAlXNjbF8Jr6ZuaSSbLvEsh/dTrnVN4QSrmkO6DRvEZYw9ssuVwuLyyfNRndVF4fI1XMRiej9fAzO+aWw1apZPmlG2qb7A65L7GmLYbW00bZJJZg12y0sn461OE6pvGBShKK7hSUFYKYVBmmEZ2fzZL/AJoU6t23AnGaWcj7B9Gq+oZnE0zWnZmlk1+i6qnfVB4wWKub+xjjOG1tM9rHzTd8bNIlksfxVkJVzWUJwmvsTj1DV0gaZZ5e/FxaWT5pwlXPshSUoruPKHR+ulp+OE8oZbMAZZLketVytpi8YGoSazkicHbVVMwiZPNmN9ssmq3/AGVs1CMd2CMdz+wsZ7pppTG+omLhulk+aK1Cazgcsr7I/lSfp5/vZPmp9KPgjufkHKk/Tz/eyfNHSj4Dc/IXKk/Tz/eyfNLpx8BufkdYVicxqIQZ5iDNEDeWQ/3t8qjKEcPgnGTyIxnwmbrpf1uVlXxRTP5MZK0iBAAQBbeDGlz17T4jS5ZNbLEC+hZZpk0tYa4Na0ClG0n9lzP06f8A01P5h0tOx2Jve212RgOtvJ/0iUpKvDBLMuBEBrjVnNkFMDz7SEPpqHHcEnnIijhY/FXvZa7IwHW3k/6Um2q8MIxTlwc8WpsQMrjFLG2O/egjXZSrdTjyiMlIbaAMle+okmcHS3Ed+bUjUOKSSCpMb4tBiTA9/HRhgubc9lKt1PCwKaZNYZSSjD2NjeGzOGbMd51lUzkuo+OCcU9pVNJKeujiAkqGua9wZYCx1rXW62+EVSUsluxejqO54mUpDXAAEndZZISjvbki5rjAxx4llBxVRIHzvsz0k7lKtLfuj2FLthkjilBKaeOOGUROaBrO6yhCUVPLWSUlwU3EqCpFRBFLUca17wSB5Na1xlDa3jBRh9i36U0TammkhbrewA+nmWOqUoSyXSipLBF4vRjiqSmOxxGYeRoBKuhP9pTE12RDcImkkkEjYIDkDRckfgrtNSp5lIqts28IY4VpA+vlghkYLscHl2+ylOqNackyMJtvBIaWURrMSjgH1GDM/wAgUKJ9Ovc/snJbpYLXDUXMlO1hEccdgbWBOvYsrWf2bLUvopXBnQ2qJ5CNTO9HrJWvVS/VIpqj+xStKarjaqR3+RC20xxFFNjzIiSrCsJAwXSAd4R4TD10XxGqE+zJw+R3x3wqfrpf1uTp+KK5fJjFWkQJgBJjND4H4xxszz/a0D81h1zbwkaKGM8c07quOkax4DQ4tFhrt50U6SDim+5GVzzwWLg0qiKaone67ySbk69QKq1Uf3UcFtUuGxWhOk76ozQzP1m5YdmpR1GnVeJRHXbuzkeaA0Ji7pzOu8vyhxO69ioamTljCJVJDCt0WrCXHu2wuTbX6tqshbWv9SMq5PnJ3wWbuXCpHF44w5je+u+vWo2R32rjgaltiZ9FjlRK4MfM4tcQ0i/MSt0qYRWUjMrJSZrePYY6eCNkU4iy7SDt1LmQkoybaNklldyozaPPhqIONqeMaX7CdlvStXUTg8LBVt5XI60z0pdBWxCN/eNAzgHUbkKFFG6DyE7cPA40hgjmrKWYPGVxu4X1arEKNacYOOCTackSmlOD91PaW1XFhotYH/arpn0+GskppPsyv4NhTabEGZ6gSAMc67jsK0Tk514xgrjiLOmE6St5WlBcOKeMoN9V2qNlD6SJKxbhGlukbGYjA4EGOMa7G41p00N1tMjOxbiRxbBaSqmbUumblABLbix86rhOyuO1Ik1FvJxw3FaV1cSzI1kTMoOoZif/ABSnXNRw/sipRBTY3DA2eqztdK89624vYbAouqUsR+iXUS5OWjvCAJ5XMla2Ntrh19vkUrdJtS2kY3ZfJ30WrKZkUwMzQZHu5wDZRtjY2uCcZLuVnH8CoWRPeyfNJtAuDcrRXbZnDRVKMe5QytuPsoxgSgAJAO8H8Jh66L4jVCXZk4fIdaReFz9dJ+soo+CIT+TI9WkQJoQExjilrXx3yPLb7bc6jKEZdxptdjgXEm/PtTXhCTO8FbIxpa17g07QDqKTgn3HliYahzDdpIO8akOKfDIrg7MxKUXtI8X1mxS6cX9DUpIU7FZjtlf6ykqYeA3s4uqX5cuZ2XdfUpKMc5wCbOQcVLhi7DjlCXpH+0VDpx8D3MQ+reSCXuJGy5KFGKDLOckhJ1kk7ypJeBf9DE7tXfHVs17EtqHliu6X+O71lR2x8BuYkyuve5vvuntQZfcRmO3nQkuwLyAuvt2p4QcsHGG1rm266WEPLEXTEBGEMASfHIdxxJQStbmMbw3eQbKO+JLDGpUtvgWAigAigAJAO8I8Jg66L4jVXPsycPkPdKB9Mn61/wCoo0/wRGz5Mi1eiAEwDQICALtwd6JsrC58pPFsIFhzlYdXqXVwjTTUpFo0p4O4RC58ALXtBdbmNllp1ct2GWWUpIyRwsuv35MOORKYAQM0Tg10TjqGummGZoOVrebVzlc7WahweEaqKsrktekmgtO+FxjYGSAEgjUstWqluwy2ylYMTlZlJB2jUu0nlGFrBzQICYBhIC9aCaEiraZZSRHezQNV9+tYdTqtnCNNVO7uWLHuDaHiiYCWvAvY6wVnr1rb5LZ0LHBk00ZaSDqINiuonlZMTWGcymAV0DBdAgIAt/BlQMlqzxgBytzAHesmrm4x4LqUnI2Sso43Rlrmty2I5lyYSluN0orB53xmJrZ5Gs+qHEDzXXcrl+pz59xiVZkiEkAEgHeD+Ew9dF8RqjPsycPkSOl4tXT9Y/8AMqOmf8aFZ8mQ60IrAgAIAO6eQL/wVYtJHI+NrC9jrONtrea65+urTWTTp5PJfNLsVlbTPEcLy4gi+6+0rDRFKXJosbwYO+9zfbzrueMHOfcSExMAQBo/Bjjj4Q6MxPdGTmDmgkA865uthGXKNdEmiz6X6aMgiLWtdxjgQARZZqNPuefBbbbhYMTkfcknada7S4MD5EpiAgAkDZr3BdpBF3PxLnBr2nVfVcFcnWVSzk20TXYtOP6QwwQuc57b2NhcXJWWqqTkWzmsHn6rmzvc7xiSu9FYic6XLOBKYgkABNDFRtuQBtJACT4WQwazgGhLIOLk49zJbA7R6rLk26lvjBsrqwslxq8PdIzKZXAEWJGorJGSTyXYMn4QNFWUgY+MuIcSDfXrXU09+/hmayH2Ula2ZwkAGkA6wfwmHrofiNUJ9mTh8iV02bavn+24/iVDS/40FvzIJaUVATANAC4Yi5wDQSSbADaUpNJZY8ZNo4OdFTSsMkh/myAatw3Lj6zUdR4j9G+mvasl4e0EawsWWXPDR5/06hY2tkEdst7+nnXe0zbgsnNuWGV6y0FRYdCsB7rqQw3yN75/m3LNqLdkS2mO5m8UVAyJgaxoDRq1BcSc23k6KikZhwxD+ZF5nfsunoXwzJqTNy1dDJkE2TyAEAEEEi38GUDX1oDgCA0nWsmsbVZdTzInuFLCXGSMxRuOo3yi6z6S1Y/Ysvg88FBdgs/QyeyVu6sPJn2SQwe2xsrCIlAAsmBNaHUgkrImuItmzH0KjUyar4J1/I1vHC5jnHVlLBlv+y5MGmja8/Q4vMyAuLs926wObzKL25wNEHwjQ58Pa7nbYq/TNqfBGfxMcK6piCQICQDvBz9Jh66L4jVCXZk4fIldNZQ6umI2Z3D0glQ0i/jQXfIglpKwIEGmBoHBRT05lc6QjjhbID+YXP1jkuxq0+37LziQqeUIcvg1je2y/lWKO3pvyX87uC18yzIuKjphodFUsc5rQ2YC4I5/OtWn1Lhwyi2pNZMQniLHFrhZwJBXaTzHJz8YZoXA5/Vm+y391g1/Y1aY1tclvg3dzO+EvA5qiSMwszAA38l7LoaS2MFyZLoSbKVNoXWAX4rZ5VtjqoP7KHVIr1XTPicWyNLXbiLK+MlLsUuLXcbqQExo7o7LWPyxizRtfbUFVbeq0WQg5Go6P6Jx0U8ZaS57gQ4n0cy5duodkTXXXtZMY/pNBSuDZtrhcarqqqmU+xZOaXchKjhBo8pAuTY8y0R0s85KpXRaMerpQ6RzhsLiR6104LEcGOTyxupiCQB0hlLHBzSQ4awQk0muQTwbVgNW+Wia6pbcFtw4bdi4tiUZ/qboZaHmGUMgiIfIcrtjee3MLqM5LJOKZnPCHjUrpTAe9jZqtvW/S1rbuM9sscFIJWwoAgYSAHmD+Ew9dF8RqhPsyUfkPdJvC5usk/WVDTfBEbPkyLWgrApABRA6007mODmEhw1ghJpNYY1LHJu3B9i0tTTB8oFwcodvtzriamtQnwdCp7lktQKylwid4DSTsTXPYTfB5y0ilD6qVzfql5svQ1LEEcyfMi6cDZ/nS/Zb+ZWPX9kX6Y1tck3FU0w0uFC5oLM2YE7dy1UafqIott2lUreFAuaWtiyuIsDfYtUdDgp9wRnCTrFO8/Wcy5O/YrdH9oruWeSm0dOZJGsbtcQ0ela3LaslMVl4N3ooIsOo72ADW3J5ybLiybusOgsQiVTRDSKSsxEl2pjWHK3dcrRfSq6iuue6RK6daISVsjHMeGhoI161Xp9RGtYJ21ORWBwWzdK31LS9cvpFPtyE0l0KmpGhxOdnOQNnnV1WqjNlc6nEq5WkqCQB1poi97Wja4hvrUZPCyNHozC6MMgYy2oNA/BcCx5k2dKKWDtDShuz8eZRbGjGuFODLW38Zt11tG/0Md65KUQtZSEgYECHeD+EwddF8RqhPsycfkP9Jx9Kl6yT9ZUNN8CM+7ZFK9FYFLIAQAbUgPQuhdO2KjiYCL5QTs51wdRlzeTpV4USduqPosKNwoYtJFTgROAzEtdvAW7R1Jy5M98sdjGCV1v+GE0DggnDaiQEi5aLDfYlYdcsrJq075NbFS3NkzDOBe3PbeuVteMmzP0ZNwvVTXTRtaQS0G43LqaGOI5MWp5M9G1b2Zi78Iv1Kbq/2Cx6Xu2X3dkQ2gzQa+G+9XajisjV8jQuFqZwpWgbC7Wufol+5pv7GYYDjUlJLxkdr2y69y6dlamsMyRk49ixO4Sqo8zPUVn9lAt9xI5//Rqvez1J+yrwHXZftGNJo6+LJI0B/wBVwOw+ZYLaXTLMTRCSmuSjacaFupyZYQXRG5I8VbNPqd3DKLavtFIW0zkrork7riLyAwOuSfIq7s7OCUMZN+oq6ORt43hwHODdcKUWnhnRTTFvrGBmcuGQa78yWPoeTHuFCvimlY6J4dZpBsuro4uK5Ml0kyjLYUBIACBjvB/CYeui+I1Qn2ZOPyJXSeK9RIefjJP1lYatSocM31+mzug5xIQiy6EJqSyjm2QlB4ksAUyAECDTAvnBZWvNZlc9xbkNgTqWHWwioZRq08m2aZTSHuyUX1ZGG3rXMkv1RoWTFtM53GslBcSA42BOoLs6eKUEzDY3uwQN1eVlq4NjavZ5isus/wAZdQ/2NLhd/wAq/qR+a5uP48mvPJl3CCfp8noXT0v+Mx3fIrbNoWlsrLtwkfVpur/YLFpPsuu7IqWG1ZilZINrHBy1zhuWCpPDybbidOzEqHvTcloIO5y40M02G5/vExHEKF8DyyRpDhq1/suzCcZrKMMotdxspCHeGYdJO8MjaXOP4eUqE7IwWSUYts2KkwaKiobPIDmjOXbDm8hXKlY7bODWobFkjME09hlic2osCBz7HBTnpJRe6IlamZdisrHzPdG3KwkkDyLowT2mWby+BoCpkTXeDDVQvP8Ak4/guVq3meDZT2JHGH2wp32FVWv5CcviYg4rsmITZABFAAQMd4P4TB10XxGqufZko/Is+L0ofLLfURLJb2yuJfDKTO56b6g6G19EBVUpbqcPSlTqZVvDOxdo6NbDdHiQ0ewjzLs06iM0eU1mgs07/ZCFpMOA02IuHBa61ePK0rHrf8Zfp+5qsB+nSeWNn5lct/A2cZMX01H06b7S7Gn+CZz7fkQYV+CBZ+Do/T4/Ss2rX8ZdT8jS4z/yrupH5rm//PBq+zMeEDw+T0Lp6X4IyWtZK4zaPOtBWi6cIp1U3V/JY9KmnItuawilLYU5LRodpY+jdY99Cdrd3lCzX6dTXBdXbg0mWKhxJgJLSfIQHBc9dWo1frJEc3g1pQbl7yN2YfJT97Z2wQVESUa6iw9hsWN9WYqv+S1kltiZtplpg+rdlb3sI2Df51v02nUFllFtu7gqd1q4M6Eo4GBAGs6A1bGYa67mg99qJF1zNVGTs4RrpawdtJ6+PkvKHtJLQLAhV1QkrOxOUltwY+V1smIIoGEQkASBjzB/CYOui+I1Qn2ZKPyLbW/1petk/WVyrFwjRVzk5PYHCxFwqHFM20aiVLyiLqsMI1s1jcqk5VvKPQVaurUx2WDI0f8Ai8HzLbH1CSXKMFnotMnmMhPcvkd6lP8AIvwVfgof2HmFTyU8gkjzBw1bEp65TWGgj6Io9pEwNK6rjTLm74gN+rzBVe4hjGCf4f8A9EHXl0she8kucbnUr46+MeMFUvQs/wCw27l8/qU/yCIfgX/Y70bnxPD2OLXDYbJS10JLDQL0OSfDHpxio43jONdxhGW9uZR91VjGB/hrM9yPqy+R5c9xLjtJCsjroJcFUvRLX9nHuc71P38CD9Du8nerlkktneXZRYX5gow1lcRy9Fu8jbucqfvqyD9GuBxJ3hP31ZF+i3nSBz2G7HFp8hsh6uqXcPxOoXYenF6ki3HPt9pR69AfjdVgYTF79bnEnylWLVVLsQfpep8HIxFS93X5Ifi9QvoHFFP3VYfjdR4E8UdyXua/Ivx2o8A4s7kLU1+RP0+9f6im5wLAkDzo69bfIexvX+rCdmtY3t50dasHor/6sRkO5Prw8kPZXf1YWQ7k+tDyL2l39WFlO5LrR8h7S3+rCyHcn1oeQ9tb/VjzBmHumDUf60XxGqE7Y4fI1p7E8tFsr/60vWyfrKwWr9UKp/szmFnSL8iwngabXKYaW1E+tPyGE9sR9efkVZLYg68/Iq3kCexD9xZ5BYbgjYg9xZ5AWjcEbEHuLP7BFo3BGxB7iz+wRYNwS2IfubPIOLG4I2IPdW/2CMY3BPYh+6t/sFxbfFCNiGtXZ5C4pu4epGwfvLPpieJbuCOmHvbfIRiZ4o9SOmg99d5CMLfFHqSdaH767yJNOzxQjpof5C3yJNMzxQjpof5G3yI7kZ4oS6Y16lb5EmjZuR0yX5O0SaKPcjpkl6pahJoY9yOmS/K2HM4ezy+tLpE16tPwhJw5m8+tLpkn6s/CEnDmbyn0wXq78CHYc3xijpsl+XXgRycPGKXTY/y0f6jvCKACohOY6pYzb/uFONck+5Cz1KEo4wWPEMFnMshEe2R5HfM2Fx/yWqck0edhFqWTm3BKi39L3o+0s+UaGmL5Dn6P3mdpPKDDFNwSboz7TO0jKFhhvweboz7UfaT4HhieR5+jPtR9pGUGGDkmboz7UfaRlBhg5Km6J3tR9pGUGGDkubone1H2k8oW1iThc/RO9uPtJ8BgI4bP0Lvbj7SEkARwyfoXe3H2k9q8hliDhtR0J9uPtI2ryLLAcNqOhPtx9pPavIZYnkup6A+3H2kbV5E5NAOFVPQn24+0ntXkW7/gXJNT0Hvx9pG1eRb2J5Iquh9+PtJ7V5DcwuR6roffj7SNq8hvfgBwar6H34+0nsXkW9+AjgtX0Pvx9pPavIt78CeQ6vovfj7SNkfIb34COBVfRe/H2kbI+Q6j8A5Bq+i9+PtJ7I+RdSXgTyBV9F78faRsj5H1H4B/D9X0Xvx9pGyPkW9+Av4fq+j9+PtI2R8j3vwF/D1X0Xvx9pG2PkOrLwAaO1XRe/H2ktkfIdST+h3hOj9SJ4y6PUJGE99HzOH+SGorsw3S8H//2Q=="/>
          <p:cNvSpPr>
            <a:spLocks noChangeAspect="1" noChangeArrowheads="1"/>
          </p:cNvSpPr>
          <p:nvPr/>
        </p:nvSpPr>
        <p:spPr bwMode="auto">
          <a:xfrm>
            <a:off x="155575" y="-677863"/>
            <a:ext cx="28575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sp>
        <p:nvSpPr>
          <p:cNvPr id="5" name="AutoShape 4" descr="data:image/jpeg;base64,/9j/4AAQSkZJRgABAQAAAQABAAD/2wCEAAkGBxQSEBUUEhISFRAUFRQPFBQUFRQUFRQUFRUWFhUUFhQYHSggGBolHBQUITEhJSkrLi4uFx8zODMsNygtLisBCgoKDg0OGxAQGywcHBwsLCwsLCwsLCwsLCwsLCwsLCwsLCwsLCwsLDcsLDcsNzc3LDcsNywsLCwsLCwrLCsrLP/AABEIAHcA8AMBEQACEQEDEQH/xAAcAAAABwEBAAAAAAAAAAAAAAAAAQIEBQYHAwj/xABEEAABAwICBAcMCAYDAQAAAAABAAIDBBEFEgYhMVEHExVBU3PSFCI0UmFxgZGSorPRJDJyk6GxssEWIzNCYuElgvEX/8QAGgEAAgMBAQAAAAAAAAAAAAAAAAECAwQFBv/EACsRAAICAQMDBAICAwEBAAAAAAABAgMRBBIhEzFRBRQyQRUiI1IzQmFiQ//aAAwDAQACEQMRAD8Ap2L4nMKiYCaa3Gyj+o/YHutzrv11x2rg5EpS3PkacpzdPN97J81Z04+CO6XkHKc3Tz/eyfNPpR8Bul5C5Tm6ef72T5oVUfA90vJ1pauokcGMmnc46gBLJ81GUIR5aGnKT7k5yBiVr/SPvX/NUO6kn05kfBDWPl4oPqONH9vGSD91Y3XjJFKzOCTdo7iQG2f71/zVavp7E+nMi4I6x83EtkqON8XjJPmrW6ktxBKecEv/AA1ifjT/AHr/AJql30k1VPA0ZhVeZjEHz8YBmI42TZ61N2VY3EVCbHp0XxPx5vvn/NQV9OexJ1zQ3ocCxCYEsfNYEt1zSbRt50OylcAq5nWq0bxGNhc6SUNaLn+dJ80Quqb7A65oFDo5iMrA9sk2Ui4vK/5oldSnjAlXNjbF8Jr6ZuaSSbLvEsh/dTrnVN4QSrmkO6DRvEZYw9ssuVwuLyyfNRndVF4fI1XMRiej9fAzO+aWw1apZPmlG2qb7A65L7GmLYbW00bZJJZg12y0sn461OE6pvGBShKK7hSUFYKYVBmmEZ2fzZL/AJoU6t23AnGaWcj7B9Gq+oZnE0zWnZmlk1+i6qnfVB4wWKub+xjjOG1tM9rHzTd8bNIlksfxVkJVzWUJwmvsTj1DV0gaZZ5e/FxaWT5pwlXPshSUoruPKHR+ulp+OE8oZbMAZZLketVytpi8YGoSazkicHbVVMwiZPNmN9ssmq3/AGVs1CMd2CMdz+wsZ7pppTG+omLhulk+aK1Cazgcsr7I/lSfp5/vZPmp9KPgjufkHKk/Tz/eyfNHSj4Dc/IXKk/Tz/eyfNLpx8BufkdYVicxqIQZ5iDNEDeWQ/3t8qjKEcPgnGTyIxnwmbrpf1uVlXxRTP5MZK0iBAAQBbeDGlz17T4jS5ZNbLEC+hZZpk0tYa4Na0ClG0n9lzP06f8A01P5h0tOx2Jve212RgOtvJ/0iUpKvDBLMuBEBrjVnNkFMDz7SEPpqHHcEnnIijhY/FXvZa7IwHW3k/6Um2q8MIxTlwc8WpsQMrjFLG2O/egjXZSrdTjyiMlIbaAMle+okmcHS3Ed+bUjUOKSSCpMb4tBiTA9/HRhgubc9lKt1PCwKaZNYZSSjD2NjeGzOGbMd51lUzkuo+OCcU9pVNJKeujiAkqGua9wZYCx1rXW62+EVSUsluxejqO54mUpDXAAEndZZISjvbki5rjAxx4llBxVRIHzvsz0k7lKtLfuj2FLthkjilBKaeOOGUROaBrO6yhCUVPLWSUlwU3EqCpFRBFLUca17wSB5Na1xlDa3jBRh9i36U0TammkhbrewA+nmWOqUoSyXSipLBF4vRjiqSmOxxGYeRoBKuhP9pTE12RDcImkkkEjYIDkDRckfgrtNSp5lIqts28IY4VpA+vlghkYLscHl2+ylOqNackyMJtvBIaWURrMSjgH1GDM/wAgUKJ9Ovc/snJbpYLXDUXMlO1hEccdgbWBOvYsrWf2bLUvopXBnQ2qJ5CNTO9HrJWvVS/VIpqj+xStKarjaqR3+RC20xxFFNjzIiSrCsJAwXSAd4R4TD10XxGqE+zJw+R3x3wqfrpf1uTp+KK5fJjFWkQJgBJjND4H4xxszz/a0D81h1zbwkaKGM8c07quOkax4DQ4tFhrt50U6SDim+5GVzzwWLg0qiKaone67ySbk69QKq1Uf3UcFtUuGxWhOk76ozQzP1m5YdmpR1GnVeJRHXbuzkeaA0Ji7pzOu8vyhxO69ioamTljCJVJDCt0WrCXHu2wuTbX6tqshbWv9SMq5PnJ3wWbuXCpHF44w5je+u+vWo2R32rjgaltiZ9FjlRK4MfM4tcQ0i/MSt0qYRWUjMrJSZrePYY6eCNkU4iy7SDt1LmQkoybaNklldyozaPPhqIONqeMaX7CdlvStXUTg8LBVt5XI60z0pdBWxCN/eNAzgHUbkKFFG6DyE7cPA40hgjmrKWYPGVxu4X1arEKNacYOOCTackSmlOD91PaW1XFhotYH/arpn0+GskppPsyv4NhTabEGZ6gSAMc67jsK0Tk514xgrjiLOmE6St5WlBcOKeMoN9V2qNlD6SJKxbhGlukbGYjA4EGOMa7G41p00N1tMjOxbiRxbBaSqmbUumblABLbix86rhOyuO1Ik1FvJxw3FaV1cSzI1kTMoOoZif/ABSnXNRw/sipRBTY3DA2eqztdK89624vYbAouqUsR+iXUS5OWjvCAJ5XMla2Ntrh19vkUrdJtS2kY3ZfJ30WrKZkUwMzQZHu5wDZRtjY2uCcZLuVnH8CoWRPeyfNJtAuDcrRXbZnDRVKMe5QytuPsoxgSgAJAO8H8Jh66L4jVCXZk4fIdaReFz9dJ+soo+CIT+TI9WkQJoQExjilrXx3yPLb7bc6jKEZdxptdjgXEm/PtTXhCTO8FbIxpa17g07QDqKTgn3HliYahzDdpIO8akOKfDIrg7MxKUXtI8X1mxS6cX9DUpIU7FZjtlf6ykqYeA3s4uqX5cuZ2XdfUpKMc5wCbOQcVLhi7DjlCXpH+0VDpx8D3MQ+reSCXuJGy5KFGKDLOckhJ1kk7ypJeBf9DE7tXfHVs17EtqHliu6X+O71lR2x8BuYkyuve5vvuntQZfcRmO3nQkuwLyAuvt2p4QcsHGG1rm266WEPLEXTEBGEMASfHIdxxJQStbmMbw3eQbKO+JLDGpUtvgWAigAigAJAO8I8Jg66L4jVXPsycPkPdKB9Mn61/wCoo0/wRGz5Mi1eiAEwDQICALtwd6JsrC58pPFsIFhzlYdXqXVwjTTUpFo0p4O4RC58ALXtBdbmNllp1ct2GWWUpIyRwsuv35MOORKYAQM0Tg10TjqGummGZoOVrebVzlc7WahweEaqKsrktekmgtO+FxjYGSAEgjUstWqluwy2ylYMTlZlJB2jUu0nlGFrBzQICYBhIC9aCaEiraZZSRHezQNV9+tYdTqtnCNNVO7uWLHuDaHiiYCWvAvY6wVnr1rb5LZ0LHBk00ZaSDqINiuonlZMTWGcymAV0DBdAgIAt/BlQMlqzxgBytzAHesmrm4x4LqUnI2Sso43Rlrmty2I5lyYSluN0orB53xmJrZ5Gs+qHEDzXXcrl+pz59xiVZkiEkAEgHeD+Ew9dF8RqjPsycPkSOl4tXT9Y/8AMqOmf8aFZ8mQ60IrAgAIAO6eQL/wVYtJHI+NrC9jrONtrea65+urTWTTp5PJfNLsVlbTPEcLy4gi+6+0rDRFKXJosbwYO+9zfbzrueMHOfcSExMAQBo/Bjjj4Q6MxPdGTmDmgkA865uthGXKNdEmiz6X6aMgiLWtdxjgQARZZqNPuefBbbbhYMTkfcknada7S4MD5EpiAgAkDZr3BdpBF3PxLnBr2nVfVcFcnWVSzk20TXYtOP6QwwQuc57b2NhcXJWWqqTkWzmsHn6rmzvc7xiSu9FYic6XLOBKYgkABNDFRtuQBtJACT4WQwazgGhLIOLk49zJbA7R6rLk26lvjBsrqwslxq8PdIzKZXAEWJGorJGSTyXYMn4QNFWUgY+MuIcSDfXrXU09+/hmayH2Ula2ZwkAGkA6wfwmHrofiNUJ9mTh8iV02bavn+24/iVDS/40FvzIJaUVATANAC4Yi5wDQSSbADaUpNJZY8ZNo4OdFTSsMkh/myAatw3Lj6zUdR4j9G+mvasl4e0EawsWWXPDR5/06hY2tkEdst7+nnXe0zbgsnNuWGV6y0FRYdCsB7rqQw3yN75/m3LNqLdkS2mO5m8UVAyJgaxoDRq1BcSc23k6KikZhwxD+ZF5nfsunoXwzJqTNy1dDJkE2TyAEAEEEi38GUDX1oDgCA0nWsmsbVZdTzInuFLCXGSMxRuOo3yi6z6S1Y/Ysvg88FBdgs/QyeyVu6sPJn2SQwe2xsrCIlAAsmBNaHUgkrImuItmzH0KjUyar4J1/I1vHC5jnHVlLBlv+y5MGmja8/Q4vMyAuLs926wObzKL25wNEHwjQ58Pa7nbYq/TNqfBGfxMcK6piCQICQDvBz9Jh66L4jVCXZk4fIldNZQ6umI2Z3D0glQ0i/jQXfIglpKwIEGmBoHBRT05lc6QjjhbID+YXP1jkuxq0+37LziQqeUIcvg1je2y/lWKO3pvyX87uC18yzIuKjphodFUsc5rQ2YC4I5/OtWn1Lhwyi2pNZMQniLHFrhZwJBXaTzHJz8YZoXA5/Vm+y391g1/Y1aY1tclvg3dzO+EvA5qiSMwszAA38l7LoaS2MFyZLoSbKVNoXWAX4rZ5VtjqoP7KHVIr1XTPicWyNLXbiLK+MlLsUuLXcbqQExo7o7LWPyxizRtfbUFVbeq0WQg5Go6P6Jx0U8ZaS57gQ4n0cy5duodkTXXXtZMY/pNBSuDZtrhcarqqqmU+xZOaXchKjhBo8pAuTY8y0R0s85KpXRaMerpQ6RzhsLiR6104LEcGOTyxupiCQB0hlLHBzSQ4awQk0muQTwbVgNW+Wia6pbcFtw4bdi4tiUZ/qboZaHmGUMgiIfIcrtjee3MLqM5LJOKZnPCHjUrpTAe9jZqtvW/S1rbuM9sscFIJWwoAgYSAHmD+Ew9dF8RqhPsyUfkPdJvC5usk/WVDTfBEbPkyLWgrApABRA6007mODmEhw1ghJpNYY1LHJu3B9i0tTTB8oFwcodvtzriamtQnwdCp7lktQKylwid4DSTsTXPYTfB5y0ilD6qVzfql5svQ1LEEcyfMi6cDZ/nS/Zb+ZWPX9kX6Y1tck3FU0w0uFC5oLM2YE7dy1UafqIott2lUreFAuaWtiyuIsDfYtUdDgp9wRnCTrFO8/Wcy5O/YrdH9oruWeSm0dOZJGsbtcQ0ela3LaslMVl4N3ooIsOo72ADW3J5ybLiybusOgsQiVTRDSKSsxEl2pjWHK3dcrRfSq6iuue6RK6daISVsjHMeGhoI161Xp9RGtYJ21ORWBwWzdK31LS9cvpFPtyE0l0KmpGhxOdnOQNnnV1WqjNlc6nEq5WkqCQB1poi97Wja4hvrUZPCyNHozC6MMgYy2oNA/BcCx5k2dKKWDtDShuz8eZRbGjGuFODLW38Zt11tG/0Md65KUQtZSEgYECHeD+EwddF8RqhPsycfkP9Jx9Kl6yT9ZUNN8CM+7ZFK9FYFLIAQAbUgPQuhdO2KjiYCL5QTs51wdRlzeTpV4USduqPosKNwoYtJFTgROAzEtdvAW7R1Jy5M98sdjGCV1v+GE0DggnDaiQEi5aLDfYlYdcsrJq075NbFS3NkzDOBe3PbeuVteMmzP0ZNwvVTXTRtaQS0G43LqaGOI5MWp5M9G1b2Zi78Iv1Kbq/2Cx6Xu2X3dkQ2gzQa+G+9XajisjV8jQuFqZwpWgbC7Wufol+5pv7GYYDjUlJLxkdr2y69y6dlamsMyRk49ixO4Sqo8zPUVn9lAt9xI5//Rqvez1J+yrwHXZftGNJo6+LJI0B/wBVwOw+ZYLaXTLMTRCSmuSjacaFupyZYQXRG5I8VbNPqd3DKLavtFIW0zkrork7riLyAwOuSfIq7s7OCUMZN+oq6ORt43hwHODdcKUWnhnRTTFvrGBmcuGQa78yWPoeTHuFCvimlY6J4dZpBsuro4uK5Ml0kyjLYUBIACBjvB/CYeui+I1Qn2ZOPyJXSeK9RIefjJP1lYatSocM31+mzug5xIQiy6EJqSyjm2QlB4ksAUyAECDTAvnBZWvNZlc9xbkNgTqWHWwioZRq08m2aZTSHuyUX1ZGG3rXMkv1RoWTFtM53GslBcSA42BOoLs6eKUEzDY3uwQN1eVlq4NjavZ5isus/wAZdQ/2NLhd/wAq/qR+a5uP48mvPJl3CCfp8noXT0v+Mx3fIrbNoWlsrLtwkfVpur/YLFpPsuu7IqWG1ZilZINrHBy1zhuWCpPDybbidOzEqHvTcloIO5y40M02G5/vExHEKF8DyyRpDhq1/suzCcZrKMMotdxspCHeGYdJO8MjaXOP4eUqE7IwWSUYts2KkwaKiobPIDmjOXbDm8hXKlY7bODWobFkjME09hlic2osCBz7HBTnpJRe6IlamZdisrHzPdG3KwkkDyLowT2mWby+BoCpkTXeDDVQvP8Ak4/guVq3meDZT2JHGH2wp32FVWv5CcviYg4rsmITZABFAAQMd4P4TB10XxGqufZko/Is+L0ofLLfURLJb2yuJfDKTO56b6g6G19EBVUpbqcPSlTqZVvDOxdo6NbDdHiQ0ewjzLs06iM0eU1mgs07/ZCFpMOA02IuHBa61ePK0rHrf8Zfp+5qsB+nSeWNn5lct/A2cZMX01H06b7S7Gn+CZz7fkQYV+CBZ+Do/T4/Ss2rX8ZdT8jS4z/yrupH5rm//PBq+zMeEDw+T0Lp6X4IyWtZK4zaPOtBWi6cIp1U3V/JY9KmnItuawilLYU5LRodpY+jdY99Cdrd3lCzX6dTXBdXbg0mWKhxJgJLSfIQHBc9dWo1frJEc3g1pQbl7yN2YfJT97Z2wQVESUa6iw9hsWN9WYqv+S1kltiZtplpg+rdlb3sI2Df51v02nUFllFtu7gqd1q4M6Eo4GBAGs6A1bGYa67mg99qJF1zNVGTs4RrpawdtJ6+PkvKHtJLQLAhV1QkrOxOUltwY+V1smIIoGEQkASBjzB/CYOui+I1Qn2ZKPyLbW/1petk/WVyrFwjRVzk5PYHCxFwqHFM20aiVLyiLqsMI1s1jcqk5VvKPQVaurUx2WDI0f8Ai8HzLbH1CSXKMFnotMnmMhPcvkd6lP8AIvwVfgof2HmFTyU8gkjzBw1bEp65TWGgj6Io9pEwNK6rjTLm74gN+rzBVe4hjGCf4f8A9EHXl0she8kucbnUr46+MeMFUvQs/wCw27l8/qU/yCIfgX/Y70bnxPD2OLXDYbJS10JLDQL0OSfDHpxio43jONdxhGW9uZR91VjGB/hrM9yPqy+R5c9xLjtJCsjroJcFUvRLX9nHuc71P38CD9Du8nerlkktneXZRYX5gow1lcRy9Fu8jbucqfvqyD9GuBxJ3hP31ZF+i3nSBz2G7HFp8hsh6uqXcPxOoXYenF6ki3HPt9pR69AfjdVgYTF79bnEnylWLVVLsQfpep8HIxFS93X5Ifi9QvoHFFP3VYfjdR4E8UdyXua/Ivx2o8A4s7kLU1+RP0+9f6im5wLAkDzo69bfIexvX+rCdmtY3t50dasHor/6sRkO5Prw8kPZXf1YWQ7k+tDyL2l39WFlO5LrR8h7S3+rCyHcn1oeQ9tb/VjzBmHumDUf60XxGqE7Y4fI1p7E8tFsr/60vWyfrKwWr9UKp/szmFnSL8iwngabXKYaW1E+tPyGE9sR9efkVZLYg68/Iq3kCexD9xZ5BYbgjYg9xZ5AWjcEbEHuLP7BFo3BGxB7iz+wRYNwS2IfubPIOLG4I2IPdW/2CMY3BPYh+6t/sFxbfFCNiGtXZ5C4pu4epGwfvLPpieJbuCOmHvbfIRiZ4o9SOmg99d5CMLfFHqSdaH767yJNOzxQjpof5C3yJNMzxQjpof5G3yI7kZ4oS6Y16lb5EmjZuR0yX5O0SaKPcjpkl6pahJoY9yOmS/K2HM4ezy+tLpE16tPwhJw5m8+tLpkn6s/CEnDmbyn0wXq78CHYc3xijpsl+XXgRycPGKXTY/y0f6jvCKACohOY6pYzb/uFONck+5Cz1KEo4wWPEMFnMshEe2R5HfM2Fx/yWqck0edhFqWTm3BKi39L3o+0s+UaGmL5Dn6P3mdpPKDDFNwSboz7TO0jKFhhvweboz7UfaT4HhieR5+jPtR9pGUGGDkmboz7UfaRlBhg5Km6J3tR9pGUGGDkubone1H2k8oW1iThc/RO9uPtJ8BgI4bP0Lvbj7SEkARwyfoXe3H2k9q8hliDhtR0J9uPtI2ryLLAcNqOhPtx9pPavIZYnkup6A+3H2kbV5E5NAOFVPQn24+0ntXkW7/gXJNT0Hvx9pG1eRb2J5Iquh9+PtJ7V5DcwuR6roffj7SNq8hvfgBwar6H34+0nsXkW9+AjgtX0Pvx9pPavIt78CeQ6vovfj7SNkfIb34COBVfRe/H2kbI+Q6j8A5Bq+i9+PtJ7I+RdSXgTyBV9F78faRsj5H1H4B/D9X0Xvx9pGyPkW9+Av4fq+j9+PtI2R8j3vwF/D1X0Xvx9pG2PkOrLwAaO1XRe/H2ktkfIdST+h3hOj9SJ4y6PUJGE99HzOH+SGorsw3S8H//2Q=="/>
          <p:cNvSpPr>
            <a:spLocks noChangeAspect="1" noChangeArrowheads="1"/>
          </p:cNvSpPr>
          <p:nvPr/>
        </p:nvSpPr>
        <p:spPr bwMode="auto">
          <a:xfrm>
            <a:off x="307975" y="-525463"/>
            <a:ext cx="28575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s-BO" sz="2200" dirty="0"/>
              <a:t>La convención no crea ningún derecho nuevo. No obstante, lo que hace es expresar los derechos existentes en una forma que atiende a las necesidades y la situación de las personas con discapacidad</a:t>
            </a:r>
            <a:r>
              <a:rPr lang="es-BO" sz="2200" dirty="0" smtClean="0"/>
              <a:t>.</a:t>
            </a:r>
          </a:p>
          <a:p>
            <a:pPr marL="0" lvl="0" indent="0" algn="just">
              <a:buNone/>
            </a:pPr>
            <a:endParaRPr lang="es-ES" sz="1700" dirty="0"/>
          </a:p>
          <a:p>
            <a:pPr lvl="0"/>
            <a:r>
              <a:rPr lang="es-ES" dirty="0" smtClean="0"/>
              <a:t>Igualdad </a:t>
            </a:r>
            <a:r>
              <a:rPr lang="es-ES" dirty="0"/>
              <a:t>y no discriminación (art. 5)</a:t>
            </a:r>
            <a:endParaRPr lang="es-BO" dirty="0"/>
          </a:p>
          <a:p>
            <a:pPr lvl="0"/>
            <a:r>
              <a:rPr lang="es-ES" dirty="0"/>
              <a:t>Toma de conciencia y sensibilización a  la sociedad(art. 8)</a:t>
            </a:r>
            <a:endParaRPr lang="es-BO" dirty="0"/>
          </a:p>
          <a:p>
            <a:pPr lvl="0"/>
            <a:r>
              <a:rPr lang="es-ES" dirty="0"/>
              <a:t>Accesibilidad (art. 9)</a:t>
            </a:r>
            <a:endParaRPr lang="es-BO" dirty="0"/>
          </a:p>
          <a:p>
            <a:pPr lvl="0"/>
            <a:r>
              <a:rPr lang="es-ES" dirty="0"/>
              <a:t>Situaciones de riesgo y emergencia humanitaria (art. 11)</a:t>
            </a:r>
            <a:endParaRPr lang="es-BO" dirty="0"/>
          </a:p>
          <a:p>
            <a:pPr lvl="0"/>
            <a:r>
              <a:rPr lang="es-ES" dirty="0"/>
              <a:t>Derecho de vivir de forma independiente (art. 19)</a:t>
            </a:r>
            <a:endParaRPr lang="es-BO" dirty="0"/>
          </a:p>
          <a:p>
            <a:pPr lvl="0"/>
            <a:r>
              <a:rPr lang="es-ES" dirty="0"/>
              <a:t>Derecho a elegir residencia (donde y con quien vivir) (art. 20)</a:t>
            </a:r>
            <a:endParaRPr lang="es-BO" dirty="0"/>
          </a:p>
          <a:p>
            <a:pPr lvl="0"/>
            <a:r>
              <a:rPr lang="es-BO" dirty="0"/>
              <a:t>Derecho a la movilidad personal </a:t>
            </a:r>
            <a:r>
              <a:rPr lang="es-ES" dirty="0"/>
              <a:t>(art. 21)</a:t>
            </a:r>
            <a:endParaRPr lang="es-BO" dirty="0"/>
          </a:p>
          <a:p>
            <a:pPr lvl="0"/>
            <a:r>
              <a:rPr lang="es-BO" dirty="0"/>
              <a:t>Habilitación y rehabilitación</a:t>
            </a:r>
            <a:r>
              <a:rPr lang="es-ES" dirty="0"/>
              <a:t>(art. 27)</a:t>
            </a:r>
            <a:endParaRPr lang="es-BO" dirty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18079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1"/>
            <a:ext cx="8229600" cy="3145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2800" b="1" dirty="0" smtClean="0">
              <a:solidFill>
                <a:srgbClr val="BA16A6"/>
              </a:solidFill>
            </a:endParaRPr>
          </a:p>
          <a:p>
            <a:pPr marL="0" indent="0" algn="ctr">
              <a:buNone/>
            </a:pPr>
            <a:r>
              <a:rPr lang="es-ES" sz="5400" b="1" dirty="0" smtClean="0">
                <a:solidFill>
                  <a:srgbClr val="BA16A6"/>
                </a:solidFill>
              </a:rPr>
              <a:t>¿POR QUÉ ES IMPORTANTE?</a:t>
            </a:r>
            <a:endParaRPr lang="es-ES" sz="5400" b="1" dirty="0">
              <a:solidFill>
                <a:srgbClr val="BA16A6"/>
              </a:solidFill>
            </a:endParaRPr>
          </a:p>
        </p:txBody>
      </p:sp>
      <p:sp>
        <p:nvSpPr>
          <p:cNvPr id="2" name="AutoShape 2" descr="data:image/jpeg;base64,/9j/4AAQSkZJRgABAQAAAQABAAD/2wCEAAkGBxQTEhUUEBQVFBUWGBcYFRQXEBUVFBcVFBYYFhUUFxgYHCggGBolHBQVITEhJSksLi4uFx8zODMsNygtLiwBCgoKDg0OGxAQGiwkHyQsLCwsLCwsLCwsLCwsLCwsLCwsLCwsLCwsLCwsLCwsLCwsLCwsLCwsLCwsLCwsLCwsLP/AABEIANYA6wMBEQACEQEDEQH/xAAcAAEAAQUBAQAAAAAAAAAAAAAABQIDBAYHAQj/xAA8EAABAwIEBAQEBAQGAgMAAAABAAIDBBEFEiExBkFRgRMiYXEHMpGhFCNCUnKxwfBDU2KCktEzNAgVJP/EABoBAQADAQEBAAAAAAAAAAAAAAABAgMEBQb/xAAtEQEAAgICAgEDBAAGAwAAAAAAAQIDEQQhEjEFE0FRIjJhcRQjQoGhsRUzkf/aAAwDAQACEQMRAD8A7igICAgICAgICAgICDFr8SihbmmkZGOrnhv80Gr1fxNw9hsJTJ/AwkfVB5S/EyhebFz2+pZp9roNmw7FoZxeCVkn8LgSPcboM1AQEBAQEBAQEBAQEBAQEBAQEBAQEBAQEETxDxDBRx56h9r/ACsGr3Ho0IOP8VfFypfdtK0QN1Ado6S3W50b2QczxDFZpnF00j3uPNzif5oMMuKCts7hsUErhuPyxOBY5zSOYJCDr3APxTErhDWEX0DZdB2cP6oOrgoPUBAQEBAQEBAQEBAQEBAQEBAQEBAQQ3FmOtoqZ87tbaNbe2Z50aP76IPmvHsckqZXSzuLnu9dAP2tHIIIKV1ze6C0UFWRB4EFD32CDGFQdwbFB9J/BHil1ZSOjlN5ICG3O5YRdpP3CDo6AgICAgICAgICAgICAgICAgICAgIOafHeQiijtt4mvYFB88vmugteIUFbZuqCrx0Ft03RBZeSUFORB2f/AOODCJao8i1o7goO7ICAgICAgICAgICAgICAgICAgICAg1L4nYV+IoXt5g3HvZB8s1sBY8hyCzdAzoPWXJAbqToAg6dwT8I5akCSscYozqGD53e55K2kNn4h4EwjDqd0lQHnTy3kOdx6NF9/VJHDXjxJCIxYFxyjcht9L+tlVL6G+COD+BC4kauAug6egICAgICAgICAgICAgICAgICAgICCPx2PNA8el/opgfOvGODhznECxukjn9TTuYVAx7oLtLO5jg5hs5puDpoe6DdKX4o4mxuQTA6WBcwFw5aHqpEBic9XVS5qp75X/ucb2HpyHZBsXCuAgOBd3UxA7/wLGBEbegUSNnUAgICAgICAgICAgICAgICAgICAgIMbEW3ieP8ASUHDOJo/MVYaRWwAnVQI91C08k0PW4e3oE0LseHtB2QSVPT6jl6qYGzYUNg36qR2Tgtv5J9/6KsjYVAICAgICAgICAgICAgICAgICAgICCmRtwR1BH1QcO4xgLJHNO4JurDRqtQMIhNgAkC9EFMjMhSBsWC7jsg7bwpCW07b6Zte3JRImFAICAgICAgICAgICAgICAgICAgICAg0zj7hI1TfEgsJWjVp2eBy90HCsSgcx7mSNLHt0c0ixHZEo9SjSoJ6F2MpsZcDuieiO3TOA+DHy5ZqgFkWha39T/foEmR1hrQBYaAclA9uiGucQ8a0lJcSyBz+UbPM7vbbus75K1d3H4GbN6jUfmXnCXGUFe0+GSyRvzROtmA6jqPZKZYsjl8LJx579flsgWjjeoCAgICAgICAgICAgICAgICAgINX464VpqyBxmYM7RdsrdJG+oI1I9CiXzHiUjqeZ8WcShptmsW/2U2vpQzFGndpHcKNkUXjiIGzPqf+lE2aUwxM9tn+G9E6txCKJ1vDbeSQDQFrNget3Fo7qkTMy6bxTFTruX0to0cgAPYABavOjcy1PiP4iUlLdod40g/RHYgH/U7YLG+asPR43xefN3rUfy5fxD8RKypu1rvAjP6YyQ4j1dv9FzXzzZ73G+Jx4u5jctSI5k3PU639+qx3L1IrWq/Q1z4ZGyxPLHs1a4b9+o9Ei0x6Uy4qZaeFod14C42ZWsyPsydo8zeTh+9n/XJd2LLFo1L5Dn/H249tx+1uIW7zhAQEBAQEBAQEBAQEBAQEBAQEFudmZrgeYI+oQfIPG0WSumH+q/1CiYa1lFUkZc4AKrSswmYqD9x1KjS/l+GxfDHiVtBJUSmMyyOa1ketgPMS65+n0Wd8ng7eNwp5X31pIY/xpVVdxLJkZ/lsJa3vzK5bZr2fQ8X43j4e9bn+Wvacgsv7eh1HUQ8JSFJ2psrKeKkqDWl6krHxva+Nxa9pBa4GxBUxOu4UyVjJXxtG4dz+H3HbaxoimsyoA2vpIB+pvr1byXbiy+XUvkvkPj7YJ8q/t/6bwuh5b1AQEBAQEBAQEBAQEBAQEBAQUyOsCTyBKD5E+IL710h62SVoli8PtNi7Te17apBtPZc+mymYK20icPjyTSx32v8AZcfJjp9H8HeJvaqRyLifS+MAKlEzoJUs5mVDh6qUdgUJAFCYVxVBY4OYS1zTdrhoQRzCmNx3DPJ42jxtG4dt+HPH4qwIKghtQBo7ZsgHMdHdQu/Fl8o1L5L5DgfRt5U9Ogrd5QgICAgICAgICAgICAgICCLx3iGmpGZ6qZkY5AnzH2aNT2RMVmXPn/FWOqfLDTRlsYjJ8V5s5+oHlZyGvMpC0004JxFOX1Mrib+a2nQaIozsJ0jHrc/dTCUnTP1UoR+Jjw6oOGz7G/voR9ljmrur0Pj8v089dflKuC8x93EfeFsBEPER0XREhCKrlNTPkdliY57ujQT3PQe6tEbZ3yUp+6UmcJihN6yUX5QxHM72c8aN7K+tOWbZL+uoUux53yUUYhaObfmNtsz9ypie+lLfTiJi3b6Rw6Quijc7csaT7kar0Kz0+MvGrTDJUqiAgICAgICAgICAg8uggOI+MqSiH/6JWh3KNvmkP+0f1VZtENaYb39Q5JxT8Y6iW7KJgp2bZ3WdL25N+6znI66cPXtzKtqJJXF8z3SPO7nOLnfUp5NJwxX1CzFVuiOaM2I+4O4Por1ly5YR08hc4uO5JJ7q7mZ9NiDWtAIJsFKGXSYlmcAGnty9+ibGZXkOdE3ch2Y+jbLLLbVZdnAxzbPX+2fe68x935KHFEbW7ona7S0z5HZYmue48gNO52HdWisyxvmrVMx4NFE0uqZQ5w/wYni9+j37W9B9Vp4RHtz+d8s9dQofj8jmeHSsbDGNwwZb/wATt3JO/sRGKs/mf5Y0WGX1kJJOqtFJ+7HLyZnqEhFTNaLNC08YcUzM9vofD22ijHRjf5BdVfT5u8/qlkKVRAQEBAQEBAQEHhKDVOJfiBR0dw5/iSD/AA47Od31sO6ztkiHXh4WXJ3rpyjib4n1lTdsJ/DRnSzDeQj1fy7LG2aZ9PVw/G1p3PbRJG5iS4lxO5JJJPUk7rLzl1xx6wpLE8l/pQpMKmLM7Yd+mHVU5stq3ebyOPZHOb1W0S8y1Z3qVcTgN2hynavimqOUW8jQ313SZiF4x96XaSGzi47nmVx58m+ofR/FcGafruzmnqubT2tsigoZJjlhY555kfKPd2wUxWZVtnpSE03AoYReqkD3f5UZOUejn7ntZTqIUr9XL/EMesxXOMkDPDZtZvlb3tq4+91O5LUw4/3TtgQYc2+uvpyWsR+XDlzb/YlIIwBYABXhzzafuv2UqL9FAXva1o1c4D7p90WnUbfQDBYALph83M9qlIICAgICAgIKJJA0XcQANyTYD3JQiJmdQ0jiP4n0lPdsR/ESDkw+QH1ft9FjfNWr0+N8Vmy926hy3iLjysq7h0nhRn/DjJaLep3K5b57S97j/GYsXfuWqlqo7fpxEdKdVG1fBSWJsnG9yJsnGrY1SiKQqkhBU7lE4aywpKNp3CtGS0OXJwcd/cLbcNb/AGVP17Mq/FYdsuOANVJyWl2Y+FhxdxCRw3CZqg2hYXDm7Zg93HQKsVmWmTLWsJYYfS04vUyfiH/5UbrRg88z93drK8xEMv8AMyfxC3V4/LK3JC0RR8mMAa37DVRO7R01icWPv3P8sGOD9xv6claKfljk5VrT0vk2Vo6YT+vuVUb1O1fFmQlTtWYZLQhpPcF0ZfWRAC4a7M7S9g3X2HJWrG5cvLvFMcx93aAF1Pn3qAgICAgICDCxar8OJ7xa7Wki+1+SidwmO5fP3GGO1k8rmVMjg0HRjbtjy8jYb91wZMtt9vr/AI/jYfpxasdtcDFht6lcf5eEAJuV/GsPCfRETrXp5lUq+Lyyg8ZVFibW8NwoLFO2c0iFYlU7R0oc4ITMfdnYTg81QfymeUbvd5WN9S4/0VopMsJ5Fa9fdLOpKOm/8r/xUo/Q24hB9XDVytqIZzOS3vqGJX45NUAMbaOMbMZ5WDsN03MpiMdO/csNlI0au1/krRVnbLMrzjpojLx3O5Wo3aptpNYZgbcKVVccSEpKjpC4gNBJ6KdMclq07mW5cOcFukIdOC1n7eZ7rWuPfbzs/OiI1V0nDsOihblhY1g9BqfUnmt4rEPJvktedzLMUqCAgICAgIKHuQQXFkWelkHSzv8AibqLelqe3KOJML8Vl2fOz5T1HNpXFkrt7XA5c4bRE+mj+/36rn1p9XW8TG4UlQfcJRaZERG1OVFZrO1RaoWmsKSAis+Me2dhmCzVFzEwlo3kJyxj3cf6LStJcuTNSs6SjqejpBd5FXN+29oWn1/cr9Q5/G+Se+oYNfjlRUeW4ZGNo2DJGB7DdO5Wr4Yo67n8rEdAN3an7KYrEMsmabMgWHorsIjaxKFXbasKY366qGviyRTcwiISFJSOdYAElTESxyZK19y3HBODJJLFwyj7relHmZ/kIjqrfsI4YihGjQT1stopEPLyci2Se041ttlZgrQEHl0HqAgICClzkGJNIroRlfOC1zT+oEfVVt6Wr7c5c7U6g620PTRc2u3RrpC8V4ILGaOzcoOcbXGliPXVY5ceu4e58Xze/p2acQuZ9IpLUVmoEV2FNJ8ukhh2CzT6sblYN5H+Vg78+ytWm3PkzxHpJNbRU3zk1co5bQg+27lpEVhzz9W/udQxMRx2eo8ps2MbMaMrAOlgp7sbxY+9bn8saGiG7tU8GN89r9fZkvsNrKzKe1gT62RPgqfHzCTK1avGv5FU26Yoy6SiMnyC59ArRWZ9KXyRSN2luvD3BEsgBfoPbVbUxT93k8j5GPVXQsG4XhgAs256reKxDyMnItk9p1rLbaKzBUgZkFJegwsSxeGBuaaRrRew5knewA1VbWiPbbDxsuafHHXbAwXiiGpkMcWe4FwXNsHa/p6qlM1bzqHRyfjs3Hp5ZI6T11q4XqAgILEpVoQjauTdEtYxWqIUT6Ia7SwNzOI2OuXkDfcfX7LCY7dET0yXNBBa7UHkVM12UtNZ3DnfEODmnk0/8bvlPT/SVw5Kal9X8bzIy01b2iiVm9WbQkMLwOacZmNysG8rzljHc79letJcmTkUjr7pcOoqM3A/FSj9TtIgeobz7q/6YYTXJk7tPjCMxHG56knM6zeTQLNHZR3Zfyx446WYKIc9fdXikQxvnmWVktsrOWZmZW/FQ0tyH6qJlrWjEkBuqbdFKbZdKHEhrQXE8hqVMdl4pTuW6YFwBLMQ6TyDpbVa1wvLz/J1r+mrpmC8JwQDRov1XTWkQ8XLyr3ne0+1gGg0VnPM/lUg8LkPaxFWNeSGOa4jcA7X2Ta00tX3HTDmxEmNxjH5gBIYR5tNxYqJt03x4Yi1fP8AbLnGK4hXEN8d0jGu2ABjbbnewvZebkyZZ9vqeLg4URP04iZhsU/CL5YIQ+RpkjGVr7udeI2s0uO7gefNdE4JvSNy8nF8pXDmtNa6ift+JQGFYt+DLmCEOna4jM4m9tiABdc9LxinWnrcjjTy4jJ56pMenUKGUuja5wsSASPUr0qzuNvkMtYpeax+WSpUEBBYlCmJQi61ika3iVNdVTDTsXkfDZ7ATlIJHVut/puqWjTow6tOrJSCdsjWuYbhwu09R0URJaJrPbHxOjE0ZY8a/wBVFqxaFsWW2K26tSY6lpAM8ZnqObZLeGzobDdckxFX0uHJfkVifLSNxLGaiqPneco2aPKwD0aNE7lpE48f7VqCiA31UxVlbNaWY1qsy3M+1QdZFtSuA3QirDkZZypMuikQu+DnsBcu6AXKRG1/KtO7S2jhvgOebWYZGnbrZaUxTPt5vI+TrTrG6dgHB8FOBZov1sLrprjirxc/LyZJ7bE1oGg/kruWVqrrGRML5XBjRuSdEmdL48d728axuWuVPHlOHBsYfJruGkN+p37LCeTSJ09TH8LyLR5W1DMxmve+k8WmflO98tyerQTsVa9pmm6ufjYK15MY8sbQ/BvExkPgVJ8+8b3bvF9QTsTe9jzWWDPNv029u35L46McfUw+vvH4Q2KPkoKw5LlrtYwdi158zfqbeyzyXnFff2d/Gpi5vF1fqY9rOJcSl00VSwFksd2yxai9rmwJ/SdttCqXz9xK+D42YxXxT3We6y3fGaZtbRnw7OzNzxk/ute39F13iMmPp8/xrzxeTq351P8ATF4DrHvgyS3vGbNJFi5nLuNR2Uce0zXVm3yuGlc3nSerLWNYKxlU2p0AvdwI0LwLDMeVxbuq5McefmvxuZe2D6H/AMYWD8VVM1SGiNpiDsrsjHuIvsc+3rb1Va57TbWum/I+OwY8Pl5fq/lvgXW8F6gIKHhBhTx3VkIatp1CYarjNFcKsxtaJ7ahQ1Rppcrj+U8/8HHYj0Kynp2RP1Y/mG0NdzVmEx92o8X0LfEY+3zXH8llasbelwskxXSJZYbKHZFlQVV47UudZQvWqjxFTborRU0u/SCemn/SblNq1r3M6bRgXBFRUEOdeNh9PMe3JaVxTb24OR8jSnVO3TcB4NhpwCGgu6nUrprjirxM3LvknuUji+NwUjR4hsXfKxou42tsO4+qXvFI7OLw8vJnVIeYNxFDU38MlpH6Xix12tyPZRTLW/pbk8DNx5/XHX8NTxrEKuas/DRTeFytoG3te4cG3Nxra6573vN/GsvX43H42Li/XvXyW4ZpjUOoKx5e2Swa4Wuw2LmuBtcghtrFV8r+X07ztfJjxfRjl8eNTH2XuIeFWU7BNEXHI4FzXEEOsb69AmTj1pG1eH8pl5NpxX+7aHFtTRkx6NfES0AWsbXAA5arojV8fTyI8sHKjz+1nMZamM0zGPzCeJ/5bhqMhIcWuPob29l5/lXx79w+spgv9ebx/wCu0d7bBJUHEaMtd/7MHmbY2MjeZadNSBy2IW/lOem/vH/LzIx/+P5W6/st/wAKKXChXQZh5KuLyvuLCUD5C/3sRcc7pGP61O/cJty54ObW947d/wBJngGOoja+GeJ7GNN2ONrXJ8zRzI53WnG867rZxfMW4+S8ZMVtzPtOOwx3iteyQtaDfIGjU8xrs0rfw73Dzf8AERNPGYSbog4WcAR0IuNFf2wraY7hW1gGwskRomZn2qUoEBAKCzIxShgVMKlKBxGluColLQOJcLuCba+ypMbaVtMTuGLwzil/yJD5h8jureh9QqenTesXj6kf7wu8WxeRh6Otf/aq2a8WWsEKku6NvA9Ul041uUe+uw5lVnt1V8Y/cn8E4LnmsZPyWHYuNnHloD6qa4pme3Nm59axP04236hweiw9zGTX8Rzc1yDawvfzH2XR+jH1Pt5Uf4nlxN6+olKcS43JFDE+iMZZJfzlt+hFtbHn9FXNlmsfpOBw8eTLamffSAkxLEafJUTuL43EXaS0tPPLYDykgGyw+plr3b09SONwOR5YMUfqj7q+IQyorKd5N4po4iy7rDLmOYe/mF/cKM2r3rP2V4M2wcbLWv7qzLM4x4bZDGJ6UOjMZFw0nbYP9LLTNiikRarD43nzmtOLP3FlvE6P8VFDWMeI5QAx56vacrSCNje47qt6edYvHtpgzRxct+NeN19x/SGp2yU74axw8ZriLudmzNf8pZJfVrhfS+l9Fjq1Ji8u218PJpbjV/TP/cfw6HHUQ11O8MddrwWnq13r0IOq791yR0+ZtTJws8eUepa9wJVSRSSUkzXeUktdY5QRbML20B3HdYcaZiZpMPS+XrjyVryKTHcdwmMP4cjEj3yRMPmOUeGANTcOtffVbRhrvcw4cvPyTSta2nWu2fT4JEyZ0rGgONtALAW5geqmMcRbcOe3LyWxxjtO4hItiaNQ0fQLVzzMz7V5UHtkHqAgICAgIKXBBYkjVoEbV090GuYvh2YFVTtzjH8LdG/OzQg3BHVZ3h04smrfwzaqsE9GXEWc21/duhKzn06cX6cnTXw25sPsod82iE5hHB005GhYOp3spjHMsb8yKekxPhP/ANZPHmaHxua03yguNjZ4J9BY6LK8/StG4dXHpHOxWmJ7hkceYYG1LJI/lma1zHZjbMLDTXy6ZSs+TFotGnV8Nlr9G2O/uN7/AKe4/X/iaeCWTSSB5hqBrcB9iH+3k+5Vcs+dIlHCx/4XPete62jyr/sn+C2Xilp5NXQPJaCL2NiLC+lun8QXRx/2zWXm/Jz/AJtc9PVkbWmesk/DR6ta7xL3aMo1GuutibWCzvN8k+EO3F9Dh0+vb3PTZpeGGmmhjcSXwjyuGhJ0uPa9vot/o/o1+Hk0+RtGe149W9tbqeLC2GSlqGF7wDGX+IzUHm4HYrK2fVfC0PSp8XF8scjDbr3psnD2BtFK6MlxZKA6znNJBI1ILTbex06LbHj1TTy+Xy7Wzxf71ZGEcPCKJ8Mh8Vj9SDtcjze1zqlMWo8Z7U5PNnJkjJWNTCvAuG4qUuMRkJdvmkJFr3Gm3dTjwxj9Kcvn5eVrz10mQz016rZx7lUAg9sg9QEBAQEBAQEBAQUlqCzLCp2MGoorqBruNYAHg6JMLxLVsO4Qma5zR8jxZw/rtvoqTXbWmXxnbbMA4Gii1cLnqdVMV0m/JtZtsFM1os0AdlZzzLXviBhfjUpc0XfF52+o/W3uFz8qnlTce3p/Ecn6HIiPtbprtJTmswwxt80tO78s8yzQgd2EjssI3kw9e4elkv8A4Pn+X+m3tDYtRl8AnsfN+VVNva0jNGvI5Zhr7kdVlkrPj5Q7+JlrXLOGf7r/AFP2SElc6I0da03D2tZMP3Pjux+nq2//ABC13NZrevqfbj8K3rm41vcTuv8A2mWYTNFiPjU7C6GSzy64ygP+duvO9irxjmuXyj7uOeVivwvo5P3V9N3aux4PemJUYRC92aSKNzupYCfqqTjrM703pyMtI1W0xDMjZYWAA+yux3M9yqQeoCAgICAgICAgICAgICAgIPC1BQYhzQetiA2H2QVWQLIKJWX0OoO49OaTG41JuY7hq3C2Cy00srcv5JJym+4tdthytchc2LHNJn8PX5/Lx8jHS3+qGZR8NNa6fxHZ2Tizo8uUaXsb33sbX9FaMPc79S5snOtMU1Gpr6n7pKhwqKJgjjYAwEkA+bU7m5WlaRWI05sufJkt52ntmBv92V5Y/dUAiXqAgICAgICAgICAgICAgICAgICAgICAgICDyyD1AQEBAQEBAQEBAQEBAQEBAQEBB//Z"/>
          <p:cNvSpPr>
            <a:spLocks noChangeAspect="1" noChangeArrowheads="1"/>
          </p:cNvSpPr>
          <p:nvPr/>
        </p:nvSpPr>
        <p:spPr bwMode="auto">
          <a:xfrm>
            <a:off x="155575" y="-1660525"/>
            <a:ext cx="38004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sp>
        <p:nvSpPr>
          <p:cNvPr id="4" name="AutoShape 4" descr="data:image/jpeg;base64,/9j/4AAQSkZJRgABAQAAAQABAAD/2wCEAAkGBxQTEhUUEBQVFBUWGBcYFRQXEBUVFBcVFBYYFhUUFxgYHCggGBolHBQVITEhJSksLi4uFx8zODMsNygtLiwBCgoKDg0OGxAQGiwkHyQsLCwsLCwsLCwsLCwsLCwsLCwsLCwsLCwsLCwsLCwsLCwsLCwsLCwsLCwsLCwsLCwsLP/AABEIANYA6wMBEQACEQEDEQH/xAAcAAEAAQUBAQAAAAAAAAAAAAAABQIDBAYHAQj/xAA8EAABAwIEBAQEBAQGAgMAAAABAAIDBBEFEiExBkFRgRMiYXEHMpGhFCNCUnKxwfBDU2KCktEzNAgVJP/EABoBAQADAQEBAAAAAAAAAAAAAAABAgMEBQb/xAAtEQEAAgICAgEDBAAGAwAAAAAAAQIDEQQhEjEFE0FRIjJhcRQjQoGhsRUzkf/aAAwDAQACEQMRAD8A7igICAgICAgICAgICDFr8SihbmmkZGOrnhv80Gr1fxNw9hsJTJ/AwkfVB5S/EyhebFz2+pZp9roNmw7FoZxeCVkn8LgSPcboM1AQEBAQEBAQEBAQEBAQEBAQEBAQEBAQEETxDxDBRx56h9r/ACsGr3Ho0IOP8VfFypfdtK0QN1Ado6S3W50b2QczxDFZpnF00j3uPNzif5oMMuKCts7hsUErhuPyxOBY5zSOYJCDr3APxTErhDWEX0DZdB2cP6oOrgoPUBAQEBAQEBAQEBAQEBAQEBAQEBAQQ3FmOtoqZ87tbaNbe2Z50aP76IPmvHsckqZXSzuLnu9dAP2tHIIIKV1ze6C0UFWRB4EFD32CDGFQdwbFB9J/BHil1ZSOjlN5ICG3O5YRdpP3CDo6AgICAgICAgICAgICAgICAgICAgIOafHeQiijtt4mvYFB88vmugteIUFbZuqCrx0Ft03RBZeSUFORB2f/AOODCJao8i1o7goO7ICAgICAgICAgICAgICAgICAgICAg1L4nYV+IoXt5g3HvZB8s1sBY8hyCzdAzoPWXJAbqToAg6dwT8I5akCSscYozqGD53e55K2kNn4h4EwjDqd0lQHnTy3kOdx6NF9/VJHDXjxJCIxYFxyjcht9L+tlVL6G+COD+BC4kauAug6egICAgICAgICAgICAgICAgICAgICCPx2PNA8el/opgfOvGODhznECxukjn9TTuYVAx7oLtLO5jg5hs5puDpoe6DdKX4o4mxuQTA6WBcwFw5aHqpEBic9XVS5qp75X/ucb2HpyHZBsXCuAgOBd3UxA7/wLGBEbegUSNnUAgICAgICAgICAgICAgICAgICAgIMbEW3ieP8ASUHDOJo/MVYaRWwAnVQI91C08k0PW4e3oE0LseHtB2QSVPT6jl6qYGzYUNg36qR2Tgtv5J9/6KsjYVAICAgICAgICAgICAgICAgICAgICCmRtwR1BH1QcO4xgLJHNO4JurDRqtQMIhNgAkC9EFMjMhSBsWC7jsg7bwpCW07b6Zte3JRImFAICAgICAgICAgICAgICAgICAgICAg0zj7hI1TfEgsJWjVp2eBy90HCsSgcx7mSNLHt0c0ixHZEo9SjSoJ6F2MpsZcDuieiO3TOA+DHy5ZqgFkWha39T/foEmR1hrQBYaAclA9uiGucQ8a0lJcSyBz+UbPM7vbbus75K1d3H4GbN6jUfmXnCXGUFe0+GSyRvzROtmA6jqPZKZYsjl8LJx579flsgWjjeoCAgICAgICAgICAgICAgICAgINX464VpqyBxmYM7RdsrdJG+oI1I9CiXzHiUjqeZ8WcShptmsW/2U2vpQzFGndpHcKNkUXjiIGzPqf+lE2aUwxM9tn+G9E6txCKJ1vDbeSQDQFrNget3Fo7qkTMy6bxTFTruX0to0cgAPYABavOjcy1PiP4iUlLdod40g/RHYgH/U7YLG+asPR43xefN3rUfy5fxD8RKypu1rvAjP6YyQ4j1dv9FzXzzZ73G+Jx4u5jctSI5k3PU639+qx3L1IrWq/Q1z4ZGyxPLHs1a4b9+o9Ei0x6Uy4qZaeFod14C42ZWsyPsydo8zeTh+9n/XJd2LLFo1L5Dn/H249tx+1uIW7zhAQEBAQEBAQEBAQEBAQEBAQEFudmZrgeYI+oQfIPG0WSumH+q/1CiYa1lFUkZc4AKrSswmYqD9x1KjS/l+GxfDHiVtBJUSmMyyOa1ketgPMS65+n0Wd8ng7eNwp5X31pIY/xpVVdxLJkZ/lsJa3vzK5bZr2fQ8X43j4e9bn+Wvacgsv7eh1HUQ8JSFJ2psrKeKkqDWl6krHxva+Nxa9pBa4GxBUxOu4UyVjJXxtG4dz+H3HbaxoimsyoA2vpIB+pvr1byXbiy+XUvkvkPj7YJ8q/t/6bwuh5b1AQEBAQEBAQEBAQEBAQEBAQUyOsCTyBKD5E+IL710h62SVoli8PtNi7Te17apBtPZc+mymYK20icPjyTSx32v8AZcfJjp9H8HeJvaqRyLifS+MAKlEzoJUs5mVDh6qUdgUJAFCYVxVBY4OYS1zTdrhoQRzCmNx3DPJ42jxtG4dt+HPH4qwIKghtQBo7ZsgHMdHdQu/Fl8o1L5L5DgfRt5U9Ogrd5QgICAgICAgICAgICAgICCLx3iGmpGZ6qZkY5AnzH2aNT2RMVmXPn/FWOqfLDTRlsYjJ8V5s5+oHlZyGvMpC0004JxFOX1Mrib+a2nQaIozsJ0jHrc/dTCUnTP1UoR+Jjw6oOGz7G/voR9ljmrur0Pj8v089dflKuC8x93EfeFsBEPER0XREhCKrlNTPkdliY57ujQT3PQe6tEbZ3yUp+6UmcJihN6yUX5QxHM72c8aN7K+tOWbZL+uoUux53yUUYhaObfmNtsz9ypie+lLfTiJi3b6Rw6Quijc7csaT7kar0Kz0+MvGrTDJUqiAgICAgICAgICAg8uggOI+MqSiH/6JWh3KNvmkP+0f1VZtENaYb39Q5JxT8Y6iW7KJgp2bZ3WdL25N+6znI66cPXtzKtqJJXF8z3SPO7nOLnfUp5NJwxX1CzFVuiOaM2I+4O4Por1ly5YR08hc4uO5JJ7q7mZ9NiDWtAIJsFKGXSYlmcAGnty9+ibGZXkOdE3ch2Y+jbLLLbVZdnAxzbPX+2fe68x935KHFEbW7ona7S0z5HZYmue48gNO52HdWisyxvmrVMx4NFE0uqZQ5w/wYni9+j37W9B9Vp4RHtz+d8s9dQofj8jmeHSsbDGNwwZb/wATt3JO/sRGKs/mf5Y0WGX1kJJOqtFJ+7HLyZnqEhFTNaLNC08YcUzM9vofD22ijHRjf5BdVfT5u8/qlkKVRAQEBAQEBAQEHhKDVOJfiBR0dw5/iSD/AA47Od31sO6ztkiHXh4WXJ3rpyjib4n1lTdsJ/DRnSzDeQj1fy7LG2aZ9PVw/G1p3PbRJG5iS4lxO5JJJPUk7rLzl1xx6wpLE8l/pQpMKmLM7Yd+mHVU5stq3ebyOPZHOb1W0S8y1Z3qVcTgN2hynavimqOUW8jQ313SZiF4x96XaSGzi47nmVx58m+ofR/FcGafruzmnqubT2tsigoZJjlhY555kfKPd2wUxWZVtnpSE03AoYReqkD3f5UZOUejn7ntZTqIUr9XL/EMesxXOMkDPDZtZvlb3tq4+91O5LUw4/3TtgQYc2+uvpyWsR+XDlzb/YlIIwBYABXhzzafuv2UqL9FAXva1o1c4D7p90WnUbfQDBYALph83M9qlIICAgICAgIKJJA0XcQANyTYD3JQiJmdQ0jiP4n0lPdsR/ESDkw+QH1ft9FjfNWr0+N8Vmy926hy3iLjysq7h0nhRn/DjJaLep3K5b57S97j/GYsXfuWqlqo7fpxEdKdVG1fBSWJsnG9yJsnGrY1SiKQqkhBU7lE4aywpKNp3CtGS0OXJwcd/cLbcNb/AGVP17Mq/FYdsuOANVJyWl2Y+FhxdxCRw3CZqg2hYXDm7Zg93HQKsVmWmTLWsJYYfS04vUyfiH/5UbrRg88z93drK8xEMv8AMyfxC3V4/LK3JC0RR8mMAa37DVRO7R01icWPv3P8sGOD9xv6claKfljk5VrT0vk2Vo6YT+vuVUb1O1fFmQlTtWYZLQhpPcF0ZfWRAC4a7M7S9g3X2HJWrG5cvLvFMcx93aAF1Pn3qAgICAgICDCxar8OJ7xa7Wki+1+SidwmO5fP3GGO1k8rmVMjg0HRjbtjy8jYb91wZMtt9vr/AI/jYfpxasdtcDFht6lcf5eEAJuV/GsPCfRETrXp5lUq+Lyyg8ZVFibW8NwoLFO2c0iFYlU7R0oc4ITMfdnYTg81QfymeUbvd5WN9S4/0VopMsJ5Fa9fdLOpKOm/8r/xUo/Q24hB9XDVytqIZzOS3vqGJX45NUAMbaOMbMZ5WDsN03MpiMdO/csNlI0au1/krRVnbLMrzjpojLx3O5Wo3aptpNYZgbcKVVccSEpKjpC4gNBJ6KdMclq07mW5cOcFukIdOC1n7eZ7rWuPfbzs/OiI1V0nDsOihblhY1g9BqfUnmt4rEPJvktedzLMUqCAgICAgIKHuQQXFkWelkHSzv8AibqLelqe3KOJML8Vl2fOz5T1HNpXFkrt7XA5c4bRE+mj+/36rn1p9XW8TG4UlQfcJRaZERG1OVFZrO1RaoWmsKSAis+Me2dhmCzVFzEwlo3kJyxj3cf6LStJcuTNSs6SjqejpBd5FXN+29oWn1/cr9Q5/G+Se+oYNfjlRUeW4ZGNo2DJGB7DdO5Wr4Yo67n8rEdAN3an7KYrEMsmabMgWHorsIjaxKFXbasKY366qGviyRTcwiISFJSOdYAElTESxyZK19y3HBODJJLFwyj7relHmZ/kIjqrfsI4YihGjQT1stopEPLyci2Se041ttlZgrQEHl0HqAgICClzkGJNIroRlfOC1zT+oEfVVt6Wr7c5c7U6g620PTRc2u3RrpC8V4ILGaOzcoOcbXGliPXVY5ceu4e58Xze/p2acQuZ9IpLUVmoEV2FNJ8ukhh2CzT6sblYN5H+Vg78+ytWm3PkzxHpJNbRU3zk1co5bQg+27lpEVhzz9W/udQxMRx2eo8ps2MbMaMrAOlgp7sbxY+9bn8saGiG7tU8GN89r9fZkvsNrKzKe1gT62RPgqfHzCTK1avGv5FU26Yoy6SiMnyC59ArRWZ9KXyRSN2luvD3BEsgBfoPbVbUxT93k8j5GPVXQsG4XhgAs256reKxDyMnItk9p1rLbaKzBUgZkFJegwsSxeGBuaaRrRew5knewA1VbWiPbbDxsuafHHXbAwXiiGpkMcWe4FwXNsHa/p6qlM1bzqHRyfjs3Hp5ZI6T11q4XqAgILEpVoQjauTdEtYxWqIUT6Ia7SwNzOI2OuXkDfcfX7LCY7dET0yXNBBa7UHkVM12UtNZ3DnfEODmnk0/8bvlPT/SVw5Kal9X8bzIy01b2iiVm9WbQkMLwOacZmNysG8rzljHc79letJcmTkUjr7pcOoqM3A/FSj9TtIgeobz7q/6YYTXJk7tPjCMxHG56knM6zeTQLNHZR3Zfyx446WYKIc9fdXikQxvnmWVktsrOWZmZW/FQ0tyH6qJlrWjEkBuqbdFKbZdKHEhrQXE8hqVMdl4pTuW6YFwBLMQ6TyDpbVa1wvLz/J1r+mrpmC8JwQDRov1XTWkQ8XLyr3ne0+1gGg0VnPM/lUg8LkPaxFWNeSGOa4jcA7X2Ta00tX3HTDmxEmNxjH5gBIYR5tNxYqJt03x4Yi1fP8AbLnGK4hXEN8d0jGu2ABjbbnewvZebkyZZ9vqeLg4URP04iZhsU/CL5YIQ+RpkjGVr7udeI2s0uO7gefNdE4JvSNy8nF8pXDmtNa6ift+JQGFYt+DLmCEOna4jM4m9tiABdc9LxinWnrcjjTy4jJ56pMenUKGUuja5wsSASPUr0qzuNvkMtYpeax+WSpUEBBYlCmJQi61ika3iVNdVTDTsXkfDZ7ATlIJHVut/puqWjTow6tOrJSCdsjWuYbhwu09R0URJaJrPbHxOjE0ZY8a/wBVFqxaFsWW2K26tSY6lpAM8ZnqObZLeGzobDdckxFX0uHJfkVifLSNxLGaiqPneco2aPKwD0aNE7lpE48f7VqCiA31UxVlbNaWY1qsy3M+1QdZFtSuA3QirDkZZypMuikQu+DnsBcu6AXKRG1/KtO7S2jhvgOebWYZGnbrZaUxTPt5vI+TrTrG6dgHB8FOBZov1sLrprjirxc/LyZJ7bE1oGg/kruWVqrrGRML5XBjRuSdEmdL48d728axuWuVPHlOHBsYfJruGkN+p37LCeTSJ09TH8LyLR5W1DMxmve+k8WmflO98tyerQTsVa9pmm6ufjYK15MY8sbQ/BvExkPgVJ8+8b3bvF9QTsTe9jzWWDPNv029u35L46McfUw+vvH4Q2KPkoKw5LlrtYwdi158zfqbeyzyXnFff2d/Gpi5vF1fqY9rOJcSl00VSwFksd2yxai9rmwJ/SdttCqXz9xK+D42YxXxT3We6y3fGaZtbRnw7OzNzxk/ute39F13iMmPp8/xrzxeTq351P8ATF4DrHvgyS3vGbNJFi5nLuNR2Uce0zXVm3yuGlc3nSerLWNYKxlU2p0AvdwI0LwLDMeVxbuq5McefmvxuZe2D6H/AMYWD8VVM1SGiNpiDsrsjHuIvsc+3rb1Va57TbWum/I+OwY8Pl5fq/lvgXW8F6gIKHhBhTx3VkIatp1CYarjNFcKsxtaJ7ahQ1Rppcrj+U8/8HHYj0Kynp2RP1Y/mG0NdzVmEx92o8X0LfEY+3zXH8llasbelwskxXSJZYbKHZFlQVV47UudZQvWqjxFTborRU0u/SCemn/SblNq1r3M6bRgXBFRUEOdeNh9PMe3JaVxTb24OR8jSnVO3TcB4NhpwCGgu6nUrprjirxM3LvknuUji+NwUjR4hsXfKxou42tsO4+qXvFI7OLw8vJnVIeYNxFDU38MlpH6Xix12tyPZRTLW/pbk8DNx5/XHX8NTxrEKuas/DRTeFytoG3te4cG3Nxra6573vN/GsvX43H42Li/XvXyW4ZpjUOoKx5e2Swa4Wuw2LmuBtcghtrFV8r+X07ztfJjxfRjl8eNTH2XuIeFWU7BNEXHI4FzXEEOsb69AmTj1pG1eH8pl5NpxX+7aHFtTRkx6NfES0AWsbXAA5arojV8fTyI8sHKjz+1nMZamM0zGPzCeJ/5bhqMhIcWuPob29l5/lXx79w+spgv9ebx/wCu0d7bBJUHEaMtd/7MHmbY2MjeZadNSBy2IW/lOem/vH/LzIx/+P5W6/st/wAKKXChXQZh5KuLyvuLCUD5C/3sRcc7pGP61O/cJty54ObW947d/wBJngGOoja+GeJ7GNN2ONrXJ8zRzI53WnG867rZxfMW4+S8ZMVtzPtOOwx3iteyQtaDfIGjU8xrs0rfw73Dzf8AERNPGYSbog4WcAR0IuNFf2wraY7hW1gGwskRomZn2qUoEBAKCzIxShgVMKlKBxGluColLQOJcLuCba+ypMbaVtMTuGLwzil/yJD5h8jureh9QqenTesXj6kf7wu8WxeRh6Otf/aq2a8WWsEKku6NvA9Ul041uUe+uw5lVnt1V8Y/cn8E4LnmsZPyWHYuNnHloD6qa4pme3Nm59axP04236hweiw9zGTX8Rzc1yDawvfzH2XR+jH1Pt5Uf4nlxN6+olKcS43JFDE+iMZZJfzlt+hFtbHn9FXNlmsfpOBw8eTLamffSAkxLEafJUTuL43EXaS0tPPLYDykgGyw+plr3b09SONwOR5YMUfqj7q+IQyorKd5N4po4iy7rDLmOYe/mF/cKM2r3rP2V4M2wcbLWv7qzLM4x4bZDGJ6UOjMZFw0nbYP9LLTNiikRarD43nzmtOLP3FlvE6P8VFDWMeI5QAx56vacrSCNje47qt6edYvHtpgzRxct+NeN19x/SGp2yU74axw8ZriLudmzNf8pZJfVrhfS+l9Fjq1Ji8u218PJpbjV/TP/cfw6HHUQ11O8MddrwWnq13r0IOq791yR0+ZtTJws8eUepa9wJVSRSSUkzXeUktdY5QRbML20B3HdYcaZiZpMPS+XrjyVryKTHcdwmMP4cjEj3yRMPmOUeGANTcOtffVbRhrvcw4cvPyTSta2nWu2fT4JEyZ0rGgONtALAW5geqmMcRbcOe3LyWxxjtO4hItiaNQ0fQLVzzMz7V5UHtkHqAgICAgIKXBBYkjVoEbV090GuYvh2YFVTtzjH8LdG/OzQg3BHVZ3h04smrfwzaqsE9GXEWc21/duhKzn06cX6cnTXw25sPsod82iE5hHB005GhYOp3spjHMsb8yKekxPhP/ANZPHmaHxua03yguNjZ4J9BY6LK8/StG4dXHpHOxWmJ7hkceYYG1LJI/lma1zHZjbMLDTXy6ZSs+TFotGnV8Nlr9G2O/uN7/AKe4/X/iaeCWTSSB5hqBrcB9iH+3k+5Vcs+dIlHCx/4XPete62jyr/sn+C2Xilp5NXQPJaCL2NiLC+lun8QXRx/2zWXm/Jz/AJtc9PVkbWmesk/DR6ta7xL3aMo1GuutibWCzvN8k+EO3F9Dh0+vb3PTZpeGGmmhjcSXwjyuGhJ0uPa9vot/o/o1+Hk0+RtGe149W9tbqeLC2GSlqGF7wDGX+IzUHm4HYrK2fVfC0PSp8XF8scjDbr3psnD2BtFK6MlxZKA6znNJBI1ILTbex06LbHj1TTy+Xy7Wzxf71ZGEcPCKJ8Mh8Vj9SDtcjze1zqlMWo8Z7U5PNnJkjJWNTCvAuG4qUuMRkJdvmkJFr3Gm3dTjwxj9Kcvn5eVrz10mQz016rZx7lUAg9sg9QEBAQEBAQEBAQUlqCzLCp2MGoorqBruNYAHg6JMLxLVsO4Qma5zR8jxZw/rtvoqTXbWmXxnbbMA4Gii1cLnqdVMV0m/JtZtsFM1os0AdlZzzLXviBhfjUpc0XfF52+o/W3uFz8qnlTce3p/Ecn6HIiPtbprtJTmswwxt80tO78s8yzQgd2EjssI3kw9e4elkv8A4Pn+X+m3tDYtRl8AnsfN+VVNva0jNGvI5Zhr7kdVlkrPj5Q7+JlrXLOGf7r/AFP2SElc6I0da03D2tZMP3Pjux+nq2//ABC13NZrevqfbj8K3rm41vcTuv8A2mWYTNFiPjU7C6GSzy64ygP+duvO9irxjmuXyj7uOeVivwvo5P3V9N3aux4PemJUYRC92aSKNzupYCfqqTjrM703pyMtI1W0xDMjZYWAA+yux3M9yqQeoCAgICAgICAgICAgICAgIPC1BQYhzQetiA2H2QVWQLIKJWX0OoO49OaTG41JuY7hq3C2Cy00srcv5JJym+4tdthytchc2LHNJn8PX5/Lx8jHS3+qGZR8NNa6fxHZ2Tizo8uUaXsb33sbX9FaMPc79S5snOtMU1Gpr6n7pKhwqKJgjjYAwEkA+bU7m5WlaRWI05sufJkt52ntmBv92V5Y/dUAiXqAgICAgICAgICAgICAgICAgICAgICAgICDyyD1AQEBAQEBAQEBAQEBAQEBAQEBB//Z"/>
          <p:cNvSpPr>
            <a:spLocks noChangeAspect="1" noChangeArrowheads="1"/>
          </p:cNvSpPr>
          <p:nvPr/>
        </p:nvSpPr>
        <p:spPr bwMode="auto">
          <a:xfrm>
            <a:off x="307975" y="-1508125"/>
            <a:ext cx="38004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pic>
        <p:nvPicPr>
          <p:cNvPr id="15366" name="Picture 6" descr="http://blog.cristianquezada.com/wp-content/uploads/2012/08/importan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96952"/>
            <a:ext cx="38004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24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>
                <a:solidFill>
                  <a:srgbClr val="BA16A6"/>
                </a:solidFill>
              </a:rPr>
              <a:t>IMPORTANCIA</a:t>
            </a:r>
            <a:endParaRPr lang="es-BO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 lnSpcReduction="10000"/>
          </a:bodyPr>
          <a:lstStyle/>
          <a:p>
            <a:r>
              <a:rPr lang="es-BO" dirty="0" smtClean="0"/>
              <a:t>Los </a:t>
            </a:r>
            <a:r>
              <a:rPr lang="es-BO" dirty="0"/>
              <a:t>Estados se </a:t>
            </a:r>
            <a:r>
              <a:rPr lang="es-BO" dirty="0" smtClean="0"/>
              <a:t>ven </a:t>
            </a:r>
            <a:r>
              <a:rPr lang="es-BO" dirty="0"/>
              <a:t>obligados a introducir </a:t>
            </a:r>
            <a:r>
              <a:rPr lang="es-BO" b="1" dirty="0">
                <a:solidFill>
                  <a:schemeClr val="accent1">
                    <a:lumMod val="75000"/>
                  </a:schemeClr>
                </a:solidFill>
              </a:rPr>
              <a:t>medidas destinadas </a:t>
            </a:r>
            <a:r>
              <a:rPr lang="es-BO" b="1" dirty="0" smtClean="0">
                <a:solidFill>
                  <a:schemeClr val="accent1">
                    <a:lumMod val="75000"/>
                  </a:schemeClr>
                </a:solidFill>
              </a:rPr>
              <a:t>para </a:t>
            </a:r>
            <a:r>
              <a:rPr lang="es-BO" b="1" dirty="0">
                <a:solidFill>
                  <a:schemeClr val="accent1">
                    <a:lumMod val="75000"/>
                  </a:schemeClr>
                </a:solidFill>
              </a:rPr>
              <a:t>promover los derechos </a:t>
            </a:r>
            <a:r>
              <a:rPr lang="es-BO" dirty="0"/>
              <a:t>de las personas con </a:t>
            </a:r>
            <a:r>
              <a:rPr lang="es-BO" dirty="0" smtClean="0"/>
              <a:t>discapacidad</a:t>
            </a:r>
          </a:p>
          <a:p>
            <a:r>
              <a:rPr lang="es-BO" dirty="0" smtClean="0"/>
              <a:t>Estas </a:t>
            </a:r>
            <a:r>
              <a:rPr lang="es-BO" dirty="0"/>
              <a:t>medidas incluirán una legislación </a:t>
            </a:r>
            <a:r>
              <a:rPr lang="es-BO" b="1" dirty="0" smtClean="0">
                <a:solidFill>
                  <a:schemeClr val="accent1">
                    <a:lumMod val="75000"/>
                  </a:schemeClr>
                </a:solidFill>
              </a:rPr>
              <a:t>antidiscriminatoria</a:t>
            </a:r>
            <a:endParaRPr lang="es-BO" dirty="0" smtClean="0"/>
          </a:p>
          <a:p>
            <a:r>
              <a:rPr lang="es-BO" dirty="0"/>
              <a:t>Los Estados se ven obligados </a:t>
            </a:r>
            <a:r>
              <a:rPr lang="es-BO" dirty="0" smtClean="0"/>
              <a:t>a </a:t>
            </a:r>
            <a:r>
              <a:rPr lang="es-BO" b="1" dirty="0">
                <a:solidFill>
                  <a:schemeClr val="accent1">
                    <a:lumMod val="75000"/>
                  </a:schemeClr>
                </a:solidFill>
              </a:rPr>
              <a:t>prestar servicios</a:t>
            </a:r>
            <a:r>
              <a:rPr lang="es-BO" dirty="0"/>
              <a:t>, proporcionar bienes y crear infraestructuras accesibles a las personas con discapacidad</a:t>
            </a:r>
            <a:r>
              <a:rPr lang="es-BO" dirty="0" smtClean="0"/>
              <a:t>.</a:t>
            </a:r>
          </a:p>
          <a:p>
            <a:r>
              <a:rPr lang="es-BO" dirty="0"/>
              <a:t>Promover la </a:t>
            </a:r>
            <a:r>
              <a:rPr lang="es-BO" dirty="0">
                <a:solidFill>
                  <a:srgbClr val="FF0000"/>
                </a:solidFill>
              </a:rPr>
              <a:t>formación de los </a:t>
            </a:r>
            <a:r>
              <a:rPr lang="es-BO" dirty="0" smtClean="0">
                <a:solidFill>
                  <a:srgbClr val="FF0000"/>
                </a:solidFill>
              </a:rPr>
              <a:t>profesionales y </a:t>
            </a:r>
            <a:r>
              <a:rPr lang="es-BO" dirty="0">
                <a:solidFill>
                  <a:srgbClr val="FF0000"/>
                </a:solidFill>
              </a:rPr>
              <a:t>personal</a:t>
            </a:r>
            <a:r>
              <a:rPr lang="es-BO" dirty="0"/>
              <a:t> que </a:t>
            </a:r>
            <a:r>
              <a:rPr lang="es-BO" dirty="0" smtClean="0"/>
              <a:t>trabajen </a:t>
            </a:r>
            <a:r>
              <a:rPr lang="es-BO" dirty="0"/>
              <a:t>con personas con discapacidad </a:t>
            </a:r>
            <a:endParaRPr lang="es-BO" dirty="0" smtClean="0"/>
          </a:p>
          <a:p>
            <a:r>
              <a:rPr lang="es-BO" dirty="0" smtClean="0"/>
              <a:t>Los </a:t>
            </a:r>
            <a:r>
              <a:rPr lang="es-BO" dirty="0"/>
              <a:t>Estados </a:t>
            </a:r>
            <a:r>
              <a:rPr lang="es-BO" dirty="0" smtClean="0"/>
              <a:t>Partes </a:t>
            </a:r>
            <a:r>
              <a:rPr lang="es-BO" dirty="0"/>
              <a:t>se comprometen a adoptar </a:t>
            </a:r>
            <a:r>
              <a:rPr lang="es-BO" dirty="0" smtClean="0"/>
              <a:t>medidas </a:t>
            </a:r>
            <a:r>
              <a:rPr lang="es-BO" dirty="0"/>
              <a:t>hasta el máximo </a:t>
            </a:r>
            <a:r>
              <a:rPr lang="es-BO" dirty="0" smtClean="0"/>
              <a:t>de </a:t>
            </a:r>
            <a:r>
              <a:rPr lang="es-BO" dirty="0"/>
              <a:t>sus </a:t>
            </a:r>
            <a:r>
              <a:rPr lang="es-BO" dirty="0" smtClean="0"/>
              <a:t>recursos </a:t>
            </a:r>
            <a:r>
              <a:rPr lang="es-BO" dirty="0">
                <a:solidFill>
                  <a:srgbClr val="FF0000"/>
                </a:solidFill>
              </a:rPr>
              <a:t>económicos, sociales y </a:t>
            </a:r>
            <a:r>
              <a:rPr lang="es-BO" dirty="0" smtClean="0">
                <a:solidFill>
                  <a:srgbClr val="FF0000"/>
                </a:solidFill>
              </a:rPr>
              <a:t>culturales</a:t>
            </a:r>
            <a:r>
              <a:rPr lang="es-BO" dirty="0" smtClean="0"/>
              <a:t> disponibles</a:t>
            </a:r>
            <a:endParaRPr lang="es-BO" dirty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6940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3960440"/>
          </a:xfrm>
        </p:spPr>
        <p:txBody>
          <a:bodyPr>
            <a:normAutofit lnSpcReduction="10000"/>
          </a:bodyPr>
          <a:lstStyle/>
          <a:p>
            <a:pPr algn="ctr"/>
            <a:r>
              <a:rPr lang="es-BO" sz="2800" dirty="0" smtClean="0"/>
              <a:t>Los Estados Partes, al </a:t>
            </a:r>
            <a:r>
              <a:rPr lang="es-BO" sz="2800" dirty="0"/>
              <a:t>ratificar </a:t>
            </a:r>
            <a:r>
              <a:rPr lang="es-BO" sz="2800" dirty="0" smtClean="0"/>
              <a:t>la </a:t>
            </a:r>
            <a:r>
              <a:rPr lang="es-BO" sz="2800" dirty="0"/>
              <a:t>convención</a:t>
            </a:r>
            <a:r>
              <a:rPr lang="es-BO" sz="2800" dirty="0" smtClean="0"/>
              <a:t>, aceptan </a:t>
            </a:r>
            <a:r>
              <a:rPr lang="es-BO" sz="2800" dirty="0"/>
              <a:t>las </a:t>
            </a:r>
            <a:r>
              <a:rPr lang="es-BO" sz="2800" b="1" dirty="0">
                <a:solidFill>
                  <a:srgbClr val="0000CC"/>
                </a:solidFill>
              </a:rPr>
              <a:t>obligaciones jurídicas </a:t>
            </a:r>
            <a:r>
              <a:rPr lang="es-BO" sz="2800" dirty="0"/>
              <a:t>que le corresponden en virtud del </a:t>
            </a:r>
            <a:r>
              <a:rPr lang="es-BO" sz="2800" dirty="0" smtClean="0"/>
              <a:t>tratado</a:t>
            </a:r>
          </a:p>
          <a:p>
            <a:pPr algn="ctr"/>
            <a:endParaRPr lang="es-BO" sz="2800" dirty="0" smtClean="0"/>
          </a:p>
          <a:p>
            <a:pPr algn="ctr"/>
            <a:r>
              <a:rPr lang="es-BO" sz="2800" dirty="0" smtClean="0"/>
              <a:t>Los </a:t>
            </a:r>
            <a:r>
              <a:rPr lang="es-BO" sz="2800" dirty="0"/>
              <a:t>Estados Partes se comprometen </a:t>
            </a:r>
            <a:r>
              <a:rPr lang="es-BO" sz="2800" dirty="0" smtClean="0"/>
              <a:t>a </a:t>
            </a:r>
            <a:r>
              <a:rPr lang="es-BO" sz="2800" dirty="0"/>
              <a:t>la elaboración y aplicación de </a:t>
            </a:r>
            <a:r>
              <a:rPr lang="es-BO" sz="2800" dirty="0" smtClean="0"/>
              <a:t>legislación </a:t>
            </a:r>
            <a:r>
              <a:rPr lang="es-BO" sz="2800" dirty="0"/>
              <a:t>y </a:t>
            </a:r>
            <a:r>
              <a:rPr lang="es-BO" sz="2800" dirty="0" smtClean="0"/>
              <a:t>políticas </a:t>
            </a:r>
            <a:r>
              <a:rPr lang="es-BO" sz="2800" dirty="0"/>
              <a:t>para hacer </a:t>
            </a:r>
            <a:r>
              <a:rPr lang="es-BO" sz="2800" dirty="0" smtClean="0"/>
              <a:t>efectiva </a:t>
            </a:r>
            <a:r>
              <a:rPr lang="es-BO" sz="2800" dirty="0"/>
              <a:t>la presente </a:t>
            </a:r>
            <a:r>
              <a:rPr lang="es-BO" sz="2800" dirty="0" smtClean="0"/>
              <a:t>Convención</a:t>
            </a:r>
            <a:endParaRPr lang="es-BO" sz="2800" dirty="0"/>
          </a:p>
          <a:p>
            <a:pPr marL="0" indent="0" algn="ctr">
              <a:buNone/>
            </a:pPr>
            <a:endParaRPr lang="es-BO" sz="2800" dirty="0" smtClean="0"/>
          </a:p>
          <a:p>
            <a:pPr marL="0" indent="0" algn="ctr">
              <a:buNone/>
            </a:pPr>
            <a:endParaRPr lang="es-BO" sz="2800" dirty="0"/>
          </a:p>
        </p:txBody>
      </p:sp>
      <p:pic>
        <p:nvPicPr>
          <p:cNvPr id="19458" name="Picture 2" descr="https://encrypted-tbn0.gstatic.com/images?q=tbn:ANd9GcTa42lHXnipWMYKzTmo-jqZ-Gxk1a4idsN-jOtfPyOkUmrBJkc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21088"/>
            <a:ext cx="3810000" cy="234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26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11268" name="Picture 4" descr="https://encrypted-tbn1.gstatic.com/images?q=tbn:ANd9GcRh5YdQYdK_iBJBmO7Hontqso6v2vPjubKubS9Q29TEsO4s01s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036496" cy="675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s://encrypted-tbn2.gstatic.com/images?q=tbn:ANd9GcR8jZtB-N96qMzYTMtMOW5YaWFwJHJ5N4vUWsn8V8qBHkvC2NZ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1945149"/>
            <a:ext cx="6227762" cy="2924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80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1"/>
            <a:ext cx="8229600" cy="3145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ES" sz="2800" b="1" dirty="0" smtClean="0">
              <a:solidFill>
                <a:srgbClr val="BA16A6"/>
              </a:solidFill>
            </a:endParaRPr>
          </a:p>
          <a:p>
            <a:pPr marL="0" indent="0" algn="ctr">
              <a:buNone/>
            </a:pPr>
            <a:endParaRPr lang="es-ES" sz="2800" b="1" dirty="0">
              <a:solidFill>
                <a:srgbClr val="BA16A6"/>
              </a:solidFill>
            </a:endParaRPr>
          </a:p>
          <a:p>
            <a:pPr marL="0" indent="0" algn="ctr">
              <a:buNone/>
            </a:pPr>
            <a:r>
              <a:rPr lang="es-ES" sz="3600" b="1" dirty="0" smtClean="0">
                <a:solidFill>
                  <a:srgbClr val="BA16A6"/>
                </a:solidFill>
              </a:rPr>
              <a:t>¿QUE ES LA </a:t>
            </a:r>
            <a:r>
              <a:rPr lang="es-ES" sz="3600" b="1" dirty="0" smtClean="0">
                <a:solidFill>
                  <a:srgbClr val="FF0000"/>
                </a:solidFill>
              </a:rPr>
              <a:t>CONVENCIÓN</a:t>
            </a:r>
            <a:r>
              <a:rPr lang="es-ES" sz="3600" b="1" dirty="0" smtClean="0">
                <a:solidFill>
                  <a:srgbClr val="BA16A6"/>
                </a:solidFill>
              </a:rPr>
              <a:t> SOBRE LOS DERECHOS HUMANOS DE LAS PERSONAS CON DISCAPACIDAD?</a:t>
            </a:r>
            <a:endParaRPr lang="es-ES" sz="3600" b="1" dirty="0">
              <a:solidFill>
                <a:srgbClr val="BA16A6"/>
              </a:solidFill>
            </a:endParaRPr>
          </a:p>
        </p:txBody>
      </p:sp>
      <p:pic>
        <p:nvPicPr>
          <p:cNvPr id="2050" name="Picture 2" descr="http://media1.picsearch.com/is?qIwxj55mow_QcGVwcH-rGc-K-WkcLHeoEVI9YIsqTOY&amp;height=3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861048"/>
            <a:ext cx="1512168" cy="2617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31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0258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800" b="1" dirty="0" smtClean="0">
                <a:solidFill>
                  <a:srgbClr val="641BB5"/>
                </a:solidFill>
              </a:rPr>
              <a:t>CONVENCIÓN  es…</a:t>
            </a:r>
          </a:p>
          <a:p>
            <a:pPr marL="0" indent="0">
              <a:buNone/>
            </a:pPr>
            <a:endParaRPr lang="es-ES" sz="2800" b="1" dirty="0" smtClean="0">
              <a:solidFill>
                <a:srgbClr val="641BB5"/>
              </a:solidFill>
            </a:endParaRPr>
          </a:p>
          <a:p>
            <a:pPr algn="just"/>
            <a:r>
              <a:rPr lang="es-E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ley internacional de la organización </a:t>
            </a:r>
          </a:p>
          <a:p>
            <a:pPr marL="0" indent="0" algn="just">
              <a:buNone/>
            </a:pPr>
            <a:r>
              <a:rPr lang="es-E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 las Naciones Unidas</a:t>
            </a:r>
          </a:p>
          <a:p>
            <a:pPr marL="0" indent="0" algn="just">
              <a:buNone/>
            </a:pPr>
            <a:endParaRPr lang="es-E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BO" sz="2800" dirty="0" smtClean="0"/>
              <a:t>Un </a:t>
            </a:r>
            <a:r>
              <a:rPr lang="es-BO" sz="2800" dirty="0"/>
              <a:t>instrumento </a:t>
            </a:r>
            <a:r>
              <a:rPr lang="es-BO" sz="2800" dirty="0" smtClean="0"/>
              <a:t>de </a:t>
            </a:r>
            <a:r>
              <a:rPr lang="es-BO" sz="2800" dirty="0"/>
              <a:t>derechos humanos </a:t>
            </a:r>
            <a:r>
              <a:rPr lang="es-BO" sz="2800" dirty="0" smtClean="0"/>
              <a:t>que </a:t>
            </a:r>
            <a:r>
              <a:rPr lang="es-BO" sz="2800" dirty="0"/>
              <a:t>reafirma que todas las personas con </a:t>
            </a:r>
            <a:r>
              <a:rPr lang="es-BO" sz="2800" dirty="0" smtClean="0"/>
              <a:t>discapacidad deben gozar de </a:t>
            </a:r>
            <a:r>
              <a:rPr lang="es-BO" sz="2800" dirty="0"/>
              <a:t>todos los derechos humanos y libertades fundamentales. </a:t>
            </a:r>
            <a:r>
              <a:rPr lang="es-BO" sz="2800" dirty="0" smtClean="0"/>
              <a:t> </a:t>
            </a:r>
          </a:p>
          <a:p>
            <a:pPr marL="0" indent="0" algn="ctr">
              <a:buNone/>
            </a:pPr>
            <a:endParaRPr lang="es-BO" sz="2800" b="1" dirty="0" smtClean="0">
              <a:solidFill>
                <a:srgbClr val="0000CC"/>
              </a:solidFill>
            </a:endParaRPr>
          </a:p>
          <a:p>
            <a:pPr marL="0" indent="0" algn="ctr">
              <a:buNone/>
            </a:pPr>
            <a:r>
              <a:rPr lang="es-BO" sz="2800" b="1" dirty="0" smtClean="0">
                <a:solidFill>
                  <a:srgbClr val="0000CC"/>
                </a:solidFill>
              </a:rPr>
              <a:t>Es un instrumento facilitador para el ejercicio y disfrute de los derechos reconocidos en el sistema universal, para que PCD disfruten plenamente y en igualdad de condiciones</a:t>
            </a:r>
            <a:endParaRPr lang="es-BO" sz="2800" dirty="0" smtClean="0"/>
          </a:p>
        </p:txBody>
      </p:sp>
      <p:pic>
        <p:nvPicPr>
          <p:cNvPr id="5122" name="Picture 2" descr="http://media2.picsearch.com/is?Lf7Nhje0w7eSlzB4knZnKN77wqXJKHufxkf_swX3sa0&amp;height=2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327" y="1124744"/>
            <a:ext cx="1662976" cy="110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37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1"/>
            <a:ext cx="8229600" cy="3145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2800" b="1" dirty="0" smtClean="0">
              <a:solidFill>
                <a:srgbClr val="BA16A6"/>
              </a:solidFill>
            </a:endParaRPr>
          </a:p>
          <a:p>
            <a:pPr marL="0" indent="0" algn="ctr">
              <a:buNone/>
            </a:pPr>
            <a:endParaRPr lang="es-ES" sz="2800" b="1" dirty="0">
              <a:solidFill>
                <a:srgbClr val="BA16A6"/>
              </a:solidFill>
            </a:endParaRPr>
          </a:p>
          <a:p>
            <a:pPr marL="0" indent="0" algn="ctr">
              <a:buNone/>
            </a:pPr>
            <a:r>
              <a:rPr lang="es-ES" sz="3600" b="1" dirty="0" smtClean="0">
                <a:solidFill>
                  <a:srgbClr val="BA16A6"/>
                </a:solidFill>
              </a:rPr>
              <a:t>¿QUÉ PAÍSES FORMAN PARTE DE LA CONVENCIÓN?</a:t>
            </a:r>
            <a:endParaRPr lang="es-ES" sz="3600" b="1" dirty="0">
              <a:solidFill>
                <a:srgbClr val="BA16A6"/>
              </a:solidFill>
            </a:endParaRPr>
          </a:p>
        </p:txBody>
      </p:sp>
      <p:pic>
        <p:nvPicPr>
          <p:cNvPr id="4098" name="Picture 2" descr="http://media1.picsearch.com/is?ly02coPJhZF6EGYhknFoogijcJuHNkYCZcSsU_lhz6I&amp;height=3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304800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4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260648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BO" sz="2800" dirty="0"/>
          </a:p>
        </p:txBody>
      </p:sp>
      <p:pic>
        <p:nvPicPr>
          <p:cNvPr id="3074" name="Picture 2" descr="http://media3.picsearch.com/is?z7RTtkkcJZYvG4Yagf007cLnkzGZy-byGbkxwsvhXgc&amp;height=2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608" y="3357785"/>
            <a:ext cx="5400600" cy="331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Flecha abajo"/>
          <p:cNvSpPr/>
          <p:nvPr/>
        </p:nvSpPr>
        <p:spPr>
          <a:xfrm rot="2741548">
            <a:off x="3308137" y="4965920"/>
            <a:ext cx="336498" cy="6344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 dirty="0"/>
          </a:p>
        </p:txBody>
      </p:sp>
      <p:sp>
        <p:nvSpPr>
          <p:cNvPr id="5" name="4 Rectángulo"/>
          <p:cNvSpPr/>
          <p:nvPr/>
        </p:nvSpPr>
        <p:spPr>
          <a:xfrm>
            <a:off x="371492" y="514681"/>
            <a:ext cx="85209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000" dirty="0" smtClean="0"/>
              <a:t>La convención fue adoptada el 13 de diciembre </a:t>
            </a:r>
            <a:r>
              <a:rPr lang="es-BO" sz="2000" b="1" dirty="0" smtClean="0">
                <a:solidFill>
                  <a:srgbClr val="FF0000"/>
                </a:solidFill>
              </a:rPr>
              <a:t>2006</a:t>
            </a:r>
            <a:r>
              <a:rPr lang="es-BO" sz="2000" dirty="0" smtClean="0"/>
              <a:t> (sede de las UN en Nueva York)</a:t>
            </a:r>
          </a:p>
          <a:p>
            <a:r>
              <a:rPr lang="es-BO" sz="2000" dirty="0" smtClean="0"/>
              <a:t>Abierto a firma el 2007 (Se obtuvieron 82 firmas) y entro en vigor 2008</a:t>
            </a:r>
          </a:p>
          <a:p>
            <a:endParaRPr lang="es-BO" sz="2000" dirty="0" smtClean="0"/>
          </a:p>
          <a:p>
            <a:r>
              <a:rPr lang="es-BO" sz="2000" dirty="0" smtClean="0"/>
              <a:t>Todos los países que ratifican y firman la convención se comprometen  a cumplir las disipaciones de la convención</a:t>
            </a:r>
          </a:p>
          <a:p>
            <a:endParaRPr lang="es-BO" sz="2000" dirty="0" smtClean="0"/>
          </a:p>
          <a:p>
            <a:r>
              <a:rPr lang="es-BO" sz="2000" dirty="0" smtClean="0"/>
              <a:t>A la fecha 126 países han firmado la Convención (Bolivia)</a:t>
            </a:r>
            <a:endParaRPr lang="es-BO" sz="2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6300192" y="630932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dirty="0" smtClean="0"/>
              <a:t>193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05233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1"/>
            <a:ext cx="8229600" cy="3145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2800" b="1" dirty="0" smtClean="0">
              <a:solidFill>
                <a:srgbClr val="BA16A6"/>
              </a:solidFill>
            </a:endParaRPr>
          </a:p>
          <a:p>
            <a:pPr marL="0" indent="0" algn="ctr">
              <a:buNone/>
            </a:pPr>
            <a:endParaRPr lang="es-ES" sz="2800" b="1" dirty="0">
              <a:solidFill>
                <a:srgbClr val="BA16A6"/>
              </a:solidFill>
            </a:endParaRPr>
          </a:p>
          <a:p>
            <a:pPr marL="0" indent="0" algn="ctr">
              <a:buNone/>
            </a:pPr>
            <a:r>
              <a:rPr lang="es-ES" sz="3600" b="1" dirty="0" smtClean="0">
                <a:solidFill>
                  <a:srgbClr val="BA16A6"/>
                </a:solidFill>
              </a:rPr>
              <a:t>¿CUÁL ES EL PROPÓSITO DE LA CONVENCIÓN?</a:t>
            </a:r>
            <a:endParaRPr lang="es-ES" sz="3600" b="1" dirty="0">
              <a:solidFill>
                <a:srgbClr val="BA16A6"/>
              </a:solidFill>
            </a:endParaRPr>
          </a:p>
        </p:txBody>
      </p:sp>
      <p:pic>
        <p:nvPicPr>
          <p:cNvPr id="7170" name="Picture 2" descr="http://media5.picsearch.com/is?i6JLiXo3kz36Tob6Fg5YYO3JJLbdj977HuQv6HwLJSk&amp;height=2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385" y="3159174"/>
            <a:ext cx="3983831" cy="298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244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1412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BO" sz="2800" dirty="0" smtClean="0"/>
              <a:t>Los derechos </a:t>
            </a:r>
            <a:r>
              <a:rPr lang="es-BO" sz="2800" dirty="0"/>
              <a:t>enumerados en la Declaración Universal de Derechos Humanos </a:t>
            </a:r>
            <a:r>
              <a:rPr lang="es-BO" sz="2800" dirty="0" smtClean="0"/>
              <a:t>deberían ser suficientes </a:t>
            </a:r>
            <a:r>
              <a:rPr lang="es-BO" sz="2800" dirty="0"/>
              <a:t>para proteger a todos. </a:t>
            </a:r>
            <a:endParaRPr lang="es-BO" sz="2800" dirty="0" smtClean="0"/>
          </a:p>
          <a:p>
            <a:pPr algn="just"/>
            <a:endParaRPr lang="es-BO" sz="2800" dirty="0"/>
          </a:p>
          <a:p>
            <a:pPr algn="just"/>
            <a:r>
              <a:rPr lang="es-BO" sz="2800" b="1" dirty="0" smtClean="0">
                <a:solidFill>
                  <a:srgbClr val="BA16A6"/>
                </a:solidFill>
              </a:rPr>
              <a:t>Pero </a:t>
            </a:r>
            <a:r>
              <a:rPr lang="es-BO" sz="2800" b="1" dirty="0">
                <a:solidFill>
                  <a:srgbClr val="BA16A6"/>
                </a:solidFill>
              </a:rPr>
              <a:t>en la </a:t>
            </a:r>
            <a:r>
              <a:rPr lang="es-BO" sz="2800" b="1" dirty="0" smtClean="0">
                <a:solidFill>
                  <a:srgbClr val="BA16A6"/>
                </a:solidFill>
              </a:rPr>
              <a:t>práctica….</a:t>
            </a:r>
          </a:p>
          <a:p>
            <a:pPr marL="0" indent="0" algn="just">
              <a:buNone/>
            </a:pPr>
            <a:endParaRPr lang="es-BO" sz="2800" dirty="0" smtClean="0"/>
          </a:p>
          <a:p>
            <a:pPr algn="just"/>
            <a:r>
              <a:rPr lang="es-BO" sz="2800" dirty="0" smtClean="0"/>
              <a:t>Ciertos </a:t>
            </a:r>
            <a:r>
              <a:rPr lang="es-BO" sz="2800" dirty="0"/>
              <a:t>grupos, </a:t>
            </a:r>
            <a:r>
              <a:rPr lang="es-BO" sz="2800" dirty="0" smtClean="0"/>
              <a:t>(mujeres, niños, personas con discapacidad, refugiados), no gozan plenamente de sus derechos. Es así que las convenciones </a:t>
            </a:r>
            <a:r>
              <a:rPr lang="es-BO" sz="2800" dirty="0"/>
              <a:t>internacionales tienen por objeto proteger y promover los derechos humanos de tales grupos</a:t>
            </a:r>
            <a:r>
              <a:rPr lang="es-BO" sz="2800" dirty="0" smtClean="0"/>
              <a:t>.</a:t>
            </a:r>
          </a:p>
          <a:p>
            <a:pPr algn="just"/>
            <a:endParaRPr lang="es-BO" sz="2800" dirty="0" smtClean="0"/>
          </a:p>
          <a:p>
            <a:pPr algn="just"/>
            <a:r>
              <a:rPr lang="es-BO" sz="29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B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ntonces el propósito de la </a:t>
            </a:r>
            <a:r>
              <a:rPr lang="es-E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Convención Sobre Los Derechos Humanos De Las Personas Con Discapacidad es…</a:t>
            </a:r>
            <a:endParaRPr lang="es-B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BO" sz="2800" dirty="0" smtClean="0"/>
          </a:p>
          <a:p>
            <a:pPr marL="0" indent="0" algn="ctr">
              <a:buNone/>
            </a:pPr>
            <a:r>
              <a:rPr lang="es-BO" sz="4000" dirty="0" smtClean="0">
                <a:solidFill>
                  <a:srgbClr val="0000CC"/>
                </a:solidFill>
              </a:rPr>
              <a:t>Promover, proteger y asegurar el goce pleno y en condiciones de igualdad los derechos humanos y libertades de las PCD</a:t>
            </a:r>
          </a:p>
        </p:txBody>
      </p:sp>
    </p:spTree>
    <p:extLst>
      <p:ext uri="{BB962C8B-B14F-4D97-AF65-F5344CB8AC3E}">
        <p14:creationId xmlns:p14="http://schemas.microsoft.com/office/powerpoint/2010/main" val="93233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1"/>
            <a:ext cx="8229600" cy="3145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2800" b="1" dirty="0" smtClean="0">
              <a:solidFill>
                <a:srgbClr val="BA16A6"/>
              </a:solidFill>
            </a:endParaRPr>
          </a:p>
          <a:p>
            <a:pPr marL="0" indent="0" algn="ctr">
              <a:buNone/>
            </a:pPr>
            <a:endParaRPr lang="es-ES" sz="2800" b="1" dirty="0">
              <a:solidFill>
                <a:srgbClr val="BA16A6"/>
              </a:solidFill>
            </a:endParaRPr>
          </a:p>
          <a:p>
            <a:pPr marL="0" indent="0" algn="ctr">
              <a:buNone/>
            </a:pPr>
            <a:r>
              <a:rPr lang="es-ES" sz="5400" b="1" dirty="0" smtClean="0">
                <a:solidFill>
                  <a:srgbClr val="BA16A6"/>
                </a:solidFill>
              </a:rPr>
              <a:t>¿QUÉ DICE LA CONVENCIÓN?</a:t>
            </a:r>
            <a:endParaRPr lang="es-ES" sz="5400" b="1" dirty="0">
              <a:solidFill>
                <a:srgbClr val="BA16A6"/>
              </a:solidFill>
            </a:endParaRPr>
          </a:p>
        </p:txBody>
      </p:sp>
      <p:pic>
        <p:nvPicPr>
          <p:cNvPr id="8194" name="Picture 2" descr="http://media5.picsearch.com/is?GT5trKWW0XiCQ0FRFIHtcTn64RbJDvPWkrjZD-BFgAA&amp;height=1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814" y="3367405"/>
            <a:ext cx="3677394" cy="2941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73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rgbClr val="BA1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 DE PCD</a:t>
            </a:r>
            <a:endParaRPr lang="es-BO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01216" y="1392160"/>
            <a:ext cx="8219256" cy="56372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BO" sz="2800" dirty="0"/>
              <a:t>Las personas con discapacidad incluyen a aquellas que tengan </a:t>
            </a:r>
            <a:r>
              <a:rPr lang="es-BO" sz="2800" dirty="0" smtClean="0"/>
              <a:t>deficiencias </a:t>
            </a:r>
            <a:r>
              <a:rPr lang="es-BO" sz="2800" dirty="0"/>
              <a:t>físicas, mentales, intelectuales o sensoriales a largo plazo que, </a:t>
            </a:r>
            <a:r>
              <a:rPr lang="es-BO" sz="2800" dirty="0" smtClean="0"/>
              <a:t>al interactuar </a:t>
            </a:r>
            <a:r>
              <a:rPr lang="es-BO" sz="2800" dirty="0"/>
              <a:t>con diversas barreras, </a:t>
            </a:r>
            <a:r>
              <a:rPr lang="es-BO" sz="2800" dirty="0" smtClean="0"/>
              <a:t>puedan </a:t>
            </a:r>
            <a:r>
              <a:rPr lang="es-BO" sz="2800" dirty="0"/>
              <a:t>impedir su participación plena y </a:t>
            </a:r>
            <a:r>
              <a:rPr lang="es-BO" sz="2800" dirty="0" smtClean="0"/>
              <a:t>efectiva </a:t>
            </a:r>
            <a:r>
              <a:rPr lang="es-BO" sz="2800" dirty="0"/>
              <a:t>en la sociedad, en </a:t>
            </a:r>
            <a:r>
              <a:rPr lang="es-BO" sz="2800" dirty="0" smtClean="0"/>
              <a:t>igualdad </a:t>
            </a:r>
            <a:r>
              <a:rPr lang="es-BO" sz="2800" dirty="0"/>
              <a:t>de condiciones con las demás. </a:t>
            </a:r>
            <a:endParaRPr lang="es-BO" sz="2800" dirty="0" smtClean="0"/>
          </a:p>
          <a:p>
            <a:pPr marL="0" indent="0" algn="ctr">
              <a:buNone/>
            </a:pPr>
            <a:endParaRPr lang="es-BO" sz="2800" b="1" dirty="0" smtClean="0">
              <a:solidFill>
                <a:srgbClr val="0000CC"/>
              </a:solidFill>
            </a:endParaRP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51954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2522</TotalTime>
  <Words>945</Words>
  <Application>Microsoft Office PowerPoint</Application>
  <PresentationFormat>Presentación en pantalla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DEFINICIÓN DE PCD</vt:lpstr>
      <vt:lpstr>Presentación de PowerPoint</vt:lpstr>
      <vt:lpstr>PRINCIPIOS DE LA CONVECION</vt:lpstr>
      <vt:lpstr>Principios generales: </vt:lpstr>
      <vt:lpstr>Presentación de PowerPoint</vt:lpstr>
      <vt:lpstr>Presentación de PowerPoint</vt:lpstr>
      <vt:lpstr>Presentación de PowerPoint</vt:lpstr>
      <vt:lpstr>IMPORTANCIA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User</cp:lastModifiedBy>
  <cp:revision>173</cp:revision>
  <dcterms:created xsi:type="dcterms:W3CDTF">2011-09-15T14:48:22Z</dcterms:created>
  <dcterms:modified xsi:type="dcterms:W3CDTF">2015-07-03T16:01:40Z</dcterms:modified>
</cp:coreProperties>
</file>