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2" r:id="rId2"/>
    <p:sldId id="263" r:id="rId3"/>
    <p:sldId id="264" r:id="rId4"/>
    <p:sldId id="272" r:id="rId5"/>
    <p:sldId id="273" r:id="rId6"/>
    <p:sldId id="274" r:id="rId7"/>
    <p:sldId id="265" r:id="rId8"/>
    <p:sldId id="266" r:id="rId9"/>
    <p:sldId id="271"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61" r:id="rId30"/>
    <p:sldId id="294"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37E2B2B-1FF8-4D92-8C77-3693400BBAA1}">
          <p14:sldIdLst>
            <p14:sldId id="262"/>
            <p14:sldId id="263"/>
            <p14:sldId id="264"/>
            <p14:sldId id="272"/>
            <p14:sldId id="273"/>
            <p14:sldId id="274"/>
            <p14:sldId id="265"/>
            <p14:sldId id="266"/>
            <p14:sldId id="271"/>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6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D692F-B1A2-4F65-8FBE-8071224FC8D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BO"/>
        </a:p>
      </dgm:t>
    </dgm:pt>
    <dgm:pt modelId="{C676DE6F-65CC-4EA0-8152-4ECEF591F88A}">
      <dgm:prSet phldrT="[Texto]" custT="1">
        <dgm:style>
          <a:lnRef idx="1">
            <a:schemeClr val="dk1"/>
          </a:lnRef>
          <a:fillRef idx="2">
            <a:schemeClr val="dk1"/>
          </a:fillRef>
          <a:effectRef idx="1">
            <a:schemeClr val="dk1"/>
          </a:effectRef>
          <a:fontRef idx="minor">
            <a:schemeClr val="dk1"/>
          </a:fontRef>
        </dgm:style>
      </dgm:prSet>
      <dgm:spPr/>
      <dgm:t>
        <a:bodyPr/>
        <a:lstStyle/>
        <a:p>
          <a:r>
            <a:rPr lang="es-BO" sz="1000" dirty="0" smtClean="0"/>
            <a:t>Agentes de socialización</a:t>
          </a:r>
          <a:endParaRPr lang="es-BO" sz="1000" dirty="0"/>
        </a:p>
      </dgm:t>
    </dgm:pt>
    <dgm:pt modelId="{CA647B8F-528B-465C-AAF6-590989005592}" type="parTrans" cxnId="{CCB921EC-5984-416A-A4F8-E2AB5FDAAA97}">
      <dgm:prSet/>
      <dgm:spPr/>
      <dgm:t>
        <a:bodyPr/>
        <a:lstStyle/>
        <a:p>
          <a:endParaRPr lang="es-BO"/>
        </a:p>
      </dgm:t>
    </dgm:pt>
    <dgm:pt modelId="{63A27518-55FE-4E6D-AA2F-C2590DE4D06C}" type="sibTrans" cxnId="{CCB921EC-5984-416A-A4F8-E2AB5FDAAA97}">
      <dgm:prSet/>
      <dgm:spPr/>
      <dgm:t>
        <a:bodyPr/>
        <a:lstStyle/>
        <a:p>
          <a:endParaRPr lang="es-BO"/>
        </a:p>
      </dgm:t>
    </dgm:pt>
    <dgm:pt modelId="{20F8C817-FA2A-4D9D-8533-424710513E14}">
      <dgm:prSet phldrT="[Texto]">
        <dgm:style>
          <a:lnRef idx="1">
            <a:schemeClr val="dk1"/>
          </a:lnRef>
          <a:fillRef idx="2">
            <a:schemeClr val="dk1"/>
          </a:fillRef>
          <a:effectRef idx="1">
            <a:schemeClr val="dk1"/>
          </a:effectRef>
          <a:fontRef idx="minor">
            <a:schemeClr val="dk1"/>
          </a:fontRef>
        </dgm:style>
      </dgm:prSet>
      <dgm:spPr/>
      <dgm:t>
        <a:bodyPr/>
        <a:lstStyle/>
        <a:p>
          <a:r>
            <a:rPr lang="es-BO" dirty="0" smtClean="0"/>
            <a:t>Medios de comunicación</a:t>
          </a:r>
          <a:endParaRPr lang="es-BO" dirty="0"/>
        </a:p>
      </dgm:t>
    </dgm:pt>
    <dgm:pt modelId="{8AA86F0E-EC58-446C-A65F-9B27E3A59FDB}" type="parTrans" cxnId="{9D13B2A6-DCD5-40BF-9CE6-E2BEBF41C3A2}">
      <dgm:prSet/>
      <dgm:spPr/>
      <dgm:t>
        <a:bodyPr/>
        <a:lstStyle/>
        <a:p>
          <a:endParaRPr lang="es-BO"/>
        </a:p>
      </dgm:t>
    </dgm:pt>
    <dgm:pt modelId="{47023608-5DE8-4C85-A9F9-DFD5CB44613A}" type="sibTrans" cxnId="{9D13B2A6-DCD5-40BF-9CE6-E2BEBF41C3A2}">
      <dgm:prSet/>
      <dgm:spPr/>
      <dgm:t>
        <a:bodyPr/>
        <a:lstStyle/>
        <a:p>
          <a:endParaRPr lang="es-BO"/>
        </a:p>
      </dgm:t>
    </dgm:pt>
    <dgm:pt modelId="{E1C49235-29CC-413B-8B1E-AD7342710BF2}">
      <dgm:prSet phldrT="[Texto]">
        <dgm:style>
          <a:lnRef idx="1">
            <a:schemeClr val="dk1"/>
          </a:lnRef>
          <a:fillRef idx="2">
            <a:schemeClr val="dk1"/>
          </a:fillRef>
          <a:effectRef idx="1">
            <a:schemeClr val="dk1"/>
          </a:effectRef>
          <a:fontRef idx="minor">
            <a:schemeClr val="dk1"/>
          </a:fontRef>
        </dgm:style>
      </dgm:prSet>
      <dgm:spPr/>
      <dgm:t>
        <a:bodyPr/>
        <a:lstStyle/>
        <a:p>
          <a:r>
            <a:rPr lang="es-BO" dirty="0" smtClean="0"/>
            <a:t>Escuela</a:t>
          </a:r>
          <a:endParaRPr lang="es-BO" dirty="0"/>
        </a:p>
      </dgm:t>
    </dgm:pt>
    <dgm:pt modelId="{04D89FD9-5A27-47AE-BCB0-A4EF3C8B2D86}" type="parTrans" cxnId="{CCE3C87B-889A-41DB-AAAB-5646566C5BC7}">
      <dgm:prSet/>
      <dgm:spPr/>
      <dgm:t>
        <a:bodyPr/>
        <a:lstStyle/>
        <a:p>
          <a:endParaRPr lang="es-BO"/>
        </a:p>
      </dgm:t>
    </dgm:pt>
    <dgm:pt modelId="{79FAD9DA-3AC0-4849-8E30-58822B17A950}" type="sibTrans" cxnId="{CCE3C87B-889A-41DB-AAAB-5646566C5BC7}">
      <dgm:prSet/>
      <dgm:spPr/>
      <dgm:t>
        <a:bodyPr/>
        <a:lstStyle/>
        <a:p>
          <a:endParaRPr lang="es-BO"/>
        </a:p>
      </dgm:t>
    </dgm:pt>
    <dgm:pt modelId="{4838465C-FC5B-4491-99C1-957C82F7FB35}">
      <dgm:prSet phldrT="[Texto]">
        <dgm:style>
          <a:lnRef idx="1">
            <a:schemeClr val="dk1"/>
          </a:lnRef>
          <a:fillRef idx="2">
            <a:schemeClr val="dk1"/>
          </a:fillRef>
          <a:effectRef idx="1">
            <a:schemeClr val="dk1"/>
          </a:effectRef>
          <a:fontRef idx="minor">
            <a:schemeClr val="dk1"/>
          </a:fontRef>
        </dgm:style>
      </dgm:prSet>
      <dgm:spPr/>
      <dgm:t>
        <a:bodyPr/>
        <a:lstStyle/>
        <a:p>
          <a:r>
            <a:rPr lang="es-BO" dirty="0" smtClean="0"/>
            <a:t>Grupo de iguales </a:t>
          </a:r>
          <a:endParaRPr lang="es-BO" dirty="0"/>
        </a:p>
      </dgm:t>
    </dgm:pt>
    <dgm:pt modelId="{49364154-7C02-414D-8261-BCD39C7CDE26}" type="parTrans" cxnId="{CAAB1CF8-B3E4-4A50-8404-5CC00AEA1B2E}">
      <dgm:prSet/>
      <dgm:spPr/>
      <dgm:t>
        <a:bodyPr/>
        <a:lstStyle/>
        <a:p>
          <a:endParaRPr lang="es-BO"/>
        </a:p>
      </dgm:t>
    </dgm:pt>
    <dgm:pt modelId="{C18595C0-DC19-4AE8-88C5-628A20E96497}" type="sibTrans" cxnId="{CAAB1CF8-B3E4-4A50-8404-5CC00AEA1B2E}">
      <dgm:prSet/>
      <dgm:spPr/>
      <dgm:t>
        <a:bodyPr/>
        <a:lstStyle/>
        <a:p>
          <a:endParaRPr lang="es-BO"/>
        </a:p>
      </dgm:t>
    </dgm:pt>
    <dgm:pt modelId="{B54F5774-E85D-4241-A972-B1F2C5DC4A72}">
      <dgm:prSet phldrT="[Texto]">
        <dgm:style>
          <a:lnRef idx="1">
            <a:schemeClr val="dk1"/>
          </a:lnRef>
          <a:fillRef idx="2">
            <a:schemeClr val="dk1"/>
          </a:fillRef>
          <a:effectRef idx="1">
            <a:schemeClr val="dk1"/>
          </a:effectRef>
          <a:fontRef idx="minor">
            <a:schemeClr val="dk1"/>
          </a:fontRef>
        </dgm:style>
      </dgm:prSet>
      <dgm:spPr/>
      <dgm:t>
        <a:bodyPr/>
        <a:lstStyle/>
        <a:p>
          <a:r>
            <a:rPr lang="es-BO" dirty="0" smtClean="0"/>
            <a:t>Comunidad cultural</a:t>
          </a:r>
          <a:endParaRPr lang="es-BO" dirty="0"/>
        </a:p>
      </dgm:t>
    </dgm:pt>
    <dgm:pt modelId="{D3E237A7-B7E5-458C-8824-5B5BDB083AD8}" type="parTrans" cxnId="{6C3F27EB-40E0-4D41-AA63-18BCFA5DF73E}">
      <dgm:prSet/>
      <dgm:spPr/>
      <dgm:t>
        <a:bodyPr/>
        <a:lstStyle/>
        <a:p>
          <a:endParaRPr lang="es-BO"/>
        </a:p>
      </dgm:t>
    </dgm:pt>
    <dgm:pt modelId="{B5020BAB-379C-4769-AC42-B7D70F066D50}" type="sibTrans" cxnId="{6C3F27EB-40E0-4D41-AA63-18BCFA5DF73E}">
      <dgm:prSet/>
      <dgm:spPr/>
      <dgm:t>
        <a:bodyPr/>
        <a:lstStyle/>
        <a:p>
          <a:endParaRPr lang="es-BO"/>
        </a:p>
      </dgm:t>
    </dgm:pt>
    <dgm:pt modelId="{2F65F281-21E8-4AF0-87F5-0275D9D08A1B}">
      <dgm:prSet phldrT="[Texto]"/>
      <dgm:spPr/>
      <dgm:t>
        <a:bodyPr/>
        <a:lstStyle/>
        <a:p>
          <a:endParaRPr lang="es-ES"/>
        </a:p>
      </dgm:t>
    </dgm:pt>
    <dgm:pt modelId="{A7474AEB-9763-4B52-8094-C252B09C8D24}" type="parTrans" cxnId="{5B2A1EBA-C33B-47B0-8E7F-51EB4CC78C79}">
      <dgm:prSet/>
      <dgm:spPr/>
      <dgm:t>
        <a:bodyPr/>
        <a:lstStyle/>
        <a:p>
          <a:endParaRPr lang="es-BO"/>
        </a:p>
      </dgm:t>
    </dgm:pt>
    <dgm:pt modelId="{A0C46CB6-EA43-4750-8B7F-00159C897F9F}" type="sibTrans" cxnId="{5B2A1EBA-C33B-47B0-8E7F-51EB4CC78C79}">
      <dgm:prSet/>
      <dgm:spPr/>
      <dgm:t>
        <a:bodyPr/>
        <a:lstStyle/>
        <a:p>
          <a:endParaRPr lang="es-BO"/>
        </a:p>
      </dgm:t>
    </dgm:pt>
    <dgm:pt modelId="{3E48C625-3C97-4EF4-BE47-1F0EEA8D0A51}">
      <dgm:prSet phldrT="[Texto]"/>
      <dgm:spPr/>
      <dgm:t>
        <a:bodyPr/>
        <a:lstStyle/>
        <a:p>
          <a:endParaRPr lang="es-ES"/>
        </a:p>
      </dgm:t>
    </dgm:pt>
    <dgm:pt modelId="{63E7C04A-314A-4D43-A93F-E0EF130D8D2B}" type="parTrans" cxnId="{86DFA673-EF82-4BAF-B4F2-681A51C99927}">
      <dgm:prSet/>
      <dgm:spPr/>
      <dgm:t>
        <a:bodyPr/>
        <a:lstStyle/>
        <a:p>
          <a:endParaRPr lang="es-BO"/>
        </a:p>
      </dgm:t>
    </dgm:pt>
    <dgm:pt modelId="{F6352F98-97C1-4631-908C-664A01DCA509}" type="sibTrans" cxnId="{86DFA673-EF82-4BAF-B4F2-681A51C99927}">
      <dgm:prSet/>
      <dgm:spPr/>
      <dgm:t>
        <a:bodyPr/>
        <a:lstStyle/>
        <a:p>
          <a:endParaRPr lang="es-BO"/>
        </a:p>
      </dgm:t>
    </dgm:pt>
    <dgm:pt modelId="{F0E67404-AB00-4440-8872-401BE4C18233}" type="pres">
      <dgm:prSet presAssocID="{023D692F-B1A2-4F65-8FBE-8071224FC8DF}" presName="Name0" presStyleCnt="0">
        <dgm:presLayoutVars>
          <dgm:chMax val="1"/>
          <dgm:dir/>
          <dgm:animLvl val="ctr"/>
          <dgm:resizeHandles val="exact"/>
        </dgm:presLayoutVars>
      </dgm:prSet>
      <dgm:spPr/>
      <dgm:t>
        <a:bodyPr/>
        <a:lstStyle/>
        <a:p>
          <a:endParaRPr lang="es-ES"/>
        </a:p>
      </dgm:t>
    </dgm:pt>
    <dgm:pt modelId="{1CD61E71-65DB-45A5-A297-EBF5071E7570}" type="pres">
      <dgm:prSet presAssocID="{C676DE6F-65CC-4EA0-8152-4ECEF591F88A}" presName="centerShape" presStyleLbl="node0" presStyleIdx="0" presStyleCnt="1"/>
      <dgm:spPr/>
      <dgm:t>
        <a:bodyPr/>
        <a:lstStyle/>
        <a:p>
          <a:endParaRPr lang="es-BO"/>
        </a:p>
      </dgm:t>
    </dgm:pt>
    <dgm:pt modelId="{FB2341BB-65E7-4CB9-95D7-261C5F7097CD}" type="pres">
      <dgm:prSet presAssocID="{8AA86F0E-EC58-446C-A65F-9B27E3A59FDB}" presName="parTrans" presStyleLbl="sibTrans2D1" presStyleIdx="0" presStyleCnt="4"/>
      <dgm:spPr/>
      <dgm:t>
        <a:bodyPr/>
        <a:lstStyle/>
        <a:p>
          <a:endParaRPr lang="es-ES"/>
        </a:p>
      </dgm:t>
    </dgm:pt>
    <dgm:pt modelId="{98BB8FB5-B7BA-4CB1-BB2B-619255EE9BB7}" type="pres">
      <dgm:prSet presAssocID="{8AA86F0E-EC58-446C-A65F-9B27E3A59FDB}" presName="connectorText" presStyleLbl="sibTrans2D1" presStyleIdx="0" presStyleCnt="4"/>
      <dgm:spPr/>
      <dgm:t>
        <a:bodyPr/>
        <a:lstStyle/>
        <a:p>
          <a:endParaRPr lang="es-ES"/>
        </a:p>
      </dgm:t>
    </dgm:pt>
    <dgm:pt modelId="{F9E1A1B5-39E3-4A03-8611-30710916BAC3}" type="pres">
      <dgm:prSet presAssocID="{20F8C817-FA2A-4D9D-8533-424710513E14}" presName="node" presStyleLbl="node1" presStyleIdx="0" presStyleCnt="4" custRadScaleRad="120346" custRadScaleInc="158">
        <dgm:presLayoutVars>
          <dgm:bulletEnabled val="1"/>
        </dgm:presLayoutVars>
      </dgm:prSet>
      <dgm:spPr/>
      <dgm:t>
        <a:bodyPr/>
        <a:lstStyle/>
        <a:p>
          <a:endParaRPr lang="es-BO"/>
        </a:p>
      </dgm:t>
    </dgm:pt>
    <dgm:pt modelId="{CB50769C-DC71-4BA4-8300-E32FA9582B06}" type="pres">
      <dgm:prSet presAssocID="{04D89FD9-5A27-47AE-BCB0-A4EF3C8B2D86}" presName="parTrans" presStyleLbl="sibTrans2D1" presStyleIdx="1" presStyleCnt="4"/>
      <dgm:spPr/>
      <dgm:t>
        <a:bodyPr/>
        <a:lstStyle/>
        <a:p>
          <a:endParaRPr lang="es-ES"/>
        </a:p>
      </dgm:t>
    </dgm:pt>
    <dgm:pt modelId="{607486F4-BB84-40A7-8DA9-378DBD02BA8A}" type="pres">
      <dgm:prSet presAssocID="{04D89FD9-5A27-47AE-BCB0-A4EF3C8B2D86}" presName="connectorText" presStyleLbl="sibTrans2D1" presStyleIdx="1" presStyleCnt="4"/>
      <dgm:spPr/>
      <dgm:t>
        <a:bodyPr/>
        <a:lstStyle/>
        <a:p>
          <a:endParaRPr lang="es-ES"/>
        </a:p>
      </dgm:t>
    </dgm:pt>
    <dgm:pt modelId="{CC18AAF1-BFA9-4942-86B8-D9E8B9871E02}" type="pres">
      <dgm:prSet presAssocID="{E1C49235-29CC-413B-8B1E-AD7342710BF2}" presName="node" presStyleLbl="node1" presStyleIdx="1" presStyleCnt="4" custRadScaleRad="127429" custRadScaleInc="-378">
        <dgm:presLayoutVars>
          <dgm:bulletEnabled val="1"/>
        </dgm:presLayoutVars>
      </dgm:prSet>
      <dgm:spPr/>
      <dgm:t>
        <a:bodyPr/>
        <a:lstStyle/>
        <a:p>
          <a:endParaRPr lang="es-BO"/>
        </a:p>
      </dgm:t>
    </dgm:pt>
    <dgm:pt modelId="{A3D26253-D4FF-4EEE-8991-70CC4100C84A}" type="pres">
      <dgm:prSet presAssocID="{49364154-7C02-414D-8261-BCD39C7CDE26}" presName="parTrans" presStyleLbl="sibTrans2D1" presStyleIdx="2" presStyleCnt="4"/>
      <dgm:spPr/>
      <dgm:t>
        <a:bodyPr/>
        <a:lstStyle/>
        <a:p>
          <a:endParaRPr lang="es-ES"/>
        </a:p>
      </dgm:t>
    </dgm:pt>
    <dgm:pt modelId="{44E0E5A7-39E3-4F63-BEE5-6FEB2251A35B}" type="pres">
      <dgm:prSet presAssocID="{49364154-7C02-414D-8261-BCD39C7CDE26}" presName="connectorText" presStyleLbl="sibTrans2D1" presStyleIdx="2" presStyleCnt="4"/>
      <dgm:spPr/>
      <dgm:t>
        <a:bodyPr/>
        <a:lstStyle/>
        <a:p>
          <a:endParaRPr lang="es-ES"/>
        </a:p>
      </dgm:t>
    </dgm:pt>
    <dgm:pt modelId="{11891DCC-6182-4054-A19C-533B49265169}" type="pres">
      <dgm:prSet presAssocID="{4838465C-FC5B-4491-99C1-957C82F7FB35}" presName="node" presStyleLbl="node1" presStyleIdx="2" presStyleCnt="4" custRadScaleRad="124145" custRadScaleInc="-153">
        <dgm:presLayoutVars>
          <dgm:bulletEnabled val="1"/>
        </dgm:presLayoutVars>
      </dgm:prSet>
      <dgm:spPr/>
      <dgm:t>
        <a:bodyPr/>
        <a:lstStyle/>
        <a:p>
          <a:endParaRPr lang="es-BO"/>
        </a:p>
      </dgm:t>
    </dgm:pt>
    <dgm:pt modelId="{B376E1B2-330A-4D63-A544-A179F1F0695C}" type="pres">
      <dgm:prSet presAssocID="{D3E237A7-B7E5-458C-8824-5B5BDB083AD8}" presName="parTrans" presStyleLbl="sibTrans2D1" presStyleIdx="3" presStyleCnt="4"/>
      <dgm:spPr/>
      <dgm:t>
        <a:bodyPr/>
        <a:lstStyle/>
        <a:p>
          <a:endParaRPr lang="es-ES"/>
        </a:p>
      </dgm:t>
    </dgm:pt>
    <dgm:pt modelId="{D83E59C9-BAC8-43D0-81B0-E85EB3373F01}" type="pres">
      <dgm:prSet presAssocID="{D3E237A7-B7E5-458C-8824-5B5BDB083AD8}" presName="connectorText" presStyleLbl="sibTrans2D1" presStyleIdx="3" presStyleCnt="4"/>
      <dgm:spPr/>
      <dgm:t>
        <a:bodyPr/>
        <a:lstStyle/>
        <a:p>
          <a:endParaRPr lang="es-ES"/>
        </a:p>
      </dgm:t>
    </dgm:pt>
    <dgm:pt modelId="{8432D684-7FF2-4A9B-87E4-A2119803F25F}" type="pres">
      <dgm:prSet presAssocID="{B54F5774-E85D-4241-A972-B1F2C5DC4A72}" presName="node" presStyleLbl="node1" presStyleIdx="3" presStyleCnt="4" custRadScaleRad="130903" custRadScaleInc="368">
        <dgm:presLayoutVars>
          <dgm:bulletEnabled val="1"/>
        </dgm:presLayoutVars>
      </dgm:prSet>
      <dgm:spPr/>
      <dgm:t>
        <a:bodyPr/>
        <a:lstStyle/>
        <a:p>
          <a:endParaRPr lang="es-BO"/>
        </a:p>
      </dgm:t>
    </dgm:pt>
  </dgm:ptLst>
  <dgm:cxnLst>
    <dgm:cxn modelId="{94806794-C93D-46B8-9DAA-C5475C847455}" type="presOf" srcId="{E1C49235-29CC-413B-8B1E-AD7342710BF2}" destId="{CC18AAF1-BFA9-4942-86B8-D9E8B9871E02}" srcOrd="0" destOrd="0" presId="urn:microsoft.com/office/officeart/2005/8/layout/radial5"/>
    <dgm:cxn modelId="{AB8D1D05-9CDD-4EAD-9AAC-F81BCEC22074}" type="presOf" srcId="{49364154-7C02-414D-8261-BCD39C7CDE26}" destId="{44E0E5A7-39E3-4F63-BEE5-6FEB2251A35B}" srcOrd="1" destOrd="0" presId="urn:microsoft.com/office/officeart/2005/8/layout/radial5"/>
    <dgm:cxn modelId="{2CF9BF2D-DD11-44AA-8AA8-D4F969970607}" type="presOf" srcId="{B54F5774-E85D-4241-A972-B1F2C5DC4A72}" destId="{8432D684-7FF2-4A9B-87E4-A2119803F25F}" srcOrd="0" destOrd="0" presId="urn:microsoft.com/office/officeart/2005/8/layout/radial5"/>
    <dgm:cxn modelId="{9D13B2A6-DCD5-40BF-9CE6-E2BEBF41C3A2}" srcId="{C676DE6F-65CC-4EA0-8152-4ECEF591F88A}" destId="{20F8C817-FA2A-4D9D-8533-424710513E14}" srcOrd="0" destOrd="0" parTransId="{8AA86F0E-EC58-446C-A65F-9B27E3A59FDB}" sibTransId="{47023608-5DE8-4C85-A9F9-DFD5CB44613A}"/>
    <dgm:cxn modelId="{CCB921EC-5984-416A-A4F8-E2AB5FDAAA97}" srcId="{023D692F-B1A2-4F65-8FBE-8071224FC8DF}" destId="{C676DE6F-65CC-4EA0-8152-4ECEF591F88A}" srcOrd="0" destOrd="0" parTransId="{CA647B8F-528B-465C-AAF6-590989005592}" sibTransId="{63A27518-55FE-4E6D-AA2F-C2590DE4D06C}"/>
    <dgm:cxn modelId="{6DBC2C5C-1E44-432E-8F4F-3C4C68558E31}" type="presOf" srcId="{D3E237A7-B7E5-458C-8824-5B5BDB083AD8}" destId="{B376E1B2-330A-4D63-A544-A179F1F0695C}" srcOrd="0" destOrd="0" presId="urn:microsoft.com/office/officeart/2005/8/layout/radial5"/>
    <dgm:cxn modelId="{E3862EB7-F7DC-4D22-B82A-5CCBD08D61DA}" type="presOf" srcId="{8AA86F0E-EC58-446C-A65F-9B27E3A59FDB}" destId="{FB2341BB-65E7-4CB9-95D7-261C5F7097CD}" srcOrd="0" destOrd="0" presId="urn:microsoft.com/office/officeart/2005/8/layout/radial5"/>
    <dgm:cxn modelId="{C7BFE5E4-83A1-4D32-A002-C8CCF4F0E91E}" type="presOf" srcId="{20F8C817-FA2A-4D9D-8533-424710513E14}" destId="{F9E1A1B5-39E3-4A03-8611-30710916BAC3}" srcOrd="0" destOrd="0" presId="urn:microsoft.com/office/officeart/2005/8/layout/radial5"/>
    <dgm:cxn modelId="{6C3F27EB-40E0-4D41-AA63-18BCFA5DF73E}" srcId="{C676DE6F-65CC-4EA0-8152-4ECEF591F88A}" destId="{B54F5774-E85D-4241-A972-B1F2C5DC4A72}" srcOrd="3" destOrd="0" parTransId="{D3E237A7-B7E5-458C-8824-5B5BDB083AD8}" sibTransId="{B5020BAB-379C-4769-AC42-B7D70F066D50}"/>
    <dgm:cxn modelId="{97C7343D-F881-4B40-88BB-C0F59672C1D3}" type="presOf" srcId="{4838465C-FC5B-4491-99C1-957C82F7FB35}" destId="{11891DCC-6182-4054-A19C-533B49265169}" srcOrd="0" destOrd="0" presId="urn:microsoft.com/office/officeart/2005/8/layout/radial5"/>
    <dgm:cxn modelId="{D28E652C-A44B-4A97-975D-AD04431B085E}" type="presOf" srcId="{C676DE6F-65CC-4EA0-8152-4ECEF591F88A}" destId="{1CD61E71-65DB-45A5-A297-EBF5071E7570}" srcOrd="0" destOrd="0" presId="urn:microsoft.com/office/officeart/2005/8/layout/radial5"/>
    <dgm:cxn modelId="{E6612CE6-52FB-469B-8790-32658FA8B0EC}" type="presOf" srcId="{49364154-7C02-414D-8261-BCD39C7CDE26}" destId="{A3D26253-D4FF-4EEE-8991-70CC4100C84A}" srcOrd="0" destOrd="0" presId="urn:microsoft.com/office/officeart/2005/8/layout/radial5"/>
    <dgm:cxn modelId="{CDAD8525-CE97-4A6E-A39C-31B7610B42AD}" type="presOf" srcId="{04D89FD9-5A27-47AE-BCB0-A4EF3C8B2D86}" destId="{607486F4-BB84-40A7-8DA9-378DBD02BA8A}" srcOrd="1" destOrd="0" presId="urn:microsoft.com/office/officeart/2005/8/layout/radial5"/>
    <dgm:cxn modelId="{26E6AE95-08B5-4254-A1EC-C24EE9685826}" type="presOf" srcId="{8AA86F0E-EC58-446C-A65F-9B27E3A59FDB}" destId="{98BB8FB5-B7BA-4CB1-BB2B-619255EE9BB7}" srcOrd="1" destOrd="0" presId="urn:microsoft.com/office/officeart/2005/8/layout/radial5"/>
    <dgm:cxn modelId="{CCE3C87B-889A-41DB-AAAB-5646566C5BC7}" srcId="{C676DE6F-65CC-4EA0-8152-4ECEF591F88A}" destId="{E1C49235-29CC-413B-8B1E-AD7342710BF2}" srcOrd="1" destOrd="0" parTransId="{04D89FD9-5A27-47AE-BCB0-A4EF3C8B2D86}" sibTransId="{79FAD9DA-3AC0-4849-8E30-58822B17A950}"/>
    <dgm:cxn modelId="{8B44637B-F316-4C07-945E-F3550637CAE7}" type="presOf" srcId="{D3E237A7-B7E5-458C-8824-5B5BDB083AD8}" destId="{D83E59C9-BAC8-43D0-81B0-E85EB3373F01}" srcOrd="1" destOrd="0" presId="urn:microsoft.com/office/officeart/2005/8/layout/radial5"/>
    <dgm:cxn modelId="{86DFA673-EF82-4BAF-B4F2-681A51C99927}" srcId="{023D692F-B1A2-4F65-8FBE-8071224FC8DF}" destId="{3E48C625-3C97-4EF4-BE47-1F0EEA8D0A51}" srcOrd="2" destOrd="0" parTransId="{63E7C04A-314A-4D43-A93F-E0EF130D8D2B}" sibTransId="{F6352F98-97C1-4631-908C-664A01DCA509}"/>
    <dgm:cxn modelId="{CAAB1CF8-B3E4-4A50-8404-5CC00AEA1B2E}" srcId="{C676DE6F-65CC-4EA0-8152-4ECEF591F88A}" destId="{4838465C-FC5B-4491-99C1-957C82F7FB35}" srcOrd="2" destOrd="0" parTransId="{49364154-7C02-414D-8261-BCD39C7CDE26}" sibTransId="{C18595C0-DC19-4AE8-88C5-628A20E96497}"/>
    <dgm:cxn modelId="{CE076D18-3576-429C-A32B-BC55023CA29C}" type="presOf" srcId="{023D692F-B1A2-4F65-8FBE-8071224FC8DF}" destId="{F0E67404-AB00-4440-8872-401BE4C18233}" srcOrd="0" destOrd="0" presId="urn:microsoft.com/office/officeart/2005/8/layout/radial5"/>
    <dgm:cxn modelId="{5B2A1EBA-C33B-47B0-8E7F-51EB4CC78C79}" srcId="{023D692F-B1A2-4F65-8FBE-8071224FC8DF}" destId="{2F65F281-21E8-4AF0-87F5-0275D9D08A1B}" srcOrd="1" destOrd="0" parTransId="{A7474AEB-9763-4B52-8094-C252B09C8D24}" sibTransId="{A0C46CB6-EA43-4750-8B7F-00159C897F9F}"/>
    <dgm:cxn modelId="{16303CE7-7120-49B4-992A-E8B397891742}" type="presOf" srcId="{04D89FD9-5A27-47AE-BCB0-A4EF3C8B2D86}" destId="{CB50769C-DC71-4BA4-8300-E32FA9582B06}" srcOrd="0" destOrd="0" presId="urn:microsoft.com/office/officeart/2005/8/layout/radial5"/>
    <dgm:cxn modelId="{66F137AF-763E-414A-AFE7-A1FAA1597E54}" type="presParOf" srcId="{F0E67404-AB00-4440-8872-401BE4C18233}" destId="{1CD61E71-65DB-45A5-A297-EBF5071E7570}" srcOrd="0" destOrd="0" presId="urn:microsoft.com/office/officeart/2005/8/layout/radial5"/>
    <dgm:cxn modelId="{07D1180A-5F2E-48EC-A33B-B1D691FFB08E}" type="presParOf" srcId="{F0E67404-AB00-4440-8872-401BE4C18233}" destId="{FB2341BB-65E7-4CB9-95D7-261C5F7097CD}" srcOrd="1" destOrd="0" presId="urn:microsoft.com/office/officeart/2005/8/layout/radial5"/>
    <dgm:cxn modelId="{625D2AAF-4EFB-4938-B3B5-CAE7BBFBC7C0}" type="presParOf" srcId="{FB2341BB-65E7-4CB9-95D7-261C5F7097CD}" destId="{98BB8FB5-B7BA-4CB1-BB2B-619255EE9BB7}" srcOrd="0" destOrd="0" presId="urn:microsoft.com/office/officeart/2005/8/layout/radial5"/>
    <dgm:cxn modelId="{8EB4E7B4-1AF8-4076-A417-09104C7CDA7E}" type="presParOf" srcId="{F0E67404-AB00-4440-8872-401BE4C18233}" destId="{F9E1A1B5-39E3-4A03-8611-30710916BAC3}" srcOrd="2" destOrd="0" presId="urn:microsoft.com/office/officeart/2005/8/layout/radial5"/>
    <dgm:cxn modelId="{2DB8E28E-76EC-47D3-96BD-A6F4D572B025}" type="presParOf" srcId="{F0E67404-AB00-4440-8872-401BE4C18233}" destId="{CB50769C-DC71-4BA4-8300-E32FA9582B06}" srcOrd="3" destOrd="0" presId="urn:microsoft.com/office/officeart/2005/8/layout/radial5"/>
    <dgm:cxn modelId="{4038A74A-542A-4F07-81F4-A12BCEC49804}" type="presParOf" srcId="{CB50769C-DC71-4BA4-8300-E32FA9582B06}" destId="{607486F4-BB84-40A7-8DA9-378DBD02BA8A}" srcOrd="0" destOrd="0" presId="urn:microsoft.com/office/officeart/2005/8/layout/radial5"/>
    <dgm:cxn modelId="{53E6A1B6-7D3C-43F5-B573-126FC41C53CD}" type="presParOf" srcId="{F0E67404-AB00-4440-8872-401BE4C18233}" destId="{CC18AAF1-BFA9-4942-86B8-D9E8B9871E02}" srcOrd="4" destOrd="0" presId="urn:microsoft.com/office/officeart/2005/8/layout/radial5"/>
    <dgm:cxn modelId="{FED83B93-249C-4B8F-956D-2318FA32FF53}" type="presParOf" srcId="{F0E67404-AB00-4440-8872-401BE4C18233}" destId="{A3D26253-D4FF-4EEE-8991-70CC4100C84A}" srcOrd="5" destOrd="0" presId="urn:microsoft.com/office/officeart/2005/8/layout/radial5"/>
    <dgm:cxn modelId="{51020C39-8A5E-44CB-B80E-CA9C83374927}" type="presParOf" srcId="{A3D26253-D4FF-4EEE-8991-70CC4100C84A}" destId="{44E0E5A7-39E3-4F63-BEE5-6FEB2251A35B}" srcOrd="0" destOrd="0" presId="urn:microsoft.com/office/officeart/2005/8/layout/radial5"/>
    <dgm:cxn modelId="{97FDE847-110A-4820-96D2-7B6ADC8D9BA4}" type="presParOf" srcId="{F0E67404-AB00-4440-8872-401BE4C18233}" destId="{11891DCC-6182-4054-A19C-533B49265169}" srcOrd="6" destOrd="0" presId="urn:microsoft.com/office/officeart/2005/8/layout/radial5"/>
    <dgm:cxn modelId="{44CCC3CA-D6D5-4BCB-8D25-AA2531C4676C}" type="presParOf" srcId="{F0E67404-AB00-4440-8872-401BE4C18233}" destId="{B376E1B2-330A-4D63-A544-A179F1F0695C}" srcOrd="7" destOrd="0" presId="urn:microsoft.com/office/officeart/2005/8/layout/radial5"/>
    <dgm:cxn modelId="{9B2E1D28-95E6-48D6-9F56-D6D0EEA5260B}" type="presParOf" srcId="{B376E1B2-330A-4D63-A544-A179F1F0695C}" destId="{D83E59C9-BAC8-43D0-81B0-E85EB3373F01}" srcOrd="0" destOrd="0" presId="urn:microsoft.com/office/officeart/2005/8/layout/radial5"/>
    <dgm:cxn modelId="{0BF88E5E-83A6-4128-9E11-767749721F26}" type="presParOf" srcId="{F0E67404-AB00-4440-8872-401BE4C18233}" destId="{8432D684-7FF2-4A9B-87E4-A2119803F25F}"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1E71-65DB-45A5-A297-EBF5071E7570}">
      <dsp:nvSpPr>
        <dsp:cNvPr id="0" name=""/>
        <dsp:cNvSpPr/>
      </dsp:nvSpPr>
      <dsp:spPr>
        <a:xfrm>
          <a:off x="2579531" y="1563531"/>
          <a:ext cx="936936" cy="936936"/>
        </a:xfrm>
        <a:prstGeom prst="ellipse">
          <a:avLst/>
        </a:prstGeom>
        <a:solidFill>
          <a:schemeClr val="dk1">
            <a:tint val="70000"/>
            <a:lumMod val="104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BO" sz="1000" kern="1200" dirty="0" smtClean="0"/>
            <a:t>Agentes de socialización</a:t>
          </a:r>
          <a:endParaRPr lang="es-BO" sz="1000" kern="1200" dirty="0"/>
        </a:p>
      </dsp:txBody>
      <dsp:txXfrm>
        <a:off x="2716742" y="1700742"/>
        <a:ext cx="662514" cy="662514"/>
      </dsp:txXfrm>
    </dsp:sp>
    <dsp:sp modelId="{FB2341BB-65E7-4CB9-95D7-261C5F7097CD}">
      <dsp:nvSpPr>
        <dsp:cNvPr id="0" name=""/>
        <dsp:cNvSpPr/>
      </dsp:nvSpPr>
      <dsp:spPr>
        <a:xfrm rot="16205081">
          <a:off x="2944997" y="1231655"/>
          <a:ext cx="207951" cy="28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BO" sz="800" kern="1200"/>
        </a:p>
      </dsp:txBody>
      <dsp:txXfrm>
        <a:off x="2976143" y="1319480"/>
        <a:ext cx="145566" cy="169897"/>
      </dsp:txXfrm>
    </dsp:sp>
    <dsp:sp modelId="{F9E1A1B5-39E3-4A03-8611-30710916BAC3}">
      <dsp:nvSpPr>
        <dsp:cNvPr id="0" name=""/>
        <dsp:cNvSpPr/>
      </dsp:nvSpPr>
      <dsp:spPr>
        <a:xfrm>
          <a:off x="2464552" y="0"/>
          <a:ext cx="1171171" cy="1171171"/>
        </a:xfrm>
        <a:prstGeom prst="ellipse">
          <a:avLst/>
        </a:prstGeom>
        <a:solidFill>
          <a:schemeClr val="dk1">
            <a:tint val="70000"/>
            <a:lumMod val="104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800" kern="1200" dirty="0" smtClean="0"/>
            <a:t>Medios de comunicación</a:t>
          </a:r>
          <a:endParaRPr lang="es-BO" sz="800" kern="1200" dirty="0"/>
        </a:p>
      </dsp:txBody>
      <dsp:txXfrm>
        <a:off x="2636066" y="171514"/>
        <a:ext cx="828143" cy="828143"/>
      </dsp:txXfrm>
    </dsp:sp>
    <dsp:sp modelId="{CB50769C-DC71-4BA4-8300-E32FA9582B06}">
      <dsp:nvSpPr>
        <dsp:cNvPr id="0" name=""/>
        <dsp:cNvSpPr/>
      </dsp:nvSpPr>
      <dsp:spPr>
        <a:xfrm rot="21589794">
          <a:off x="3685860" y="1887918"/>
          <a:ext cx="408090" cy="28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BO" sz="800" kern="1200"/>
        </a:p>
      </dsp:txBody>
      <dsp:txXfrm>
        <a:off x="3685860" y="1944677"/>
        <a:ext cx="323141" cy="169897"/>
      </dsp:txXfrm>
    </dsp:sp>
    <dsp:sp modelId="{CC18AAF1-BFA9-4942-86B8-D9E8B9871E02}">
      <dsp:nvSpPr>
        <dsp:cNvPr id="0" name=""/>
        <dsp:cNvSpPr/>
      </dsp:nvSpPr>
      <dsp:spPr>
        <a:xfrm>
          <a:off x="4286443" y="1440999"/>
          <a:ext cx="1171171" cy="1171171"/>
        </a:xfrm>
        <a:prstGeom prst="ellipse">
          <a:avLst/>
        </a:prstGeom>
        <a:solidFill>
          <a:schemeClr val="dk1">
            <a:tint val="70000"/>
            <a:lumMod val="104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800" kern="1200" dirty="0" smtClean="0"/>
            <a:t>Escuela</a:t>
          </a:r>
          <a:endParaRPr lang="es-BO" sz="800" kern="1200" dirty="0"/>
        </a:p>
      </dsp:txBody>
      <dsp:txXfrm>
        <a:off x="4457957" y="1612513"/>
        <a:ext cx="828143" cy="828143"/>
      </dsp:txXfrm>
    </dsp:sp>
    <dsp:sp modelId="{A3D26253-D4FF-4EEE-8991-70CC4100C84A}">
      <dsp:nvSpPr>
        <dsp:cNvPr id="0" name=""/>
        <dsp:cNvSpPr/>
      </dsp:nvSpPr>
      <dsp:spPr>
        <a:xfrm rot="5394925">
          <a:off x="2944996" y="2549181"/>
          <a:ext cx="207951" cy="28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BO" sz="800" kern="1200"/>
        </a:p>
      </dsp:txBody>
      <dsp:txXfrm>
        <a:off x="2976142" y="2574622"/>
        <a:ext cx="145566" cy="169897"/>
      </dsp:txXfrm>
    </dsp:sp>
    <dsp:sp modelId="{11891DCC-6182-4054-A19C-533B49265169}">
      <dsp:nvSpPr>
        <dsp:cNvPr id="0" name=""/>
        <dsp:cNvSpPr/>
      </dsp:nvSpPr>
      <dsp:spPr>
        <a:xfrm>
          <a:off x="2464549" y="2892828"/>
          <a:ext cx="1171171" cy="1171171"/>
        </a:xfrm>
        <a:prstGeom prst="ellipse">
          <a:avLst/>
        </a:prstGeom>
        <a:solidFill>
          <a:schemeClr val="dk1">
            <a:tint val="70000"/>
            <a:lumMod val="104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800" kern="1200" dirty="0" smtClean="0"/>
            <a:t>Grupo de iguales </a:t>
          </a:r>
          <a:endParaRPr lang="es-BO" sz="800" kern="1200" dirty="0"/>
        </a:p>
      </dsp:txBody>
      <dsp:txXfrm>
        <a:off x="2636063" y="3064342"/>
        <a:ext cx="828143" cy="828143"/>
      </dsp:txXfrm>
    </dsp:sp>
    <dsp:sp modelId="{B376E1B2-330A-4D63-A544-A179F1F0695C}">
      <dsp:nvSpPr>
        <dsp:cNvPr id="0" name=""/>
        <dsp:cNvSpPr/>
      </dsp:nvSpPr>
      <dsp:spPr>
        <a:xfrm rot="10809936">
          <a:off x="1964752" y="1887915"/>
          <a:ext cx="434446" cy="283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BO" sz="800" kern="1200"/>
        </a:p>
      </dsp:txBody>
      <dsp:txXfrm rot="10800000">
        <a:off x="2049701" y="1944671"/>
        <a:ext cx="349497" cy="169897"/>
      </dsp:txXfrm>
    </dsp:sp>
    <dsp:sp modelId="{8432D684-7FF2-4A9B-87E4-A2119803F25F}">
      <dsp:nvSpPr>
        <dsp:cNvPr id="0" name=""/>
        <dsp:cNvSpPr/>
      </dsp:nvSpPr>
      <dsp:spPr>
        <a:xfrm>
          <a:off x="588658" y="1440998"/>
          <a:ext cx="1171171" cy="1171171"/>
        </a:xfrm>
        <a:prstGeom prst="ellipse">
          <a:avLst/>
        </a:prstGeom>
        <a:solidFill>
          <a:schemeClr val="dk1">
            <a:tint val="70000"/>
            <a:lumMod val="104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800" kern="1200" dirty="0" smtClean="0"/>
            <a:t>Comunidad cultural</a:t>
          </a:r>
          <a:endParaRPr lang="es-BO" sz="800" kern="1200" dirty="0"/>
        </a:p>
      </dsp:txBody>
      <dsp:txXfrm>
        <a:off x="760172" y="1612512"/>
        <a:ext cx="828143" cy="8281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08443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132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2FADFE-3B8F-471C-ABF0-DBC7717ECBBC}" type="slidenum">
              <a:rPr lang="es-ES" smtClean="0"/>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665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4374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2FADFE-3B8F-471C-ABF0-DBC7717ECBBC}" type="slidenum">
              <a:rPr lang="es-ES" smtClean="0"/>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216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2463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9264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58900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05894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8437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5898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8" name="Footer Placeholder 7"/>
          <p:cNvSpPr>
            <a:spLocks noGrp="1"/>
          </p:cNvSpPr>
          <p:nvPr>
            <p:ph type="ftr" sz="quarter" idx="11"/>
          </p:nvPr>
        </p:nvSpPr>
        <p:spPr/>
        <p:txBody>
          <a:bodyPr/>
          <a:lstStyle/>
          <a:p>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8287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4" name="Footer Placeholder 3"/>
          <p:cNvSpPr>
            <a:spLocks noGrp="1"/>
          </p:cNvSpPr>
          <p:nvPr>
            <p:ph type="ftr" sz="quarter" idx="11"/>
          </p:nvPr>
        </p:nvSpPr>
        <p:spPr/>
        <p:txBody>
          <a:bodyPr/>
          <a:lstStyle/>
          <a:p>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52426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4460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90818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30/01/2018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945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847CFC-816F-41D0-AAC0-9BF4FEBC753E}" type="datetimeFigureOut">
              <a:rPr lang="es-ES" smtClean="0"/>
              <a:pPr/>
              <a:t>30/01/2018</a:t>
            </a:fld>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5322770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95936" y="3440696"/>
            <a:ext cx="4233664" cy="663025"/>
          </a:xfrm>
        </p:spPr>
        <p:txBody>
          <a:bodyPr>
            <a:normAutofit fontScale="25000" lnSpcReduction="20000"/>
          </a:bodyPr>
          <a:lstStyle/>
          <a:p>
            <a:pPr marL="18288" indent="0" algn="ctr">
              <a:buNone/>
            </a:pPr>
            <a:endParaRPr lang="es-ES" sz="4800" dirty="0" smtClean="0">
              <a:latin typeface="Andalus" panose="02020603050405020304" pitchFamily="18" charset="-78"/>
              <a:cs typeface="Andalus" panose="02020603050405020304" pitchFamily="18" charset="-78"/>
            </a:endParaRPr>
          </a:p>
          <a:p>
            <a:pPr marL="18288" indent="0" algn="ctr">
              <a:buNone/>
            </a:pPr>
            <a:endParaRPr lang="es-ES" sz="4800" dirty="0"/>
          </a:p>
          <a:p>
            <a:pPr marL="18288" indent="0" algn="ctr">
              <a:buNone/>
            </a:pPr>
            <a:r>
              <a:rPr lang="es-ES" sz="6400" b="1" dirty="0" smtClean="0"/>
              <a:t>Ana Belén Lima Ventura -  Trabajo Social</a:t>
            </a:r>
            <a:endParaRPr lang="es-ES" sz="6400" b="1" dirty="0"/>
          </a:p>
        </p:txBody>
      </p:sp>
      <p:pic>
        <p:nvPicPr>
          <p:cNvPr id="5126" name="Picture 6" descr="http://ts4.mm.bing.net/th?id=H.4958098252892387&amp;pid=1.7&amp;w=159&amp;h=148&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4269996"/>
            <a:ext cx="3929090" cy="232165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s1.mm.bing.net/th?id=H.4859661892649816&amp;pid=1.7&amp;w=148&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94" y="4357694"/>
            <a:ext cx="3286116" cy="227502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9" name="1 Marcador de contenido"/>
          <p:cNvSpPr txBox="1">
            <a:spLocks/>
          </p:cNvSpPr>
          <p:nvPr/>
        </p:nvSpPr>
        <p:spPr>
          <a:xfrm>
            <a:off x="1359642" y="975094"/>
            <a:ext cx="6969968" cy="1728192"/>
          </a:xfrm>
          <a:prstGeom prst="rect">
            <a:avLst/>
          </a:prstGeom>
        </p:spPr>
        <p:txBody>
          <a:bodyPr vert="horz" lIns="91440" tIns="45720" rIns="91440" bIns="45720" rtlCol="0" anchor="ctr">
            <a:normAutofit fontScale="55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latin typeface="Andalus" panose="02020603050405020304" pitchFamily="18" charset="-78"/>
              <a:cs typeface="Andalus" panose="02020603050405020304" pitchFamily="18" charset="-78"/>
            </a:endParaRPr>
          </a:p>
          <a:p>
            <a:pPr marL="18288" indent="0" algn="ctr">
              <a:buFont typeface="Wingdings" pitchFamily="2" charset="2"/>
              <a:buNone/>
            </a:pPr>
            <a:r>
              <a:rPr lang="es-ES" sz="4800" b="1" dirty="0" smtClean="0">
                <a:latin typeface="Andalus" panose="02020603050405020304" pitchFamily="18" charset="-78"/>
                <a:cs typeface="Andalus" panose="02020603050405020304" pitchFamily="18" charset="-78"/>
              </a:rPr>
              <a:t>GUIA DEL BUEN TRATO: ESTRATEGIAS PARA LA PREVENCION DE LA VIOLENCIA CONTRA LOS NIÑOS NIÑAS Y ADOLESCENTES</a:t>
            </a:r>
            <a:endParaRPr lang="es-ES" sz="1600" b="1" dirty="0" smtClean="0">
              <a:latin typeface="Andalus" panose="02020603050405020304" pitchFamily="18" charset="-78"/>
              <a:cs typeface="Andalus" panose="02020603050405020304" pitchFamily="18" charset="-78"/>
            </a:endParaRPr>
          </a:p>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Tree>
    <p:extLst>
      <p:ext uri="{BB962C8B-B14F-4D97-AF65-F5344CB8AC3E}">
        <p14:creationId xmlns:p14="http://schemas.microsoft.com/office/powerpoint/2010/main" val="3549670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0">
              <a:buNone/>
            </a:pPr>
            <a:r>
              <a:rPr lang="es-BO" dirty="0" smtClean="0"/>
              <a:t>1.- Factores </a:t>
            </a:r>
            <a:r>
              <a:rPr lang="es-BO" dirty="0"/>
              <a:t>de riesgo y vulnerabilidad en la </a:t>
            </a:r>
            <a:r>
              <a:rPr lang="es-BO" dirty="0" smtClean="0"/>
              <a:t>adolescencia:</a:t>
            </a:r>
            <a:endParaRPr lang="es-BO" dirty="0"/>
          </a:p>
          <a:p>
            <a:r>
              <a:rPr lang="es-BO" dirty="0"/>
              <a:t> La adolescencia es una etapa de grandes cambios personales a nivel </a:t>
            </a:r>
            <a:r>
              <a:rPr lang="es-BO" dirty="0" smtClean="0"/>
              <a:t>biológico</a:t>
            </a:r>
            <a:r>
              <a:rPr lang="es-BO" dirty="0"/>
              <a:t>, psicológico, sexual, social, afectivo y moral y, por tanto, en esta etapa se van a definir las bases de los proyectos de vida para el futuro como personas adultas. </a:t>
            </a:r>
            <a:endParaRPr lang="es-BO" dirty="0" smtClean="0"/>
          </a:p>
          <a:p>
            <a:r>
              <a:rPr lang="es-BO" dirty="0"/>
              <a:t>Es una etapa de desarrollo y búsqueda, de autoafirmación, de independencia emocional e intelectual, en la que emerge la necesidad de autonomía.  </a:t>
            </a:r>
            <a:endParaRPr lang="es-BO" dirty="0" smtClean="0"/>
          </a:p>
          <a:p>
            <a:r>
              <a:rPr lang="es-BO" dirty="0" smtClean="0"/>
              <a:t>Bajo </a:t>
            </a:r>
            <a:r>
              <a:rPr lang="es-BO" dirty="0"/>
              <a:t>la aparente seguridad e intransigencia, los frecuentes cambios </a:t>
            </a:r>
            <a:r>
              <a:rPr lang="es-BO" dirty="0" smtClean="0"/>
              <a:t>emocionales </a:t>
            </a:r>
            <a:r>
              <a:rPr lang="es-BO" dirty="0"/>
              <a:t>hacen pasar de estados de tristeza a la euforia sin motivo aparente y </a:t>
            </a:r>
            <a:r>
              <a:rPr lang="es-BO" dirty="0" smtClean="0"/>
              <a:t>enmascaran </a:t>
            </a:r>
            <a:r>
              <a:rPr lang="es-BO" dirty="0"/>
              <a:t>una inseguridad profunda en la búsqueda de la propia identidad.</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a:spLocks noGrp="1"/>
          </p:cNvSpPr>
          <p:nvPr>
            <p:ph type="title"/>
          </p:nvPr>
        </p:nvSpPr>
        <p:spPr>
          <a:xfrm>
            <a:off x="1619672" y="624110"/>
            <a:ext cx="7200799" cy="1280890"/>
          </a:xfrm>
        </p:spPr>
        <p:txBody>
          <a:bodyPr>
            <a:normAutofit/>
          </a:bodyPr>
          <a:lstStyle/>
          <a:p>
            <a:r>
              <a:rPr lang="es-BO" dirty="0" smtClean="0"/>
              <a:t> </a:t>
            </a:r>
            <a:r>
              <a:rPr lang="es-BO" dirty="0"/>
              <a:t>Capítulo </a:t>
            </a:r>
            <a:r>
              <a:rPr lang="es-BO" dirty="0" smtClean="0"/>
              <a:t>II. Violencia en la adolescencia</a:t>
            </a:r>
            <a:endParaRPr lang="es-BO" dirty="0"/>
          </a:p>
        </p:txBody>
      </p:sp>
    </p:spTree>
    <p:extLst>
      <p:ext uri="{BB962C8B-B14F-4D97-AF65-F5344CB8AC3E}">
        <p14:creationId xmlns:p14="http://schemas.microsoft.com/office/powerpoint/2010/main" val="330932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71126" y="621756"/>
            <a:ext cx="7189306" cy="6047604"/>
          </a:xfrm>
        </p:spPr>
        <p:txBody>
          <a:bodyPr>
            <a:normAutofit/>
          </a:bodyPr>
          <a:lstStyle/>
          <a:p>
            <a:r>
              <a:rPr lang="es-BO" dirty="0"/>
              <a:t>A nivel </a:t>
            </a:r>
            <a:r>
              <a:rPr lang="es-BO" dirty="0" err="1"/>
              <a:t>socioafectivo</a:t>
            </a:r>
            <a:r>
              <a:rPr lang="es-BO" dirty="0"/>
              <a:t>, la familia, aunque siguen sintiéndola necesaria como fuente de afectos y apoyo, deja de ser el centro de su vida; las y los adolescentes necesitan sentir el respeto por su autonomía y su </a:t>
            </a:r>
            <a:r>
              <a:rPr lang="es-BO" dirty="0" smtClean="0"/>
              <a:t>intimidad</a:t>
            </a:r>
          </a:p>
          <a:p>
            <a:endParaRPr lang="es-BO" dirty="0"/>
          </a:p>
          <a:p>
            <a:endParaRPr lang="es-BO" dirty="0" smtClean="0"/>
          </a:p>
          <a:p>
            <a:endParaRPr lang="es-BO" dirty="0"/>
          </a:p>
          <a:p>
            <a:endParaRPr lang="es-BO" dirty="0" smtClean="0"/>
          </a:p>
          <a:p>
            <a:endParaRPr lang="es-BO" dirty="0" smtClean="0"/>
          </a:p>
          <a:p>
            <a:r>
              <a:rPr lang="es-BO" dirty="0"/>
              <a:t>Los amigos y las amigas pasan a ser su referente, buscan en el grupo características identitarias a través de la vestimenta, actitudes y </a:t>
            </a:r>
            <a:r>
              <a:rPr lang="es-BO" dirty="0" smtClean="0"/>
              <a:t>comportamientos</a:t>
            </a:r>
            <a:r>
              <a:rPr lang="es-BO" dirty="0"/>
              <a:t>, para que el grupo les acepte como parte del mismo. El enamora- miento se vive en la adolescencia de una forma muy intensa. Los primeros amores entre adolescentes ayudan a construir o reafirmar la propia identidad sexual, canalizando con auténtica pasión su necesidad afectiva y su impulso sexual</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s4.mm.bing.net/th?id=H.4636521211298327&amp;pid=1.7&amp;w=197&amp;h=13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170368"/>
            <a:ext cx="1876425" cy="147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0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36047" y="332656"/>
            <a:ext cx="6591985" cy="3777622"/>
          </a:xfrm>
        </p:spPr>
        <p:txBody>
          <a:bodyPr/>
          <a:lstStyle/>
          <a:p>
            <a:r>
              <a:rPr lang="es-BO" dirty="0"/>
              <a:t>Estas relaciones amorosas incipientes suponen un momento de posible riesgo de reproducir relaciones basadas en estereotipos sexistas de dependencia, pero también pueden suponer una oportunidad para aprender a detectar y rechazar </a:t>
            </a:r>
            <a:r>
              <a:rPr lang="es-BO" dirty="0" smtClean="0"/>
              <a:t>relaciones </a:t>
            </a:r>
            <a:r>
              <a:rPr lang="es-BO" dirty="0"/>
              <a:t>abusivas de control y violencia.</a:t>
            </a:r>
          </a:p>
        </p:txBody>
      </p:sp>
      <p:pic>
        <p:nvPicPr>
          <p:cNvPr id="4" name="Picture 4" descr="http://ts3.mm.bing.net/th?id=H.4841300912505642&amp;pid=1.7&amp;w=221&amp;h=150&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3744416" cy="326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6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1680" y="332656"/>
            <a:ext cx="7272807" cy="5904656"/>
          </a:xfrm>
        </p:spPr>
        <p:txBody>
          <a:bodyPr>
            <a:normAutofit lnSpcReduction="10000"/>
          </a:bodyPr>
          <a:lstStyle/>
          <a:p>
            <a:r>
              <a:rPr lang="es-BO" dirty="0"/>
              <a:t>En muchos casos, </a:t>
            </a:r>
            <a:r>
              <a:rPr lang="es-BO" dirty="0" smtClean="0"/>
              <a:t>las jóvenes acaban </a:t>
            </a:r>
            <a:r>
              <a:rPr lang="es-BO" dirty="0"/>
              <a:t>aceptando </a:t>
            </a:r>
            <a:r>
              <a:rPr lang="es-BO" dirty="0" smtClean="0"/>
              <a:t> </a:t>
            </a:r>
            <a:r>
              <a:rPr lang="es-BO" dirty="0"/>
              <a:t>relaciones forzadas como parte natural de la relación de pareja, asumiendo ciertos mitos y creencias </a:t>
            </a:r>
            <a:r>
              <a:rPr lang="es-BO" dirty="0" smtClean="0"/>
              <a:t>colectivas</a:t>
            </a:r>
            <a:r>
              <a:rPr lang="es-BO" dirty="0"/>
              <a:t>: “todas lo hacen”, “me quiere mucho y por eso me insiste tanto”, “los chicos son así, ellos van a lo que van”, ”cuando tiene ganas no puede controlarse y se </a:t>
            </a:r>
            <a:r>
              <a:rPr lang="es-BO" dirty="0" smtClean="0"/>
              <a:t>buscará </a:t>
            </a:r>
            <a:r>
              <a:rPr lang="es-BO" dirty="0"/>
              <a:t>a otra”, etc. Las falsas ideas, mitos y creencias sobre el amor romántico, que forman parte de los estereotipos sociales que la sociedad transmite a través de los cuentos, las canciones o las películas que les hacen creer que el “amor” lo justifica todo, que es normal sufrir por amor, que se puede llegar a morir por amor, que se puede hacer daño si es por amor, que los celos son una demostración de amor, que surgen por- que esa persona realmente te importa y no soportas la idea de perderla... llegan a invisibilizar las señales e indicios que deberían alertarnos del peligro de terminar inmersos en una relación dañina, adictiva y destructiva. </a:t>
            </a:r>
            <a:endParaRPr lang="es-BO" dirty="0" smtClean="0"/>
          </a:p>
          <a:p>
            <a:r>
              <a:rPr lang="es-BO" dirty="0"/>
              <a:t>Un error que no deben cometer las personas adultas que traten casos de </a:t>
            </a:r>
            <a:r>
              <a:rPr lang="es-BO" dirty="0" smtClean="0"/>
              <a:t>violencia </a:t>
            </a:r>
            <a:r>
              <a:rPr lang="es-BO" dirty="0"/>
              <a:t>de género es trivializar la intensidad de ese amor; la comprensión sobre lo que sienten será el primer paso para su recuperación.</a:t>
            </a:r>
          </a:p>
        </p:txBody>
      </p:sp>
    </p:spTree>
    <p:extLst>
      <p:ext uri="{BB962C8B-B14F-4D97-AF65-F5344CB8AC3E}">
        <p14:creationId xmlns:p14="http://schemas.microsoft.com/office/powerpoint/2010/main" val="153803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2.- </a:t>
            </a:r>
            <a:r>
              <a:rPr lang="es-BO" dirty="0" err="1" smtClean="0"/>
              <a:t>Ciber</a:t>
            </a:r>
            <a:r>
              <a:rPr lang="es-BO" dirty="0" smtClean="0"/>
              <a:t>-acoso </a:t>
            </a:r>
            <a:r>
              <a:rPr lang="es-BO" dirty="0"/>
              <a:t>y género</a:t>
            </a:r>
            <a:br>
              <a:rPr lang="es-BO" dirty="0"/>
            </a:br>
            <a:endParaRPr lang="es-BO" dirty="0"/>
          </a:p>
        </p:txBody>
      </p:sp>
      <p:sp>
        <p:nvSpPr>
          <p:cNvPr id="3" name="Marcador de contenido 2"/>
          <p:cNvSpPr>
            <a:spLocks noGrp="1"/>
          </p:cNvSpPr>
          <p:nvPr>
            <p:ph idx="1"/>
          </p:nvPr>
        </p:nvSpPr>
        <p:spPr>
          <a:xfrm>
            <a:off x="1942415" y="1628800"/>
            <a:ext cx="6591985" cy="4896544"/>
          </a:xfrm>
        </p:spPr>
        <p:txBody>
          <a:bodyPr>
            <a:normAutofit fontScale="92500"/>
          </a:bodyPr>
          <a:lstStyle/>
          <a:p>
            <a:r>
              <a:rPr lang="es-BO" dirty="0" smtClean="0"/>
              <a:t>El </a:t>
            </a:r>
            <a:r>
              <a:rPr lang="es-BO" dirty="0"/>
              <a:t>desarrollo de las nuevas tecnologías, en particular, de Internet y Redes Sociales suponen una excelente forma de acceder a gran cantidad de información y a la vez una herramienta eficaz de intercambio y comunicación. Su utilización </a:t>
            </a:r>
            <a:r>
              <a:rPr lang="es-BO" dirty="0" smtClean="0"/>
              <a:t>posibilita </a:t>
            </a:r>
            <a:r>
              <a:rPr lang="es-BO" dirty="0"/>
              <a:t>y desarrolla competencias digitales que actualmente resultan un elemento imprescindible </a:t>
            </a:r>
            <a:r>
              <a:rPr lang="es-BO" dirty="0" smtClean="0"/>
              <a:t>en la vida de los adolescentes</a:t>
            </a:r>
          </a:p>
          <a:p>
            <a:r>
              <a:rPr lang="es-BO" dirty="0"/>
              <a:t>Si en general el riesgo de sufrir acoso es mayor para las mujeres que para los hombres y aún mayor en chicas adolescentes y menores de edad, también en la red es así, por eso es un tema que hay que abordar de forma específica</a:t>
            </a:r>
            <a:r>
              <a:rPr lang="es-BO" dirty="0" smtClean="0"/>
              <a:t>.</a:t>
            </a:r>
          </a:p>
          <a:p>
            <a:r>
              <a:rPr lang="es-BO" dirty="0" smtClean="0"/>
              <a:t> </a:t>
            </a:r>
            <a:r>
              <a:rPr lang="es-BO" dirty="0"/>
              <a:t>Queremos llamar la atención sobre este fenómeno aún emergente y las nuevas formas de violencia ligadas a él, para que las jóvenes sepan protegerse de algunas conductas de riesgo y no hacer o decir en la red cosas que nunca dirían públicamente en la vida real.</a:t>
            </a:r>
          </a:p>
        </p:txBody>
      </p:sp>
    </p:spTree>
    <p:extLst>
      <p:ext uri="{BB962C8B-B14F-4D97-AF65-F5344CB8AC3E}">
        <p14:creationId xmlns:p14="http://schemas.microsoft.com/office/powerpoint/2010/main" val="146454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dirty="0"/>
              <a:t>Cómo detectar situaciones de desigualdad o de violencia</a:t>
            </a:r>
            <a:br>
              <a:rPr lang="es-BO" dirty="0"/>
            </a:br>
            <a:endParaRPr lang="es-BO" dirty="0"/>
          </a:p>
        </p:txBody>
      </p:sp>
      <p:sp>
        <p:nvSpPr>
          <p:cNvPr id="3" name="Marcador de contenido 2"/>
          <p:cNvSpPr>
            <a:spLocks noGrp="1"/>
          </p:cNvSpPr>
          <p:nvPr>
            <p:ph idx="1"/>
          </p:nvPr>
        </p:nvSpPr>
        <p:spPr>
          <a:xfrm>
            <a:off x="1942415" y="2133600"/>
            <a:ext cx="6591985" cy="4103712"/>
          </a:xfrm>
        </p:spPr>
        <p:txBody>
          <a:bodyPr>
            <a:normAutofit/>
          </a:bodyPr>
          <a:lstStyle/>
          <a:p>
            <a:r>
              <a:rPr lang="es-BO" dirty="0" smtClean="0"/>
              <a:t>  </a:t>
            </a:r>
            <a:r>
              <a:rPr lang="es-BO" dirty="0"/>
              <a:t>Prestando atención a posibles cambios de actitud o comportamiento. </a:t>
            </a:r>
            <a:endParaRPr lang="es-BO" dirty="0" smtClean="0"/>
          </a:p>
          <a:p>
            <a:r>
              <a:rPr lang="es-BO" dirty="0" smtClean="0"/>
              <a:t> </a:t>
            </a:r>
            <a:r>
              <a:rPr lang="es-BO" dirty="0"/>
              <a:t>Observando y prestando atención a posibles señales de violencia. </a:t>
            </a:r>
            <a:endParaRPr lang="es-BO" dirty="0" smtClean="0"/>
          </a:p>
          <a:p>
            <a:r>
              <a:rPr lang="es-BO" dirty="0" smtClean="0"/>
              <a:t>Estableciendo </a:t>
            </a:r>
            <a:r>
              <a:rPr lang="es-BO" dirty="0"/>
              <a:t>mecanismos o programas de detección y ayuda en </a:t>
            </a:r>
            <a:r>
              <a:rPr lang="es-BO" dirty="0" smtClean="0"/>
              <a:t>los colegios</a:t>
            </a:r>
          </a:p>
          <a:p>
            <a:r>
              <a:rPr lang="es-BO" dirty="0" smtClean="0"/>
              <a:t> </a:t>
            </a:r>
            <a:r>
              <a:rPr lang="es-BO" dirty="0"/>
              <a:t>Planificando estrategias de detección en el aula. </a:t>
            </a:r>
            <a:endParaRPr lang="es-BO" dirty="0" smtClean="0"/>
          </a:p>
          <a:p>
            <a:r>
              <a:rPr lang="es-BO" dirty="0" smtClean="0"/>
              <a:t>Aportando </a:t>
            </a:r>
            <a:r>
              <a:rPr lang="es-BO" dirty="0"/>
              <a:t>al alumnado y a sus familias estrategias que les ayuden a </a:t>
            </a:r>
            <a:r>
              <a:rPr lang="es-BO" dirty="0" smtClean="0"/>
              <a:t>detectar </a:t>
            </a:r>
            <a:r>
              <a:rPr lang="es-BO" dirty="0"/>
              <a:t>de forma temprana posibles relaciones de control o de violencia.</a:t>
            </a:r>
          </a:p>
        </p:txBody>
      </p:sp>
    </p:spTree>
    <p:extLst>
      <p:ext uri="{BB962C8B-B14F-4D97-AF65-F5344CB8AC3E}">
        <p14:creationId xmlns:p14="http://schemas.microsoft.com/office/powerpoint/2010/main" val="127153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201" y="260648"/>
            <a:ext cx="6589199" cy="1280890"/>
          </a:xfrm>
        </p:spPr>
        <p:txBody>
          <a:bodyPr>
            <a:normAutofit/>
          </a:bodyPr>
          <a:lstStyle/>
          <a:p>
            <a:r>
              <a:rPr lang="es-BO" dirty="0"/>
              <a:t>Indicadores de violencia </a:t>
            </a:r>
            <a:r>
              <a:rPr lang="es-BO" dirty="0" smtClean="0"/>
              <a:t> </a:t>
            </a:r>
            <a:r>
              <a:rPr lang="es-BO" dirty="0"/>
              <a:t>ejercida en su familia</a:t>
            </a:r>
            <a:endParaRPr lang="es-BO" dirty="0"/>
          </a:p>
        </p:txBody>
      </p:sp>
      <p:sp>
        <p:nvSpPr>
          <p:cNvPr id="3" name="Marcador de contenido 2"/>
          <p:cNvSpPr>
            <a:spLocks noGrp="1"/>
          </p:cNvSpPr>
          <p:nvPr>
            <p:ph idx="1"/>
          </p:nvPr>
        </p:nvSpPr>
        <p:spPr>
          <a:xfrm>
            <a:off x="1475656" y="1412776"/>
            <a:ext cx="7416823" cy="5184576"/>
          </a:xfrm>
        </p:spPr>
        <p:txBody>
          <a:bodyPr>
            <a:normAutofit fontScale="85000" lnSpcReduction="10000"/>
          </a:bodyPr>
          <a:lstStyle/>
          <a:p>
            <a:pPr marL="0" indent="0">
              <a:buNone/>
            </a:pPr>
            <a:r>
              <a:rPr lang="es-BO" dirty="0" smtClean="0"/>
              <a:t>•El</a:t>
            </a:r>
            <a:r>
              <a:rPr lang="es-BO" dirty="0"/>
              <a:t>	menor	o	la	menor	muestra	síntomas	de	violencia	física. </a:t>
            </a:r>
            <a:endParaRPr lang="es-BO" dirty="0" smtClean="0"/>
          </a:p>
          <a:p>
            <a:pPr marL="0" indent="0">
              <a:buNone/>
            </a:pPr>
            <a:r>
              <a:rPr lang="es-BO" dirty="0" smtClean="0"/>
              <a:t>•Manifiesta</a:t>
            </a:r>
            <a:r>
              <a:rPr lang="es-BO" dirty="0"/>
              <a:t>	temor	y	ansiedad,	dispersión,	desajuste	escolar</a:t>
            </a:r>
            <a:r>
              <a:rPr lang="es-BO" dirty="0" smtClean="0"/>
              <a:t>.</a:t>
            </a:r>
          </a:p>
          <a:p>
            <a:pPr marL="0" indent="0">
              <a:buNone/>
            </a:pPr>
            <a:r>
              <a:rPr lang="es-BO" dirty="0" smtClean="0"/>
              <a:t>•Manifiesta</a:t>
            </a:r>
            <a:r>
              <a:rPr lang="es-BO" dirty="0"/>
              <a:t>	directamente	o	a	través	del	juego	o	sus	manifestaciones	</a:t>
            </a:r>
            <a:r>
              <a:rPr lang="es-BO" dirty="0" smtClean="0"/>
              <a:t>conductas</a:t>
            </a:r>
            <a:r>
              <a:rPr lang="es-BO" dirty="0"/>
              <a:t>	de	protección	(a	la	madre	y	a	los	hermanos/as). </a:t>
            </a:r>
            <a:endParaRPr lang="es-BO" dirty="0" smtClean="0"/>
          </a:p>
          <a:p>
            <a:pPr marL="0" indent="0">
              <a:buNone/>
            </a:pPr>
            <a:r>
              <a:rPr lang="es-BO" dirty="0" smtClean="0"/>
              <a:t>•Asunción</a:t>
            </a:r>
            <a:r>
              <a:rPr lang="es-BO" dirty="0"/>
              <a:t>	de	rol	adulto. </a:t>
            </a:r>
            <a:endParaRPr lang="es-BO" dirty="0" smtClean="0"/>
          </a:p>
          <a:p>
            <a:pPr marL="0" indent="0">
              <a:buNone/>
            </a:pPr>
            <a:r>
              <a:rPr lang="es-BO" dirty="0" smtClean="0"/>
              <a:t>•En</a:t>
            </a:r>
            <a:r>
              <a:rPr lang="es-BO" dirty="0"/>
              <a:t>	</a:t>
            </a:r>
            <a:r>
              <a:rPr lang="es-BO" dirty="0" smtClean="0"/>
              <a:t>entrevista </a:t>
            </a:r>
            <a:r>
              <a:rPr lang="es-BO" dirty="0"/>
              <a:t>	tutorial	se	observan	en	la	madre	síntomas	de	miedo	o	de	ansiedad. </a:t>
            </a:r>
            <a:endParaRPr lang="es-BO" dirty="0" smtClean="0"/>
          </a:p>
          <a:p>
            <a:pPr marL="0" indent="0">
              <a:buNone/>
            </a:pPr>
            <a:r>
              <a:rPr lang="es-BO" dirty="0" smtClean="0"/>
              <a:t>•Si</a:t>
            </a:r>
            <a:r>
              <a:rPr lang="es-BO" dirty="0"/>
              <a:t>	la	madre	está	sola,	manifiesta	que	algunos	detalles	prefiere	ocultarlos	a	su	pareja	por	temor	a	su	reacción. </a:t>
            </a:r>
            <a:endParaRPr lang="es-BO" dirty="0" smtClean="0"/>
          </a:p>
          <a:p>
            <a:pPr marL="0" indent="0">
              <a:buNone/>
            </a:pPr>
            <a:r>
              <a:rPr lang="es-BO" dirty="0" smtClean="0"/>
              <a:t>•Si</a:t>
            </a:r>
            <a:r>
              <a:rPr lang="es-BO" dirty="0"/>
              <a:t>	la	madre	está	con	la	pareja,	presenta	sentimientos	de	vergüenza:	</a:t>
            </a:r>
            <a:r>
              <a:rPr lang="es-BO" dirty="0" smtClean="0"/>
              <a:t>retraimiento</a:t>
            </a:r>
            <a:r>
              <a:rPr lang="es-BO" dirty="0"/>
              <a:t>,	comunicación	difícil,	evita	mirar	a	los	ojos. </a:t>
            </a:r>
            <a:endParaRPr lang="es-BO" dirty="0" smtClean="0"/>
          </a:p>
          <a:p>
            <a:pPr marL="0" indent="0">
              <a:buNone/>
            </a:pPr>
            <a:r>
              <a:rPr lang="es-BO" dirty="0" smtClean="0"/>
              <a:t>•Si</a:t>
            </a:r>
            <a:r>
              <a:rPr lang="es-BO" dirty="0"/>
              <a:t>	están	ambos,	él	la	interrumpe	para	rectificar,	la	culpa	a	ella	de	los	</a:t>
            </a:r>
            <a:r>
              <a:rPr lang="es-BO" dirty="0" smtClean="0"/>
              <a:t>problemas</a:t>
            </a:r>
            <a:r>
              <a:rPr lang="es-BO" dirty="0"/>
              <a:t>	escolares. </a:t>
            </a:r>
            <a:endParaRPr lang="es-BO" dirty="0" smtClean="0"/>
          </a:p>
          <a:p>
            <a:pPr marL="0" indent="0">
              <a:buNone/>
            </a:pPr>
            <a:r>
              <a:rPr lang="es-BO" dirty="0" smtClean="0"/>
              <a:t>•El</a:t>
            </a:r>
            <a:r>
              <a:rPr lang="es-BO" dirty="0"/>
              <a:t>	padre,	si	se	contraría,	puede	mostrarse	colérico	u	hostil	con	ella	o	con	el	o	la	profesional. </a:t>
            </a:r>
            <a:endParaRPr lang="es-BO" dirty="0" smtClean="0"/>
          </a:p>
          <a:p>
            <a:pPr marL="0" indent="0">
              <a:buNone/>
            </a:pPr>
            <a:r>
              <a:rPr lang="es-BO" dirty="0" smtClean="0"/>
              <a:t>•El</a:t>
            </a:r>
            <a:r>
              <a:rPr lang="es-BO" dirty="0"/>
              <a:t>	padre	resta	importancia	a	hechos	que	objetivamente	la	tienen.</a:t>
            </a:r>
          </a:p>
          <a:p>
            <a:endParaRPr lang="es-BO" dirty="0"/>
          </a:p>
        </p:txBody>
      </p:sp>
    </p:spTree>
    <p:extLst>
      <p:ext uri="{BB962C8B-B14F-4D97-AF65-F5344CB8AC3E}">
        <p14:creationId xmlns:p14="http://schemas.microsoft.com/office/powerpoint/2010/main" val="111673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BO" dirty="0"/>
          </a:p>
        </p:txBody>
      </p:sp>
      <p:sp>
        <p:nvSpPr>
          <p:cNvPr id="4" name="Título 1"/>
          <p:cNvSpPr>
            <a:spLocks noGrp="1"/>
          </p:cNvSpPr>
          <p:nvPr>
            <p:ph type="title"/>
          </p:nvPr>
        </p:nvSpPr>
        <p:spPr>
          <a:xfrm>
            <a:off x="1619672" y="624110"/>
            <a:ext cx="7200799" cy="1280890"/>
          </a:xfrm>
        </p:spPr>
        <p:txBody>
          <a:bodyPr>
            <a:normAutofit/>
          </a:bodyPr>
          <a:lstStyle/>
          <a:p>
            <a:r>
              <a:rPr lang="es-BO" dirty="0" smtClean="0"/>
              <a:t> </a:t>
            </a:r>
            <a:r>
              <a:rPr lang="es-BO" dirty="0"/>
              <a:t>Capítulo </a:t>
            </a:r>
            <a:r>
              <a:rPr lang="es-BO" dirty="0" smtClean="0"/>
              <a:t>III. Violencia en la infancia</a:t>
            </a:r>
            <a:endParaRPr lang="es-BO" dirty="0"/>
          </a:p>
        </p:txBody>
      </p:sp>
      <p:pic>
        <p:nvPicPr>
          <p:cNvPr id="5" name="Picture 2" descr="http://2.bp.blogspot.com/-TNIZDTr-YFc/Tg0Y-P_xeMI/AAAAAAAAA8M/KRrqNzoPZ-A/s640/maltrato_infantil_unicef.jpg"/>
          <p:cNvPicPr>
            <a:picLocks noChangeAspect="1" noChangeArrowheads="1"/>
          </p:cNvPicPr>
          <p:nvPr/>
        </p:nvPicPr>
        <p:blipFill>
          <a:blip r:embed="rId2"/>
          <a:srcRect/>
          <a:stretch>
            <a:fillRect/>
          </a:stretch>
        </p:blipFill>
        <p:spPr bwMode="auto">
          <a:xfrm>
            <a:off x="1055102" y="1874709"/>
            <a:ext cx="7479298" cy="4916946"/>
          </a:xfrm>
          <a:prstGeom prst="rect">
            <a:avLst/>
          </a:prstGeom>
          <a:noFill/>
        </p:spPr>
      </p:pic>
    </p:spTree>
    <p:extLst>
      <p:ext uri="{BB962C8B-B14F-4D97-AF65-F5344CB8AC3E}">
        <p14:creationId xmlns:p14="http://schemas.microsoft.com/office/powerpoint/2010/main" val="362501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dirty="0"/>
              <a:t>Menores en entornos familiares con violencia de género</a:t>
            </a:r>
            <a:br>
              <a:rPr lang="es-BO" dirty="0"/>
            </a:br>
            <a:endParaRPr lang="es-BO" dirty="0"/>
          </a:p>
        </p:txBody>
      </p:sp>
      <p:sp>
        <p:nvSpPr>
          <p:cNvPr id="3" name="Marcador de contenido 2"/>
          <p:cNvSpPr>
            <a:spLocks noGrp="1"/>
          </p:cNvSpPr>
          <p:nvPr>
            <p:ph idx="1"/>
          </p:nvPr>
        </p:nvSpPr>
        <p:spPr>
          <a:xfrm>
            <a:off x="1475657" y="2133600"/>
            <a:ext cx="7058744" cy="3777622"/>
          </a:xfrm>
        </p:spPr>
        <p:txBody>
          <a:bodyPr>
            <a:normAutofit/>
          </a:bodyPr>
          <a:lstStyle/>
          <a:p>
            <a:pPr marL="0" indent="0">
              <a:buNone/>
            </a:pPr>
            <a:r>
              <a:rPr lang="es-BO" dirty="0" smtClean="0"/>
              <a:t>Los niños </a:t>
            </a:r>
            <a:r>
              <a:rPr lang="es-BO" dirty="0"/>
              <a:t>y </a:t>
            </a:r>
            <a:r>
              <a:rPr lang="es-BO" dirty="0" smtClean="0"/>
              <a:t>niñas </a:t>
            </a:r>
            <a:r>
              <a:rPr lang="es-BO" dirty="0"/>
              <a:t>que </a:t>
            </a:r>
            <a:r>
              <a:rPr lang="es-BO" dirty="0" smtClean="0"/>
              <a:t>conviven </a:t>
            </a:r>
            <a:r>
              <a:rPr lang="es-BO" dirty="0"/>
              <a:t>en entornos familiares donde existe violencia de género pueden sufrir dos tipos de victimización:</a:t>
            </a:r>
          </a:p>
          <a:p>
            <a:r>
              <a:rPr lang="es-BO" dirty="0"/>
              <a:t> Son víctimas cuando sufren el maltrato directamente mediante violencia </a:t>
            </a:r>
            <a:r>
              <a:rPr lang="es-BO" dirty="0" smtClean="0"/>
              <a:t>verbal</a:t>
            </a:r>
            <a:r>
              <a:rPr lang="es-BO" dirty="0"/>
              <a:t>, psicológica, física o sexual, en paralelo a la que sufre su madre.</a:t>
            </a:r>
          </a:p>
          <a:p>
            <a:r>
              <a:rPr lang="es-BO" dirty="0"/>
              <a:t> Son víctimas también de maltrato cuando presencian actos violentos paternos dirigidos hacia su madre, ya que esta exposición produce un sufrimiento profundo que supone una forma grave de maltrato infantil. </a:t>
            </a:r>
          </a:p>
          <a:p>
            <a:r>
              <a:rPr lang="es-BO" dirty="0"/>
              <a:t> Ambas formas de violencia pueden afectar gravemente el desarrollo </a:t>
            </a:r>
            <a:r>
              <a:rPr lang="es-BO" dirty="0" smtClean="0"/>
              <a:t>emocional </a:t>
            </a:r>
            <a:r>
              <a:rPr lang="es-BO" dirty="0"/>
              <a:t>y relacional de los niños y las niñas</a:t>
            </a:r>
          </a:p>
        </p:txBody>
      </p:sp>
    </p:spTree>
    <p:extLst>
      <p:ext uri="{BB962C8B-B14F-4D97-AF65-F5344CB8AC3E}">
        <p14:creationId xmlns:p14="http://schemas.microsoft.com/office/powerpoint/2010/main" val="246751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BO" dirty="0" smtClean="0"/>
              <a:t>Los niños y niñas </a:t>
            </a:r>
            <a:r>
              <a:rPr lang="es-BO" dirty="0"/>
              <a:t>son víctimas, pues conviven con una violencia </a:t>
            </a:r>
            <a:r>
              <a:rPr lang="es-BO" dirty="0" smtClean="0"/>
              <a:t>aparentemente </a:t>
            </a:r>
            <a:r>
              <a:rPr lang="es-BO" dirty="0"/>
              <a:t>“normalizada”, que llegan a percibir como “legítima”, presenciando cómo se desencadenan ciclos de violencia en el seno de su familia, precisamente allí donde deberían sentirse en un entorno de seguridad y cuidado, y donde deben aprender a construir sus propias relaciones afectivas. </a:t>
            </a:r>
          </a:p>
          <a:p>
            <a:r>
              <a:rPr lang="es-BO" dirty="0"/>
              <a:t> Que sean las personas que deben proporcionarle esa seguridad quienes no se la ofrecen, puede producir la internalización de un modelo negativo de relación que puede dañar el desarrollo de su personalidad.</a:t>
            </a:r>
          </a:p>
        </p:txBody>
      </p:sp>
    </p:spTree>
    <p:extLst>
      <p:ext uri="{BB962C8B-B14F-4D97-AF65-F5344CB8AC3E}">
        <p14:creationId xmlns:p14="http://schemas.microsoft.com/office/powerpoint/2010/main" val="311434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14400" y="1793812"/>
            <a:ext cx="7834064" cy="4659524"/>
          </a:xfrm>
        </p:spPr>
        <p:txBody>
          <a:bodyPr>
            <a:normAutofit/>
          </a:bodyPr>
          <a:lstStyle/>
          <a:p>
            <a:pPr marL="18288" indent="0" algn="ctr">
              <a:buNone/>
            </a:pPr>
            <a:r>
              <a:rPr lang="es-ES" sz="2800" dirty="0"/>
              <a:t>Se define como los abusos y la desatención de que son objeto los menores de 18 años, e incluye todos los tipos de maltrato físico o psicológico, abuso sexual, desatención, negligencia y explotación comercial o de otro tipo que causen o puedan causar un daño a la salud, desarrollo o dignidad del niño, o poner en peligro su supervivencia, en el contexto de una relación de responsabilidad, confianza o </a:t>
            </a:r>
            <a:r>
              <a:rPr lang="es-ES" sz="2800" dirty="0" smtClean="0"/>
              <a:t>poder.</a:t>
            </a:r>
            <a:endParaRPr lang="es-ES" sz="2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9" name="1 Marcador de contenido"/>
          <p:cNvSpPr txBox="1">
            <a:spLocks/>
          </p:cNvSpPr>
          <p:nvPr/>
        </p:nvSpPr>
        <p:spPr>
          <a:xfrm>
            <a:off x="1043608" y="744144"/>
            <a:ext cx="5976664" cy="956663"/>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latin typeface="Andalus" panose="02020603050405020304" pitchFamily="18" charset="-78"/>
              <a:cs typeface="Andalus" panose="02020603050405020304" pitchFamily="18" charset="-78"/>
            </a:endParaRPr>
          </a:p>
          <a:p>
            <a:pPr marL="18288" indent="0" algn="ctr">
              <a:buNone/>
            </a:pPr>
            <a:r>
              <a:rPr lang="es-ES" sz="2800" dirty="0" smtClean="0"/>
              <a:t>CONCEPTO DE VIOLENCIA </a:t>
            </a:r>
            <a:endParaRPr lang="es-ES" sz="4800" dirty="0" smtClean="0"/>
          </a:p>
          <a:p>
            <a:pPr marL="18288" indent="0" algn="ctr">
              <a:buFont typeface="Wingdings" pitchFamily="2" charset="2"/>
              <a:buNone/>
            </a:pPr>
            <a:endParaRPr lang="es-ES" sz="4800" dirty="0"/>
          </a:p>
        </p:txBody>
      </p:sp>
    </p:spTree>
    <p:extLst>
      <p:ext uri="{BB962C8B-B14F-4D97-AF65-F5344CB8AC3E}">
        <p14:creationId xmlns:p14="http://schemas.microsoft.com/office/powerpoint/2010/main" val="3138051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78179859"/>
              </p:ext>
            </p:extLst>
          </p:nvPr>
        </p:nvGraphicFramePr>
        <p:xfrm>
          <a:off x="539552" y="116632"/>
          <a:ext cx="8424936" cy="6395453"/>
        </p:xfrm>
        <a:graphic>
          <a:graphicData uri="http://schemas.openxmlformats.org/drawingml/2006/table">
            <a:tbl>
              <a:tblPr firstRow="1" bandRow="1">
                <a:tableStyleId>{5C22544A-7EE6-4342-B048-85BDC9FD1C3A}</a:tableStyleId>
              </a:tblPr>
              <a:tblGrid>
                <a:gridCol w="4212468"/>
                <a:gridCol w="4212468"/>
              </a:tblGrid>
              <a:tr h="936104">
                <a:tc gridSpan="2">
                  <a:txBody>
                    <a:bodyPr/>
                    <a:lstStyle/>
                    <a:p>
                      <a:pPr algn="ctr"/>
                      <a:r>
                        <a:rPr lang="es-BO" sz="1600" dirty="0" smtClean="0"/>
                        <a:t>Resumen de las consecuencias en el desarrollo psicológico y en la integración social de niñas y niños víctimas de violencia intrafamiliar </a:t>
                      </a:r>
                      <a:endParaRPr lang="es-BO" sz="1600" dirty="0"/>
                    </a:p>
                  </a:txBody>
                  <a:tcPr/>
                </a:tc>
                <a:tc hMerge="1">
                  <a:txBody>
                    <a:bodyPr/>
                    <a:lstStyle/>
                    <a:p>
                      <a:endParaRPr lang="es-BO"/>
                    </a:p>
                  </a:txBody>
                  <a:tcPr/>
                </a:tc>
              </a:tr>
              <a:tr h="2383697">
                <a:tc>
                  <a:txBody>
                    <a:bodyPr/>
                    <a:lstStyle/>
                    <a:p>
                      <a:r>
                        <a:rPr lang="es-BO" dirty="0" smtClean="0"/>
                        <a:t>Desarrollo social</a:t>
                      </a:r>
                      <a:endParaRPr lang="es-BO" dirty="0"/>
                    </a:p>
                  </a:txBody>
                  <a:tcPr/>
                </a:tc>
                <a:tc>
                  <a:txBody>
                    <a:bodyPr/>
                    <a:lstStyle/>
                    <a:p>
                      <a:pPr>
                        <a:lnSpc>
                          <a:spcPct val="150000"/>
                        </a:lnSpc>
                      </a:pPr>
                      <a:r>
                        <a:rPr lang="es-BO" sz="1000" dirty="0" smtClean="0"/>
                        <a:t>•	</a:t>
                      </a:r>
                      <a:r>
                        <a:rPr lang="es-BO" sz="1100" dirty="0" smtClean="0"/>
                        <a:t>Dificultades	de	interacción	social.</a:t>
                      </a:r>
                    </a:p>
                    <a:p>
                      <a:pPr>
                        <a:lnSpc>
                          <a:spcPct val="150000"/>
                        </a:lnSpc>
                      </a:pPr>
                      <a:r>
                        <a:rPr lang="es-BO" sz="1100" dirty="0" smtClean="0"/>
                        <a:t> •	Problemas de agresividad. </a:t>
                      </a:r>
                    </a:p>
                    <a:p>
                      <a:pPr>
                        <a:lnSpc>
                          <a:spcPct val="150000"/>
                        </a:lnSpc>
                      </a:pPr>
                      <a:r>
                        <a:rPr lang="es-BO" sz="1100" dirty="0" smtClean="0"/>
                        <a:t>•	Problemas de inhibición. </a:t>
                      </a:r>
                    </a:p>
                    <a:p>
                      <a:pPr>
                        <a:lnSpc>
                          <a:spcPct val="150000"/>
                        </a:lnSpc>
                      </a:pPr>
                      <a:r>
                        <a:rPr lang="es-BO" sz="1100" dirty="0" smtClean="0"/>
                        <a:t>•	Dificultades	para	interpretar	las	claves	sociales.</a:t>
                      </a:r>
                    </a:p>
                    <a:p>
                      <a:pPr>
                        <a:lnSpc>
                          <a:spcPct val="150000"/>
                        </a:lnSpc>
                      </a:pPr>
                      <a:r>
                        <a:rPr lang="es-BO" sz="1100" dirty="0" smtClean="0"/>
                        <a:t> •	Falta de habilidades de resolución de problemas sociales. </a:t>
                      </a:r>
                    </a:p>
                    <a:p>
                      <a:pPr>
                        <a:lnSpc>
                          <a:spcPct val="150000"/>
                        </a:lnSpc>
                      </a:pPr>
                      <a:r>
                        <a:rPr lang="es-BO" sz="1100" dirty="0" smtClean="0"/>
                        <a:t>•	Tendencia a interpretar de forma hostil la conducta de los otros.</a:t>
                      </a:r>
                    </a:p>
                    <a:p>
                      <a:pPr>
                        <a:lnSpc>
                          <a:spcPct val="150000"/>
                        </a:lnSpc>
                      </a:pPr>
                      <a:r>
                        <a:rPr lang="es-BO" sz="1100" dirty="0" smtClean="0"/>
                        <a:t> •	Amiguismo paternal.</a:t>
                      </a:r>
                      <a:endParaRPr lang="es-BO" sz="1100" dirty="0"/>
                    </a:p>
                  </a:txBody>
                  <a:tcPr/>
                </a:tc>
              </a:tr>
              <a:tr h="1233668">
                <a:tc>
                  <a:txBody>
                    <a:bodyPr/>
                    <a:lstStyle/>
                    <a:p>
                      <a:r>
                        <a:rPr lang="es-BO" dirty="0" smtClean="0"/>
                        <a:t>Desarrollo emocional</a:t>
                      </a:r>
                      <a:endParaRPr lang="es-BO" dirty="0"/>
                    </a:p>
                  </a:txBody>
                  <a:tcPr/>
                </a:tc>
                <a:tc>
                  <a:txBody>
                    <a:bodyPr/>
                    <a:lstStyle/>
                    <a:p>
                      <a:pPr>
                        <a:lnSpc>
                          <a:spcPct val="150000"/>
                        </a:lnSpc>
                      </a:pPr>
                      <a:r>
                        <a:rPr lang="es-BO" sz="1100" dirty="0" smtClean="0"/>
                        <a:t>•	Falta de empatía.</a:t>
                      </a:r>
                    </a:p>
                    <a:p>
                      <a:pPr>
                        <a:lnSpc>
                          <a:spcPct val="150000"/>
                        </a:lnSpc>
                      </a:pPr>
                      <a:r>
                        <a:rPr lang="es-BO" sz="1100" dirty="0" smtClean="0"/>
                        <a:t> •	Dificultades	para	expresar	y	comprender	emociones,	tanto	propias como ajenas. </a:t>
                      </a:r>
                    </a:p>
                    <a:p>
                      <a:pPr>
                        <a:lnSpc>
                          <a:spcPct val="150000"/>
                        </a:lnSpc>
                      </a:pPr>
                      <a:r>
                        <a:rPr lang="es-BO" sz="1100" dirty="0" smtClean="0"/>
                        <a:t>•	Problemas de autocontrol de la propia conducta.</a:t>
                      </a:r>
                      <a:endParaRPr lang="es-BO" sz="1100" dirty="0"/>
                    </a:p>
                  </a:txBody>
                  <a:tcPr/>
                </a:tc>
              </a:tr>
              <a:tr h="1534337">
                <a:tc>
                  <a:txBody>
                    <a:bodyPr/>
                    <a:lstStyle/>
                    <a:p>
                      <a:r>
                        <a:rPr lang="es-BO" dirty="0" smtClean="0"/>
                        <a:t>Desarrollo cognitivo</a:t>
                      </a:r>
                      <a:endParaRPr lang="es-BO" dirty="0"/>
                    </a:p>
                  </a:txBody>
                  <a:tcPr/>
                </a:tc>
                <a:tc>
                  <a:txBody>
                    <a:bodyPr/>
                    <a:lstStyle/>
                    <a:p>
                      <a:pPr>
                        <a:lnSpc>
                          <a:spcPct val="150000"/>
                        </a:lnSpc>
                      </a:pPr>
                      <a:r>
                        <a:rPr lang="es-BO" sz="1100" dirty="0" smtClean="0"/>
                        <a:t>•	Baja autoestima. </a:t>
                      </a:r>
                    </a:p>
                    <a:p>
                      <a:pPr>
                        <a:lnSpc>
                          <a:spcPct val="150000"/>
                        </a:lnSpc>
                      </a:pPr>
                      <a:r>
                        <a:rPr lang="es-BO" sz="1100" dirty="0" smtClean="0"/>
                        <a:t>•	Indefensión aprendida. </a:t>
                      </a:r>
                    </a:p>
                    <a:p>
                      <a:pPr>
                        <a:lnSpc>
                          <a:spcPct val="150000"/>
                        </a:lnSpc>
                      </a:pPr>
                      <a:r>
                        <a:rPr lang="es-BO" sz="1100" dirty="0" smtClean="0"/>
                        <a:t>•	Tendencia a no enfrentarse a nuevas tareas por miedo al fracaso y a la frustración. </a:t>
                      </a:r>
                    </a:p>
                    <a:p>
                      <a:pPr>
                        <a:lnSpc>
                          <a:spcPct val="150000"/>
                        </a:lnSpc>
                      </a:pPr>
                      <a:r>
                        <a:rPr lang="es-BO" sz="1100" dirty="0" smtClean="0"/>
                        <a:t>•	Problemas de egocentrismo cognitivo y social. </a:t>
                      </a:r>
                    </a:p>
                    <a:p>
                      <a:pPr>
                        <a:lnSpc>
                          <a:spcPct val="150000"/>
                        </a:lnSpc>
                      </a:pPr>
                      <a:endParaRPr lang="es-BO" sz="1100" dirty="0"/>
                    </a:p>
                  </a:txBody>
                  <a:tcPr/>
                </a:tc>
              </a:tr>
            </a:tbl>
          </a:graphicData>
        </a:graphic>
      </p:graphicFrame>
    </p:spTree>
    <p:extLst>
      <p:ext uri="{BB962C8B-B14F-4D97-AF65-F5344CB8AC3E}">
        <p14:creationId xmlns:p14="http://schemas.microsoft.com/office/powerpoint/2010/main" val="30658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6452"/>
          <p:cNvPicPr/>
          <p:nvPr/>
        </p:nvPicPr>
        <p:blipFill rotWithShape="1">
          <a:blip r:embed="rId2"/>
          <a:srcRect l="10432" t="36500" r="9593" b="9704"/>
          <a:stretch/>
        </p:blipFill>
        <p:spPr>
          <a:xfrm>
            <a:off x="1619672" y="404664"/>
            <a:ext cx="6768752" cy="5832648"/>
          </a:xfrm>
          <a:prstGeom prst="rect">
            <a:avLst/>
          </a:prstGeom>
        </p:spPr>
      </p:pic>
    </p:spTree>
    <p:extLst>
      <p:ext uri="{BB962C8B-B14F-4D97-AF65-F5344CB8AC3E}">
        <p14:creationId xmlns:p14="http://schemas.microsoft.com/office/powerpoint/2010/main" val="361860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BO" dirty="0"/>
              <a:t>Tolerancia cero frente a la </a:t>
            </a:r>
            <a:r>
              <a:rPr lang="es-BO" dirty="0" smtClean="0"/>
              <a:t>violencia:</a:t>
            </a:r>
          </a:p>
          <a:p>
            <a:r>
              <a:rPr lang="es-BO" dirty="0"/>
              <a:t>La promoción de valores de Paz, de actitudes de escucha y de empatía, y de la	resolución	pacífica	de	los	conflictos	son	imprescindibles	para	el	logro	de	</a:t>
            </a:r>
            <a:r>
              <a:rPr lang="es-BO" dirty="0" smtClean="0"/>
              <a:t>relaciones </a:t>
            </a:r>
            <a:r>
              <a:rPr lang="es-BO" dirty="0"/>
              <a:t>de convivencia inclusivas y respetuosas. </a:t>
            </a:r>
            <a:endParaRPr lang="es-BO" dirty="0" smtClean="0"/>
          </a:p>
          <a:p>
            <a:r>
              <a:rPr lang="es-BO" dirty="0" smtClean="0"/>
              <a:t>La </a:t>
            </a:r>
            <a:r>
              <a:rPr lang="es-BO" dirty="0"/>
              <a:t>prevención y detección precoz son las	mejores	herramientas	para	actuar	</a:t>
            </a:r>
            <a:r>
              <a:rPr lang="es-BO" dirty="0" smtClean="0"/>
              <a:t>con </a:t>
            </a:r>
            <a:r>
              <a:rPr lang="es-BO" dirty="0"/>
              <a:t>	</a:t>
            </a:r>
            <a:r>
              <a:rPr lang="es-BO" dirty="0" smtClean="0"/>
              <a:t>eficacia</a:t>
            </a:r>
            <a:r>
              <a:rPr lang="es-BO" dirty="0"/>
              <a:t>	contra	la violencia </a:t>
            </a:r>
            <a:r>
              <a:rPr lang="es-BO" dirty="0" smtClean="0"/>
              <a:t> </a:t>
            </a:r>
            <a:r>
              <a:rPr lang="es-BO" dirty="0"/>
              <a:t>y otros tipos de violencia</a:t>
            </a:r>
          </a:p>
        </p:txBody>
      </p:sp>
      <p:sp>
        <p:nvSpPr>
          <p:cNvPr id="4" name="Título 1"/>
          <p:cNvSpPr>
            <a:spLocks noGrp="1"/>
          </p:cNvSpPr>
          <p:nvPr>
            <p:ph type="title"/>
          </p:nvPr>
        </p:nvSpPr>
        <p:spPr>
          <a:xfrm>
            <a:off x="1619672" y="624110"/>
            <a:ext cx="7200799" cy="1280890"/>
          </a:xfrm>
        </p:spPr>
        <p:txBody>
          <a:bodyPr>
            <a:normAutofit/>
          </a:bodyPr>
          <a:lstStyle/>
          <a:p>
            <a:r>
              <a:rPr lang="es-BO" dirty="0" smtClean="0"/>
              <a:t> </a:t>
            </a:r>
            <a:r>
              <a:rPr lang="es-BO" dirty="0"/>
              <a:t>Capítulo </a:t>
            </a:r>
            <a:r>
              <a:rPr lang="es-BO" dirty="0" smtClean="0"/>
              <a:t>IV.</a:t>
            </a:r>
            <a:r>
              <a:rPr lang="es-BO" dirty="0"/>
              <a:t> El buen trato en la prevención de la violencia </a:t>
            </a:r>
          </a:p>
        </p:txBody>
      </p:sp>
    </p:spTree>
    <p:extLst>
      <p:ext uri="{BB962C8B-B14F-4D97-AF65-F5344CB8AC3E}">
        <p14:creationId xmlns:p14="http://schemas.microsoft.com/office/powerpoint/2010/main" val="220695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2415" y="476672"/>
            <a:ext cx="6591985" cy="5434550"/>
          </a:xfrm>
        </p:spPr>
        <p:txBody>
          <a:bodyPr>
            <a:normAutofit fontScale="92500" lnSpcReduction="10000"/>
          </a:bodyPr>
          <a:lstStyle/>
          <a:p>
            <a:r>
              <a:rPr lang="es-BO" dirty="0"/>
              <a:t>La intervención profesional ante un caso de </a:t>
            </a:r>
            <a:r>
              <a:rPr lang="es-BO" dirty="0" smtClean="0"/>
              <a:t>violencia</a:t>
            </a:r>
            <a:endParaRPr lang="es-BO" dirty="0"/>
          </a:p>
          <a:p>
            <a:pPr marL="0" indent="0">
              <a:buNone/>
            </a:pPr>
            <a:r>
              <a:rPr lang="es-BO" dirty="0" smtClean="0"/>
              <a:t>                     </a:t>
            </a:r>
            <a:r>
              <a:rPr lang="es-BO" b="1" dirty="0" smtClean="0"/>
              <a:t>¿</a:t>
            </a:r>
            <a:r>
              <a:rPr lang="es-BO" b="1" dirty="0"/>
              <a:t>Intervengo o es mejor no inmiscuirme?</a:t>
            </a:r>
          </a:p>
          <a:p>
            <a:pPr marL="0" indent="0">
              <a:buNone/>
            </a:pPr>
            <a:r>
              <a:rPr lang="es-BO" dirty="0"/>
              <a:t>No es voluntariedad, es obligación </a:t>
            </a:r>
            <a:r>
              <a:rPr lang="es-BO" dirty="0" smtClean="0"/>
              <a:t>la </a:t>
            </a:r>
            <a:r>
              <a:rPr lang="es-BO" dirty="0"/>
              <a:t>actuación de las y los profesionales </a:t>
            </a:r>
            <a:r>
              <a:rPr lang="es-BO" dirty="0" smtClean="0"/>
              <a:t> </a:t>
            </a:r>
            <a:r>
              <a:rPr lang="es-BO" dirty="0"/>
              <a:t>ante la violencia </a:t>
            </a:r>
            <a:r>
              <a:rPr lang="es-BO" dirty="0" smtClean="0"/>
              <a:t> </a:t>
            </a:r>
            <a:r>
              <a:rPr lang="es-BO" dirty="0"/>
              <a:t>debe basarse en el principio de responsabilidad cívica y no puede depender únicamente de la sensibilidad individual ante el tema. Actuar adecuadamente ante una posible situación de </a:t>
            </a:r>
            <a:r>
              <a:rPr lang="es-BO" dirty="0" smtClean="0"/>
              <a:t>violencia </a:t>
            </a:r>
            <a:r>
              <a:rPr lang="es-BO" dirty="0"/>
              <a:t>es una obligación y una responsabilidad personal y profesional. La intervención profesional puede ser determinante para salvar una vida.</a:t>
            </a:r>
          </a:p>
          <a:p>
            <a:r>
              <a:rPr lang="es-BO" dirty="0"/>
              <a:t>Alerta ante los propios pre-juicios</a:t>
            </a:r>
          </a:p>
          <a:p>
            <a:pPr marL="0" indent="0" algn="ctr">
              <a:buNone/>
            </a:pPr>
            <a:r>
              <a:rPr lang="es-BO" dirty="0" smtClean="0"/>
              <a:t>  </a:t>
            </a:r>
            <a:r>
              <a:rPr lang="es-BO" b="1" dirty="0" smtClean="0"/>
              <a:t>¿</a:t>
            </a:r>
            <a:r>
              <a:rPr lang="es-BO" b="1" dirty="0"/>
              <a:t>Cómo me </a:t>
            </a:r>
            <a:r>
              <a:rPr lang="es-BO" b="1" dirty="0" smtClean="0"/>
              <a:t>posiciono </a:t>
            </a:r>
            <a:r>
              <a:rPr lang="es-BO" b="1" dirty="0"/>
              <a:t>ante la </a:t>
            </a:r>
            <a:r>
              <a:rPr lang="es-BO" b="1" dirty="0" smtClean="0"/>
              <a:t>violencia?</a:t>
            </a:r>
            <a:endParaRPr lang="es-BO" b="1" dirty="0"/>
          </a:p>
          <a:p>
            <a:pPr marL="0" indent="0">
              <a:buNone/>
            </a:pPr>
            <a:r>
              <a:rPr lang="es-BO" dirty="0" smtClean="0"/>
              <a:t>Sería</a:t>
            </a:r>
            <a:r>
              <a:rPr lang="es-BO" dirty="0"/>
              <a:t>	necesario	reflexionar	y	tomar	conciencia de nuestros sentimientos y nuestra actitud frente a las desigualdades entre hombres y mujeres, y ante las </a:t>
            </a:r>
            <a:r>
              <a:rPr lang="es-BO" dirty="0" smtClean="0"/>
              <a:t>situaciones </a:t>
            </a:r>
            <a:r>
              <a:rPr lang="es-BO" dirty="0"/>
              <a:t>de </a:t>
            </a:r>
            <a:r>
              <a:rPr lang="es-BO" dirty="0" smtClean="0"/>
              <a:t>violencia. </a:t>
            </a:r>
            <a:r>
              <a:rPr lang="es-BO" dirty="0"/>
              <a:t>Es importante saber posicionarnos ante a la </a:t>
            </a:r>
            <a:r>
              <a:rPr lang="es-BO" dirty="0" smtClean="0"/>
              <a:t>violencia  </a:t>
            </a:r>
            <a:r>
              <a:rPr lang="es-BO" dirty="0"/>
              <a:t>para poder actuar de un modo adecuado, sin inhibirnos ante una posible situación de violencia, ni generar una alarma desproporcionada. </a:t>
            </a:r>
          </a:p>
        </p:txBody>
      </p:sp>
    </p:spTree>
    <p:extLst>
      <p:ext uri="{BB962C8B-B14F-4D97-AF65-F5344CB8AC3E}">
        <p14:creationId xmlns:p14="http://schemas.microsoft.com/office/powerpoint/2010/main" val="37172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7" y="2133600"/>
            <a:ext cx="7058744" cy="3777622"/>
          </a:xfrm>
        </p:spPr>
        <p:txBody>
          <a:bodyPr/>
          <a:lstStyle/>
          <a:p>
            <a:r>
              <a:rPr lang="es-BO" dirty="0"/>
              <a:t>La intervención debe tener las siguiente </a:t>
            </a:r>
            <a:r>
              <a:rPr lang="es-BO" dirty="0" smtClean="0"/>
              <a:t>características:</a:t>
            </a:r>
          </a:p>
          <a:p>
            <a:pPr marL="0" indent="0">
              <a:buNone/>
            </a:pPr>
            <a:r>
              <a:rPr lang="es-BO" b="1" dirty="0"/>
              <a:t>• Planificada y Registrada: </a:t>
            </a:r>
            <a:endParaRPr lang="es-BO" b="1" dirty="0" smtClean="0"/>
          </a:p>
          <a:p>
            <a:pPr marL="0" indent="0">
              <a:buNone/>
            </a:pPr>
            <a:r>
              <a:rPr lang="es-BO" dirty="0" smtClean="0"/>
              <a:t>- </a:t>
            </a:r>
            <a:r>
              <a:rPr lang="es-BO" dirty="0"/>
              <a:t>Estableciendo un plan de actuación. </a:t>
            </a:r>
            <a:endParaRPr lang="es-BO" dirty="0" smtClean="0"/>
          </a:p>
          <a:p>
            <a:pPr marL="0" indent="0">
              <a:buNone/>
            </a:pPr>
            <a:r>
              <a:rPr lang="es-BO" dirty="0" smtClean="0"/>
              <a:t>- </a:t>
            </a:r>
            <a:r>
              <a:rPr lang="es-BO" dirty="0"/>
              <a:t>Distribuyendo responsabilidades entre quienes intervienen. </a:t>
            </a:r>
            <a:endParaRPr lang="es-BO" dirty="0" smtClean="0"/>
          </a:p>
          <a:p>
            <a:pPr marL="0" indent="0">
              <a:buNone/>
            </a:pPr>
            <a:r>
              <a:rPr lang="es-BO" dirty="0" smtClean="0"/>
              <a:t> - Contemplando </a:t>
            </a:r>
            <a:r>
              <a:rPr lang="es-BO" dirty="0"/>
              <a:t>las comunicaciones formales pertinentes. </a:t>
            </a:r>
            <a:endParaRPr lang="es-BO" dirty="0" smtClean="0"/>
          </a:p>
          <a:p>
            <a:pPr marL="0" indent="0">
              <a:buNone/>
            </a:pPr>
            <a:r>
              <a:rPr lang="es-BO" dirty="0" smtClean="0"/>
              <a:t> - Determinando </a:t>
            </a:r>
            <a:r>
              <a:rPr lang="es-BO" dirty="0"/>
              <a:t>los mecanismos de seguimiento. </a:t>
            </a:r>
            <a:r>
              <a:rPr lang="es-BO" dirty="0" smtClean="0"/>
              <a:t>Evaluando</a:t>
            </a:r>
            <a:r>
              <a:rPr lang="es-BO" dirty="0"/>
              <a:t>	la	eficacia	de	las	actuaciones	realizadas</a:t>
            </a:r>
          </a:p>
        </p:txBody>
      </p:sp>
      <p:sp>
        <p:nvSpPr>
          <p:cNvPr id="4" name="Título 1"/>
          <p:cNvSpPr>
            <a:spLocks noGrp="1"/>
          </p:cNvSpPr>
          <p:nvPr>
            <p:ph type="title"/>
          </p:nvPr>
        </p:nvSpPr>
        <p:spPr>
          <a:xfrm>
            <a:off x="1619672" y="624110"/>
            <a:ext cx="7200799" cy="1280890"/>
          </a:xfrm>
        </p:spPr>
        <p:txBody>
          <a:bodyPr>
            <a:normAutofit/>
          </a:bodyPr>
          <a:lstStyle/>
          <a:p>
            <a:r>
              <a:rPr lang="es-BO" dirty="0" smtClean="0"/>
              <a:t> </a:t>
            </a:r>
            <a:r>
              <a:rPr lang="es-BO" dirty="0"/>
              <a:t>Capítulo </a:t>
            </a:r>
            <a:r>
              <a:rPr lang="es-BO" dirty="0" smtClean="0"/>
              <a:t>V.</a:t>
            </a:r>
            <a:r>
              <a:rPr lang="es-BO" dirty="0"/>
              <a:t> El buen trato en la intervención ante la violencia </a:t>
            </a:r>
          </a:p>
        </p:txBody>
      </p:sp>
    </p:spTree>
    <p:extLst>
      <p:ext uri="{BB962C8B-B14F-4D97-AF65-F5344CB8AC3E}">
        <p14:creationId xmlns:p14="http://schemas.microsoft.com/office/powerpoint/2010/main" val="312343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3649" y="476672"/>
            <a:ext cx="7130752" cy="5904656"/>
          </a:xfrm>
        </p:spPr>
        <p:txBody>
          <a:bodyPr>
            <a:normAutofit fontScale="92500" lnSpcReduction="10000"/>
          </a:bodyPr>
          <a:lstStyle/>
          <a:p>
            <a:pPr marL="0" indent="0">
              <a:buNone/>
            </a:pPr>
            <a:r>
              <a:rPr lang="es-BO" b="1" dirty="0"/>
              <a:t>• Integral, que aborde aspectos:</a:t>
            </a:r>
          </a:p>
          <a:p>
            <a:r>
              <a:rPr lang="es-BO" dirty="0" smtClean="0"/>
              <a:t> </a:t>
            </a:r>
            <a:r>
              <a:rPr lang="es-BO" dirty="0"/>
              <a:t>Cognitivos: construcción de la propia identidad, revisión de los mitos y creencias relativos a la masculinidad y la feminidad, los ideales del “amor romántico”, el sexismo interiorizado, proyectos de vida</a:t>
            </a:r>
            <a:r>
              <a:rPr lang="es-BO" dirty="0" smtClean="0"/>
              <a:t>.</a:t>
            </a:r>
          </a:p>
          <a:p>
            <a:r>
              <a:rPr lang="es-BO" dirty="0" smtClean="0"/>
              <a:t> </a:t>
            </a:r>
            <a:r>
              <a:rPr lang="es-BO" dirty="0"/>
              <a:t>Afectivos: autoestima, aceptación, expresión de emociones, empatía, comunicación</a:t>
            </a:r>
            <a:r>
              <a:rPr lang="es-BO" dirty="0" smtClean="0"/>
              <a:t>. </a:t>
            </a:r>
          </a:p>
          <a:p>
            <a:r>
              <a:rPr lang="es-BO" dirty="0" smtClean="0"/>
              <a:t> </a:t>
            </a:r>
            <a:r>
              <a:rPr lang="es-BO" dirty="0"/>
              <a:t>Conductuales:	trabajar	la	resolución	de	conflictos,	y	aprender	a	afrontar	</a:t>
            </a:r>
            <a:r>
              <a:rPr lang="es-BO" dirty="0" smtClean="0"/>
              <a:t> la </a:t>
            </a:r>
            <a:r>
              <a:rPr lang="es-BO" dirty="0"/>
              <a:t>ansiedad, el miedo, la frustración y la dependencia, reforzar la </a:t>
            </a:r>
            <a:r>
              <a:rPr lang="es-BO" dirty="0" smtClean="0"/>
              <a:t>auto­nomía </a:t>
            </a:r>
            <a:r>
              <a:rPr lang="es-BO" dirty="0"/>
              <a:t>personal, el empoderamiento y el liderazgo</a:t>
            </a:r>
            <a:r>
              <a:rPr lang="es-BO" dirty="0" smtClean="0"/>
              <a:t>.</a:t>
            </a:r>
          </a:p>
          <a:p>
            <a:r>
              <a:rPr lang="es-BO" dirty="0" smtClean="0"/>
              <a:t> </a:t>
            </a:r>
            <a:r>
              <a:rPr lang="es-BO" dirty="0"/>
              <a:t>Sociales: relaciones interpersonales, afrontamiento de situaciones de </a:t>
            </a:r>
            <a:r>
              <a:rPr lang="es-BO" dirty="0" smtClean="0"/>
              <a:t>violencia, </a:t>
            </a:r>
            <a:r>
              <a:rPr lang="es-BO" dirty="0"/>
              <a:t>habilidades sociales, habilidades de comunicación</a:t>
            </a:r>
            <a:r>
              <a:rPr lang="es-BO" dirty="0" smtClean="0"/>
              <a:t>.</a:t>
            </a:r>
            <a:endParaRPr lang="es-BO" dirty="0"/>
          </a:p>
          <a:p>
            <a:r>
              <a:rPr lang="es-BO" dirty="0" smtClean="0"/>
              <a:t>Éticos </a:t>
            </a:r>
            <a:r>
              <a:rPr lang="es-BO" dirty="0"/>
              <a:t>y morales:	Clarificación	de	los	valores	que	inspiran	los	Derechos	Humanos y la convivencia democrática, el concepto de dignidad y la </a:t>
            </a:r>
            <a:r>
              <a:rPr lang="es-BO" dirty="0" smtClean="0"/>
              <a:t>exi­gencia </a:t>
            </a:r>
            <a:r>
              <a:rPr lang="es-BO" dirty="0"/>
              <a:t>de respeto a la libertad y la integridad de todos los seres humanos</a:t>
            </a:r>
            <a:r>
              <a:rPr lang="es-BO" dirty="0" smtClean="0"/>
              <a:t>. </a:t>
            </a:r>
            <a:r>
              <a:rPr lang="es-BO" dirty="0"/>
              <a:t>Reconocimiento de los límites de nuestra propia libertad y necesidad de responsabilizarnos de nuestras acciones.</a:t>
            </a:r>
          </a:p>
        </p:txBody>
      </p:sp>
    </p:spTree>
    <p:extLst>
      <p:ext uri="{BB962C8B-B14F-4D97-AF65-F5344CB8AC3E}">
        <p14:creationId xmlns:p14="http://schemas.microsoft.com/office/powerpoint/2010/main" val="191625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3649" y="908720"/>
            <a:ext cx="7130752" cy="5688632"/>
          </a:xfrm>
        </p:spPr>
        <p:txBody>
          <a:bodyPr>
            <a:normAutofit fontScale="92500" lnSpcReduction="20000"/>
          </a:bodyPr>
          <a:lstStyle/>
          <a:p>
            <a:pPr marL="0" indent="0">
              <a:buNone/>
            </a:pPr>
            <a:r>
              <a:rPr lang="es-BO" b="1" dirty="0"/>
              <a:t>Propuesta para trabajar la educación emocional</a:t>
            </a:r>
          </a:p>
          <a:p>
            <a:pPr>
              <a:buAutoNum type="arabicPeriod"/>
            </a:pPr>
            <a:r>
              <a:rPr lang="es-BO" dirty="0" smtClean="0"/>
              <a:t>Conocer </a:t>
            </a:r>
            <a:r>
              <a:rPr lang="es-BO" dirty="0"/>
              <a:t>y nombrar diferentes emociones. </a:t>
            </a:r>
            <a:endParaRPr lang="es-BO" dirty="0" smtClean="0"/>
          </a:p>
          <a:p>
            <a:pPr>
              <a:buAutoNum type="arabicPeriod"/>
            </a:pPr>
            <a:r>
              <a:rPr lang="es-BO" dirty="0" smtClean="0"/>
              <a:t> </a:t>
            </a:r>
            <a:r>
              <a:rPr lang="es-BO" dirty="0"/>
              <a:t>Aprender a identificar los propios sentimientos </a:t>
            </a:r>
            <a:endParaRPr lang="es-BO" dirty="0" smtClean="0"/>
          </a:p>
          <a:p>
            <a:pPr>
              <a:buAutoNum type="arabicPeriod"/>
            </a:pPr>
            <a:r>
              <a:rPr lang="es-BO" dirty="0" smtClean="0"/>
              <a:t> </a:t>
            </a:r>
            <a:r>
              <a:rPr lang="es-BO" dirty="0"/>
              <a:t>Identificar los sentimientos en otras personas. </a:t>
            </a:r>
            <a:endParaRPr lang="es-BO" dirty="0" smtClean="0"/>
          </a:p>
          <a:p>
            <a:pPr>
              <a:buAutoNum type="arabicPeriod"/>
            </a:pPr>
            <a:r>
              <a:rPr lang="es-BO" dirty="0" smtClean="0"/>
              <a:t> </a:t>
            </a:r>
            <a:r>
              <a:rPr lang="es-BO" dirty="0"/>
              <a:t>Facilitar la expresión de las emociones y los sentimientos. </a:t>
            </a:r>
            <a:endParaRPr lang="es-BO" dirty="0" smtClean="0"/>
          </a:p>
          <a:p>
            <a:pPr>
              <a:buAutoNum type="arabicPeriod"/>
            </a:pPr>
            <a:r>
              <a:rPr lang="es-BO" dirty="0" smtClean="0"/>
              <a:t> </a:t>
            </a:r>
            <a:r>
              <a:rPr lang="es-BO" dirty="0"/>
              <a:t>Trabajar la empatía para entender lo que siente otra persona. </a:t>
            </a:r>
            <a:endParaRPr lang="es-BO" dirty="0" smtClean="0"/>
          </a:p>
          <a:p>
            <a:pPr>
              <a:buAutoNum type="arabicPeriod"/>
            </a:pPr>
            <a:r>
              <a:rPr lang="es-BO" dirty="0" smtClean="0"/>
              <a:t> </a:t>
            </a:r>
            <a:r>
              <a:rPr lang="es-BO" dirty="0"/>
              <a:t>Entrenar la canalización y el tránsito de unas emociones a otras. </a:t>
            </a:r>
            <a:endParaRPr lang="es-BO" dirty="0" smtClean="0"/>
          </a:p>
          <a:p>
            <a:pPr>
              <a:buAutoNum type="arabicPeriod"/>
            </a:pPr>
            <a:r>
              <a:rPr lang="es-BO" dirty="0" smtClean="0"/>
              <a:t> </a:t>
            </a:r>
            <a:r>
              <a:rPr lang="es-BO" dirty="0"/>
              <a:t>Entrenar el autocontrol de la agresividad y el miedo</a:t>
            </a:r>
            <a:r>
              <a:rPr lang="es-BO" dirty="0" smtClean="0"/>
              <a:t>.</a:t>
            </a:r>
          </a:p>
          <a:p>
            <a:pPr>
              <a:buAutoNum type="arabicPeriod"/>
            </a:pPr>
            <a:r>
              <a:rPr lang="es-BO" dirty="0" smtClean="0"/>
              <a:t> </a:t>
            </a:r>
            <a:r>
              <a:rPr lang="es-BO" dirty="0"/>
              <a:t>Entrenar habilidades sociales. </a:t>
            </a:r>
            <a:endParaRPr lang="es-BO" dirty="0" smtClean="0"/>
          </a:p>
          <a:p>
            <a:pPr>
              <a:buAutoNum type="arabicPeriod"/>
            </a:pPr>
            <a:r>
              <a:rPr lang="es-BO" dirty="0" smtClean="0"/>
              <a:t> </a:t>
            </a:r>
            <a:r>
              <a:rPr lang="es-BO" dirty="0"/>
              <a:t>Identificar lo que “quiero y me gusta”, así como lo que “no quiero y no me gusta”. </a:t>
            </a:r>
            <a:endParaRPr lang="es-BO" dirty="0" smtClean="0"/>
          </a:p>
          <a:p>
            <a:pPr>
              <a:buAutoNum type="arabicPeriod"/>
            </a:pPr>
            <a:r>
              <a:rPr lang="es-BO" dirty="0" smtClean="0"/>
              <a:t> </a:t>
            </a:r>
            <a:r>
              <a:rPr lang="es-BO" dirty="0"/>
              <a:t>Desarrollar la asertividad para llegar a expresar las propias ideas sin </a:t>
            </a:r>
            <a:r>
              <a:rPr lang="es-BO" dirty="0" smtClean="0"/>
              <a:t>agresividad</a:t>
            </a:r>
            <a:r>
              <a:rPr lang="es-BO" dirty="0"/>
              <a:t>. </a:t>
            </a:r>
            <a:endParaRPr lang="es-BO" dirty="0" smtClean="0"/>
          </a:p>
          <a:p>
            <a:pPr>
              <a:buAutoNum type="arabicPeriod"/>
            </a:pPr>
            <a:r>
              <a:rPr lang="es-BO" dirty="0" smtClean="0"/>
              <a:t> </a:t>
            </a:r>
            <a:r>
              <a:rPr lang="es-BO" dirty="0"/>
              <a:t>Desarrollar la libertad de decir “sí”, y de decir “</a:t>
            </a:r>
            <a:r>
              <a:rPr lang="es-BO" dirty="0" smtClean="0"/>
              <a:t>no”.</a:t>
            </a:r>
          </a:p>
          <a:p>
            <a:pPr>
              <a:buAutoNum type="arabicPeriod"/>
            </a:pPr>
            <a:r>
              <a:rPr lang="es-BO" dirty="0" smtClean="0"/>
              <a:t> </a:t>
            </a:r>
            <a:r>
              <a:rPr lang="es-BO" dirty="0"/>
              <a:t>Desarrollar la aceptación de un “sí” o un “no”, y controlar la frustración. </a:t>
            </a:r>
            <a:endParaRPr lang="es-BO" dirty="0" smtClean="0"/>
          </a:p>
          <a:p>
            <a:pPr>
              <a:buAutoNum type="arabicPeriod"/>
            </a:pPr>
            <a:r>
              <a:rPr lang="es-BO" dirty="0" smtClean="0"/>
              <a:t> </a:t>
            </a:r>
            <a:r>
              <a:rPr lang="es-BO" dirty="0"/>
              <a:t>Desarrollar la capacidad de resiliencia.</a:t>
            </a:r>
          </a:p>
        </p:txBody>
      </p:sp>
    </p:spTree>
    <p:extLst>
      <p:ext uri="{BB962C8B-B14F-4D97-AF65-F5344CB8AC3E}">
        <p14:creationId xmlns:p14="http://schemas.microsoft.com/office/powerpoint/2010/main" val="165944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BO" dirty="0"/>
              <a:t>En todos los casos </a:t>
            </a:r>
            <a:r>
              <a:rPr lang="es-BO" dirty="0" smtClean="0"/>
              <a:t>de violencia se </a:t>
            </a:r>
            <a:r>
              <a:rPr lang="es-BO" dirty="0"/>
              <a:t>procurará:</a:t>
            </a:r>
          </a:p>
          <a:p>
            <a:pPr marL="0" indent="0">
              <a:buNone/>
            </a:pPr>
            <a:r>
              <a:rPr lang="es-BO" dirty="0"/>
              <a:t>•	Actuar	de	manera	inmediata. </a:t>
            </a:r>
            <a:endParaRPr lang="es-BO" dirty="0" smtClean="0"/>
          </a:p>
          <a:p>
            <a:pPr marL="0" indent="0">
              <a:buNone/>
            </a:pPr>
            <a:r>
              <a:rPr lang="es-BO" dirty="0" smtClean="0"/>
              <a:t>•</a:t>
            </a:r>
            <a:r>
              <a:rPr lang="es-BO" dirty="0"/>
              <a:t>	Garantizar	la	protección	de	las	menores. </a:t>
            </a:r>
            <a:endParaRPr lang="es-BO" dirty="0" smtClean="0"/>
          </a:p>
          <a:p>
            <a:pPr marL="0" indent="0">
              <a:buNone/>
            </a:pPr>
            <a:r>
              <a:rPr lang="es-BO" dirty="0" smtClean="0"/>
              <a:t>•</a:t>
            </a:r>
            <a:r>
              <a:rPr lang="es-BO" dirty="0"/>
              <a:t>	Preservar	su	intimidad	y	la	de	sus	familias	o	responsables	legales. </a:t>
            </a:r>
            <a:endParaRPr lang="es-BO" dirty="0" smtClean="0"/>
          </a:p>
          <a:p>
            <a:pPr marL="0" indent="0">
              <a:buNone/>
            </a:pPr>
            <a:r>
              <a:rPr lang="es-BO" dirty="0" smtClean="0"/>
              <a:t>•</a:t>
            </a:r>
            <a:r>
              <a:rPr lang="es-BO" dirty="0"/>
              <a:t>	No	duplicar	intervenciones	y	evitar	dilaciones	innecesarias.</a:t>
            </a:r>
          </a:p>
        </p:txBody>
      </p:sp>
      <p:sp>
        <p:nvSpPr>
          <p:cNvPr id="4" name="Título 1"/>
          <p:cNvSpPr>
            <a:spLocks noGrp="1"/>
          </p:cNvSpPr>
          <p:nvPr>
            <p:ph type="title"/>
          </p:nvPr>
        </p:nvSpPr>
        <p:spPr>
          <a:xfrm>
            <a:off x="1333601" y="332656"/>
            <a:ext cx="7200799" cy="1280890"/>
          </a:xfrm>
        </p:spPr>
        <p:txBody>
          <a:bodyPr>
            <a:normAutofit fontScale="90000"/>
          </a:bodyPr>
          <a:lstStyle/>
          <a:p>
            <a:r>
              <a:rPr lang="es-BO" dirty="0" smtClean="0"/>
              <a:t> </a:t>
            </a:r>
            <a:r>
              <a:rPr lang="es-BO" dirty="0"/>
              <a:t>Capítulo </a:t>
            </a:r>
            <a:r>
              <a:rPr lang="es-BO" dirty="0" smtClean="0"/>
              <a:t>VI. </a:t>
            </a:r>
            <a:r>
              <a:rPr lang="es-BO" dirty="0"/>
              <a:t>Aplicación del Protocolo de actuación ante casos de violencia </a:t>
            </a:r>
            <a:br>
              <a:rPr lang="es-BO" dirty="0"/>
            </a:br>
            <a:endParaRPr lang="es-BO" dirty="0"/>
          </a:p>
        </p:txBody>
      </p:sp>
    </p:spTree>
    <p:extLst>
      <p:ext uri="{BB962C8B-B14F-4D97-AF65-F5344CB8AC3E}">
        <p14:creationId xmlns:p14="http://schemas.microsoft.com/office/powerpoint/2010/main" val="87632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Aplicación del Protocolo paso a paso</a:t>
            </a:r>
          </a:p>
        </p:txBody>
      </p:sp>
      <p:sp>
        <p:nvSpPr>
          <p:cNvPr id="3" name="Marcador de contenido 2"/>
          <p:cNvSpPr>
            <a:spLocks noGrp="1"/>
          </p:cNvSpPr>
          <p:nvPr>
            <p:ph idx="1"/>
          </p:nvPr>
        </p:nvSpPr>
        <p:spPr/>
        <p:txBody>
          <a:bodyPr>
            <a:normAutofit fontScale="92500" lnSpcReduction="20000"/>
          </a:bodyPr>
          <a:lstStyle/>
          <a:p>
            <a:r>
              <a:rPr lang="es-BO" dirty="0"/>
              <a:t>Paso 1. Identificación y comunicación de la </a:t>
            </a:r>
            <a:r>
              <a:rPr lang="es-BO" dirty="0" smtClean="0"/>
              <a:t>situación</a:t>
            </a:r>
          </a:p>
          <a:p>
            <a:r>
              <a:rPr lang="es-BO" dirty="0"/>
              <a:t>Paso 2. Actuaciones </a:t>
            </a:r>
            <a:r>
              <a:rPr lang="es-BO" dirty="0" smtClean="0"/>
              <a:t>inmediatas</a:t>
            </a:r>
          </a:p>
          <a:p>
            <a:r>
              <a:rPr lang="es-BO" dirty="0"/>
              <a:t>Paso 3. Medidas de </a:t>
            </a:r>
            <a:r>
              <a:rPr lang="es-BO" dirty="0" smtClean="0"/>
              <a:t>urgencia</a:t>
            </a:r>
          </a:p>
          <a:p>
            <a:r>
              <a:rPr lang="es-BO" dirty="0"/>
              <a:t>Paso 4. Traslado a las familias o responsables legales del </a:t>
            </a:r>
            <a:r>
              <a:rPr lang="es-BO" dirty="0" smtClean="0"/>
              <a:t>alumnado</a:t>
            </a:r>
          </a:p>
          <a:p>
            <a:r>
              <a:rPr lang="es-BO" dirty="0"/>
              <a:t>Paso 5. Traslado al resto de profesionales que atienden a la alumna víctima de violencia de </a:t>
            </a:r>
            <a:r>
              <a:rPr lang="es-BO" dirty="0" smtClean="0"/>
              <a:t>género</a:t>
            </a:r>
          </a:p>
          <a:p>
            <a:r>
              <a:rPr lang="es-BO" dirty="0"/>
              <a:t>Paso 6. Recogida de información de distintas </a:t>
            </a:r>
            <a:r>
              <a:rPr lang="es-BO" dirty="0" smtClean="0"/>
              <a:t>fuentes</a:t>
            </a:r>
          </a:p>
          <a:p>
            <a:r>
              <a:rPr lang="es-BO" dirty="0"/>
              <a:t>Paso 7. Aplicación de correcciones y medidas </a:t>
            </a:r>
            <a:r>
              <a:rPr lang="es-BO" dirty="0" smtClean="0"/>
              <a:t>disciplinaria</a:t>
            </a:r>
          </a:p>
          <a:p>
            <a:r>
              <a:rPr lang="es-BO" dirty="0"/>
              <a:t>Paso 8</a:t>
            </a:r>
            <a:r>
              <a:rPr lang="es-BO" dirty="0" smtClean="0"/>
              <a:t>. </a:t>
            </a:r>
            <a:r>
              <a:rPr lang="es-BO" dirty="0"/>
              <a:t>Medidas y actuaciones a </a:t>
            </a:r>
            <a:r>
              <a:rPr lang="es-BO" dirty="0" smtClean="0"/>
              <a:t>definir</a:t>
            </a:r>
          </a:p>
          <a:p>
            <a:r>
              <a:rPr lang="es-BO" dirty="0"/>
              <a:t>Paso </a:t>
            </a:r>
            <a:r>
              <a:rPr lang="es-BO" dirty="0" smtClean="0"/>
              <a:t>9. Seguimiento del caso</a:t>
            </a:r>
            <a:endParaRPr lang="es-BO" dirty="0"/>
          </a:p>
        </p:txBody>
      </p:sp>
    </p:spTree>
    <p:extLst>
      <p:ext uri="{BB962C8B-B14F-4D97-AF65-F5344CB8AC3E}">
        <p14:creationId xmlns:p14="http://schemas.microsoft.com/office/powerpoint/2010/main" val="120496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62926" y="1052736"/>
            <a:ext cx="7358114" cy="4896544"/>
          </a:xfrm>
        </p:spPr>
        <p:txBody>
          <a:bodyPr>
            <a:normAutofit/>
          </a:bodyPr>
          <a:lstStyle/>
          <a:p>
            <a:r>
              <a:rPr lang="es-CO" b="1" dirty="0"/>
              <a:t>NECESIDADES DE LOS HIJOS</a:t>
            </a:r>
            <a:endParaRPr lang="es-ES" dirty="0"/>
          </a:p>
          <a:p>
            <a:pPr lvl="0"/>
            <a:r>
              <a:rPr lang="es-CO" dirty="0"/>
              <a:t>a) Necesidad de tener entre hermanos un trato con equidad</a:t>
            </a:r>
            <a:endParaRPr lang="es-ES" dirty="0"/>
          </a:p>
          <a:p>
            <a:pPr lvl="0"/>
            <a:r>
              <a:rPr lang="es-CO" dirty="0"/>
              <a:t>b) Necesidad de un ambiente familiar estable y libre de violencia</a:t>
            </a:r>
            <a:endParaRPr lang="es-ES" dirty="0"/>
          </a:p>
          <a:p>
            <a:pPr lvl="0"/>
            <a:r>
              <a:rPr lang="es-CO" dirty="0"/>
              <a:t>c) Necesidad de ser educados sin el uso de la violencia</a:t>
            </a:r>
            <a:endParaRPr lang="es-ES" dirty="0"/>
          </a:p>
          <a:p>
            <a:pPr lvl="0"/>
            <a:r>
              <a:rPr lang="es-CO" dirty="0"/>
              <a:t>d) Necesidad de afecto/cariño </a:t>
            </a:r>
            <a:endParaRPr lang="es-ES" dirty="0"/>
          </a:p>
          <a:p>
            <a:pPr lvl="0"/>
            <a:r>
              <a:rPr lang="es-CO" dirty="0"/>
              <a:t>e) Necesidad de sentirse seguros</a:t>
            </a:r>
            <a:endParaRPr lang="es-ES" dirty="0"/>
          </a:p>
          <a:p>
            <a:pPr lvl="0"/>
            <a:r>
              <a:rPr lang="es-CO" dirty="0"/>
              <a:t>f) Necesidad de aprendizaje con ejemplos</a:t>
            </a:r>
            <a:endParaRPr lang="es-ES" dirty="0"/>
          </a:p>
          <a:p>
            <a:pPr lvl="0"/>
            <a:r>
              <a:rPr lang="es-CO" dirty="0"/>
              <a:t>g) Necesidad de protección y cuidado</a:t>
            </a:r>
            <a:endParaRPr lang="es-ES" dirty="0"/>
          </a:p>
          <a:p>
            <a:pPr lvl="0"/>
            <a:r>
              <a:rPr lang="es-CO" dirty="0"/>
              <a:t>h) Necesidad de contar con la confianza y comprensión entre padres e hijos </a:t>
            </a:r>
            <a:endParaRPr lang="es-ES" dirty="0"/>
          </a:p>
          <a:p>
            <a:endParaRPr lang="es-ES" dirty="0"/>
          </a:p>
        </p:txBody>
      </p:sp>
    </p:spTree>
    <p:extLst>
      <p:ext uri="{BB962C8B-B14F-4D97-AF65-F5344CB8AC3E}">
        <p14:creationId xmlns:p14="http://schemas.microsoft.com/office/powerpoint/2010/main" val="427032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10" name="2 Subtítulo"/>
          <p:cNvSpPr txBox="1">
            <a:spLocks/>
          </p:cNvSpPr>
          <p:nvPr/>
        </p:nvSpPr>
        <p:spPr>
          <a:xfrm>
            <a:off x="719956" y="1146591"/>
            <a:ext cx="7358114" cy="4649211"/>
          </a:xfrm>
          <a:prstGeom prst="rect">
            <a:avLst/>
          </a:prstGeom>
        </p:spPr>
        <p:txBody>
          <a:bodyPr vert="horz" lIns="91440" tIns="45720" rIns="91440" bIns="45720" rtlCol="0" anchor="ctr">
            <a:normAutofit fontScale="40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s-ES" sz="8000" b="1" u="sng" dirty="0" smtClean="0"/>
              <a:t>SUS </a:t>
            </a:r>
            <a:r>
              <a:rPr lang="es-ES" sz="8000" b="1" u="sng" dirty="0" smtClean="0"/>
              <a:t>DERECHOS:</a:t>
            </a:r>
          </a:p>
          <a:p>
            <a:pPr marL="18288" indent="0">
              <a:buNone/>
            </a:pPr>
            <a:r>
              <a:rPr lang="es-ES" sz="8000" dirty="0" smtClean="0"/>
              <a:t>Los derechos que tienen los niños/as adolescentes están enmarcados en :</a:t>
            </a:r>
          </a:p>
          <a:p>
            <a:r>
              <a:rPr lang="es-ES" sz="8000" dirty="0" smtClean="0"/>
              <a:t>CPE</a:t>
            </a:r>
          </a:p>
          <a:p>
            <a:r>
              <a:rPr lang="es-ES" sz="8000" dirty="0" smtClean="0"/>
              <a:t>Declaración Universal de los Derechos Humanos.</a:t>
            </a:r>
          </a:p>
          <a:p>
            <a:r>
              <a:rPr lang="es-ES" sz="8000" dirty="0" smtClean="0"/>
              <a:t>CNNA</a:t>
            </a:r>
          </a:p>
          <a:p>
            <a:r>
              <a:rPr lang="es-ES" sz="8000" dirty="0" smtClean="0"/>
              <a:t>CP</a:t>
            </a:r>
          </a:p>
          <a:p>
            <a:r>
              <a:rPr lang="es-ES" sz="8000" dirty="0" smtClean="0"/>
              <a:t>CF</a:t>
            </a:r>
          </a:p>
          <a:p>
            <a:endParaRPr lang="es-ES" dirty="0"/>
          </a:p>
        </p:txBody>
      </p:sp>
      <p:pic>
        <p:nvPicPr>
          <p:cNvPr id="11" name="Picture 4" descr="http://ts2.mm.bing.net/th?id=H.4754211896820217&amp;pid=1.7&amp;w=156&amp;h=13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150" y="4624752"/>
            <a:ext cx="2520280" cy="17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349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curvada hacia arriba"/>
          <p:cNvSpPr/>
          <p:nvPr/>
        </p:nvSpPr>
        <p:spPr>
          <a:xfrm>
            <a:off x="264867" y="5214950"/>
            <a:ext cx="8856984" cy="164305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GRACIAS…</a:t>
            </a:r>
            <a:endParaRPr lang="es-ES" sz="2400" b="1" dirty="0">
              <a:solidFill>
                <a:schemeClr val="tx1"/>
              </a:solidFill>
            </a:endParaRPr>
          </a:p>
        </p:txBody>
      </p:sp>
      <p:pic>
        <p:nvPicPr>
          <p:cNvPr id="9218" name="Picture 2" descr="http://pensamientos.biz/wp-content/uploads/2013/02/pensamientos-cristianos-amist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 y="0"/>
            <a:ext cx="9036496" cy="5214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5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10" name="2 Subtítulo"/>
          <p:cNvSpPr txBox="1">
            <a:spLocks/>
          </p:cNvSpPr>
          <p:nvPr/>
        </p:nvSpPr>
        <p:spPr>
          <a:xfrm>
            <a:off x="719956" y="1146591"/>
            <a:ext cx="7358114" cy="4649211"/>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s-ES" dirty="0"/>
          </a:p>
        </p:txBody>
      </p:sp>
      <p:pic>
        <p:nvPicPr>
          <p:cNvPr id="11" name="Picture 4" descr="http://ts2.mm.bing.net/th?id=H.4754211896820217&amp;pid=1.7&amp;w=156&amp;h=13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150" y="4624752"/>
            <a:ext cx="2520280" cy="1785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99307" y="1060378"/>
            <a:ext cx="4885706" cy="4662815"/>
          </a:xfrm>
          <a:prstGeom prst="rect">
            <a:avLst/>
          </a:prstGeom>
        </p:spPr>
        <p:txBody>
          <a:bodyPr wrap="square">
            <a:spAutoFit/>
          </a:bodyPr>
          <a:lstStyle/>
          <a:p>
            <a:pPr algn="ctr">
              <a:lnSpc>
                <a:spcPct val="150000"/>
              </a:lnSpc>
            </a:pPr>
            <a:r>
              <a:rPr lang="es-BO" dirty="0"/>
              <a:t>La educación </a:t>
            </a:r>
            <a:r>
              <a:rPr lang="es-BO" dirty="0" smtClean="0"/>
              <a:t> en la familia es </a:t>
            </a:r>
            <a:r>
              <a:rPr lang="es-BO" dirty="0"/>
              <a:t>uno de los instrumentos más potentes con el que contamos para lograr cambios reales en materia de igualdad, ya que los modelos de </a:t>
            </a:r>
            <a:r>
              <a:rPr lang="es-BO" dirty="0" smtClean="0"/>
              <a:t>comportamiento </a:t>
            </a:r>
            <a:r>
              <a:rPr lang="es-BO" dirty="0"/>
              <a:t>y valores que se adquieren en la infancia y en la juventud van a condicionar y modelar la construcción de la propia identidad, y las relaciones que se van a </a:t>
            </a:r>
            <a:r>
              <a:rPr lang="es-BO" dirty="0" smtClean="0"/>
              <a:t>establecer </a:t>
            </a:r>
            <a:r>
              <a:rPr lang="es-BO" dirty="0"/>
              <a:t>con las y los demás, en el centro y en la sociedad del mañana</a:t>
            </a:r>
          </a:p>
        </p:txBody>
      </p:sp>
    </p:spTree>
    <p:extLst>
      <p:ext uri="{BB962C8B-B14F-4D97-AF65-F5344CB8AC3E}">
        <p14:creationId xmlns:p14="http://schemas.microsoft.com/office/powerpoint/2010/main" val="1872519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10" name="2 Subtítulo"/>
          <p:cNvSpPr txBox="1">
            <a:spLocks/>
          </p:cNvSpPr>
          <p:nvPr/>
        </p:nvSpPr>
        <p:spPr>
          <a:xfrm>
            <a:off x="719956" y="1146591"/>
            <a:ext cx="7358114" cy="4649211"/>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endParaRPr lang="es-ES" dirty="0"/>
          </a:p>
        </p:txBody>
      </p:sp>
      <p:sp>
        <p:nvSpPr>
          <p:cNvPr id="2" name="Rectángulo 1"/>
          <p:cNvSpPr/>
          <p:nvPr/>
        </p:nvSpPr>
        <p:spPr>
          <a:xfrm>
            <a:off x="1259632" y="899328"/>
            <a:ext cx="7261206" cy="5585503"/>
          </a:xfrm>
          <a:prstGeom prst="rect">
            <a:avLst/>
          </a:prstGeom>
        </p:spPr>
        <p:txBody>
          <a:bodyPr wrap="square">
            <a:spAutoFit/>
          </a:bodyPr>
          <a:lstStyle/>
          <a:p>
            <a:pPr>
              <a:lnSpc>
                <a:spcPct val="150000"/>
              </a:lnSpc>
            </a:pPr>
            <a:r>
              <a:rPr lang="es-BO" sz="1600" dirty="0"/>
              <a:t>A través de estos seis capítulos, la guía persigue tres objetivos: </a:t>
            </a:r>
            <a:endParaRPr lang="es-BO" sz="1600" dirty="0" smtClean="0"/>
          </a:p>
          <a:p>
            <a:pPr>
              <a:lnSpc>
                <a:spcPct val="150000"/>
              </a:lnSpc>
            </a:pPr>
            <a:r>
              <a:rPr lang="es-BO" sz="1600" dirty="0" smtClean="0"/>
              <a:t>•Propiciar </a:t>
            </a:r>
            <a:r>
              <a:rPr lang="es-BO" sz="1600" dirty="0"/>
              <a:t>la reflexión, sensibilización y formación de la Comunidad </a:t>
            </a:r>
            <a:r>
              <a:rPr lang="es-BO" sz="1600" dirty="0" smtClean="0"/>
              <a:t> </a:t>
            </a:r>
            <a:r>
              <a:rPr lang="es-BO" sz="1600" dirty="0"/>
              <a:t>en torno a la violencia de género. </a:t>
            </a:r>
            <a:endParaRPr lang="es-BO" sz="1600" dirty="0" smtClean="0"/>
          </a:p>
          <a:p>
            <a:pPr>
              <a:lnSpc>
                <a:spcPct val="150000"/>
              </a:lnSpc>
            </a:pPr>
            <a:r>
              <a:rPr lang="es-BO" sz="1600" dirty="0" smtClean="0"/>
              <a:t>•Ofrecer </a:t>
            </a:r>
            <a:r>
              <a:rPr lang="es-BO" sz="1600" dirty="0"/>
              <a:t>orientaciones para asegurar el buen trato en la aplicación del </a:t>
            </a:r>
            <a:r>
              <a:rPr lang="es-BO" sz="1600" dirty="0" smtClean="0"/>
              <a:t>Protocolo </a:t>
            </a:r>
            <a:r>
              <a:rPr lang="es-BO" sz="1600" dirty="0"/>
              <a:t>en los centros educativos. </a:t>
            </a:r>
            <a:endParaRPr lang="es-BO" sz="1600" dirty="0" smtClean="0"/>
          </a:p>
          <a:p>
            <a:pPr>
              <a:lnSpc>
                <a:spcPct val="150000"/>
              </a:lnSpc>
            </a:pPr>
            <a:r>
              <a:rPr lang="es-BO" sz="1600" dirty="0" smtClean="0"/>
              <a:t>•Proporcionar </a:t>
            </a:r>
            <a:r>
              <a:rPr lang="es-BO" sz="1600" dirty="0"/>
              <a:t>recursos para la aplicación eficaz y facilitar el registro de los pasos que establece el Protocolo de actuación en casos de violencia </a:t>
            </a:r>
            <a:endParaRPr lang="es-BO" sz="1600" dirty="0" smtClean="0"/>
          </a:p>
          <a:p>
            <a:pPr>
              <a:lnSpc>
                <a:spcPct val="150000"/>
              </a:lnSpc>
            </a:pPr>
            <a:r>
              <a:rPr lang="es-BO" sz="1600" b="1" dirty="0" smtClean="0"/>
              <a:t>Capítulo </a:t>
            </a:r>
            <a:r>
              <a:rPr lang="es-BO" sz="1600" b="1" dirty="0"/>
              <a:t>I. </a:t>
            </a:r>
            <a:r>
              <a:rPr lang="es-BO" sz="1600" dirty="0"/>
              <a:t>Situándonos ante el problema de la Violencia </a:t>
            </a:r>
            <a:endParaRPr lang="es-BO" sz="1600" dirty="0" smtClean="0"/>
          </a:p>
          <a:p>
            <a:pPr>
              <a:lnSpc>
                <a:spcPct val="150000"/>
              </a:lnSpc>
            </a:pPr>
            <a:r>
              <a:rPr lang="es-BO" sz="1600" b="1" dirty="0" smtClean="0"/>
              <a:t>Capítulo </a:t>
            </a:r>
            <a:r>
              <a:rPr lang="es-BO" sz="1600" b="1" dirty="0"/>
              <a:t>II</a:t>
            </a:r>
            <a:r>
              <a:rPr lang="es-BO" sz="1600" dirty="0"/>
              <a:t>. Violencia </a:t>
            </a:r>
            <a:r>
              <a:rPr lang="es-BO" sz="1600" dirty="0" smtClean="0"/>
              <a:t>en la adolescencia</a:t>
            </a:r>
          </a:p>
          <a:p>
            <a:pPr>
              <a:lnSpc>
                <a:spcPct val="150000"/>
              </a:lnSpc>
            </a:pPr>
            <a:r>
              <a:rPr lang="es-BO" sz="1600" b="1" dirty="0" smtClean="0"/>
              <a:t>Capítulo </a:t>
            </a:r>
            <a:r>
              <a:rPr lang="es-BO" sz="1600" b="1" dirty="0"/>
              <a:t>III. </a:t>
            </a:r>
            <a:r>
              <a:rPr lang="es-BO" sz="1600" dirty="0"/>
              <a:t>Violencia </a:t>
            </a:r>
            <a:r>
              <a:rPr lang="es-BO" sz="1600" dirty="0" smtClean="0"/>
              <a:t>en la infancia</a:t>
            </a:r>
          </a:p>
          <a:p>
            <a:pPr>
              <a:lnSpc>
                <a:spcPct val="150000"/>
              </a:lnSpc>
            </a:pPr>
            <a:r>
              <a:rPr lang="es-BO" sz="1600" b="1" dirty="0" smtClean="0"/>
              <a:t>Capítulo </a:t>
            </a:r>
            <a:r>
              <a:rPr lang="es-BO" sz="1600" b="1" dirty="0"/>
              <a:t>IV</a:t>
            </a:r>
            <a:r>
              <a:rPr lang="es-BO" sz="1600" dirty="0"/>
              <a:t>. El buen trato en la prevención de la violencia </a:t>
            </a:r>
            <a:endParaRPr lang="es-BO" sz="1600" dirty="0" smtClean="0"/>
          </a:p>
          <a:p>
            <a:pPr>
              <a:lnSpc>
                <a:spcPct val="150000"/>
              </a:lnSpc>
            </a:pPr>
            <a:r>
              <a:rPr lang="es-BO" sz="1600" b="1" dirty="0" smtClean="0"/>
              <a:t>Capítulo </a:t>
            </a:r>
            <a:r>
              <a:rPr lang="es-BO" sz="1600" b="1" dirty="0"/>
              <a:t>V</a:t>
            </a:r>
            <a:r>
              <a:rPr lang="es-BO" sz="1600" dirty="0"/>
              <a:t>. El buen trato en la intervención ante la violencia </a:t>
            </a:r>
            <a:endParaRPr lang="es-BO" sz="1600" dirty="0" smtClean="0"/>
          </a:p>
          <a:p>
            <a:pPr>
              <a:lnSpc>
                <a:spcPct val="150000"/>
              </a:lnSpc>
            </a:pPr>
            <a:r>
              <a:rPr lang="es-BO" sz="1600" b="1" dirty="0" smtClean="0"/>
              <a:t>Capítulo </a:t>
            </a:r>
            <a:r>
              <a:rPr lang="es-BO" sz="1600" b="1" dirty="0"/>
              <a:t>VI. </a:t>
            </a:r>
            <a:r>
              <a:rPr lang="es-BO" sz="1600" dirty="0"/>
              <a:t>Aplicación del Protocolo de actuación ante casos de </a:t>
            </a:r>
            <a:r>
              <a:rPr lang="es-BO" sz="1600" dirty="0" smtClean="0"/>
              <a:t>violencia</a:t>
            </a:r>
            <a:endParaRPr lang="es-BO" sz="1600" dirty="0"/>
          </a:p>
        </p:txBody>
      </p:sp>
    </p:spTree>
    <p:extLst>
      <p:ext uri="{BB962C8B-B14F-4D97-AF65-F5344CB8AC3E}">
        <p14:creationId xmlns:p14="http://schemas.microsoft.com/office/powerpoint/2010/main" val="124226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624110"/>
            <a:ext cx="7200799" cy="1280890"/>
          </a:xfrm>
        </p:spPr>
        <p:txBody>
          <a:bodyPr>
            <a:normAutofit/>
          </a:bodyPr>
          <a:lstStyle/>
          <a:p>
            <a:r>
              <a:rPr lang="es-BO" dirty="0" smtClean="0"/>
              <a:t> </a:t>
            </a:r>
            <a:r>
              <a:rPr lang="es-BO" dirty="0"/>
              <a:t>Capítulo I. Situándonos ante el problema de la Violencia </a:t>
            </a:r>
          </a:p>
        </p:txBody>
      </p:sp>
      <p:sp>
        <p:nvSpPr>
          <p:cNvPr id="3" name="Marcador de contenido 2"/>
          <p:cNvSpPr>
            <a:spLocks noGrp="1"/>
          </p:cNvSpPr>
          <p:nvPr>
            <p:ph idx="1"/>
          </p:nvPr>
        </p:nvSpPr>
        <p:spPr>
          <a:xfrm>
            <a:off x="1691680" y="2132856"/>
            <a:ext cx="6824383" cy="3993646"/>
          </a:xfrm>
        </p:spPr>
        <p:txBody>
          <a:bodyPr>
            <a:normAutofit lnSpcReduction="10000"/>
          </a:bodyPr>
          <a:lstStyle/>
          <a:p>
            <a:r>
              <a:rPr lang="es-BO" dirty="0" smtClean="0"/>
              <a:t>La</a:t>
            </a:r>
            <a:r>
              <a:rPr lang="es-BO" dirty="0"/>
              <a:t>	</a:t>
            </a:r>
            <a:r>
              <a:rPr lang="es-BO" dirty="0" smtClean="0"/>
              <a:t>violencia</a:t>
            </a:r>
            <a:r>
              <a:rPr lang="es-BO" dirty="0"/>
              <a:t>	está	tan	arraigada	y	tan	presente	en	nuestra	</a:t>
            </a:r>
            <a:r>
              <a:rPr lang="es-BO" dirty="0" smtClean="0"/>
              <a:t>sociedad</a:t>
            </a:r>
            <a:r>
              <a:rPr lang="es-BO" dirty="0"/>
              <a:t>	</a:t>
            </a:r>
            <a:r>
              <a:rPr lang="es-BO" dirty="0" smtClean="0"/>
              <a:t>que </a:t>
            </a:r>
            <a:r>
              <a:rPr lang="es-BO" dirty="0"/>
              <a:t>	a	veces	cuesta	identificarla.	</a:t>
            </a:r>
            <a:endParaRPr lang="es-BO" dirty="0" smtClean="0"/>
          </a:p>
          <a:p>
            <a:r>
              <a:rPr lang="es-BO" dirty="0"/>
              <a:t>La violencia de género se apoya en un modelo de sociedad que acepta como normal el uso de la violencia para resolver los conflictos. </a:t>
            </a:r>
            <a:endParaRPr lang="es-BO" dirty="0" smtClean="0"/>
          </a:p>
          <a:p>
            <a:r>
              <a:rPr lang="es-BO" dirty="0" smtClean="0"/>
              <a:t>La </a:t>
            </a:r>
            <a:r>
              <a:rPr lang="es-BO" dirty="0"/>
              <a:t>exposición a modelos violentos, especialmente en la infancia y en la adolescencia, conduce a la justificación y al incremento del riesgo a ejercerla. </a:t>
            </a:r>
            <a:endParaRPr lang="es-BO" dirty="0" smtClean="0"/>
          </a:p>
          <a:p>
            <a:r>
              <a:rPr lang="es-BO" dirty="0" smtClean="0"/>
              <a:t>Es </a:t>
            </a:r>
            <a:r>
              <a:rPr lang="es-BO" dirty="0"/>
              <a:t>por ello que los niños y niñas que crecen en un entorno violento, tienen más posibilidades de reproducir un modelo de relación basado en la violencia, asumiendo roles de dominio, sumisión, inseguridad o dependencia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446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27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3" name="Rectángulo 2"/>
          <p:cNvSpPr/>
          <p:nvPr/>
        </p:nvSpPr>
        <p:spPr>
          <a:xfrm>
            <a:off x="1763688" y="904230"/>
            <a:ext cx="4572000" cy="1366528"/>
          </a:xfrm>
          <a:prstGeom prst="rect">
            <a:avLst/>
          </a:prstGeom>
        </p:spPr>
        <p:txBody>
          <a:bodyPr>
            <a:spAutoFit/>
          </a:bodyPr>
          <a:lstStyle/>
          <a:p>
            <a:pPr>
              <a:lnSpc>
                <a:spcPct val="115000"/>
              </a:lnSpc>
              <a:spcAft>
                <a:spcPts val="0"/>
              </a:spcAft>
            </a:pPr>
            <a:r>
              <a:rPr lang="es-BO" sz="2400" dirty="0">
                <a:ea typeface="Trebuchet MS" panose="020B0603020202020204" pitchFamily="34" charset="0"/>
                <a:cs typeface="Trebuchet MS" panose="020B0603020202020204" pitchFamily="34" charset="0"/>
              </a:rPr>
              <a:t>Entre los agentes socializadores podemos señalar los siguientes: </a:t>
            </a:r>
            <a:endParaRPr lang="es-BO" sz="2400" dirty="0">
              <a:effectLst/>
              <a:ea typeface="Calibri" panose="020F0502020204030204" pitchFamily="34" charset="0"/>
              <a:cs typeface="Calibri" panose="020F0502020204030204" pitchFamily="34" charset="0"/>
            </a:endParaRPr>
          </a:p>
        </p:txBody>
      </p:sp>
      <p:graphicFrame>
        <p:nvGraphicFramePr>
          <p:cNvPr id="12" name="Diagrama 11"/>
          <p:cNvGraphicFramePr/>
          <p:nvPr>
            <p:extLst>
              <p:ext uri="{D42A27DB-BD31-4B8C-83A1-F6EECF244321}">
                <p14:modId xmlns:p14="http://schemas.microsoft.com/office/powerpoint/2010/main" val="2914691739"/>
              </p:ext>
            </p:extLst>
          </p:nvPr>
        </p:nvGraphicFramePr>
        <p:xfrm>
          <a:off x="1585937" y="213285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upo 12"/>
          <p:cNvGrpSpPr/>
          <p:nvPr/>
        </p:nvGrpSpPr>
        <p:grpSpPr>
          <a:xfrm>
            <a:off x="5364088" y="2269874"/>
            <a:ext cx="1172784" cy="1172784"/>
            <a:chOff x="3901151" y="1445607"/>
            <a:chExt cx="1172784" cy="1172784"/>
          </a:xfrm>
        </p:grpSpPr>
        <p:sp>
          <p:nvSpPr>
            <p:cNvPr id="14" name="Elipse 13"/>
            <p:cNvSpPr/>
            <p:nvPr/>
          </p:nvSpPr>
          <p:spPr>
            <a:xfrm>
              <a:off x="3901151" y="1445607"/>
              <a:ext cx="1172784" cy="1172784"/>
            </a:xfrm>
            <a:prstGeom prst="ellipse">
              <a:avLst/>
            </a:prstGeom>
          </p:spPr>
          <p:style>
            <a:lnRef idx="1">
              <a:schemeClr val="dk1"/>
            </a:lnRef>
            <a:fillRef idx="2">
              <a:schemeClr val="dk1"/>
            </a:fillRef>
            <a:effectRef idx="1">
              <a:schemeClr val="dk1"/>
            </a:effectRef>
            <a:fontRef idx="minor">
              <a:schemeClr val="dk1"/>
            </a:fontRef>
          </p:style>
        </p:sp>
        <p:sp>
          <p:nvSpPr>
            <p:cNvPr id="15" name="Elipse 4"/>
            <p:cNvSpPr/>
            <p:nvPr/>
          </p:nvSpPr>
          <p:spPr>
            <a:xfrm>
              <a:off x="4072901" y="1617357"/>
              <a:ext cx="829284" cy="829284"/>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1000" dirty="0" smtClean="0"/>
                <a:t>Familia</a:t>
              </a:r>
              <a:endParaRPr lang="es-BO" sz="1000" kern="1200" dirty="0"/>
            </a:p>
          </p:txBody>
        </p:sp>
      </p:grpSp>
      <p:grpSp>
        <p:nvGrpSpPr>
          <p:cNvPr id="16" name="Grupo 15"/>
          <p:cNvGrpSpPr/>
          <p:nvPr/>
        </p:nvGrpSpPr>
        <p:grpSpPr>
          <a:xfrm>
            <a:off x="2749535" y="2267913"/>
            <a:ext cx="1172784" cy="1172784"/>
            <a:chOff x="3901151" y="1445607"/>
            <a:chExt cx="1172784" cy="1172784"/>
          </a:xfrm>
        </p:grpSpPr>
        <p:sp>
          <p:nvSpPr>
            <p:cNvPr id="17" name="Elipse 16"/>
            <p:cNvSpPr/>
            <p:nvPr/>
          </p:nvSpPr>
          <p:spPr>
            <a:xfrm>
              <a:off x="3901151" y="1445607"/>
              <a:ext cx="1172784" cy="1172784"/>
            </a:xfrm>
            <a:prstGeom prst="ellipse">
              <a:avLst/>
            </a:prstGeom>
          </p:spPr>
          <p:style>
            <a:lnRef idx="1">
              <a:schemeClr val="dk1"/>
            </a:lnRef>
            <a:fillRef idx="2">
              <a:schemeClr val="dk1"/>
            </a:fillRef>
            <a:effectRef idx="1">
              <a:schemeClr val="dk1"/>
            </a:effectRef>
            <a:fontRef idx="minor">
              <a:schemeClr val="dk1"/>
            </a:fontRef>
          </p:style>
        </p:sp>
        <p:sp>
          <p:nvSpPr>
            <p:cNvPr id="18" name="Elipse 4"/>
            <p:cNvSpPr/>
            <p:nvPr/>
          </p:nvSpPr>
          <p:spPr>
            <a:xfrm>
              <a:off x="4072901" y="1617357"/>
              <a:ext cx="829284" cy="829284"/>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1000" dirty="0" smtClean="0"/>
                <a:t>Comunidad religiosa</a:t>
              </a:r>
              <a:endParaRPr lang="es-BO" sz="1000" kern="1200" dirty="0"/>
            </a:p>
          </p:txBody>
        </p:sp>
      </p:grpSp>
      <p:grpSp>
        <p:nvGrpSpPr>
          <p:cNvPr id="19" name="Grupo 18"/>
          <p:cNvGrpSpPr/>
          <p:nvPr/>
        </p:nvGrpSpPr>
        <p:grpSpPr>
          <a:xfrm>
            <a:off x="2480550" y="4861387"/>
            <a:ext cx="1172784" cy="1172784"/>
            <a:chOff x="3901151" y="1445607"/>
            <a:chExt cx="1172784" cy="1172784"/>
          </a:xfrm>
        </p:grpSpPr>
        <p:sp>
          <p:nvSpPr>
            <p:cNvPr id="20" name="Elipse 19"/>
            <p:cNvSpPr/>
            <p:nvPr/>
          </p:nvSpPr>
          <p:spPr>
            <a:xfrm>
              <a:off x="3901151" y="1445607"/>
              <a:ext cx="1172784" cy="1172784"/>
            </a:xfrm>
            <a:prstGeom prst="ellipse">
              <a:avLst/>
            </a:prstGeom>
          </p:spPr>
          <p:style>
            <a:lnRef idx="1">
              <a:schemeClr val="dk1"/>
            </a:lnRef>
            <a:fillRef idx="2">
              <a:schemeClr val="dk1"/>
            </a:fillRef>
            <a:effectRef idx="1">
              <a:schemeClr val="dk1"/>
            </a:effectRef>
            <a:fontRef idx="minor">
              <a:schemeClr val="dk1"/>
            </a:fontRef>
          </p:style>
        </p:sp>
        <p:sp>
          <p:nvSpPr>
            <p:cNvPr id="21" name="Elipse 4"/>
            <p:cNvSpPr/>
            <p:nvPr/>
          </p:nvSpPr>
          <p:spPr>
            <a:xfrm>
              <a:off x="4072901" y="1617357"/>
              <a:ext cx="829284" cy="829284"/>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1000" dirty="0" smtClean="0"/>
                <a:t>Juegos</a:t>
              </a:r>
              <a:endParaRPr lang="es-BO" sz="1000" kern="1200" dirty="0"/>
            </a:p>
          </p:txBody>
        </p:sp>
      </p:grpSp>
      <p:grpSp>
        <p:nvGrpSpPr>
          <p:cNvPr id="22" name="Grupo 21"/>
          <p:cNvGrpSpPr/>
          <p:nvPr/>
        </p:nvGrpSpPr>
        <p:grpSpPr>
          <a:xfrm>
            <a:off x="5494068" y="4865579"/>
            <a:ext cx="1172784" cy="1172784"/>
            <a:chOff x="3901151" y="1445607"/>
            <a:chExt cx="1172784" cy="1172784"/>
          </a:xfrm>
        </p:grpSpPr>
        <p:sp>
          <p:nvSpPr>
            <p:cNvPr id="23" name="Elipse 22"/>
            <p:cNvSpPr/>
            <p:nvPr/>
          </p:nvSpPr>
          <p:spPr>
            <a:xfrm>
              <a:off x="3901151" y="1445607"/>
              <a:ext cx="1172784" cy="1172784"/>
            </a:xfrm>
            <a:prstGeom prst="ellipse">
              <a:avLst/>
            </a:prstGeom>
          </p:spPr>
          <p:style>
            <a:lnRef idx="1">
              <a:schemeClr val="dk1"/>
            </a:lnRef>
            <a:fillRef idx="2">
              <a:schemeClr val="dk1"/>
            </a:fillRef>
            <a:effectRef idx="1">
              <a:schemeClr val="dk1"/>
            </a:effectRef>
            <a:fontRef idx="minor">
              <a:schemeClr val="dk1"/>
            </a:fontRef>
          </p:style>
        </p:sp>
        <p:sp>
          <p:nvSpPr>
            <p:cNvPr id="24" name="Elipse 4"/>
            <p:cNvSpPr/>
            <p:nvPr/>
          </p:nvSpPr>
          <p:spPr>
            <a:xfrm>
              <a:off x="4072901" y="1617357"/>
              <a:ext cx="829284" cy="829284"/>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BO" sz="1000" dirty="0" smtClean="0"/>
                <a:t>Amistades</a:t>
              </a:r>
              <a:endParaRPr lang="es-BO" sz="1000" kern="1200" dirty="0"/>
            </a:p>
          </p:txBody>
        </p:sp>
      </p:grpSp>
    </p:spTree>
    <p:extLst>
      <p:ext uri="{BB962C8B-B14F-4D97-AF65-F5344CB8AC3E}">
        <p14:creationId xmlns:p14="http://schemas.microsoft.com/office/powerpoint/2010/main" val="243398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2480550" y="3440697"/>
            <a:ext cx="6040288" cy="584448"/>
          </a:xfrm>
          <a:prstGeom prst="rect">
            <a:avLst/>
          </a:prstGeom>
        </p:spPr>
        <p:txBody>
          <a:bodyPr vert="horz" lIns="91440" tIns="45720" rIns="91440" bIns="45720" rtlCol="0" anchor="ctr">
            <a:normAutofit fontScale="7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endParaRPr lang="es-ES" sz="4800" dirty="0" smtClean="0"/>
          </a:p>
          <a:p>
            <a:pPr marL="18288" indent="0" algn="ctr">
              <a:buFont typeface="Wingdings" pitchFamily="2" charset="2"/>
              <a:buNone/>
            </a:pPr>
            <a:endParaRPr lang="es-ES" sz="4800" dirty="0"/>
          </a:p>
        </p:txBody>
      </p:sp>
      <p:sp>
        <p:nvSpPr>
          <p:cNvPr id="10" name="2 Subtítulo"/>
          <p:cNvSpPr txBox="1">
            <a:spLocks/>
          </p:cNvSpPr>
          <p:nvPr/>
        </p:nvSpPr>
        <p:spPr>
          <a:xfrm>
            <a:off x="719956" y="1146591"/>
            <a:ext cx="7358114" cy="4649211"/>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s-ES" dirty="0"/>
          </a:p>
        </p:txBody>
      </p:sp>
      <p:sp>
        <p:nvSpPr>
          <p:cNvPr id="2" name="Rectángulo 1"/>
          <p:cNvSpPr/>
          <p:nvPr/>
        </p:nvSpPr>
        <p:spPr>
          <a:xfrm>
            <a:off x="1403648" y="744078"/>
            <a:ext cx="7404314" cy="4924425"/>
          </a:xfrm>
          <a:prstGeom prst="rect">
            <a:avLst/>
          </a:prstGeom>
        </p:spPr>
        <p:txBody>
          <a:bodyPr wrap="square">
            <a:spAutoFit/>
          </a:bodyPr>
          <a:lstStyle/>
          <a:p>
            <a:r>
              <a:rPr lang="es-BO" dirty="0"/>
              <a:t>La influencia de estos agentes socializadores incide desde la infancia, desde la construcción de la identidad y las relaciones con las personas, hasta la </a:t>
            </a:r>
            <a:r>
              <a:rPr lang="es-BO" dirty="0" smtClean="0"/>
              <a:t>interacción </a:t>
            </a:r>
            <a:r>
              <a:rPr lang="es-BO" dirty="0"/>
              <a:t>con el mundo, siempre a través de elementos cotidianos que utilizan </a:t>
            </a:r>
            <a:r>
              <a:rPr lang="es-BO" dirty="0" smtClean="0"/>
              <a:t>sistemáticamente </a:t>
            </a:r>
            <a:r>
              <a:rPr lang="es-BO" dirty="0"/>
              <a:t>como pueden ser</a:t>
            </a:r>
            <a:r>
              <a:rPr lang="es-BO" dirty="0" smtClean="0"/>
              <a:t>:</a:t>
            </a:r>
          </a:p>
          <a:p>
            <a:pPr marL="285750" indent="-285750">
              <a:buFont typeface="Arial" panose="020B0604020202020204" pitchFamily="34" charset="0"/>
              <a:buChar char="•"/>
            </a:pPr>
            <a:r>
              <a:rPr lang="es-BO" sz="1400" dirty="0" smtClean="0"/>
              <a:t> </a:t>
            </a:r>
            <a:r>
              <a:rPr lang="es-BO" sz="1400" dirty="0" smtClean="0"/>
              <a:t>El </a:t>
            </a:r>
            <a:r>
              <a:rPr lang="es-BO" sz="1400" dirty="0"/>
              <a:t>lenguaje.</a:t>
            </a:r>
          </a:p>
          <a:p>
            <a:r>
              <a:rPr lang="es-BO" sz="1400" dirty="0" smtClean="0"/>
              <a:t>•  La </a:t>
            </a:r>
            <a:r>
              <a:rPr lang="es-BO" sz="1400" dirty="0"/>
              <a:t>ropa, los colores.</a:t>
            </a:r>
          </a:p>
          <a:p>
            <a:r>
              <a:rPr lang="es-BO" sz="1400" dirty="0" smtClean="0"/>
              <a:t>•Las </a:t>
            </a:r>
            <a:r>
              <a:rPr lang="es-BO" sz="1400" dirty="0"/>
              <a:t>actitudes, las emociones.</a:t>
            </a:r>
          </a:p>
          <a:p>
            <a:r>
              <a:rPr lang="es-BO" sz="1400" dirty="0" smtClean="0"/>
              <a:t>•La </a:t>
            </a:r>
            <a:r>
              <a:rPr lang="es-BO" sz="1400" dirty="0"/>
              <a:t>comunicación verbal y la comunicación no verbal.</a:t>
            </a:r>
          </a:p>
          <a:p>
            <a:r>
              <a:rPr lang="es-BO" sz="1400" dirty="0" smtClean="0"/>
              <a:t>•Las </a:t>
            </a:r>
            <a:r>
              <a:rPr lang="es-BO" sz="1400" dirty="0"/>
              <a:t>normas y las reglas familiares y luego las normas escolares.</a:t>
            </a:r>
          </a:p>
          <a:p>
            <a:r>
              <a:rPr lang="es-BO" sz="1400" dirty="0" smtClean="0"/>
              <a:t>•El </a:t>
            </a:r>
            <a:r>
              <a:rPr lang="es-BO" sz="1400" dirty="0"/>
              <a:t>refuerzo y el castigo de los comportamientos.</a:t>
            </a:r>
          </a:p>
          <a:p>
            <a:r>
              <a:rPr lang="es-BO" sz="1400" dirty="0" smtClean="0"/>
              <a:t>•Los </a:t>
            </a:r>
            <a:r>
              <a:rPr lang="es-BO" sz="1400" dirty="0"/>
              <a:t>modelos parentales.</a:t>
            </a:r>
          </a:p>
          <a:p>
            <a:r>
              <a:rPr lang="es-BO" sz="1400" dirty="0" smtClean="0"/>
              <a:t>•Los </a:t>
            </a:r>
            <a:r>
              <a:rPr lang="es-BO" sz="1400" dirty="0"/>
              <a:t>modelos y actitudes de otras personas del entorno</a:t>
            </a:r>
            <a:r>
              <a:rPr lang="es-BO" sz="1400" dirty="0" smtClean="0"/>
              <a:t>.</a:t>
            </a:r>
            <a:endParaRPr lang="es-BO" sz="1400" dirty="0"/>
          </a:p>
          <a:p>
            <a:r>
              <a:rPr lang="es-BO" sz="1400" dirty="0" smtClean="0"/>
              <a:t>•Las </a:t>
            </a:r>
            <a:r>
              <a:rPr lang="es-BO" sz="1400" dirty="0"/>
              <a:t>canciones que transmiten y refuerzan ideas, mitos y valores estereotipados.</a:t>
            </a:r>
          </a:p>
          <a:p>
            <a:r>
              <a:rPr lang="es-BO" sz="1400" dirty="0" smtClean="0"/>
              <a:t>•Los </a:t>
            </a:r>
            <a:r>
              <a:rPr lang="es-BO" sz="1400" dirty="0"/>
              <a:t>modelos que se presentan de la masculinidad y de la femineidad.</a:t>
            </a:r>
          </a:p>
          <a:p>
            <a:r>
              <a:rPr lang="es-BO" sz="1400" dirty="0" smtClean="0"/>
              <a:t>•Los </a:t>
            </a:r>
            <a:r>
              <a:rPr lang="es-BO" sz="1400" dirty="0"/>
              <a:t>modelos reproductivos y de crianza.</a:t>
            </a:r>
          </a:p>
          <a:p>
            <a:r>
              <a:rPr lang="es-BO" sz="1400" dirty="0" smtClean="0"/>
              <a:t>•Los </a:t>
            </a:r>
            <a:r>
              <a:rPr lang="es-BO" sz="1400" dirty="0"/>
              <a:t>modelos productivos.</a:t>
            </a:r>
          </a:p>
          <a:p>
            <a:r>
              <a:rPr lang="es-BO" sz="1400" dirty="0" smtClean="0"/>
              <a:t>•La </a:t>
            </a:r>
            <a:r>
              <a:rPr lang="es-BO" sz="1400" dirty="0"/>
              <a:t>concepción de lo público y de lo privado.</a:t>
            </a:r>
          </a:p>
          <a:p>
            <a:r>
              <a:rPr lang="es-BO" sz="1400" dirty="0" smtClean="0"/>
              <a:t>•La </a:t>
            </a:r>
            <a:r>
              <a:rPr lang="es-BO" sz="1400" dirty="0"/>
              <a:t>concepción del tiempo de ocio.</a:t>
            </a:r>
          </a:p>
          <a:p>
            <a:r>
              <a:rPr lang="es-BO" sz="1400" dirty="0" smtClean="0"/>
              <a:t>•La </a:t>
            </a:r>
            <a:r>
              <a:rPr lang="es-BO" sz="1400" dirty="0"/>
              <a:t>toma de decisiones, el liderazgo.</a:t>
            </a:r>
          </a:p>
          <a:p>
            <a:r>
              <a:rPr lang="es-BO" sz="1400" dirty="0" smtClean="0"/>
              <a:t>•La </a:t>
            </a:r>
            <a:r>
              <a:rPr lang="es-BO" sz="1400" dirty="0"/>
              <a:t>posesión y la dependencia.</a:t>
            </a:r>
          </a:p>
        </p:txBody>
      </p:sp>
    </p:spTree>
    <p:extLst>
      <p:ext uri="{BB962C8B-B14F-4D97-AF65-F5344CB8AC3E}">
        <p14:creationId xmlns:p14="http://schemas.microsoft.com/office/powerpoint/2010/main" val="221247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43608" y="908720"/>
            <a:ext cx="7834064" cy="5263479"/>
          </a:xfrm>
        </p:spPr>
        <p:txBody>
          <a:bodyPr>
            <a:normAutofit fontScale="92500" lnSpcReduction="20000"/>
          </a:bodyPr>
          <a:lstStyle/>
          <a:p>
            <a:r>
              <a:rPr lang="es-BO" b="1" dirty="0" smtClean="0"/>
              <a:t>                          FASES </a:t>
            </a:r>
            <a:r>
              <a:rPr lang="es-BO" b="1" dirty="0"/>
              <a:t>DE LA VIDA </a:t>
            </a:r>
            <a:r>
              <a:rPr lang="es-BO" b="1" dirty="0" smtClean="0"/>
              <a:t>  -      TIPO </a:t>
            </a:r>
            <a:r>
              <a:rPr lang="es-BO" b="1" dirty="0"/>
              <a:t>DE </a:t>
            </a:r>
            <a:r>
              <a:rPr lang="es-BO" b="1" dirty="0" smtClean="0"/>
              <a:t>VIOLENCIA</a:t>
            </a:r>
          </a:p>
          <a:p>
            <a:endParaRPr lang="es-BO" dirty="0"/>
          </a:p>
          <a:p>
            <a:r>
              <a:rPr lang="es-BO" dirty="0"/>
              <a:t>Antes del nacimiento </a:t>
            </a:r>
            <a:r>
              <a:rPr lang="es-BO" dirty="0" smtClean="0"/>
              <a:t>:Aborto</a:t>
            </a:r>
            <a:r>
              <a:rPr lang="es-BO" dirty="0"/>
              <a:t>	selectivo	en	función	del	</a:t>
            </a:r>
            <a:r>
              <a:rPr lang="es-BO" dirty="0" smtClean="0"/>
              <a:t>sexo, consecuencias</a:t>
            </a:r>
            <a:r>
              <a:rPr lang="es-BO" dirty="0"/>
              <a:t>	para	</a:t>
            </a:r>
            <a:r>
              <a:rPr lang="es-BO" dirty="0" smtClean="0"/>
              <a:t> el</a:t>
            </a:r>
            <a:r>
              <a:rPr lang="es-BO" dirty="0"/>
              <a:t>	feto	de	malos	tratos	a	la	madre	durante	el	embarazo</a:t>
            </a:r>
          </a:p>
          <a:p>
            <a:r>
              <a:rPr lang="es-BO" dirty="0"/>
              <a:t>Infancia precoz </a:t>
            </a:r>
            <a:r>
              <a:rPr lang="es-BO" dirty="0" smtClean="0"/>
              <a:t>: Infanticidio,</a:t>
            </a:r>
            <a:r>
              <a:rPr lang="es-BO" dirty="0"/>
              <a:t>	</a:t>
            </a:r>
            <a:r>
              <a:rPr lang="es-BO" dirty="0" smtClean="0"/>
              <a:t>femenino, violencias</a:t>
            </a:r>
            <a:r>
              <a:rPr lang="es-BO" dirty="0"/>
              <a:t>	físicas,	sexuales	y	psicológicas</a:t>
            </a:r>
          </a:p>
          <a:p>
            <a:r>
              <a:rPr lang="es-BO" dirty="0" smtClean="0"/>
              <a:t>Niñez:  Incesto, matrimonio</a:t>
            </a:r>
            <a:r>
              <a:rPr lang="es-BO" dirty="0"/>
              <a:t>	de	</a:t>
            </a:r>
            <a:r>
              <a:rPr lang="es-BO" dirty="0" smtClean="0"/>
              <a:t>niñas, mutilación</a:t>
            </a:r>
            <a:r>
              <a:rPr lang="es-BO" dirty="0"/>
              <a:t>	genital	</a:t>
            </a:r>
            <a:r>
              <a:rPr lang="es-BO" dirty="0" smtClean="0"/>
              <a:t>femenina, pornografía</a:t>
            </a:r>
            <a:r>
              <a:rPr lang="es-BO" dirty="0"/>
              <a:t>	</a:t>
            </a:r>
            <a:r>
              <a:rPr lang="es-BO" dirty="0" smtClean="0"/>
              <a:t>infantil, prostitución</a:t>
            </a:r>
            <a:r>
              <a:rPr lang="es-BO" dirty="0"/>
              <a:t>	</a:t>
            </a:r>
            <a:r>
              <a:rPr lang="es-BO" dirty="0" smtClean="0"/>
              <a:t>infantil, violencias</a:t>
            </a:r>
            <a:r>
              <a:rPr lang="es-BO" dirty="0"/>
              <a:t>	físicas,	sexuales	y	psicológicas</a:t>
            </a:r>
          </a:p>
          <a:p>
            <a:r>
              <a:rPr lang="es-BO" dirty="0"/>
              <a:t>Adolescencia y edad </a:t>
            </a:r>
            <a:r>
              <a:rPr lang="es-BO" dirty="0" smtClean="0"/>
              <a:t>adulta: Abusos de</a:t>
            </a:r>
            <a:r>
              <a:rPr lang="es-BO" dirty="0"/>
              <a:t>	</a:t>
            </a:r>
            <a:r>
              <a:rPr lang="es-BO" dirty="0" smtClean="0"/>
              <a:t>mujeres con</a:t>
            </a:r>
            <a:r>
              <a:rPr lang="es-BO" dirty="0"/>
              <a:t>	</a:t>
            </a:r>
            <a:r>
              <a:rPr lang="es-BO" dirty="0" smtClean="0"/>
              <a:t>discapacidad, acoso</a:t>
            </a:r>
            <a:r>
              <a:rPr lang="es-BO" dirty="0"/>
              <a:t>	</a:t>
            </a:r>
            <a:r>
              <a:rPr lang="es-BO" dirty="0" smtClean="0"/>
              <a:t>sexual, embarazo</a:t>
            </a:r>
            <a:r>
              <a:rPr lang="es-BO" dirty="0"/>
              <a:t>	</a:t>
            </a:r>
            <a:r>
              <a:rPr lang="es-BO" dirty="0" smtClean="0"/>
              <a:t>forzado, incesto pornografía</a:t>
            </a:r>
            <a:r>
              <a:rPr lang="es-BO" dirty="0"/>
              <a:t>	</a:t>
            </a:r>
            <a:r>
              <a:rPr lang="es-BO" dirty="0" smtClean="0"/>
              <a:t>forzada, prostitución</a:t>
            </a:r>
            <a:r>
              <a:rPr lang="es-BO" dirty="0"/>
              <a:t>	</a:t>
            </a:r>
            <a:r>
              <a:rPr lang="es-BO" dirty="0" smtClean="0"/>
              <a:t>forzada, relaciones</a:t>
            </a:r>
            <a:r>
              <a:rPr lang="es-BO" dirty="0"/>
              <a:t>	sexuales	</a:t>
            </a:r>
            <a:r>
              <a:rPr lang="es-BO" dirty="0" smtClean="0"/>
              <a:t>impuestas, trata</a:t>
            </a:r>
            <a:r>
              <a:rPr lang="es-BO" dirty="0"/>
              <a:t>	de	</a:t>
            </a:r>
            <a:r>
              <a:rPr lang="es-BO" dirty="0" smtClean="0"/>
              <a:t>mujeres, violencia</a:t>
            </a:r>
            <a:r>
              <a:rPr lang="es-BO" dirty="0"/>
              <a:t>	durante	el	cortejo	y	el	noviazgo	(ataques	con	ácido,	violaciones...) </a:t>
            </a:r>
            <a:r>
              <a:rPr lang="es-BO" dirty="0" smtClean="0"/>
              <a:t>violencia</a:t>
            </a:r>
            <a:r>
              <a:rPr lang="es-BO" dirty="0"/>
              <a:t>	física,	sexual	y	psicológica	de	la	</a:t>
            </a:r>
            <a:r>
              <a:rPr lang="es-BO" dirty="0" smtClean="0"/>
              <a:t>pareja.</a:t>
            </a:r>
            <a:endParaRPr lang="es-BO" dirty="0"/>
          </a:p>
          <a:p>
            <a:r>
              <a:rPr lang="es-BO" dirty="0"/>
              <a:t>Vejez </a:t>
            </a:r>
            <a:r>
              <a:rPr lang="es-BO" dirty="0" smtClean="0"/>
              <a:t>: Homicidio,  suicidio</a:t>
            </a:r>
            <a:r>
              <a:rPr lang="es-BO" dirty="0"/>
              <a:t>	forzado	de	</a:t>
            </a:r>
            <a:r>
              <a:rPr lang="es-BO" dirty="0" smtClean="0"/>
              <a:t>viudas, violencia</a:t>
            </a:r>
            <a:r>
              <a:rPr lang="es-BO" dirty="0"/>
              <a:t>	</a:t>
            </a:r>
            <a:r>
              <a:rPr lang="es-BO" dirty="0" smtClean="0"/>
              <a:t>física,</a:t>
            </a:r>
            <a:r>
              <a:rPr lang="es-BO" dirty="0"/>
              <a:t>	</a:t>
            </a:r>
            <a:r>
              <a:rPr lang="es-BO" dirty="0" smtClean="0"/>
              <a:t>sexual</a:t>
            </a:r>
            <a:r>
              <a:rPr lang="es-BO" dirty="0"/>
              <a:t>	y	</a:t>
            </a:r>
            <a:r>
              <a:rPr lang="es-BO" dirty="0" smtClean="0"/>
              <a:t>psicológica.</a:t>
            </a:r>
          </a:p>
          <a:p>
            <a:pPr marL="0" indent="0">
              <a:buNone/>
            </a:pPr>
            <a:endParaRPr lang="es-BO" dirty="0"/>
          </a:p>
          <a:p>
            <a:pPr marL="0" indent="0">
              <a:buNone/>
            </a:pPr>
            <a:r>
              <a:rPr lang="es-BO" dirty="0" smtClean="0"/>
              <a:t>        Fuente</a:t>
            </a:r>
            <a:r>
              <a:rPr lang="es-BO" dirty="0"/>
              <a:t>: Organización Mundial de la Salud (1998</a:t>
            </a:r>
            <a:r>
              <a:rPr lang="es-BO" dirty="0" smtClean="0"/>
              <a:t>)</a:t>
            </a:r>
            <a:endParaRPr lang="es-BO"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rcRect l="24503" t="38364" r="24503" b="38480"/>
          <a:stretch>
            <a:fillRect/>
          </a:stretch>
        </p:blipFill>
        <p:spPr bwMode="auto">
          <a:xfrm>
            <a:off x="7681937" y="80069"/>
            <a:ext cx="1462063" cy="66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81" y="96924"/>
            <a:ext cx="1079351" cy="104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43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677</TotalTime>
  <Words>2190</Words>
  <Application>Microsoft Office PowerPoint</Application>
  <PresentationFormat>Presentación en pantalla (4:3)</PresentationFormat>
  <Paragraphs>192</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Andalus</vt:lpstr>
      <vt:lpstr>Arial</vt:lpstr>
      <vt:lpstr>Calibri</vt:lpstr>
      <vt:lpstr>Century Gothic</vt:lpstr>
      <vt:lpstr>Trebuchet MS</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 Capítulo I. Situándonos ante el problema de la Violencia </vt:lpstr>
      <vt:lpstr>Presentación de PowerPoint</vt:lpstr>
      <vt:lpstr>Presentación de PowerPoint</vt:lpstr>
      <vt:lpstr>Presentación de PowerPoint</vt:lpstr>
      <vt:lpstr> Capítulo II. Violencia en la adolescencia</vt:lpstr>
      <vt:lpstr>Presentación de PowerPoint</vt:lpstr>
      <vt:lpstr>Presentación de PowerPoint</vt:lpstr>
      <vt:lpstr>Presentación de PowerPoint</vt:lpstr>
      <vt:lpstr>2.- Ciber-acoso y género </vt:lpstr>
      <vt:lpstr>Cómo detectar situaciones de desigualdad o de violencia </vt:lpstr>
      <vt:lpstr>Indicadores de violencia  ejercida en su familia</vt:lpstr>
      <vt:lpstr> Capítulo III. Violencia en la infancia</vt:lpstr>
      <vt:lpstr>Menores en entornos familiares con violencia de género </vt:lpstr>
      <vt:lpstr>Presentación de PowerPoint</vt:lpstr>
      <vt:lpstr>Presentación de PowerPoint</vt:lpstr>
      <vt:lpstr>Presentación de PowerPoint</vt:lpstr>
      <vt:lpstr> Capítulo IV. El buen trato en la prevención de la violencia </vt:lpstr>
      <vt:lpstr>Presentación de PowerPoint</vt:lpstr>
      <vt:lpstr> Capítulo V. El buen trato en la intervención ante la violencia </vt:lpstr>
      <vt:lpstr>Presentación de PowerPoint</vt:lpstr>
      <vt:lpstr>Presentación de PowerPoint</vt:lpstr>
      <vt:lpstr> Capítulo VI. Aplicación del Protocolo de actuación ante casos de violencia  </vt:lpstr>
      <vt:lpstr>Aplicación del Protocolo paso a paso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Intervención de la  Defensoria Niño, Niña y Adolescente de Tiquipaya</dc:title>
  <dc:creator>pc</dc:creator>
  <cp:lastModifiedBy>Toshiba</cp:lastModifiedBy>
  <cp:revision>56</cp:revision>
  <dcterms:created xsi:type="dcterms:W3CDTF">2013-03-11T20:08:47Z</dcterms:created>
  <dcterms:modified xsi:type="dcterms:W3CDTF">2018-01-30T10:33:55Z</dcterms:modified>
</cp:coreProperties>
</file>