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57" r:id="rId4"/>
    <p:sldId id="260" r:id="rId5"/>
    <p:sldId id="277" r:id="rId6"/>
    <p:sldId id="262" r:id="rId7"/>
    <p:sldId id="263" r:id="rId8"/>
    <p:sldId id="264" r:id="rId9"/>
    <p:sldId id="265" r:id="rId10"/>
    <p:sldId id="266" r:id="rId11"/>
    <p:sldId id="267" r:id="rId12"/>
    <p:sldId id="278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E4827-1AA2-4197-965A-F199CA16C83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F81ACDB-A9A6-4FF4-AE2F-42E6063746FA}">
      <dgm:prSet phldrT="[Texto]" custT="1"/>
      <dgm:spPr/>
      <dgm:t>
        <a:bodyPr/>
        <a:lstStyle/>
        <a:p>
          <a:r>
            <a:rPr lang="es-AR" sz="1200" dirty="0" smtClean="0">
              <a:solidFill>
                <a:schemeClr val="tx1"/>
              </a:solidFill>
            </a:rPr>
            <a:t>Diagnóstico</a:t>
          </a:r>
          <a:endParaRPr lang="es-AR" sz="1200" dirty="0">
            <a:solidFill>
              <a:schemeClr val="tx1"/>
            </a:solidFill>
          </a:endParaRPr>
        </a:p>
      </dgm:t>
    </dgm:pt>
    <dgm:pt modelId="{A72C429D-B128-4694-9E3F-8CD2282E0875}" type="parTrans" cxnId="{3AF72439-AA3E-4E6E-9E80-E5E20C900BE5}">
      <dgm:prSet/>
      <dgm:spPr/>
      <dgm:t>
        <a:bodyPr/>
        <a:lstStyle/>
        <a:p>
          <a:endParaRPr lang="es-AR"/>
        </a:p>
      </dgm:t>
    </dgm:pt>
    <dgm:pt modelId="{1EE932B9-AAEF-4E9C-8DF1-5576EE5274C1}" type="sibTrans" cxnId="{3AF72439-AA3E-4E6E-9E80-E5E20C900BE5}">
      <dgm:prSet/>
      <dgm:spPr/>
      <dgm:t>
        <a:bodyPr/>
        <a:lstStyle/>
        <a:p>
          <a:endParaRPr lang="es-AR"/>
        </a:p>
      </dgm:t>
    </dgm:pt>
    <dgm:pt modelId="{0E0C1B5C-4899-4704-8170-B46C08A1AFDE}">
      <dgm:prSet phldrT="[Texto]" custT="1"/>
      <dgm:spPr/>
      <dgm:t>
        <a:bodyPr/>
        <a:lstStyle/>
        <a:p>
          <a:r>
            <a:rPr lang="es-AR" sz="1200" dirty="0" smtClean="0">
              <a:solidFill>
                <a:schemeClr val="tx1"/>
              </a:solidFill>
            </a:rPr>
            <a:t>Clasificación  y Descripción</a:t>
          </a:r>
          <a:endParaRPr lang="es-AR" sz="1200" dirty="0">
            <a:solidFill>
              <a:schemeClr val="tx1"/>
            </a:solidFill>
          </a:endParaRPr>
        </a:p>
      </dgm:t>
    </dgm:pt>
    <dgm:pt modelId="{EF2EE410-81FE-4EA3-9AFB-98762D57C697}" type="parTrans" cxnId="{42E46078-BEC5-4DB5-9B4E-2AFEAFC176AE}">
      <dgm:prSet/>
      <dgm:spPr/>
      <dgm:t>
        <a:bodyPr/>
        <a:lstStyle/>
        <a:p>
          <a:endParaRPr lang="es-AR"/>
        </a:p>
      </dgm:t>
    </dgm:pt>
    <dgm:pt modelId="{20BC341D-2EB8-4D64-B225-7D97377FD60A}" type="sibTrans" cxnId="{42E46078-BEC5-4DB5-9B4E-2AFEAFC176AE}">
      <dgm:prSet/>
      <dgm:spPr/>
      <dgm:t>
        <a:bodyPr/>
        <a:lstStyle/>
        <a:p>
          <a:endParaRPr lang="es-AR"/>
        </a:p>
      </dgm:t>
    </dgm:pt>
    <dgm:pt modelId="{36413B83-862F-454D-9DB0-7B08A15DE552}">
      <dgm:prSet phldrT="[Texto]" custT="1"/>
      <dgm:spPr/>
      <dgm:t>
        <a:bodyPr/>
        <a:lstStyle/>
        <a:p>
          <a:r>
            <a:rPr lang="es-AR" sz="1200" dirty="0" smtClean="0">
              <a:solidFill>
                <a:schemeClr val="tx1"/>
              </a:solidFill>
            </a:rPr>
            <a:t>Planificación de apoyos</a:t>
          </a:r>
          <a:endParaRPr lang="es-AR" sz="1200" dirty="0">
            <a:solidFill>
              <a:schemeClr val="tx1"/>
            </a:solidFill>
          </a:endParaRPr>
        </a:p>
      </dgm:t>
    </dgm:pt>
    <dgm:pt modelId="{220C785D-1CA6-434B-B96D-DBCA7938A263}" type="parTrans" cxnId="{A863D512-B123-40B1-A473-6C67D8BD9994}">
      <dgm:prSet/>
      <dgm:spPr/>
      <dgm:t>
        <a:bodyPr/>
        <a:lstStyle/>
        <a:p>
          <a:endParaRPr lang="es-AR"/>
        </a:p>
      </dgm:t>
    </dgm:pt>
    <dgm:pt modelId="{CC15CA6A-CAB3-457F-B264-25BE79CD99E8}" type="sibTrans" cxnId="{A863D512-B123-40B1-A473-6C67D8BD9994}">
      <dgm:prSet/>
      <dgm:spPr/>
      <dgm:t>
        <a:bodyPr/>
        <a:lstStyle/>
        <a:p>
          <a:endParaRPr lang="es-AR"/>
        </a:p>
      </dgm:t>
    </dgm:pt>
    <dgm:pt modelId="{7F95C989-2ACF-4E2A-B217-9EF836A525DD}" type="pres">
      <dgm:prSet presAssocID="{6FAE4827-1AA2-4197-965A-F199CA16C83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552985A4-4118-4525-BEEE-82749805ECCA}" type="pres">
      <dgm:prSet presAssocID="{6FAE4827-1AA2-4197-965A-F199CA16C839}" presName="cycle" presStyleCnt="0"/>
      <dgm:spPr/>
    </dgm:pt>
    <dgm:pt modelId="{B98031D6-B809-462C-8FD4-BDBFB5636443}" type="pres">
      <dgm:prSet presAssocID="{6FAE4827-1AA2-4197-965A-F199CA16C839}" presName="centerShape" presStyleCnt="0"/>
      <dgm:spPr/>
    </dgm:pt>
    <dgm:pt modelId="{A87BD206-89D6-4EB7-BFA4-6D3681E8FE38}" type="pres">
      <dgm:prSet presAssocID="{6FAE4827-1AA2-4197-965A-F199CA16C839}" presName="connSite" presStyleLbl="node1" presStyleIdx="0" presStyleCnt="4"/>
      <dgm:spPr/>
    </dgm:pt>
    <dgm:pt modelId="{81C11E73-D316-4776-822C-AE262C1289CE}" type="pres">
      <dgm:prSet presAssocID="{6FAE4827-1AA2-4197-965A-F199CA16C839}" presName="visible" presStyleLbl="node1" presStyleIdx="0" presStyleCnt="4"/>
      <dgm:spPr/>
    </dgm:pt>
    <dgm:pt modelId="{D5CD6156-1E1B-4948-ADF9-CDD887CC60A7}" type="pres">
      <dgm:prSet presAssocID="{A72C429D-B128-4694-9E3F-8CD2282E0875}" presName="Name25" presStyleLbl="parChTrans1D1" presStyleIdx="0" presStyleCnt="3"/>
      <dgm:spPr/>
      <dgm:t>
        <a:bodyPr/>
        <a:lstStyle/>
        <a:p>
          <a:endParaRPr lang="es-AR"/>
        </a:p>
      </dgm:t>
    </dgm:pt>
    <dgm:pt modelId="{C0BA81AC-A1C3-4301-B0F8-4D69B06B98AD}" type="pres">
      <dgm:prSet presAssocID="{0F81ACDB-A9A6-4FF4-AE2F-42E6063746FA}" presName="node" presStyleCnt="0"/>
      <dgm:spPr/>
    </dgm:pt>
    <dgm:pt modelId="{3B3A5F41-FCE2-4168-B365-660B311D5C5B}" type="pres">
      <dgm:prSet presAssocID="{0F81ACDB-A9A6-4FF4-AE2F-42E6063746FA}" presName="parentNode" presStyleLbl="node1" presStyleIdx="1" presStyleCnt="4" custScaleX="113599" custScaleY="11979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26B865F-71F2-4194-932F-40003BEEE276}" type="pres">
      <dgm:prSet presAssocID="{0F81ACDB-A9A6-4FF4-AE2F-42E6063746FA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37D6F2C-A5F5-4B09-801C-73E8AD9E8FAB}" type="pres">
      <dgm:prSet presAssocID="{EF2EE410-81FE-4EA3-9AFB-98762D57C697}" presName="Name25" presStyleLbl="parChTrans1D1" presStyleIdx="1" presStyleCnt="3"/>
      <dgm:spPr/>
      <dgm:t>
        <a:bodyPr/>
        <a:lstStyle/>
        <a:p>
          <a:endParaRPr lang="es-AR"/>
        </a:p>
      </dgm:t>
    </dgm:pt>
    <dgm:pt modelId="{6919C75E-4E3A-4470-A9E6-22318E291A85}" type="pres">
      <dgm:prSet presAssocID="{0E0C1B5C-4899-4704-8170-B46C08A1AFDE}" presName="node" presStyleCnt="0"/>
      <dgm:spPr/>
    </dgm:pt>
    <dgm:pt modelId="{7333B781-98BD-486C-93CA-1C6580E0E22E}" type="pres">
      <dgm:prSet presAssocID="{0E0C1B5C-4899-4704-8170-B46C08A1AFDE}" presName="parentNode" presStyleLbl="node1" presStyleIdx="2" presStyleCnt="4" custScaleX="110993" custScaleY="121514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B6709CE-574E-4D4F-BC93-4115E28296A9}" type="pres">
      <dgm:prSet presAssocID="{0E0C1B5C-4899-4704-8170-B46C08A1AFDE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C235456-F18A-451C-9873-A7D6C345922A}" type="pres">
      <dgm:prSet presAssocID="{220C785D-1CA6-434B-B96D-DBCA7938A263}" presName="Name25" presStyleLbl="parChTrans1D1" presStyleIdx="2" presStyleCnt="3"/>
      <dgm:spPr/>
      <dgm:t>
        <a:bodyPr/>
        <a:lstStyle/>
        <a:p>
          <a:endParaRPr lang="es-AR"/>
        </a:p>
      </dgm:t>
    </dgm:pt>
    <dgm:pt modelId="{5D6DD59B-E6A3-47C8-98D1-27EC22899066}" type="pres">
      <dgm:prSet presAssocID="{36413B83-862F-454D-9DB0-7B08A15DE552}" presName="node" presStyleCnt="0"/>
      <dgm:spPr/>
    </dgm:pt>
    <dgm:pt modelId="{309AF5CB-6D0B-4081-8E1E-D4856D4AF56E}" type="pres">
      <dgm:prSet presAssocID="{36413B83-862F-454D-9DB0-7B08A15DE552}" presName="parentNode" presStyleLbl="node1" presStyleIdx="3" presStyleCnt="4" custScaleX="115246" custScaleY="116508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9D1BCF6-265F-4279-942D-C90436A03FFF}" type="pres">
      <dgm:prSet presAssocID="{36413B83-862F-454D-9DB0-7B08A15DE55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8A982791-2468-475E-AEA8-09C4C5DE76C1}" type="presOf" srcId="{0F81ACDB-A9A6-4FF4-AE2F-42E6063746FA}" destId="{3B3A5F41-FCE2-4168-B365-660B311D5C5B}" srcOrd="0" destOrd="0" presId="urn:microsoft.com/office/officeart/2005/8/layout/radial2"/>
    <dgm:cxn modelId="{6831A250-3380-41A5-B89D-94271FD35478}" type="presOf" srcId="{EF2EE410-81FE-4EA3-9AFB-98762D57C697}" destId="{037D6F2C-A5F5-4B09-801C-73E8AD9E8FAB}" srcOrd="0" destOrd="0" presId="urn:microsoft.com/office/officeart/2005/8/layout/radial2"/>
    <dgm:cxn modelId="{E27B9A09-F22C-45CE-985A-DCA379D7473D}" type="presOf" srcId="{6FAE4827-1AA2-4197-965A-F199CA16C839}" destId="{7F95C989-2ACF-4E2A-B217-9EF836A525DD}" srcOrd="0" destOrd="0" presId="urn:microsoft.com/office/officeart/2005/8/layout/radial2"/>
    <dgm:cxn modelId="{08A09191-93A0-4183-AE33-FF57979B08E2}" type="presOf" srcId="{A72C429D-B128-4694-9E3F-8CD2282E0875}" destId="{D5CD6156-1E1B-4948-ADF9-CDD887CC60A7}" srcOrd="0" destOrd="0" presId="urn:microsoft.com/office/officeart/2005/8/layout/radial2"/>
    <dgm:cxn modelId="{533554EF-6F72-421B-8DCE-30F51434E541}" type="presOf" srcId="{220C785D-1CA6-434B-B96D-DBCA7938A263}" destId="{BC235456-F18A-451C-9873-A7D6C345922A}" srcOrd="0" destOrd="0" presId="urn:microsoft.com/office/officeart/2005/8/layout/radial2"/>
    <dgm:cxn modelId="{42E46078-BEC5-4DB5-9B4E-2AFEAFC176AE}" srcId="{6FAE4827-1AA2-4197-965A-F199CA16C839}" destId="{0E0C1B5C-4899-4704-8170-B46C08A1AFDE}" srcOrd="1" destOrd="0" parTransId="{EF2EE410-81FE-4EA3-9AFB-98762D57C697}" sibTransId="{20BC341D-2EB8-4D64-B225-7D97377FD60A}"/>
    <dgm:cxn modelId="{8BB8D798-517B-4340-BB71-718F35272232}" type="presOf" srcId="{0E0C1B5C-4899-4704-8170-B46C08A1AFDE}" destId="{7333B781-98BD-486C-93CA-1C6580E0E22E}" srcOrd="0" destOrd="0" presId="urn:microsoft.com/office/officeart/2005/8/layout/radial2"/>
    <dgm:cxn modelId="{A863D512-B123-40B1-A473-6C67D8BD9994}" srcId="{6FAE4827-1AA2-4197-965A-F199CA16C839}" destId="{36413B83-862F-454D-9DB0-7B08A15DE552}" srcOrd="2" destOrd="0" parTransId="{220C785D-1CA6-434B-B96D-DBCA7938A263}" sibTransId="{CC15CA6A-CAB3-457F-B264-25BE79CD99E8}"/>
    <dgm:cxn modelId="{3AF72439-AA3E-4E6E-9E80-E5E20C900BE5}" srcId="{6FAE4827-1AA2-4197-965A-F199CA16C839}" destId="{0F81ACDB-A9A6-4FF4-AE2F-42E6063746FA}" srcOrd="0" destOrd="0" parTransId="{A72C429D-B128-4694-9E3F-8CD2282E0875}" sibTransId="{1EE932B9-AAEF-4E9C-8DF1-5576EE5274C1}"/>
    <dgm:cxn modelId="{8056B7A7-E683-4F7F-B6A3-A64950847C58}" type="presOf" srcId="{36413B83-862F-454D-9DB0-7B08A15DE552}" destId="{309AF5CB-6D0B-4081-8E1E-D4856D4AF56E}" srcOrd="0" destOrd="0" presId="urn:microsoft.com/office/officeart/2005/8/layout/radial2"/>
    <dgm:cxn modelId="{6C88258A-7953-4E6B-9D8D-53D12C5718BF}" type="presParOf" srcId="{7F95C989-2ACF-4E2A-B217-9EF836A525DD}" destId="{552985A4-4118-4525-BEEE-82749805ECCA}" srcOrd="0" destOrd="0" presId="urn:microsoft.com/office/officeart/2005/8/layout/radial2"/>
    <dgm:cxn modelId="{BD2974C7-4E21-428F-94A9-046448D3D3D9}" type="presParOf" srcId="{552985A4-4118-4525-BEEE-82749805ECCA}" destId="{B98031D6-B809-462C-8FD4-BDBFB5636443}" srcOrd="0" destOrd="0" presId="urn:microsoft.com/office/officeart/2005/8/layout/radial2"/>
    <dgm:cxn modelId="{4180A1F1-5E0E-4E56-82ED-96167C71D529}" type="presParOf" srcId="{B98031D6-B809-462C-8FD4-BDBFB5636443}" destId="{A87BD206-89D6-4EB7-BFA4-6D3681E8FE38}" srcOrd="0" destOrd="0" presId="urn:microsoft.com/office/officeart/2005/8/layout/radial2"/>
    <dgm:cxn modelId="{9F74D8CE-2881-4A90-999B-19504E3136E0}" type="presParOf" srcId="{B98031D6-B809-462C-8FD4-BDBFB5636443}" destId="{81C11E73-D316-4776-822C-AE262C1289CE}" srcOrd="1" destOrd="0" presId="urn:microsoft.com/office/officeart/2005/8/layout/radial2"/>
    <dgm:cxn modelId="{8E2F2D7F-7610-4BEC-B93E-E7E6E0579EE6}" type="presParOf" srcId="{552985A4-4118-4525-BEEE-82749805ECCA}" destId="{D5CD6156-1E1B-4948-ADF9-CDD887CC60A7}" srcOrd="1" destOrd="0" presId="urn:microsoft.com/office/officeart/2005/8/layout/radial2"/>
    <dgm:cxn modelId="{47678080-5BA2-42FE-8BA2-775ABDFDE7D6}" type="presParOf" srcId="{552985A4-4118-4525-BEEE-82749805ECCA}" destId="{C0BA81AC-A1C3-4301-B0F8-4D69B06B98AD}" srcOrd="2" destOrd="0" presId="urn:microsoft.com/office/officeart/2005/8/layout/radial2"/>
    <dgm:cxn modelId="{FC3AC412-19F0-4826-ABE0-CCC472A9A340}" type="presParOf" srcId="{C0BA81AC-A1C3-4301-B0F8-4D69B06B98AD}" destId="{3B3A5F41-FCE2-4168-B365-660B311D5C5B}" srcOrd="0" destOrd="0" presId="urn:microsoft.com/office/officeart/2005/8/layout/radial2"/>
    <dgm:cxn modelId="{5BFEEFAF-374C-4603-B15B-02C5D19CA410}" type="presParOf" srcId="{C0BA81AC-A1C3-4301-B0F8-4D69B06B98AD}" destId="{826B865F-71F2-4194-932F-40003BEEE276}" srcOrd="1" destOrd="0" presId="urn:microsoft.com/office/officeart/2005/8/layout/radial2"/>
    <dgm:cxn modelId="{F4552230-CD65-438D-9295-7658229F897B}" type="presParOf" srcId="{552985A4-4118-4525-BEEE-82749805ECCA}" destId="{037D6F2C-A5F5-4B09-801C-73E8AD9E8FAB}" srcOrd="3" destOrd="0" presId="urn:microsoft.com/office/officeart/2005/8/layout/radial2"/>
    <dgm:cxn modelId="{AD540FD2-8839-4F19-8970-D1C71F744B95}" type="presParOf" srcId="{552985A4-4118-4525-BEEE-82749805ECCA}" destId="{6919C75E-4E3A-4470-A9E6-22318E291A85}" srcOrd="4" destOrd="0" presId="urn:microsoft.com/office/officeart/2005/8/layout/radial2"/>
    <dgm:cxn modelId="{298EB769-50B0-4F9D-8AD9-7C7DB663F574}" type="presParOf" srcId="{6919C75E-4E3A-4470-A9E6-22318E291A85}" destId="{7333B781-98BD-486C-93CA-1C6580E0E22E}" srcOrd="0" destOrd="0" presId="urn:microsoft.com/office/officeart/2005/8/layout/radial2"/>
    <dgm:cxn modelId="{A0DC4DA4-B168-4427-8E1E-DF9B9D384AAE}" type="presParOf" srcId="{6919C75E-4E3A-4470-A9E6-22318E291A85}" destId="{0B6709CE-574E-4D4F-BC93-4115E28296A9}" srcOrd="1" destOrd="0" presId="urn:microsoft.com/office/officeart/2005/8/layout/radial2"/>
    <dgm:cxn modelId="{35B3AEE6-FF8A-428A-94F4-7AC2C2F6111E}" type="presParOf" srcId="{552985A4-4118-4525-BEEE-82749805ECCA}" destId="{BC235456-F18A-451C-9873-A7D6C345922A}" srcOrd="5" destOrd="0" presId="urn:microsoft.com/office/officeart/2005/8/layout/radial2"/>
    <dgm:cxn modelId="{A17C0B84-889B-48CF-A0A6-879B30A281E3}" type="presParOf" srcId="{552985A4-4118-4525-BEEE-82749805ECCA}" destId="{5D6DD59B-E6A3-47C8-98D1-27EC22899066}" srcOrd="6" destOrd="0" presId="urn:microsoft.com/office/officeart/2005/8/layout/radial2"/>
    <dgm:cxn modelId="{15D39B66-3344-4AB9-AFFA-CE9BD1C248FB}" type="presParOf" srcId="{5D6DD59B-E6A3-47C8-98D1-27EC22899066}" destId="{309AF5CB-6D0B-4081-8E1E-D4856D4AF56E}" srcOrd="0" destOrd="0" presId="urn:microsoft.com/office/officeart/2005/8/layout/radial2"/>
    <dgm:cxn modelId="{8D23315A-BDBD-4CC5-B6A1-D88638694CE0}" type="presParOf" srcId="{5D6DD59B-E6A3-47C8-98D1-27EC22899066}" destId="{19D1BCF6-265F-4279-942D-C90436A03FF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4863B0-5B4D-4759-A4A1-DA6CEFDE2D38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90CA3D1F-52C3-4744-A322-158CAAA2421B}">
      <dgm:prSet phldrT="[Texto]" custT="1"/>
      <dgm:spPr/>
      <dgm:t>
        <a:bodyPr/>
        <a:lstStyle/>
        <a:p>
          <a:r>
            <a:rPr lang="es-AR" sz="4400" dirty="0" smtClean="0">
              <a:solidFill>
                <a:schemeClr val="bg1"/>
              </a:solidFill>
            </a:rPr>
            <a:t>Criterios</a:t>
          </a:r>
          <a:endParaRPr lang="es-AR" sz="4400" dirty="0">
            <a:solidFill>
              <a:schemeClr val="bg1"/>
            </a:solidFill>
          </a:endParaRPr>
        </a:p>
      </dgm:t>
    </dgm:pt>
    <dgm:pt modelId="{0E4E24E6-6868-46B7-856E-F555B9DA82E6}" type="parTrans" cxnId="{FCEA20AE-CB40-49E2-BF66-320E2FCA35E4}">
      <dgm:prSet/>
      <dgm:spPr/>
      <dgm:t>
        <a:bodyPr/>
        <a:lstStyle/>
        <a:p>
          <a:endParaRPr lang="es-AR"/>
        </a:p>
      </dgm:t>
    </dgm:pt>
    <dgm:pt modelId="{C5446409-AFD2-49D7-94D0-5F6AA846851E}" type="sibTrans" cxnId="{FCEA20AE-CB40-49E2-BF66-320E2FCA35E4}">
      <dgm:prSet/>
      <dgm:spPr/>
      <dgm:t>
        <a:bodyPr/>
        <a:lstStyle/>
        <a:p>
          <a:endParaRPr lang="es-AR"/>
        </a:p>
      </dgm:t>
    </dgm:pt>
    <dgm:pt modelId="{121886C8-3694-47EE-8FBA-8CF4685ED1A2}">
      <dgm:prSet phldrT="[Texto]"/>
      <dgm:spPr/>
      <dgm:t>
        <a:bodyPr/>
        <a:lstStyle/>
        <a:p>
          <a:r>
            <a:rPr lang="es-AR" dirty="0" smtClean="0">
              <a:solidFill>
                <a:schemeClr val="bg1"/>
              </a:solidFill>
            </a:rPr>
            <a:t>1</a:t>
          </a:r>
        </a:p>
        <a:p>
          <a:r>
            <a:rPr lang="es-AR" dirty="0" smtClean="0">
              <a:solidFill>
                <a:schemeClr val="bg1"/>
              </a:solidFill>
            </a:rPr>
            <a:t>Hay limitaciones significativas del funcionamiento intelectual</a:t>
          </a:r>
          <a:endParaRPr lang="es-AR" dirty="0">
            <a:solidFill>
              <a:schemeClr val="bg1"/>
            </a:solidFill>
          </a:endParaRPr>
        </a:p>
      </dgm:t>
    </dgm:pt>
    <dgm:pt modelId="{FBCB5043-3119-4CF3-875E-9580DE049735}" type="parTrans" cxnId="{F799599E-FA54-4093-835C-E151FE12B9CD}">
      <dgm:prSet/>
      <dgm:spPr/>
      <dgm:t>
        <a:bodyPr/>
        <a:lstStyle/>
        <a:p>
          <a:endParaRPr lang="es-AR"/>
        </a:p>
      </dgm:t>
    </dgm:pt>
    <dgm:pt modelId="{10636323-CA75-443B-B7B8-546DF14EC8F6}" type="sibTrans" cxnId="{F799599E-FA54-4093-835C-E151FE12B9CD}">
      <dgm:prSet/>
      <dgm:spPr/>
      <dgm:t>
        <a:bodyPr/>
        <a:lstStyle/>
        <a:p>
          <a:endParaRPr lang="es-AR"/>
        </a:p>
      </dgm:t>
    </dgm:pt>
    <dgm:pt modelId="{0AA35242-AF1E-4A04-B7EC-8C2AB2D10497}">
      <dgm:prSet phldrT="[Texto]"/>
      <dgm:spPr/>
      <dgm:t>
        <a:bodyPr/>
        <a:lstStyle/>
        <a:p>
          <a:r>
            <a:rPr lang="es-AR" dirty="0" smtClean="0">
              <a:solidFill>
                <a:schemeClr val="bg1"/>
              </a:solidFill>
            </a:rPr>
            <a:t>2</a:t>
          </a:r>
        </a:p>
        <a:p>
          <a:r>
            <a:rPr lang="es-AR" dirty="0" smtClean="0">
              <a:solidFill>
                <a:schemeClr val="bg1"/>
              </a:solidFill>
            </a:rPr>
            <a:t>Hay limitaciones significativas de la conducta adaptativa</a:t>
          </a:r>
          <a:endParaRPr lang="es-AR" dirty="0">
            <a:solidFill>
              <a:schemeClr val="bg1"/>
            </a:solidFill>
          </a:endParaRPr>
        </a:p>
      </dgm:t>
    </dgm:pt>
    <dgm:pt modelId="{E2F640C5-F610-4CB2-99C5-64173413534C}" type="parTrans" cxnId="{76A9A8BA-D49D-40E9-AB9F-6131F3452422}">
      <dgm:prSet/>
      <dgm:spPr/>
      <dgm:t>
        <a:bodyPr/>
        <a:lstStyle/>
        <a:p>
          <a:endParaRPr lang="es-AR"/>
        </a:p>
      </dgm:t>
    </dgm:pt>
    <dgm:pt modelId="{BB767505-43E1-46BC-B68F-B2C5938A1329}" type="sibTrans" cxnId="{76A9A8BA-D49D-40E9-AB9F-6131F3452422}">
      <dgm:prSet/>
      <dgm:spPr/>
      <dgm:t>
        <a:bodyPr/>
        <a:lstStyle/>
        <a:p>
          <a:endParaRPr lang="es-AR"/>
        </a:p>
      </dgm:t>
    </dgm:pt>
    <dgm:pt modelId="{7AC6B89B-5A1C-4393-9573-29CE69C5C174}">
      <dgm:prSet phldrT="[Texto]"/>
      <dgm:spPr/>
      <dgm:t>
        <a:bodyPr/>
        <a:lstStyle/>
        <a:p>
          <a:r>
            <a:rPr lang="es-AR" dirty="0" smtClean="0">
              <a:solidFill>
                <a:schemeClr val="bg1"/>
              </a:solidFill>
            </a:rPr>
            <a:t>3</a:t>
          </a:r>
        </a:p>
        <a:p>
          <a:r>
            <a:rPr lang="es-AR" dirty="0" smtClean="0">
              <a:solidFill>
                <a:schemeClr val="bg1"/>
              </a:solidFill>
            </a:rPr>
            <a:t>La edad de aparición es antes de los 18 años</a:t>
          </a:r>
          <a:endParaRPr lang="es-AR" dirty="0">
            <a:solidFill>
              <a:schemeClr val="bg1"/>
            </a:solidFill>
          </a:endParaRPr>
        </a:p>
      </dgm:t>
    </dgm:pt>
    <dgm:pt modelId="{4A70A94D-EC78-4FAB-A640-2382F63F026E}" type="parTrans" cxnId="{C40565A1-B166-4C55-8B6E-1BB542959526}">
      <dgm:prSet/>
      <dgm:spPr/>
      <dgm:t>
        <a:bodyPr/>
        <a:lstStyle/>
        <a:p>
          <a:endParaRPr lang="es-AR"/>
        </a:p>
      </dgm:t>
    </dgm:pt>
    <dgm:pt modelId="{689142EF-D78E-49D0-AF1B-52158A61EAF6}" type="sibTrans" cxnId="{C40565A1-B166-4C55-8B6E-1BB542959526}">
      <dgm:prSet/>
      <dgm:spPr/>
      <dgm:t>
        <a:bodyPr/>
        <a:lstStyle/>
        <a:p>
          <a:endParaRPr lang="es-AR"/>
        </a:p>
      </dgm:t>
    </dgm:pt>
    <dgm:pt modelId="{40D8A964-B428-4BCC-99E9-E53625653712}" type="pres">
      <dgm:prSet presAssocID="{184863B0-5B4D-4759-A4A1-DA6CEFDE2D3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B9B7DE68-BC2B-424C-A712-DCFB1AC59499}" type="pres">
      <dgm:prSet presAssocID="{90CA3D1F-52C3-4744-A322-158CAAA2421B}" presName="roof" presStyleLbl="dkBgShp" presStyleIdx="0" presStyleCnt="2"/>
      <dgm:spPr/>
      <dgm:t>
        <a:bodyPr/>
        <a:lstStyle/>
        <a:p>
          <a:endParaRPr lang="es-AR"/>
        </a:p>
      </dgm:t>
    </dgm:pt>
    <dgm:pt modelId="{6B8BD193-0A3D-4C22-B758-A587409BEB97}" type="pres">
      <dgm:prSet presAssocID="{90CA3D1F-52C3-4744-A322-158CAAA2421B}" presName="pillars" presStyleCnt="0"/>
      <dgm:spPr/>
    </dgm:pt>
    <dgm:pt modelId="{9259B326-1223-4728-9652-78652C5ABAA4}" type="pres">
      <dgm:prSet presAssocID="{90CA3D1F-52C3-4744-A322-158CAAA2421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A3E17C6-2E0B-4D87-8EB1-13C04F04FF1C}" type="pres">
      <dgm:prSet presAssocID="{0AA35242-AF1E-4A04-B7EC-8C2AB2D10497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2A56A8A-37C4-4B6E-93DC-FFAC152250A3}" type="pres">
      <dgm:prSet presAssocID="{7AC6B89B-5A1C-4393-9573-29CE69C5C17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7E35427-5003-4248-9B02-C0ACF20937DE}" type="pres">
      <dgm:prSet presAssocID="{90CA3D1F-52C3-4744-A322-158CAAA2421B}" presName="base" presStyleLbl="dkBgShp" presStyleIdx="1" presStyleCnt="2"/>
      <dgm:spPr/>
    </dgm:pt>
  </dgm:ptLst>
  <dgm:cxnLst>
    <dgm:cxn modelId="{FCEA20AE-CB40-49E2-BF66-320E2FCA35E4}" srcId="{184863B0-5B4D-4759-A4A1-DA6CEFDE2D38}" destId="{90CA3D1F-52C3-4744-A322-158CAAA2421B}" srcOrd="0" destOrd="0" parTransId="{0E4E24E6-6868-46B7-856E-F555B9DA82E6}" sibTransId="{C5446409-AFD2-49D7-94D0-5F6AA846851E}"/>
    <dgm:cxn modelId="{9BA5CD40-6EA3-436B-86D0-2513C2C9ED23}" type="presOf" srcId="{184863B0-5B4D-4759-A4A1-DA6CEFDE2D38}" destId="{40D8A964-B428-4BCC-99E9-E53625653712}" srcOrd="0" destOrd="0" presId="urn:microsoft.com/office/officeart/2005/8/layout/hList3"/>
    <dgm:cxn modelId="{74963D7B-8642-4C39-9EAB-A4726F212A2C}" type="presOf" srcId="{0AA35242-AF1E-4A04-B7EC-8C2AB2D10497}" destId="{CA3E17C6-2E0B-4D87-8EB1-13C04F04FF1C}" srcOrd="0" destOrd="0" presId="urn:microsoft.com/office/officeart/2005/8/layout/hList3"/>
    <dgm:cxn modelId="{5E822790-A1D5-462E-B35D-CE0D28A0C87F}" type="presOf" srcId="{121886C8-3694-47EE-8FBA-8CF4685ED1A2}" destId="{9259B326-1223-4728-9652-78652C5ABAA4}" srcOrd="0" destOrd="0" presId="urn:microsoft.com/office/officeart/2005/8/layout/hList3"/>
    <dgm:cxn modelId="{F799599E-FA54-4093-835C-E151FE12B9CD}" srcId="{90CA3D1F-52C3-4744-A322-158CAAA2421B}" destId="{121886C8-3694-47EE-8FBA-8CF4685ED1A2}" srcOrd="0" destOrd="0" parTransId="{FBCB5043-3119-4CF3-875E-9580DE049735}" sibTransId="{10636323-CA75-443B-B7B8-546DF14EC8F6}"/>
    <dgm:cxn modelId="{ACC5F648-C278-4AAE-BBDA-B01A2B0D2C5B}" type="presOf" srcId="{7AC6B89B-5A1C-4393-9573-29CE69C5C174}" destId="{82A56A8A-37C4-4B6E-93DC-FFAC152250A3}" srcOrd="0" destOrd="0" presId="urn:microsoft.com/office/officeart/2005/8/layout/hList3"/>
    <dgm:cxn modelId="{76A9A8BA-D49D-40E9-AB9F-6131F3452422}" srcId="{90CA3D1F-52C3-4744-A322-158CAAA2421B}" destId="{0AA35242-AF1E-4A04-B7EC-8C2AB2D10497}" srcOrd="1" destOrd="0" parTransId="{E2F640C5-F610-4CB2-99C5-64173413534C}" sibTransId="{BB767505-43E1-46BC-B68F-B2C5938A1329}"/>
    <dgm:cxn modelId="{C40565A1-B166-4C55-8B6E-1BB542959526}" srcId="{90CA3D1F-52C3-4744-A322-158CAAA2421B}" destId="{7AC6B89B-5A1C-4393-9573-29CE69C5C174}" srcOrd="2" destOrd="0" parTransId="{4A70A94D-EC78-4FAB-A640-2382F63F026E}" sibTransId="{689142EF-D78E-49D0-AF1B-52158A61EAF6}"/>
    <dgm:cxn modelId="{EED9607A-3E92-48AA-A60C-C595D6CE6E74}" type="presOf" srcId="{90CA3D1F-52C3-4744-A322-158CAAA2421B}" destId="{B9B7DE68-BC2B-424C-A712-DCFB1AC59499}" srcOrd="0" destOrd="0" presId="urn:microsoft.com/office/officeart/2005/8/layout/hList3"/>
    <dgm:cxn modelId="{EE633E5B-2AC1-4C19-B510-623A0F3D749C}" type="presParOf" srcId="{40D8A964-B428-4BCC-99E9-E53625653712}" destId="{B9B7DE68-BC2B-424C-A712-DCFB1AC59499}" srcOrd="0" destOrd="0" presId="urn:microsoft.com/office/officeart/2005/8/layout/hList3"/>
    <dgm:cxn modelId="{F51895B5-42D2-4168-BF9A-21592A68FAF5}" type="presParOf" srcId="{40D8A964-B428-4BCC-99E9-E53625653712}" destId="{6B8BD193-0A3D-4C22-B758-A587409BEB97}" srcOrd="1" destOrd="0" presId="urn:microsoft.com/office/officeart/2005/8/layout/hList3"/>
    <dgm:cxn modelId="{E149C3DB-FC47-4F56-87CF-EF9287FFFF65}" type="presParOf" srcId="{6B8BD193-0A3D-4C22-B758-A587409BEB97}" destId="{9259B326-1223-4728-9652-78652C5ABAA4}" srcOrd="0" destOrd="0" presId="urn:microsoft.com/office/officeart/2005/8/layout/hList3"/>
    <dgm:cxn modelId="{BD5D0AAD-4D63-47CB-A178-BFF50340C989}" type="presParOf" srcId="{6B8BD193-0A3D-4C22-B758-A587409BEB97}" destId="{CA3E17C6-2E0B-4D87-8EB1-13C04F04FF1C}" srcOrd="1" destOrd="0" presId="urn:microsoft.com/office/officeart/2005/8/layout/hList3"/>
    <dgm:cxn modelId="{9724F12A-8E99-418A-9C72-E1D64B5DA37C}" type="presParOf" srcId="{6B8BD193-0A3D-4C22-B758-A587409BEB97}" destId="{82A56A8A-37C4-4B6E-93DC-FFAC152250A3}" srcOrd="2" destOrd="0" presId="urn:microsoft.com/office/officeart/2005/8/layout/hList3"/>
    <dgm:cxn modelId="{E89D8F11-B688-4433-B171-F58C79F3E731}" type="presParOf" srcId="{40D8A964-B428-4BCC-99E9-E53625653712}" destId="{D7E35427-5003-4248-9B02-C0ACF20937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235456-F18A-451C-9873-A7D6C345922A}">
      <dsp:nvSpPr>
        <dsp:cNvPr id="0" name=""/>
        <dsp:cNvSpPr/>
      </dsp:nvSpPr>
      <dsp:spPr>
        <a:xfrm rot="2587885">
          <a:off x="1679946" y="2821035"/>
          <a:ext cx="497211" cy="62314"/>
        </a:xfrm>
        <a:custGeom>
          <a:avLst/>
          <a:gdLst/>
          <a:ahLst/>
          <a:cxnLst/>
          <a:rect l="0" t="0" r="0" b="0"/>
          <a:pathLst>
            <a:path>
              <a:moveTo>
                <a:pt x="0" y="31157"/>
              </a:moveTo>
              <a:lnTo>
                <a:pt x="497211" y="311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D6F2C-A5F5-4B09-801C-73E8AD9E8FAB}">
      <dsp:nvSpPr>
        <dsp:cNvPr id="0" name=""/>
        <dsp:cNvSpPr/>
      </dsp:nvSpPr>
      <dsp:spPr>
        <a:xfrm>
          <a:off x="1747122" y="2010461"/>
          <a:ext cx="601099" cy="62314"/>
        </a:xfrm>
        <a:custGeom>
          <a:avLst/>
          <a:gdLst/>
          <a:ahLst/>
          <a:cxnLst/>
          <a:rect l="0" t="0" r="0" b="0"/>
          <a:pathLst>
            <a:path>
              <a:moveTo>
                <a:pt x="0" y="31157"/>
              </a:moveTo>
              <a:lnTo>
                <a:pt x="601099" y="311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D6156-1E1B-4948-ADF9-CDD887CC60A7}">
      <dsp:nvSpPr>
        <dsp:cNvPr id="0" name=""/>
        <dsp:cNvSpPr/>
      </dsp:nvSpPr>
      <dsp:spPr>
        <a:xfrm rot="19014797">
          <a:off x="1680171" y="1201264"/>
          <a:ext cx="496521" cy="62314"/>
        </a:xfrm>
        <a:custGeom>
          <a:avLst/>
          <a:gdLst/>
          <a:ahLst/>
          <a:cxnLst/>
          <a:rect l="0" t="0" r="0" b="0"/>
          <a:pathLst>
            <a:path>
              <a:moveTo>
                <a:pt x="0" y="31157"/>
              </a:moveTo>
              <a:lnTo>
                <a:pt x="496521" y="311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C11E73-D316-4776-822C-AE262C1289CE}">
      <dsp:nvSpPr>
        <dsp:cNvPr id="0" name=""/>
        <dsp:cNvSpPr/>
      </dsp:nvSpPr>
      <dsp:spPr>
        <a:xfrm>
          <a:off x="86420" y="1064735"/>
          <a:ext cx="1953766" cy="19537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A5F41-FCE2-4168-B365-660B311D5C5B}">
      <dsp:nvSpPr>
        <dsp:cNvPr id="0" name=""/>
        <dsp:cNvSpPr/>
      </dsp:nvSpPr>
      <dsp:spPr>
        <a:xfrm>
          <a:off x="1942023" y="-105205"/>
          <a:ext cx="1331675" cy="14042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kern="1200" dirty="0" smtClean="0">
              <a:solidFill>
                <a:schemeClr val="tx1"/>
              </a:solidFill>
            </a:rPr>
            <a:t>Diagnóstico</a:t>
          </a:r>
          <a:endParaRPr lang="es-AR" sz="1200" kern="1200" dirty="0">
            <a:solidFill>
              <a:schemeClr val="tx1"/>
            </a:solidFill>
          </a:endParaRPr>
        </a:p>
      </dsp:txBody>
      <dsp:txXfrm>
        <a:off x="2137042" y="100443"/>
        <a:ext cx="941637" cy="992954"/>
      </dsp:txXfrm>
    </dsp:sp>
    <dsp:sp modelId="{7333B781-98BD-486C-93CA-1C6580E0E22E}">
      <dsp:nvSpPr>
        <dsp:cNvPr id="0" name=""/>
        <dsp:cNvSpPr/>
      </dsp:nvSpPr>
      <dsp:spPr>
        <a:xfrm>
          <a:off x="2348222" y="1329388"/>
          <a:ext cx="1301126" cy="14244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kern="1200" dirty="0" smtClean="0">
              <a:solidFill>
                <a:schemeClr val="tx1"/>
              </a:solidFill>
            </a:rPr>
            <a:t>Clasificación  y Descripción</a:t>
          </a:r>
          <a:endParaRPr lang="es-AR" sz="1200" kern="1200" dirty="0">
            <a:solidFill>
              <a:schemeClr val="tx1"/>
            </a:solidFill>
          </a:endParaRPr>
        </a:p>
      </dsp:txBody>
      <dsp:txXfrm>
        <a:off x="2538767" y="1537995"/>
        <a:ext cx="920036" cy="1007245"/>
      </dsp:txXfrm>
    </dsp:sp>
    <dsp:sp modelId="{309AF5CB-6D0B-4081-8E1E-D4856D4AF56E}">
      <dsp:nvSpPr>
        <dsp:cNvPr id="0" name=""/>
        <dsp:cNvSpPr/>
      </dsp:nvSpPr>
      <dsp:spPr>
        <a:xfrm>
          <a:off x="1929956" y="2803428"/>
          <a:ext cx="1350982" cy="13657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kern="1200" dirty="0" smtClean="0">
              <a:solidFill>
                <a:schemeClr val="tx1"/>
              </a:solidFill>
            </a:rPr>
            <a:t>Planificación de apoyos</a:t>
          </a:r>
          <a:endParaRPr lang="es-AR" sz="1200" kern="1200" dirty="0">
            <a:solidFill>
              <a:schemeClr val="tx1"/>
            </a:solidFill>
          </a:endParaRPr>
        </a:p>
      </dsp:txBody>
      <dsp:txXfrm>
        <a:off x="2127803" y="3003441"/>
        <a:ext cx="955288" cy="965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7DE68-BC2B-424C-A712-DCFB1AC59499}">
      <dsp:nvSpPr>
        <dsp:cNvPr id="0" name=""/>
        <dsp:cNvSpPr/>
      </dsp:nvSpPr>
      <dsp:spPr>
        <a:xfrm>
          <a:off x="0" y="0"/>
          <a:ext cx="7467600" cy="1462087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kern="1200" dirty="0" smtClean="0">
              <a:solidFill>
                <a:schemeClr val="bg1"/>
              </a:solidFill>
            </a:rPr>
            <a:t>Criterios</a:t>
          </a:r>
          <a:endParaRPr lang="es-AR" sz="4400" kern="1200" dirty="0">
            <a:solidFill>
              <a:schemeClr val="bg1"/>
            </a:solidFill>
          </a:endParaRPr>
        </a:p>
      </dsp:txBody>
      <dsp:txXfrm>
        <a:off x="0" y="0"/>
        <a:ext cx="7467600" cy="1462087"/>
      </dsp:txXfrm>
    </dsp:sp>
    <dsp:sp modelId="{9259B326-1223-4728-9652-78652C5ABAA4}">
      <dsp:nvSpPr>
        <dsp:cNvPr id="0" name=""/>
        <dsp:cNvSpPr/>
      </dsp:nvSpPr>
      <dsp:spPr>
        <a:xfrm>
          <a:off x="3646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1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Hay limitaciones significativas del funcionamiento intelectual</a:t>
          </a:r>
          <a:endParaRPr lang="es-AR" sz="2500" kern="1200" dirty="0">
            <a:solidFill>
              <a:schemeClr val="bg1"/>
            </a:solidFill>
          </a:endParaRPr>
        </a:p>
      </dsp:txBody>
      <dsp:txXfrm>
        <a:off x="3646" y="1462087"/>
        <a:ext cx="2486769" cy="3070383"/>
      </dsp:txXfrm>
    </dsp:sp>
    <dsp:sp modelId="{CA3E17C6-2E0B-4D87-8EB1-13C04F04FF1C}">
      <dsp:nvSpPr>
        <dsp:cNvPr id="0" name=""/>
        <dsp:cNvSpPr/>
      </dsp:nvSpPr>
      <dsp:spPr>
        <a:xfrm>
          <a:off x="2490415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2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Hay limitaciones significativas de la conducta adaptativa</a:t>
          </a:r>
          <a:endParaRPr lang="es-AR" sz="2500" kern="1200" dirty="0">
            <a:solidFill>
              <a:schemeClr val="bg1"/>
            </a:solidFill>
          </a:endParaRPr>
        </a:p>
      </dsp:txBody>
      <dsp:txXfrm>
        <a:off x="2490415" y="1462087"/>
        <a:ext cx="2486769" cy="3070383"/>
      </dsp:txXfrm>
    </dsp:sp>
    <dsp:sp modelId="{82A56A8A-37C4-4B6E-93DC-FFAC152250A3}">
      <dsp:nvSpPr>
        <dsp:cNvPr id="0" name=""/>
        <dsp:cNvSpPr/>
      </dsp:nvSpPr>
      <dsp:spPr>
        <a:xfrm>
          <a:off x="4977184" y="1462087"/>
          <a:ext cx="2486769" cy="30703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500" kern="1200" dirty="0" smtClean="0">
              <a:solidFill>
                <a:schemeClr val="bg1"/>
              </a:solidFill>
            </a:rPr>
            <a:t>La edad de aparición es antes de los 18 años</a:t>
          </a:r>
          <a:endParaRPr lang="es-AR" sz="2500" kern="1200" dirty="0">
            <a:solidFill>
              <a:schemeClr val="bg1"/>
            </a:solidFill>
          </a:endParaRPr>
        </a:p>
      </dsp:txBody>
      <dsp:txXfrm>
        <a:off x="4977184" y="1462087"/>
        <a:ext cx="2486769" cy="3070383"/>
      </dsp:txXfrm>
    </dsp:sp>
    <dsp:sp modelId="{D7E35427-5003-4248-9B02-C0ACF20937DE}">
      <dsp:nvSpPr>
        <dsp:cNvPr id="0" name=""/>
        <dsp:cNvSpPr/>
      </dsp:nvSpPr>
      <dsp:spPr>
        <a:xfrm>
          <a:off x="0" y="4532471"/>
          <a:ext cx="7467600" cy="34115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0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F0D3F-F596-4425-9BD1-023487E54DC0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146FD-1F51-471F-91F3-FF089D60E6B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6510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9F66D-D25E-4621-9E25-88EA1EE4BC95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0FE17-F3FE-4634-9A15-6BAEFDB64C0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773446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98E39-6B9C-4895-A4E7-647C0ED3E52D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88E8F-1B3F-4902-82F6-E0420B574B9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3808760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6218F73-C4F4-4829-AC9F-26AEF4C4661D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679BFE0-A27D-44CC-A8BF-3690E906CAA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45387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2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3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16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17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6E39D-D39E-4C89-AB83-CEAC86B46CD2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6DA06-AA3C-4358-B223-2046E82BC8C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81168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C65B3-AE2C-4EF4-8663-0457A18F839C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48A03-351B-47BB-9280-CF5828C0C83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8114186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22C29F-A668-4BB8-A540-ECAA01DB5CAA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6B342-F940-4C4F-BAC8-6572866EE95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5012007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0681F60-5125-4379-A1F3-A70B099F7EFC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38BF956-0759-49F4-839A-298B9A40A44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0510977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176F9-4CD0-4D98-A7E7-CD5E571A38A8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BA64-5F89-46E8-8624-C27D474F5D3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1573780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5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3992D6-D472-40ED-B606-97EAD0CD21DF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06F45C3-841E-465C-88BC-8CACF27EA80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9881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5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0D491D-539D-4627-A63D-4D6DBFEAA049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444CC9B-239E-41B2-9B71-1BBDC26BD1FF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4798794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40E3BA9-78A8-4F47-A860-4F17AF726DA6}" type="datetimeFigureOut">
              <a:rPr lang="es-AR"/>
              <a:pPr>
                <a:defRPr/>
              </a:pPr>
              <a:t>14/07/2011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DD869BF-B289-4E1D-A7C7-817FE32E403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86000" y="2071688"/>
            <a:ext cx="6172200" cy="18938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Evaluación de personas con </a:t>
            </a:r>
            <a:br>
              <a:rPr lang="es-AR" dirty="0" smtClean="0"/>
            </a:br>
            <a:r>
              <a:rPr lang="es-AR" dirty="0" smtClean="0"/>
              <a:t>discapacidad intelectual</a:t>
            </a:r>
            <a:endParaRPr lang="es-AR" dirty="0"/>
          </a:p>
        </p:txBody>
      </p:sp>
      <p:sp>
        <p:nvSpPr>
          <p:cNvPr id="8195" name="2 Subtítulo"/>
          <p:cNvSpPr>
            <a:spLocks noGrp="1"/>
          </p:cNvSpPr>
          <p:nvPr>
            <p:ph type="subTitle" idx="1"/>
          </p:nvPr>
        </p:nvSpPr>
        <p:spPr>
          <a:xfrm>
            <a:off x="2286000" y="4500563"/>
            <a:ext cx="6172200" cy="1371600"/>
          </a:xfrm>
        </p:spPr>
        <p:txBody>
          <a:bodyPr/>
          <a:lstStyle/>
          <a:p>
            <a:pPr eaLnBrk="1" hangingPunct="1"/>
            <a:r>
              <a:rPr lang="es-AR" smtClean="0"/>
              <a:t>Msc. Carmen Rosa Barrón Torrico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Instrumentos para evaluar el funcionamiento intelectual</a:t>
            </a:r>
            <a:endParaRPr lang="es-AR" dirty="0"/>
          </a:p>
        </p:txBody>
      </p:sp>
      <p:sp>
        <p:nvSpPr>
          <p:cNvPr id="17411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mtClean="0"/>
              <a:t>Escalas de Inteligencia de Wechsler para niños de 6 años 0 meses a 16 años 11 meses.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Ofrece información sobre la capacidad intelectual general del niño (CI Total)</a:t>
            </a:r>
          </a:p>
          <a:p>
            <a:pPr eaLnBrk="1" hangingPunct="1">
              <a:buFont typeface="Wingdings" pitchFamily="2" charset="2"/>
              <a:buNone/>
            </a:pPr>
            <a:endParaRPr lang="es-AR" smtClean="0"/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		WISC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		WISC – R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		WISC III 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		WISC IV</a:t>
            </a:r>
          </a:p>
          <a:p>
            <a:pPr eaLnBrk="1" hangingPunct="1">
              <a:buFont typeface="Wingdings" pitchFamily="2" charset="2"/>
              <a:buNone/>
            </a:pPr>
            <a:endParaRPr lang="es-AR" sz="1200" smtClean="0"/>
          </a:p>
          <a:p>
            <a:pPr eaLnBrk="1" hangingPunct="1">
              <a:buFont typeface="Wingdings" pitchFamily="2" charset="2"/>
              <a:buNone/>
            </a:pPr>
            <a:endParaRPr lang="es-AR" sz="120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Criterio 2: limitaciones significativas de la conducta adaptativa</a:t>
            </a:r>
            <a:endParaRPr lang="es-AR" dirty="0"/>
          </a:p>
        </p:txBody>
      </p:sp>
      <p:sp>
        <p:nvSpPr>
          <p:cNvPr id="18435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AR" b="1" smtClean="0"/>
          </a:p>
          <a:p>
            <a:pPr eaLnBrk="1" hangingPunct="1"/>
            <a:r>
              <a:rPr lang="es-AR" b="1" smtClean="0"/>
              <a:t>Conducta adaptativa: </a:t>
            </a:r>
            <a:r>
              <a:rPr lang="es-AR" smtClean="0"/>
              <a:t>conjunto de </a:t>
            </a:r>
            <a:r>
              <a:rPr lang="es-AR" i="1" smtClean="0"/>
              <a:t>habilidades conceptuales</a:t>
            </a:r>
            <a:r>
              <a:rPr lang="es-AR" smtClean="0"/>
              <a:t> ( lenguaje, lectura, escritura, números, etc.) </a:t>
            </a:r>
            <a:r>
              <a:rPr lang="es-AR" i="1" smtClean="0"/>
              <a:t>sociales</a:t>
            </a:r>
            <a:r>
              <a:rPr lang="es-AR" smtClean="0"/>
              <a:t> (relaciones interpersonales, comunicación, autoestima, etc.)  y </a:t>
            </a:r>
            <a:r>
              <a:rPr lang="es-AR" i="1" smtClean="0"/>
              <a:t>prácticas</a:t>
            </a:r>
            <a:r>
              <a:rPr lang="es-AR" smtClean="0"/>
              <a:t> (actividades de la vida diaria – aseo, vestido, vida en el  hogar, etc., habilidades ocupacionales) para funcionar en la vida diaria.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s-AR"/>
          </a:p>
        </p:txBody>
      </p:sp>
      <p:sp>
        <p:nvSpPr>
          <p:cNvPr id="19459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s-AR" smtClean="0"/>
              <a:t>Se considera que existen limitaciones cuando los resultados se encuentran a más de 2 desviaciones estándar por debajo de la media.</a:t>
            </a:r>
          </a:p>
          <a:p>
            <a:endParaRPr lang="es-AR" smtClean="0"/>
          </a:p>
          <a:p>
            <a:r>
              <a:rPr lang="es-AR" smtClean="0"/>
              <a:t>El propósito de evaluar la conducta adaptativa es identificar las necesidades de apoyos que requiere una persona para integrarse en la comunidad.</a:t>
            </a:r>
          </a:p>
          <a:p>
            <a:pPr>
              <a:buFont typeface="Wingdings" pitchFamily="2" charset="2"/>
              <a:buNone/>
            </a:pPr>
            <a:endParaRPr lang="es-AR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Instrumentos para evaluar la conducta adaptativa</a:t>
            </a:r>
            <a:endParaRPr lang="es-AR" dirty="0"/>
          </a:p>
        </p:txBody>
      </p:sp>
      <p:sp>
        <p:nvSpPr>
          <p:cNvPr id="2048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mtClean="0"/>
              <a:t>Inventario para la planificación de servicios y la programación individual (ICAP) – (Montero Centeno, 1993)</a:t>
            </a:r>
          </a:p>
          <a:p>
            <a:pPr eaLnBrk="1" hangingPunct="1"/>
            <a:r>
              <a:rPr lang="es-AR" smtClean="0"/>
              <a:t>Escalas de madurez social de Vineland – (Otero Quiroz, 1959)</a:t>
            </a:r>
          </a:p>
          <a:p>
            <a:pPr eaLnBrk="1" hangingPunct="1"/>
            <a:r>
              <a:rPr lang="es-AR" smtClean="0"/>
              <a:t>Inventario de destrezas adaptativas (CALS) – (Morreau, Bruininks y Montero, 2002)</a:t>
            </a:r>
          </a:p>
          <a:p>
            <a:pPr eaLnBrk="1" hangingPunct="1"/>
            <a:r>
              <a:rPr lang="es-AR" smtClean="0"/>
              <a:t>Curriculum de destrezas adaptativas (ALSC) – (Gilman, Morreau, Bruininks, Anderson, Montero y Unamunzaga, 2002)</a:t>
            </a:r>
          </a:p>
          <a:p>
            <a:pPr eaLnBrk="1" hangingPunct="1"/>
            <a:r>
              <a:rPr lang="es-AR" smtClean="0"/>
              <a:t>Escala de intensidad de apoyos – SIS – (Verdugo, Arias, Ibañez, 2007) de la Supports Intensity Scale (SIS) de la AAIDD (2004)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Formas de realizar la evaluación</a:t>
            </a:r>
            <a:endParaRPr lang="es-AR" dirty="0"/>
          </a:p>
        </p:txBody>
      </p:sp>
      <p:sp>
        <p:nvSpPr>
          <p:cNvPr id="21507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mtClean="0"/>
              <a:t>Observación:  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 - Sistemática </a:t>
            </a:r>
            <a:r>
              <a:rPr lang="es-AR" sz="2000" smtClean="0"/>
              <a:t>(Observación de una persona externa en ambientes naturales)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 - Participante </a:t>
            </a:r>
            <a:r>
              <a:rPr lang="es-AR" sz="2000" smtClean="0"/>
              <a:t>(Observación en ambientes naturales de miembros que pertenecen de forma natural al contexto) 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 - Uso de tests situacionales </a:t>
            </a:r>
            <a:r>
              <a:rPr lang="es-AR" sz="2000" smtClean="0"/>
              <a:t>(Situaciones artificiales para elicitar la aparición de conductas que se quieren evaluar)</a:t>
            </a:r>
          </a:p>
          <a:p>
            <a:pPr eaLnBrk="1" hangingPunct="1"/>
            <a:r>
              <a:rPr lang="es-AR" smtClean="0"/>
              <a:t>Entrevistas a personas allegadas</a:t>
            </a:r>
          </a:p>
          <a:p>
            <a:pPr eaLnBrk="1" hangingPunct="1"/>
            <a:r>
              <a:rPr lang="es-AR" smtClean="0"/>
              <a:t>Auto administración (</a:t>
            </a:r>
            <a:r>
              <a:rPr lang="es-AR" sz="2000" smtClean="0"/>
              <a:t>una persona que conozca bien a la persona completa independientemente el instrumento de conducta adaptativa)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Criterio 3: la edad de aparición es antes de los 18 años</a:t>
            </a:r>
            <a:endParaRPr lang="es-AR" dirty="0"/>
          </a:p>
        </p:txBody>
      </p:sp>
      <p:sp>
        <p:nvSpPr>
          <p:cNvPr id="22531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mtClean="0"/>
              <a:t>Las limitaciones señaladas en los criterios 1 y 2 aparecieron en el curso del desarrollo de la persona – antes de los 18 años – edad en la que una persona es considerada como adulto en nuestra sociedad. </a:t>
            </a:r>
          </a:p>
          <a:p>
            <a:pPr eaLnBrk="1" hangingPunct="1">
              <a:buFont typeface="Wingdings" pitchFamily="2" charset="2"/>
              <a:buNone/>
            </a:pPr>
            <a:endParaRPr lang="es-AR" smtClean="0"/>
          </a:p>
          <a:p>
            <a:pPr eaLnBrk="1" hangingPunct="1"/>
            <a:r>
              <a:rPr lang="es-AR" smtClean="0"/>
              <a:t>No se debe hablar de discapacidad intelectual en un niño o niña antes de los 5 años de edad.</a:t>
            </a:r>
          </a:p>
          <a:p>
            <a:pPr eaLnBrk="1" hangingPunct="1">
              <a:buFont typeface="Wingdings" pitchFamily="2" charset="2"/>
              <a:buNone/>
            </a:pPr>
            <a:r>
              <a:rPr lang="es-AR" smtClean="0"/>
              <a:t>	Cuando un niño presenta retraso en las secuencias esperadas de desarrollo  se hará referencia a un retraso global del desarrollo.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Función de clasificación y descripción del proceso de evaluación</a:t>
            </a:r>
            <a:endParaRPr lang="es-AR" dirty="0"/>
          </a:p>
        </p:txBody>
      </p:sp>
      <p:sp>
        <p:nvSpPr>
          <p:cNvPr id="22531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 smtClean="0"/>
              <a:t>Se refiere a la agrupación y descripción funcional de las capacidades y limitaciones de la persona en cada una de las 5 dimensiones: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dirty="0" smtClean="0"/>
              <a:t>Capacidades intelectuales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dirty="0" smtClean="0"/>
              <a:t>Conducta adaptativa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dirty="0" smtClean="0"/>
              <a:t>Participación, interacciones, roles sociales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dirty="0" smtClean="0"/>
              <a:t>Salud (física y mental)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dirty="0" smtClean="0"/>
              <a:t>Contexto</a:t>
            </a:r>
          </a:p>
          <a:p>
            <a:pPr marL="457200" indent="-457200" eaLnBrk="1" hangingPunct="1">
              <a:buFont typeface="Wingdings" pitchFamily="2" charset="2"/>
              <a:buNone/>
              <a:defRPr/>
            </a:pPr>
            <a:r>
              <a:rPr lang="es-AR" dirty="0" smtClean="0"/>
              <a:t>	como fase previa para la planificación de los apoyos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ejemplo</a:t>
            </a:r>
            <a:endParaRPr lang="es-AR" dirty="0"/>
          </a:p>
        </p:txBody>
      </p:sp>
      <p:sp>
        <p:nvSpPr>
          <p:cNvPr id="24579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			HABILIDADES ADAPTATIVAS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i="1" smtClean="0"/>
              <a:t>Lectura y escritura.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Capacidades: Reconoce algunas letras del alfabeto.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Limitaciones: No sabe escribir su nombre.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i="1" smtClean="0"/>
              <a:t>Ingenuidad.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Capacidades: Ninguna.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Limitaciones: Se deja llevar mucho por los demás y es fácilmente manipulada. Riesgo de sufrir abuso sexual.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i="1" smtClean="0"/>
              <a:t>Transporte.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Capacidades: Conoce el micro que le lleva a su casa y a la escuela.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000" smtClean="0"/>
              <a:t>Limitaciones: No sabe usar otras líneas de transporte público para ir a otros lugares.</a:t>
            </a:r>
          </a:p>
          <a:p>
            <a:pPr eaLnBrk="1" hangingPunct="1"/>
            <a:endParaRPr lang="es-AR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Función de planificación de apoyos del proceso de evaluación</a:t>
            </a:r>
            <a:endParaRPr lang="es-AR" dirty="0"/>
          </a:p>
        </p:txBody>
      </p:sp>
      <p:sp>
        <p:nvSpPr>
          <p:cNvPr id="24579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defRPr/>
            </a:pPr>
            <a:r>
              <a:rPr lang="es-AR" sz="2000" dirty="0" smtClean="0"/>
              <a:t>Se pretende establecer un perfil de necesidades de apoyos que la persona requiere para mejorar su funcionamiento individual y participación en su comunidad. </a:t>
            </a:r>
          </a:p>
          <a:p>
            <a:pPr eaLnBrk="1" hangingPunct="1">
              <a:defRPr/>
            </a:pPr>
            <a:r>
              <a:rPr lang="es-AR" sz="2000" dirty="0" smtClean="0"/>
              <a:t>Clasificación se basa en la intensidad de apoyos que la persona requiere: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sz="2000" dirty="0" smtClean="0"/>
              <a:t>Intermitente: apoyo cuando sea necesario, de corta duración (crisis familiar, enfermedad, etc.)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sz="2000" dirty="0" smtClean="0"/>
              <a:t>Limitado: Su persistencia es temporal, por un tiempo determinado (inserción laboral)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sz="2000" dirty="0" smtClean="0"/>
              <a:t>Extenso: Caracterizado por su regularidad (diaria, semanal) en más de un ambiente (casa, escuela) y sin limitación temporal (apoyo a largo plazo)</a:t>
            </a:r>
          </a:p>
          <a:p>
            <a:pPr marL="457200" indent="-457200" eaLnBrk="1" hangingPunct="1">
              <a:buFont typeface="Wingdings" pitchFamily="2" charset="2"/>
              <a:buAutoNum type="arabicPeriod"/>
              <a:defRPr/>
            </a:pPr>
            <a:r>
              <a:rPr lang="es-AR" sz="2000" dirty="0" smtClean="0"/>
              <a:t>Generalizado: Estabilidad, elevada intensidad, en distintos entornos, con posibilidad de mantenerse de por vida.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s-AR" dirty="0" smtClean="0"/>
          </a:p>
          <a:p>
            <a:pPr eaLnBrk="1" hangingPunct="1">
              <a:defRPr/>
            </a:pPr>
            <a:endParaRPr lang="es-AR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Componentes a considerar para el perfil de apoyos</a:t>
            </a:r>
            <a:endParaRPr lang="es-AR" dirty="0"/>
          </a:p>
        </p:txBody>
      </p:sp>
      <p:graphicFrame>
        <p:nvGraphicFramePr>
          <p:cNvPr id="4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28625" y="1500188"/>
          <a:ext cx="8229600" cy="467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200299"/>
                <a:gridCol w="1042966"/>
                <a:gridCol w="1071570"/>
                <a:gridCol w="885860"/>
                <a:gridCol w="1657306"/>
              </a:tblGrid>
              <a:tr h="370815">
                <a:tc rowSpan="2">
                  <a:txBody>
                    <a:bodyPr/>
                    <a:lstStyle/>
                    <a:p>
                      <a:r>
                        <a:rPr lang="es-AR" sz="1800" dirty="0" smtClean="0"/>
                        <a:t>Áreas de apoyo</a:t>
                      </a:r>
                      <a:endParaRPr lang="es-AR" sz="1800" dirty="0"/>
                    </a:p>
                  </a:txBody>
                  <a:tcPr marT="45717" marB="45717"/>
                </a:tc>
                <a:tc rowSpan="2">
                  <a:txBody>
                    <a:bodyPr/>
                    <a:lstStyle/>
                    <a:p>
                      <a:r>
                        <a:rPr lang="es-AR" sz="1800" dirty="0" smtClean="0"/>
                        <a:t>Actividades</a:t>
                      </a:r>
                      <a:endParaRPr lang="es-AR" sz="1800" dirty="0"/>
                    </a:p>
                  </a:txBody>
                  <a:tcPr marT="45717" marB="45717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AR" sz="1800" dirty="0" smtClean="0"/>
                        <a:t>Intensidad</a:t>
                      </a:r>
                      <a:endParaRPr lang="es-AR" sz="1800" dirty="0"/>
                    </a:p>
                  </a:txBody>
                  <a:tcPr marT="45717" marB="45717"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AR" sz="1800" dirty="0" smtClean="0"/>
                        <a:t>Persona</a:t>
                      </a:r>
                      <a:r>
                        <a:rPr lang="es-AR" sz="1800" baseline="0" dirty="0" smtClean="0"/>
                        <a:t> responsable</a:t>
                      </a:r>
                      <a:endParaRPr lang="es-AR" sz="1800" dirty="0"/>
                    </a:p>
                  </a:txBody>
                  <a:tcPr marT="45717" marB="45717"/>
                </a:tc>
              </a:tr>
              <a:tr h="457169"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AR" sz="1200" dirty="0" smtClean="0"/>
                        <a:t>Frecuencia</a:t>
                      </a:r>
                      <a:endParaRPr lang="es-AR" sz="12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s-AR" sz="1200" dirty="0" smtClean="0"/>
                        <a:t>Tiempo de apoyo diario</a:t>
                      </a:r>
                      <a:endParaRPr lang="es-AR" sz="12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r>
                        <a:rPr lang="es-AR" sz="1200" dirty="0" smtClean="0"/>
                        <a:t>Tipo de apoyo</a:t>
                      </a:r>
                      <a:endParaRPr lang="es-AR" sz="1200" dirty="0"/>
                    </a:p>
                  </a:txBody>
                  <a:tcPr marT="45717" marB="45717"/>
                </a:tc>
                <a:tc v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Desarrollo humano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Enseñanza y educación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Vida en el hogar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Vida en la comunidad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37081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Empleo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Salud y seguridad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37081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Conductual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  <a:tr h="518125">
                <a:tc>
                  <a:txBody>
                    <a:bodyPr/>
                    <a:lstStyle/>
                    <a:p>
                      <a:r>
                        <a:rPr lang="es-AR" sz="1400" dirty="0" smtClean="0"/>
                        <a:t>Protección y defensa</a:t>
                      </a:r>
                      <a:endParaRPr lang="es-AR" sz="1400" dirty="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/>
                    </a:p>
                  </a:txBody>
                  <a:tcPr marT="45717" marB="45717"/>
                </a:tc>
                <a:tc>
                  <a:txBody>
                    <a:bodyPr/>
                    <a:lstStyle/>
                    <a:p>
                      <a:endParaRPr lang="es-AR" sz="1400" dirty="0"/>
                    </a:p>
                  </a:txBody>
                  <a:tcPr marT="45717" marB="45717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r>
              <a:rPr lang="es-ES_tradnl" b="1" i="1" dirty="0" smtClean="0"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es-ES_tradnl" b="1" i="1" dirty="0" smtClean="0"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es-AR" dirty="0"/>
          </a:p>
        </p:txBody>
      </p:sp>
      <p:sp>
        <p:nvSpPr>
          <p:cNvPr id="13315" name="2 Marcador de contenido"/>
          <p:cNvSpPr>
            <a:spLocks noGrp="1"/>
          </p:cNvSpPr>
          <p:nvPr>
            <p:ph sz="quarter" idx="1"/>
          </p:nvPr>
        </p:nvSpPr>
        <p:spPr>
          <a:xfrm>
            <a:off x="428625" y="785813"/>
            <a:ext cx="7858125" cy="2428875"/>
          </a:xfrm>
        </p:spPr>
        <p:txBody>
          <a:bodyPr/>
          <a:lstStyle/>
          <a:p>
            <a:pPr eaLnBrk="1" hangingPunct="1">
              <a:defRPr/>
            </a:pPr>
            <a:r>
              <a:rPr lang="es-AR" dirty="0" smtClean="0"/>
              <a:t>En el momento actual la referencia conceptual internacional sobre la evaluación de personas con Discapacidad Intelectual lo constituye la 11ª edición del Manual de la AAIDD (2010)</a:t>
            </a:r>
            <a:endParaRPr lang="es-ES_tradnl" dirty="0" smtClean="0"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ES_tradnl" dirty="0" smtClean="0">
              <a:latin typeface="Comic Sans MS" pitchFamily="66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ES_tradnl" dirty="0" smtClean="0">
              <a:latin typeface="Comic Sans MS" pitchFamily="66" charset="0"/>
            </a:endParaRPr>
          </a:p>
          <a:p>
            <a:pPr eaLnBrk="1" hangingPunct="1">
              <a:defRPr/>
            </a:pPr>
            <a:endParaRPr lang="es-AR" dirty="0" smtClean="0"/>
          </a:p>
        </p:txBody>
      </p:sp>
      <p:pic>
        <p:nvPicPr>
          <p:cNvPr id="9220" name="Picture 7" descr="http://www.feaps.org/images/stories/imagenes/noticias_2011/30-06-11_libro_dis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3286125"/>
            <a:ext cx="1905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9" descr="Intellectual Disabilit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3357563"/>
            <a:ext cx="1982787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s-AR" dirty="0"/>
          </a:p>
        </p:txBody>
      </p:sp>
      <p:sp>
        <p:nvSpPr>
          <p:cNvPr id="27651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es-BO" smtClean="0"/>
          </a:p>
        </p:txBody>
      </p:sp>
      <p:sp>
        <p:nvSpPr>
          <p:cNvPr id="4" name="3 Rectángulo"/>
          <p:cNvSpPr/>
          <p:nvPr/>
        </p:nvSpPr>
        <p:spPr>
          <a:xfrm>
            <a:off x="709404" y="2967335"/>
            <a:ext cx="7147919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GRACIAS </a:t>
            </a:r>
          </a:p>
          <a:p>
            <a:pPr algn="ctr">
              <a:defRPr/>
            </a:pPr>
            <a:r>
              <a:rPr lang="es-E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POR SU ATENCIÓN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Definición discapacidad intelectual</a:t>
            </a:r>
            <a:endParaRPr lang="es-AR" dirty="0"/>
          </a:p>
        </p:txBody>
      </p:sp>
      <p:sp>
        <p:nvSpPr>
          <p:cNvPr id="1024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s-AR" b="1" smtClean="0"/>
          </a:p>
          <a:p>
            <a:pPr eaLnBrk="1" hangingPunct="1">
              <a:buFont typeface="Wingdings" pitchFamily="2" charset="2"/>
              <a:buNone/>
            </a:pPr>
            <a:r>
              <a:rPr lang="es-AR" b="1" smtClean="0"/>
              <a:t>La discapacidad intelectual se caracteriza por limitaciones significativas tanto en el funcionamiento intelectual como en la conducta adaptativa tal y como se ha manifestado en habilidades adaptativas conceptuales, sociales y prácticas. Esta discapacidad aparece antes de los 18 años</a:t>
            </a:r>
          </a:p>
          <a:p>
            <a:pPr algn="r" eaLnBrk="1" hangingPunct="1">
              <a:buFont typeface="Wingdings" pitchFamily="2" charset="2"/>
              <a:buNone/>
            </a:pPr>
            <a:endParaRPr lang="es-AR" smtClean="0"/>
          </a:p>
          <a:p>
            <a:pPr algn="r" eaLnBrk="1" hangingPunct="1">
              <a:buFont typeface="Wingdings" pitchFamily="2" charset="2"/>
              <a:buNone/>
            </a:pPr>
            <a:r>
              <a:rPr lang="es-AR" smtClean="0"/>
              <a:t>(Luckasson y cols., 2002).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Premisas para la aplicación de la definición de discapacidad intelectual</a:t>
            </a:r>
            <a:endParaRPr lang="es-AR" dirty="0"/>
          </a:p>
        </p:txBody>
      </p:sp>
      <p:sp>
        <p:nvSpPr>
          <p:cNvPr id="11267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z="1600" smtClean="0"/>
              <a:t>Las limitaciones en el funcionamiento presente se deben considerar en el contexto de ambientes comunitarios típicos de los iguales en edad y cultura.</a:t>
            </a:r>
          </a:p>
          <a:p>
            <a:pPr eaLnBrk="1" hangingPunct="1">
              <a:buFont typeface="Wingdings" pitchFamily="2" charset="2"/>
              <a:buNone/>
            </a:pPr>
            <a:endParaRPr lang="es-AR" sz="1600" smtClean="0"/>
          </a:p>
          <a:p>
            <a:pPr eaLnBrk="1" hangingPunct="1"/>
            <a:r>
              <a:rPr lang="es-AR" sz="1600" smtClean="0"/>
              <a:t>Una evaluación válida tiene en cuenta la diversidad cultural y lingüística así como las diferencias en comunicación y en aspectos sensoriales, motores y conductuales.</a:t>
            </a:r>
          </a:p>
          <a:p>
            <a:pPr eaLnBrk="1" hangingPunct="1">
              <a:buFont typeface="Wingdings" pitchFamily="2" charset="2"/>
              <a:buNone/>
            </a:pPr>
            <a:endParaRPr lang="es-AR" sz="1600" smtClean="0"/>
          </a:p>
          <a:p>
            <a:pPr eaLnBrk="1" hangingPunct="1"/>
            <a:r>
              <a:rPr lang="es-AR" sz="1600" smtClean="0"/>
              <a:t>En una persona, las limitaciones coexisten habitualmente con capacidades.</a:t>
            </a:r>
          </a:p>
          <a:p>
            <a:pPr eaLnBrk="1" hangingPunct="1">
              <a:buFont typeface="Wingdings" pitchFamily="2" charset="2"/>
              <a:buNone/>
            </a:pPr>
            <a:endParaRPr lang="es-AR" sz="1600" smtClean="0"/>
          </a:p>
          <a:p>
            <a:pPr eaLnBrk="1" hangingPunct="1"/>
            <a:r>
              <a:rPr lang="es-AR" sz="1600" smtClean="0"/>
              <a:t>Un propósito importante de la descripción de limitaciones es el desarrollo de un perfil de necesidades de apoyo.</a:t>
            </a:r>
          </a:p>
          <a:p>
            <a:pPr eaLnBrk="1" hangingPunct="1">
              <a:buFont typeface="Wingdings" pitchFamily="2" charset="2"/>
              <a:buNone/>
            </a:pPr>
            <a:endParaRPr lang="es-AR" sz="1600" smtClean="0"/>
          </a:p>
          <a:p>
            <a:pPr eaLnBrk="1" hangingPunct="1"/>
            <a:r>
              <a:rPr lang="es-AR" sz="1600" smtClean="0"/>
              <a:t>Si se mantienen apoyos personalizados apropiados durante un largo periodo, el funcionamiento en la vida de la persona con DI generalmente mejorará.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2 Marcador de contenido"/>
          <p:cNvSpPr>
            <a:spLocks noGrp="1"/>
          </p:cNvSpPr>
          <p:nvPr>
            <p:ph idx="1"/>
          </p:nvPr>
        </p:nvSpPr>
        <p:spPr>
          <a:xfrm>
            <a:off x="357188" y="642938"/>
            <a:ext cx="8572500" cy="600075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s-AR" smtClean="0"/>
              <a:t>Modelo teórico de la Discapacidad Intelectual.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428625" y="1500188"/>
            <a:ext cx="2736850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457200" indent="-457200" algn="ctr"/>
            <a:r>
              <a:rPr lang="es-ES">
                <a:latin typeface="Constantia" pitchFamily="18" charset="0"/>
              </a:rPr>
              <a:t>I. CAPACIDADES</a:t>
            </a:r>
          </a:p>
          <a:p>
            <a:pPr marL="457200" indent="-457200" algn="ctr"/>
            <a:r>
              <a:rPr lang="es-ES">
                <a:latin typeface="Constantia" pitchFamily="18" charset="0"/>
              </a:rPr>
              <a:t>INTELECTUALES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468313" y="2492375"/>
            <a:ext cx="273685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II. CONDUCTA</a:t>
            </a:r>
          </a:p>
          <a:p>
            <a:pPr algn="ctr"/>
            <a:r>
              <a:rPr lang="es-ES">
                <a:latin typeface="Constantia" pitchFamily="18" charset="0"/>
              </a:rPr>
              <a:t>ADAPTATIVA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468313" y="3429000"/>
            <a:ext cx="2808287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III. PARTICIPACIÓN,</a:t>
            </a:r>
          </a:p>
          <a:p>
            <a:pPr algn="ctr"/>
            <a:r>
              <a:rPr lang="es-ES">
                <a:latin typeface="Constantia" pitchFamily="18" charset="0"/>
              </a:rPr>
              <a:t>INTERACCIONES Y</a:t>
            </a:r>
          </a:p>
          <a:p>
            <a:pPr algn="ctr"/>
            <a:r>
              <a:rPr lang="es-ES">
                <a:latin typeface="Constantia" pitchFamily="18" charset="0"/>
              </a:rPr>
              <a:t>ROLES SOCIALES</a:t>
            </a:r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468313" y="4652963"/>
            <a:ext cx="280828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IV. SALUD</a:t>
            </a:r>
          </a:p>
        </p:txBody>
      </p:sp>
      <p:sp>
        <p:nvSpPr>
          <p:cNvPr id="12295" name="Rectangle 8"/>
          <p:cNvSpPr>
            <a:spLocks noChangeArrowheads="1"/>
          </p:cNvSpPr>
          <p:nvPr/>
        </p:nvSpPr>
        <p:spPr bwMode="auto">
          <a:xfrm>
            <a:off x="539750" y="5516563"/>
            <a:ext cx="27352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V. CONTEXTO</a:t>
            </a:r>
          </a:p>
        </p:txBody>
      </p:sp>
      <p:sp>
        <p:nvSpPr>
          <p:cNvPr id="12296" name="Oval 9"/>
          <p:cNvSpPr>
            <a:spLocks noChangeArrowheads="1"/>
          </p:cNvSpPr>
          <p:nvPr/>
        </p:nvSpPr>
        <p:spPr bwMode="auto">
          <a:xfrm>
            <a:off x="3571875" y="1857375"/>
            <a:ext cx="2079625" cy="3951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APOYOS</a:t>
            </a:r>
          </a:p>
        </p:txBody>
      </p:sp>
      <p:sp>
        <p:nvSpPr>
          <p:cNvPr id="12297" name="Rectangle 10"/>
          <p:cNvSpPr>
            <a:spLocks noChangeArrowheads="1"/>
          </p:cNvSpPr>
          <p:nvPr/>
        </p:nvSpPr>
        <p:spPr bwMode="auto">
          <a:xfrm>
            <a:off x="6156325" y="1714500"/>
            <a:ext cx="2344738" cy="3857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>
                <a:latin typeface="Constantia" pitchFamily="18" charset="0"/>
              </a:rPr>
              <a:t>FUNCIONAMIENTO</a:t>
            </a:r>
          </a:p>
          <a:p>
            <a:pPr algn="ctr"/>
            <a:r>
              <a:rPr lang="es-ES">
                <a:latin typeface="Constantia" pitchFamily="18" charset="0"/>
              </a:rPr>
              <a:t>INDIVIDUAL</a:t>
            </a:r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>
            <a:off x="3203575" y="1700213"/>
            <a:ext cx="30241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299" name="Line 12"/>
          <p:cNvSpPr>
            <a:spLocks noChangeShapeType="1"/>
          </p:cNvSpPr>
          <p:nvPr/>
        </p:nvSpPr>
        <p:spPr bwMode="auto">
          <a:xfrm>
            <a:off x="3203575" y="2708275"/>
            <a:ext cx="302418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300" name="Line 13"/>
          <p:cNvSpPr>
            <a:spLocks noChangeShapeType="1"/>
          </p:cNvSpPr>
          <p:nvPr/>
        </p:nvSpPr>
        <p:spPr bwMode="auto">
          <a:xfrm>
            <a:off x="3276600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301" name="Line 14"/>
          <p:cNvSpPr>
            <a:spLocks noChangeShapeType="1"/>
          </p:cNvSpPr>
          <p:nvPr/>
        </p:nvSpPr>
        <p:spPr bwMode="auto">
          <a:xfrm>
            <a:off x="3276600" y="4149725"/>
            <a:ext cx="2951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302" name="Line 15"/>
          <p:cNvSpPr>
            <a:spLocks noChangeShapeType="1"/>
          </p:cNvSpPr>
          <p:nvPr/>
        </p:nvSpPr>
        <p:spPr bwMode="auto">
          <a:xfrm flipV="1">
            <a:off x="3276600" y="4437063"/>
            <a:ext cx="295116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303" name="Line 16"/>
          <p:cNvSpPr>
            <a:spLocks noChangeShapeType="1"/>
          </p:cNvSpPr>
          <p:nvPr/>
        </p:nvSpPr>
        <p:spPr bwMode="auto">
          <a:xfrm flipV="1">
            <a:off x="3276600" y="4797425"/>
            <a:ext cx="2951163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2304" name="Line 17"/>
          <p:cNvSpPr>
            <a:spLocks noChangeShapeType="1"/>
          </p:cNvSpPr>
          <p:nvPr/>
        </p:nvSpPr>
        <p:spPr bwMode="auto">
          <a:xfrm>
            <a:off x="5651500" y="37893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BO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Evaluación de la discapacidad intelectual</a:t>
            </a:r>
            <a:endParaRPr lang="es-AR" dirty="0"/>
          </a:p>
        </p:txBody>
      </p:sp>
      <p:sp>
        <p:nvSpPr>
          <p:cNvPr id="13315" name="2 Marcador de contenido"/>
          <p:cNvSpPr>
            <a:spLocks noGrp="1"/>
          </p:cNvSpPr>
          <p:nvPr>
            <p:ph sz="quarter" idx="1"/>
          </p:nvPr>
        </p:nvSpPr>
        <p:spPr>
          <a:xfrm>
            <a:off x="428625" y="2000250"/>
            <a:ext cx="3286125" cy="4471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s-AR" smtClean="0"/>
              <a:t>El proceso de evaluación de discapacidad intelectual comprende tres funciones:</a:t>
            </a:r>
          </a:p>
          <a:p>
            <a:pPr eaLnBrk="1" hangingPunct="1">
              <a:buFont typeface="Wingdings" pitchFamily="2" charset="2"/>
              <a:buNone/>
            </a:pPr>
            <a:endParaRPr lang="es-AR" smtClean="0"/>
          </a:p>
        </p:txBody>
      </p:sp>
      <p:graphicFrame>
        <p:nvGraphicFramePr>
          <p:cNvPr id="4" name="3 Diagrama"/>
          <p:cNvGraphicFramePr/>
          <p:nvPr/>
        </p:nvGraphicFramePr>
        <p:xfrm>
          <a:off x="3857620" y="1428736"/>
          <a:ext cx="564360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317" name="4 CuadroTexto"/>
          <p:cNvSpPr txBox="1">
            <a:spLocks noChangeArrowheads="1"/>
          </p:cNvSpPr>
          <p:nvPr/>
        </p:nvSpPr>
        <p:spPr bwMode="auto">
          <a:xfrm>
            <a:off x="4071938" y="3143250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AR"/>
              <a:t>EVALUACIÓN</a:t>
            </a:r>
          </a:p>
          <a:p>
            <a:pPr eaLnBrk="1" hangingPunct="1"/>
            <a:r>
              <a:rPr lang="es-AR"/>
              <a:t>          DI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sz="2800" dirty="0" smtClean="0"/>
              <a:t>FUNCIÓN DIAGNÓSTICA DEL PROCESO DE EVALUACIÓN</a:t>
            </a:r>
            <a:endParaRPr lang="es-AR" sz="28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AR" dirty="0" smtClean="0"/>
              <a:t>Criterio 1: Limitaciones significativas del funcionamiento intelectual</a:t>
            </a:r>
            <a:endParaRPr lang="es-AR" dirty="0"/>
          </a:p>
        </p:txBody>
      </p:sp>
      <p:sp>
        <p:nvSpPr>
          <p:cNvPr id="1536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s-AR" smtClean="0"/>
              <a:t>Inteligencia: Capacidad mental general. Incluye el razonamiento, la planificación, la solución de problemas, el pensamiento abstracto, la comprensión de ideas complejas, rapidez en el aprendizaje y aprender de la experiencia.</a:t>
            </a:r>
          </a:p>
          <a:p>
            <a:pPr eaLnBrk="1" hangingPunct="1">
              <a:buFont typeface="Wingdings" pitchFamily="2" charset="2"/>
              <a:buNone/>
            </a:pPr>
            <a:endParaRPr lang="es-AR" smtClean="0"/>
          </a:p>
          <a:p>
            <a:pPr eaLnBrk="1" hangingPunct="1"/>
            <a:r>
              <a:rPr lang="es-AR" smtClean="0"/>
              <a:t>Se considera que se cumple este criterio cuando la persona obtiene un puntaje igual o menor a 69 puntos de CI (Coeficiente Intelectual) en una prueba de inteligencia.</a:t>
            </a:r>
          </a:p>
          <a:p>
            <a:pPr eaLnBrk="1" hangingPunct="1"/>
            <a:endParaRPr lang="es-AR" smtClean="0"/>
          </a:p>
          <a:p>
            <a:pPr eaLnBrk="1" hangingPunct="1"/>
            <a:r>
              <a:rPr lang="es-AR" smtClean="0"/>
              <a:t>Este puntaje por si solo no implica la presencia de DI (Discapacidad Intelectual).</a:t>
            </a:r>
          </a:p>
          <a:p>
            <a:pPr eaLnBrk="1" hangingPunct="1">
              <a:buFont typeface="Wingdings" pitchFamily="2" charset="2"/>
              <a:buNone/>
            </a:pPr>
            <a:endParaRPr lang="es-AR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s-AR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571500" y="2643188"/>
          <a:ext cx="7467600" cy="2581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4908"/>
                <a:gridCol w="2752692"/>
              </a:tblGrid>
              <a:tr h="640238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CATEGORÍA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RANGO DE PUNTAJE – CI</a:t>
                      </a:r>
                      <a:endParaRPr lang="es-AR" sz="1800" dirty="0"/>
                    </a:p>
                  </a:txBody>
                  <a:tcPr marT="45731" marB="45731"/>
                </a:tc>
              </a:tr>
              <a:tr h="370931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Limítrofe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70</a:t>
                      </a:r>
                      <a:r>
                        <a:rPr lang="es-AR" sz="1800" baseline="0" dirty="0" smtClean="0"/>
                        <a:t> – 79</a:t>
                      </a:r>
                      <a:endParaRPr lang="es-AR" sz="1800" dirty="0"/>
                    </a:p>
                  </a:txBody>
                  <a:tcPr marT="45731" marB="45731"/>
                </a:tc>
              </a:tr>
              <a:tr h="457313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Discapacidad intelectual Leve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AR" sz="1800" dirty="0" smtClean="0"/>
                        <a:t>50 – </a:t>
                      </a:r>
                      <a:r>
                        <a:rPr lang="es-AR" sz="2400" b="1" dirty="0" smtClean="0"/>
                        <a:t>69</a:t>
                      </a:r>
                      <a:endParaRPr lang="es-AR" sz="2400" b="1" dirty="0"/>
                    </a:p>
                  </a:txBody>
                  <a:tcPr marT="45731" marB="45731"/>
                </a:tc>
              </a:tr>
              <a:tr h="370931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Discapacidad</a:t>
                      </a:r>
                      <a:r>
                        <a:rPr lang="es-AR" sz="1800" baseline="0" dirty="0" smtClean="0"/>
                        <a:t> intelectual Moderada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35 – 49</a:t>
                      </a:r>
                      <a:endParaRPr lang="es-AR" sz="1800" dirty="0"/>
                    </a:p>
                  </a:txBody>
                  <a:tcPr marT="45731" marB="45731"/>
                </a:tc>
              </a:tr>
              <a:tr h="370931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Discapacidad intelectual Grave o Severa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20 – 34</a:t>
                      </a:r>
                      <a:endParaRPr lang="es-AR" sz="1800" dirty="0"/>
                    </a:p>
                  </a:txBody>
                  <a:tcPr marT="45731" marB="45731"/>
                </a:tc>
              </a:tr>
              <a:tr h="370931"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Discapacidad intelectual Profunda</a:t>
                      </a:r>
                      <a:endParaRPr lang="es-AR" sz="1800" dirty="0"/>
                    </a:p>
                  </a:txBody>
                  <a:tcPr marT="45731" marB="45731"/>
                </a:tc>
                <a:tc>
                  <a:txBody>
                    <a:bodyPr/>
                    <a:lstStyle/>
                    <a:p>
                      <a:r>
                        <a:rPr lang="es-AR" sz="1800" dirty="0" smtClean="0"/>
                        <a:t>Por debajo de 20</a:t>
                      </a:r>
                      <a:endParaRPr lang="es-AR" sz="1800" dirty="0"/>
                    </a:p>
                  </a:txBody>
                  <a:tcPr marT="45731" marB="45731"/>
                </a:tc>
              </a:tr>
            </a:tbl>
          </a:graphicData>
        </a:graphic>
      </p:graphicFrame>
      <p:sp>
        <p:nvSpPr>
          <p:cNvPr id="16410" name="4 Rectángulo"/>
          <p:cNvSpPr>
            <a:spLocks noChangeArrowheads="1"/>
          </p:cNvSpPr>
          <p:nvPr/>
        </p:nvSpPr>
        <p:spPr bwMode="auto">
          <a:xfrm>
            <a:off x="571500" y="1643063"/>
            <a:ext cx="7429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/>
              <a:t>Para determinar el nivel de funcionamiento intelectual de una persona sobre la base del CI,  se usa la CIE – 10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irador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591</TotalTime>
  <Words>1087</Words>
  <Application>Microsoft Office PowerPoint</Application>
  <PresentationFormat>Presentación en pantalla (4:3)</PresentationFormat>
  <Paragraphs>146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Arial</vt:lpstr>
      <vt:lpstr>Century Schoolbook</vt:lpstr>
      <vt:lpstr>Wingdings</vt:lpstr>
      <vt:lpstr>Wingdings 2</vt:lpstr>
      <vt:lpstr>Calibri</vt:lpstr>
      <vt:lpstr>Comic Sans MS</vt:lpstr>
      <vt:lpstr>Constantia</vt:lpstr>
      <vt:lpstr>Mirador</vt:lpstr>
      <vt:lpstr>Evaluación de personas con  discapacidad intelectual</vt:lpstr>
      <vt:lpstr> </vt:lpstr>
      <vt:lpstr>Definición discapacidad intelectual</vt:lpstr>
      <vt:lpstr>Premisas para la aplicación de la definición de discapacidad intelectual</vt:lpstr>
      <vt:lpstr>Presentación de PowerPoint</vt:lpstr>
      <vt:lpstr>Evaluación de la discapacidad intelectual</vt:lpstr>
      <vt:lpstr>FUNCIÓN DIAGNÓSTICA DEL PROCESO DE EVALUACIÓN</vt:lpstr>
      <vt:lpstr>Criterio 1: Limitaciones significativas del funcionamiento intelectual</vt:lpstr>
      <vt:lpstr>Presentación de PowerPoint</vt:lpstr>
      <vt:lpstr>Instrumentos para evaluar el funcionamiento intelectual</vt:lpstr>
      <vt:lpstr>Criterio 2: limitaciones significativas de la conducta adaptativa</vt:lpstr>
      <vt:lpstr>Presentación de PowerPoint</vt:lpstr>
      <vt:lpstr>Instrumentos para evaluar la conducta adaptativa</vt:lpstr>
      <vt:lpstr>Formas de realizar la evaluación</vt:lpstr>
      <vt:lpstr>Criterio 3: la edad de aparición es antes de los 18 años</vt:lpstr>
      <vt:lpstr>Función de clasificación y descripción del proceso de evaluación</vt:lpstr>
      <vt:lpstr>ejemplo</vt:lpstr>
      <vt:lpstr>Función de planificación de apoyos del proceso de evaluación</vt:lpstr>
      <vt:lpstr>Componentes a considerar para el perfil de apoyos</vt:lpstr>
      <vt:lpstr>Presentación de PowerPoint</vt:lpstr>
    </vt:vector>
  </TitlesOfParts>
  <Company>Windows XP Colossus Edition 2 Reloaded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Evaluación psicológica de personas con discapacidad intelectual</dc:title>
  <dc:creator>Colossus User</dc:creator>
  <cp:lastModifiedBy>Usuario</cp:lastModifiedBy>
  <cp:revision>55</cp:revision>
  <dcterms:created xsi:type="dcterms:W3CDTF">2011-07-12T14:33:16Z</dcterms:created>
  <dcterms:modified xsi:type="dcterms:W3CDTF">2011-07-14T14:24:35Z</dcterms:modified>
</cp:coreProperties>
</file>