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19"/>
  </p:handoutMasterIdLst>
  <p:sldIdLst>
    <p:sldId id="256" r:id="rId2"/>
    <p:sldId id="257" r:id="rId3"/>
    <p:sldId id="259" r:id="rId4"/>
    <p:sldId id="262" r:id="rId5"/>
    <p:sldId id="263" r:id="rId6"/>
    <p:sldId id="274" r:id="rId7"/>
    <p:sldId id="275" r:id="rId8"/>
    <p:sldId id="288" r:id="rId9"/>
    <p:sldId id="289" r:id="rId10"/>
    <p:sldId id="278" r:id="rId11"/>
    <p:sldId id="279" r:id="rId12"/>
    <p:sldId id="280" r:id="rId13"/>
    <p:sldId id="281" r:id="rId14"/>
    <p:sldId id="282" r:id="rId15"/>
    <p:sldId id="284" r:id="rId16"/>
    <p:sldId id="285" r:id="rId17"/>
    <p:sldId id="287" r:id="rId18"/>
  </p:sldIdLst>
  <p:sldSz cx="9144000" cy="6858000" type="screen4x3"/>
  <p:notesSz cx="6858000" cy="93138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2EA3"/>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D284D-1E41-45A7-A06B-838664165C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8CFD847F-BFB5-4256-90F3-DA1AED796708}">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200" b="1" u="none" dirty="0" smtClean="0">
              <a:effectLst/>
            </a:rPr>
            <a:t>Prevención</a:t>
          </a:r>
        </a:p>
        <a:p>
          <a:pPr marL="0" marR="0" indent="0" defTabSz="914400" eaLnBrk="1" fontAlgn="auto" latinLnBrk="0" hangingPunct="1">
            <a:lnSpc>
              <a:spcPct val="100000"/>
            </a:lnSpc>
            <a:spcBef>
              <a:spcPts val="0"/>
            </a:spcBef>
            <a:spcAft>
              <a:spcPts val="0"/>
            </a:spcAft>
            <a:buClrTx/>
            <a:buSzTx/>
            <a:buFontTx/>
            <a:buNone/>
            <a:tabLst/>
            <a:defRPr/>
          </a:pPr>
          <a:endParaRPr lang="es-ES" sz="2200" b="1" u="none" dirty="0" smtClean="0">
            <a:effectLst/>
          </a:endParaRPr>
        </a:p>
        <a:p>
          <a:pPr marL="0" marR="0" indent="0" defTabSz="914400" eaLnBrk="1" fontAlgn="auto" latinLnBrk="0" hangingPunct="1">
            <a:lnSpc>
              <a:spcPct val="100000"/>
            </a:lnSpc>
            <a:spcBef>
              <a:spcPts val="0"/>
            </a:spcBef>
            <a:spcAft>
              <a:spcPts val="0"/>
            </a:spcAft>
            <a:buClrTx/>
            <a:buSzTx/>
            <a:buFontTx/>
            <a:buNone/>
            <a:tabLst/>
            <a:defRPr/>
          </a:pPr>
          <a:r>
            <a:rPr lang="es-ES" sz="2200" b="0" u="none" dirty="0" smtClean="0">
              <a:effectLst/>
            </a:rPr>
            <a:t>Desde la educación en la familia</a:t>
          </a:r>
        </a:p>
      </dgm:t>
    </dgm:pt>
    <dgm:pt modelId="{65F4518C-75FF-464A-8FA3-C21E745FD99A}" type="parTrans" cxnId="{D27D5733-0F73-4695-A1FF-FA3C1FDFDE93}">
      <dgm:prSet/>
      <dgm:spPr/>
      <dgm:t>
        <a:bodyPr/>
        <a:lstStyle/>
        <a:p>
          <a:endParaRPr lang="es-ES" sz="2200"/>
        </a:p>
      </dgm:t>
    </dgm:pt>
    <dgm:pt modelId="{7B2ABDA4-5365-4AE9-B02A-4C159DBB4DB4}" type="sibTrans" cxnId="{D27D5733-0F73-4695-A1FF-FA3C1FDFDE93}">
      <dgm:prSet/>
      <dgm:spPr/>
      <dgm:t>
        <a:bodyPr/>
        <a:lstStyle/>
        <a:p>
          <a:endParaRPr lang="es-ES" sz="2200"/>
        </a:p>
      </dgm:t>
    </dgm:pt>
    <dgm:pt modelId="{8D8AF2CE-9824-4E56-9663-B61A5DD8FA5E}">
      <dgm:prSet phldrT="[Texto]" custT="1"/>
      <dgm:spPr/>
      <dgm:t>
        <a:bodyPr/>
        <a:lstStyle/>
        <a:p>
          <a:r>
            <a:rPr lang="es-ES" sz="2200" dirty="0" smtClean="0">
              <a:effectLst/>
            </a:rPr>
            <a:t>Poner límites en la familia</a:t>
          </a:r>
          <a:endParaRPr lang="es-ES" sz="2200" dirty="0"/>
        </a:p>
      </dgm:t>
    </dgm:pt>
    <dgm:pt modelId="{FCCBD907-3F34-412A-990E-394EB63A8AE4}" type="parTrans" cxnId="{34011BC8-4C6E-4442-B39F-C8B0BA1C1DE3}">
      <dgm:prSet/>
      <dgm:spPr/>
      <dgm:t>
        <a:bodyPr/>
        <a:lstStyle/>
        <a:p>
          <a:endParaRPr lang="es-ES" sz="2200"/>
        </a:p>
      </dgm:t>
    </dgm:pt>
    <dgm:pt modelId="{A4D38872-5415-43EB-9C85-67D29092E498}" type="sibTrans" cxnId="{34011BC8-4C6E-4442-B39F-C8B0BA1C1DE3}">
      <dgm:prSet/>
      <dgm:spPr/>
      <dgm:t>
        <a:bodyPr/>
        <a:lstStyle/>
        <a:p>
          <a:endParaRPr lang="es-ES" sz="2200"/>
        </a:p>
      </dgm:t>
    </dgm:pt>
    <dgm:pt modelId="{3DD3264D-476C-456D-BEC5-5D0CD1BD8AF1}">
      <dgm:prSet phldrT="[Texto]" custT="1"/>
      <dgm:spPr/>
      <dgm:t>
        <a:bodyPr/>
        <a:lstStyle/>
        <a:p>
          <a:r>
            <a:rPr lang="es-ES" sz="2200" b="1" dirty="0" smtClean="0"/>
            <a:t>Intervención</a:t>
          </a:r>
        </a:p>
        <a:p>
          <a:r>
            <a:rPr lang="es-ES" sz="2200" dirty="0" smtClean="0"/>
            <a:t> </a:t>
          </a:r>
          <a:r>
            <a:rPr lang="es-ES" sz="2200" dirty="0" smtClean="0">
              <a:effectLst/>
            </a:rPr>
            <a:t>Programa de tratamiento sistematizado (Clemente y Espinoza)</a:t>
          </a:r>
          <a:endParaRPr lang="es-ES" sz="2200" dirty="0"/>
        </a:p>
      </dgm:t>
    </dgm:pt>
    <dgm:pt modelId="{8DB5A49B-12B9-4A25-A134-E782C3AAADBD}" type="parTrans" cxnId="{8EE479AE-F5DB-43AA-A376-8864DE172448}">
      <dgm:prSet/>
      <dgm:spPr/>
      <dgm:t>
        <a:bodyPr/>
        <a:lstStyle/>
        <a:p>
          <a:endParaRPr lang="es-ES" sz="2200"/>
        </a:p>
      </dgm:t>
    </dgm:pt>
    <dgm:pt modelId="{921731C9-1532-4CB6-AA25-99310A271828}" type="sibTrans" cxnId="{8EE479AE-F5DB-43AA-A376-8864DE172448}">
      <dgm:prSet/>
      <dgm:spPr/>
      <dgm:t>
        <a:bodyPr/>
        <a:lstStyle/>
        <a:p>
          <a:endParaRPr lang="es-ES" sz="2200"/>
        </a:p>
      </dgm:t>
    </dgm:pt>
    <dgm:pt modelId="{4F7A9439-1F57-47D2-AC2C-56AF9F9B10B8}">
      <dgm:prSet phldrT="[Texto]" custT="1"/>
      <dgm:spPr/>
      <dgm:t>
        <a:bodyPr/>
        <a:lstStyle/>
        <a:p>
          <a:r>
            <a:rPr lang="es-ES" sz="2200" dirty="0" smtClean="0">
              <a:effectLst/>
            </a:rPr>
            <a:t>Brindar amor</a:t>
          </a:r>
          <a:endParaRPr lang="es-ES" sz="2200" dirty="0"/>
        </a:p>
      </dgm:t>
    </dgm:pt>
    <dgm:pt modelId="{4978E36E-8624-4649-A923-D5928ED95080}" type="parTrans" cxnId="{36495A6E-CCAE-4B5F-BA06-38FE3BFFBF08}">
      <dgm:prSet/>
      <dgm:spPr/>
      <dgm:t>
        <a:bodyPr/>
        <a:lstStyle/>
        <a:p>
          <a:endParaRPr lang="es-ES" sz="2200"/>
        </a:p>
      </dgm:t>
    </dgm:pt>
    <dgm:pt modelId="{1083BF67-338C-4632-9413-443964DA5CA6}" type="sibTrans" cxnId="{36495A6E-CCAE-4B5F-BA06-38FE3BFFBF08}">
      <dgm:prSet/>
      <dgm:spPr/>
      <dgm:t>
        <a:bodyPr/>
        <a:lstStyle/>
        <a:p>
          <a:endParaRPr lang="es-ES" sz="2200"/>
        </a:p>
      </dgm:t>
    </dgm:pt>
    <dgm:pt modelId="{6884157D-057D-4CE8-ACEE-7577E61B48CF}">
      <dgm:prSet phldrT="[Texto]" custT="1"/>
      <dgm:spPr/>
      <dgm:t>
        <a:bodyPr/>
        <a:lstStyle/>
        <a:p>
          <a:r>
            <a:rPr lang="es-ES" sz="2200" dirty="0" smtClean="0">
              <a:effectLst/>
            </a:rPr>
            <a:t>Tolerancia a la frustración</a:t>
          </a:r>
          <a:endParaRPr lang="es-ES" sz="2200" dirty="0"/>
        </a:p>
      </dgm:t>
    </dgm:pt>
    <dgm:pt modelId="{CC8325E2-8D28-408B-B0CA-DB96EA3CF6D1}" type="parTrans" cxnId="{A5E04D27-AB69-4037-B147-D6F3E4249263}">
      <dgm:prSet/>
      <dgm:spPr/>
      <dgm:t>
        <a:bodyPr/>
        <a:lstStyle/>
        <a:p>
          <a:endParaRPr lang="es-ES" sz="2200"/>
        </a:p>
      </dgm:t>
    </dgm:pt>
    <dgm:pt modelId="{1604CBEC-CEC2-4321-A924-82FA596D61F2}" type="sibTrans" cxnId="{A5E04D27-AB69-4037-B147-D6F3E4249263}">
      <dgm:prSet/>
      <dgm:spPr/>
      <dgm:t>
        <a:bodyPr/>
        <a:lstStyle/>
        <a:p>
          <a:endParaRPr lang="es-ES" sz="2200"/>
        </a:p>
      </dgm:t>
    </dgm:pt>
    <dgm:pt modelId="{9764D05E-4A1F-4E99-B8AC-8C56CB627A68}">
      <dgm:prSet phldrT="[Texto]" custT="1"/>
      <dgm:spPr/>
      <dgm:t>
        <a:bodyPr/>
        <a:lstStyle/>
        <a:p>
          <a:r>
            <a:rPr lang="es-ES" sz="2200" dirty="0" smtClean="0">
              <a:effectLst/>
            </a:rPr>
            <a:t>Responsabilidades en el hogar </a:t>
          </a:r>
          <a:endParaRPr lang="es-ES" sz="2200" dirty="0"/>
        </a:p>
      </dgm:t>
    </dgm:pt>
    <dgm:pt modelId="{02E392E6-60ED-4348-8D5E-0ED04E669867}" type="parTrans" cxnId="{507A3B89-FC36-495A-87E3-A16DD792E52F}">
      <dgm:prSet/>
      <dgm:spPr/>
      <dgm:t>
        <a:bodyPr/>
        <a:lstStyle/>
        <a:p>
          <a:endParaRPr lang="es-ES" sz="2200"/>
        </a:p>
      </dgm:t>
    </dgm:pt>
    <dgm:pt modelId="{606DDE7B-FABE-49CD-A25F-709FC2B1C7A7}" type="sibTrans" cxnId="{507A3B89-FC36-495A-87E3-A16DD792E52F}">
      <dgm:prSet/>
      <dgm:spPr/>
      <dgm:t>
        <a:bodyPr/>
        <a:lstStyle/>
        <a:p>
          <a:endParaRPr lang="es-ES" sz="2200"/>
        </a:p>
      </dgm:t>
    </dgm:pt>
    <dgm:pt modelId="{ED6C1FF6-F592-4961-A9C7-76D543DB4BC4}">
      <dgm:prSet phldrT="[Texto]" custT="1"/>
      <dgm:spPr/>
      <dgm:t>
        <a:bodyPr/>
        <a:lstStyle/>
        <a:p>
          <a:r>
            <a:rPr lang="es-ES" sz="2200" dirty="0" smtClean="0"/>
            <a:t>Límites no negociables</a:t>
          </a:r>
          <a:endParaRPr lang="es-ES" sz="2200" dirty="0"/>
        </a:p>
      </dgm:t>
    </dgm:pt>
    <dgm:pt modelId="{225A2C91-51F3-4B84-8883-CC941FAFED7E}" type="parTrans" cxnId="{C4318848-D889-4952-92CA-89E5A52B6F2D}">
      <dgm:prSet/>
      <dgm:spPr/>
      <dgm:t>
        <a:bodyPr/>
        <a:lstStyle/>
        <a:p>
          <a:endParaRPr lang="es-ES" sz="2200"/>
        </a:p>
      </dgm:t>
    </dgm:pt>
    <dgm:pt modelId="{A2258634-6FF3-49D3-9252-8BDE4513BC2B}" type="sibTrans" cxnId="{C4318848-D889-4952-92CA-89E5A52B6F2D}">
      <dgm:prSet/>
      <dgm:spPr/>
      <dgm:t>
        <a:bodyPr/>
        <a:lstStyle/>
        <a:p>
          <a:endParaRPr lang="es-ES" sz="2200"/>
        </a:p>
      </dgm:t>
    </dgm:pt>
    <dgm:pt modelId="{D07D5493-916B-4B5B-99AA-2399A55FF042}">
      <dgm:prSet custT="1"/>
      <dgm:spPr/>
      <dgm:t>
        <a:bodyPr/>
        <a:lstStyle/>
        <a:p>
          <a:r>
            <a:rPr lang="es-ES" sz="2200" dirty="0" smtClean="0">
              <a:effectLst/>
            </a:rPr>
            <a:t>12 sesiones </a:t>
          </a:r>
        </a:p>
      </dgm:t>
    </dgm:pt>
    <dgm:pt modelId="{3C7E03C0-0BB4-405C-95FE-17318BBF799D}" type="parTrans" cxnId="{2FC18DC1-9DB9-46D0-A20A-9AFBD931F497}">
      <dgm:prSet/>
      <dgm:spPr/>
      <dgm:t>
        <a:bodyPr/>
        <a:lstStyle/>
        <a:p>
          <a:endParaRPr lang="es-ES" sz="2200"/>
        </a:p>
      </dgm:t>
    </dgm:pt>
    <dgm:pt modelId="{D0A2BFF8-92DF-423E-94BD-9DBB21049191}" type="sibTrans" cxnId="{2FC18DC1-9DB9-46D0-A20A-9AFBD931F497}">
      <dgm:prSet/>
      <dgm:spPr/>
      <dgm:t>
        <a:bodyPr/>
        <a:lstStyle/>
        <a:p>
          <a:endParaRPr lang="es-ES" sz="2200"/>
        </a:p>
      </dgm:t>
    </dgm:pt>
    <dgm:pt modelId="{4040844A-774D-40D9-B3AA-1E5C0F4B1F58}">
      <dgm:prSet custT="1"/>
      <dgm:spPr/>
      <dgm:t>
        <a:bodyPr/>
        <a:lstStyle/>
        <a:p>
          <a:r>
            <a:rPr lang="es-ES" sz="2200" dirty="0" smtClean="0">
              <a:effectLst/>
            </a:rPr>
            <a:t>Reducir </a:t>
          </a:r>
          <a:r>
            <a:rPr lang="es-ES" sz="2200" dirty="0" smtClean="0">
              <a:effectLst/>
            </a:rPr>
            <a:t>el egocentrismo, Desarrollar mayor empatía</a:t>
          </a:r>
        </a:p>
      </dgm:t>
    </dgm:pt>
    <dgm:pt modelId="{72A0AD38-1333-47A0-A936-8D56C3D05150}" type="parTrans" cxnId="{087A8598-8482-4EE6-8096-161FE6C55A4D}">
      <dgm:prSet/>
      <dgm:spPr/>
      <dgm:t>
        <a:bodyPr/>
        <a:lstStyle/>
        <a:p>
          <a:endParaRPr lang="es-ES" sz="2200"/>
        </a:p>
      </dgm:t>
    </dgm:pt>
    <dgm:pt modelId="{5D3C0DD6-706D-41A3-8AD5-75434A1359F6}" type="sibTrans" cxnId="{087A8598-8482-4EE6-8096-161FE6C55A4D}">
      <dgm:prSet/>
      <dgm:spPr/>
      <dgm:t>
        <a:bodyPr/>
        <a:lstStyle/>
        <a:p>
          <a:endParaRPr lang="es-ES" sz="2200"/>
        </a:p>
      </dgm:t>
    </dgm:pt>
    <dgm:pt modelId="{4E865E8B-0A92-4A38-90D6-52103669579A}">
      <dgm:prSet custT="1"/>
      <dgm:spPr/>
      <dgm:t>
        <a:bodyPr/>
        <a:lstStyle/>
        <a:p>
          <a:r>
            <a:rPr lang="es-ES" sz="2200" dirty="0" smtClean="0">
              <a:effectLst/>
            </a:rPr>
            <a:t>Metodología terapéutica basada en el juego </a:t>
          </a:r>
        </a:p>
      </dgm:t>
    </dgm:pt>
    <dgm:pt modelId="{82564744-1A4B-4C19-9D64-A9C1DFB40798}" type="parTrans" cxnId="{B3E3D05E-E438-4186-8538-99F8A081695B}">
      <dgm:prSet/>
      <dgm:spPr/>
      <dgm:t>
        <a:bodyPr/>
        <a:lstStyle/>
        <a:p>
          <a:endParaRPr lang="es-ES" sz="2200"/>
        </a:p>
      </dgm:t>
    </dgm:pt>
    <dgm:pt modelId="{C43E037E-0CCD-442F-BFBB-8C1D585B573F}" type="sibTrans" cxnId="{B3E3D05E-E438-4186-8538-99F8A081695B}">
      <dgm:prSet/>
      <dgm:spPr/>
      <dgm:t>
        <a:bodyPr/>
        <a:lstStyle/>
        <a:p>
          <a:endParaRPr lang="es-ES" sz="2200"/>
        </a:p>
      </dgm:t>
    </dgm:pt>
    <dgm:pt modelId="{CB94DDC1-1014-4C98-A06E-98BEBE5FCFBB}">
      <dgm:prSet custT="1"/>
      <dgm:spPr/>
      <dgm:t>
        <a:bodyPr/>
        <a:lstStyle/>
        <a:p>
          <a:r>
            <a:rPr lang="es-ES" sz="2200" smtClean="0">
              <a:effectLst/>
            </a:rPr>
            <a:t>Padres aprenden pautas para contribuir al manejo del comportamiento</a:t>
          </a:r>
          <a:endParaRPr lang="es-ES" sz="2200" dirty="0" smtClean="0">
            <a:effectLst/>
          </a:endParaRPr>
        </a:p>
      </dgm:t>
    </dgm:pt>
    <dgm:pt modelId="{3AC44731-022E-42D6-ABCD-E2C346723F78}" type="parTrans" cxnId="{AF58BA41-AA58-4073-8A8F-A8D09DE82DDE}">
      <dgm:prSet/>
      <dgm:spPr/>
      <dgm:t>
        <a:bodyPr/>
        <a:lstStyle/>
        <a:p>
          <a:endParaRPr lang="es-ES" sz="2200"/>
        </a:p>
      </dgm:t>
    </dgm:pt>
    <dgm:pt modelId="{39F06554-5E08-4D2B-98B3-2A7F64907C39}" type="sibTrans" cxnId="{AF58BA41-AA58-4073-8A8F-A8D09DE82DDE}">
      <dgm:prSet/>
      <dgm:spPr/>
      <dgm:t>
        <a:bodyPr/>
        <a:lstStyle/>
        <a:p>
          <a:endParaRPr lang="es-ES" sz="2200"/>
        </a:p>
      </dgm:t>
    </dgm:pt>
    <dgm:pt modelId="{F2066340-D6B9-4F74-955D-A6BB3F86DFF7}">
      <dgm:prSet phldrT="[Texto]" custT="1"/>
      <dgm:spPr/>
      <dgm:t>
        <a:bodyPr/>
        <a:lstStyle/>
        <a:p>
          <a:endParaRPr lang="es-ES" sz="2200" dirty="0"/>
        </a:p>
      </dgm:t>
    </dgm:pt>
    <dgm:pt modelId="{31860170-826D-4E44-986D-8DAA74BB3A26}" type="parTrans" cxnId="{A911A9C1-DC87-4A90-AE52-5697A77BC02C}">
      <dgm:prSet/>
      <dgm:spPr/>
      <dgm:t>
        <a:bodyPr/>
        <a:lstStyle/>
        <a:p>
          <a:endParaRPr lang="es-ES"/>
        </a:p>
      </dgm:t>
    </dgm:pt>
    <dgm:pt modelId="{393B9837-FD48-4969-B21C-A9F26C16675A}" type="sibTrans" cxnId="{A911A9C1-DC87-4A90-AE52-5697A77BC02C}">
      <dgm:prSet/>
      <dgm:spPr/>
      <dgm:t>
        <a:bodyPr/>
        <a:lstStyle/>
        <a:p>
          <a:endParaRPr lang="es-ES"/>
        </a:p>
      </dgm:t>
    </dgm:pt>
    <dgm:pt modelId="{B382660F-727B-4106-A7AF-0447475D9518}" type="pres">
      <dgm:prSet presAssocID="{50DD284D-1E41-45A7-A06B-838664165C7A}" presName="Name0" presStyleCnt="0">
        <dgm:presLayoutVars>
          <dgm:dir/>
          <dgm:animLvl val="lvl"/>
          <dgm:resizeHandles val="exact"/>
        </dgm:presLayoutVars>
      </dgm:prSet>
      <dgm:spPr/>
      <dgm:t>
        <a:bodyPr/>
        <a:lstStyle/>
        <a:p>
          <a:endParaRPr lang="es-ES"/>
        </a:p>
      </dgm:t>
    </dgm:pt>
    <dgm:pt modelId="{DE4EFF5A-2DEF-49F5-9A2F-2FB63F4505FD}" type="pres">
      <dgm:prSet presAssocID="{8CFD847F-BFB5-4256-90F3-DA1AED796708}" presName="composite" presStyleCnt="0"/>
      <dgm:spPr/>
    </dgm:pt>
    <dgm:pt modelId="{28282DE3-721B-4C36-B9FC-D119AEDD9897}" type="pres">
      <dgm:prSet presAssocID="{8CFD847F-BFB5-4256-90F3-DA1AED796708}" presName="parTx" presStyleLbl="alignNode1" presStyleIdx="0" presStyleCnt="2">
        <dgm:presLayoutVars>
          <dgm:chMax val="0"/>
          <dgm:chPref val="0"/>
          <dgm:bulletEnabled val="1"/>
        </dgm:presLayoutVars>
      </dgm:prSet>
      <dgm:spPr/>
      <dgm:t>
        <a:bodyPr/>
        <a:lstStyle/>
        <a:p>
          <a:endParaRPr lang="es-ES"/>
        </a:p>
      </dgm:t>
    </dgm:pt>
    <dgm:pt modelId="{7CE63898-F66B-4C5E-BAF8-261BD411EAE1}" type="pres">
      <dgm:prSet presAssocID="{8CFD847F-BFB5-4256-90F3-DA1AED796708}" presName="desTx" presStyleLbl="alignAccFollowNode1" presStyleIdx="0" presStyleCnt="2">
        <dgm:presLayoutVars>
          <dgm:bulletEnabled val="1"/>
        </dgm:presLayoutVars>
      </dgm:prSet>
      <dgm:spPr/>
      <dgm:t>
        <a:bodyPr/>
        <a:lstStyle/>
        <a:p>
          <a:endParaRPr lang="es-ES"/>
        </a:p>
      </dgm:t>
    </dgm:pt>
    <dgm:pt modelId="{C66308F1-F071-47BF-A35F-0F5750141189}" type="pres">
      <dgm:prSet presAssocID="{7B2ABDA4-5365-4AE9-B02A-4C159DBB4DB4}" presName="space" presStyleCnt="0"/>
      <dgm:spPr/>
    </dgm:pt>
    <dgm:pt modelId="{4038F067-E5C2-4A3C-9278-EB6C896FF937}" type="pres">
      <dgm:prSet presAssocID="{3DD3264D-476C-456D-BEC5-5D0CD1BD8AF1}" presName="composite" presStyleCnt="0"/>
      <dgm:spPr/>
    </dgm:pt>
    <dgm:pt modelId="{A29AD072-F1FA-4BCE-B068-9ED89C274BE0}" type="pres">
      <dgm:prSet presAssocID="{3DD3264D-476C-456D-BEC5-5D0CD1BD8AF1}" presName="parTx" presStyleLbl="alignNode1" presStyleIdx="1" presStyleCnt="2">
        <dgm:presLayoutVars>
          <dgm:chMax val="0"/>
          <dgm:chPref val="0"/>
          <dgm:bulletEnabled val="1"/>
        </dgm:presLayoutVars>
      </dgm:prSet>
      <dgm:spPr/>
      <dgm:t>
        <a:bodyPr/>
        <a:lstStyle/>
        <a:p>
          <a:endParaRPr lang="es-ES"/>
        </a:p>
      </dgm:t>
    </dgm:pt>
    <dgm:pt modelId="{4CA1293B-DD1F-44AA-A0B2-185CF84E78EE}" type="pres">
      <dgm:prSet presAssocID="{3DD3264D-476C-456D-BEC5-5D0CD1BD8AF1}" presName="desTx" presStyleLbl="alignAccFollowNode1" presStyleIdx="1" presStyleCnt="2">
        <dgm:presLayoutVars>
          <dgm:bulletEnabled val="1"/>
        </dgm:presLayoutVars>
      </dgm:prSet>
      <dgm:spPr/>
      <dgm:t>
        <a:bodyPr/>
        <a:lstStyle/>
        <a:p>
          <a:endParaRPr lang="es-ES"/>
        </a:p>
      </dgm:t>
    </dgm:pt>
  </dgm:ptLst>
  <dgm:cxnLst>
    <dgm:cxn modelId="{58BF8376-7B30-4E43-B3B7-DCE1DA01F16B}" type="presOf" srcId="{F2066340-D6B9-4F74-955D-A6BB3F86DFF7}" destId="{7CE63898-F66B-4C5E-BAF8-261BD411EAE1}" srcOrd="0" destOrd="0" presId="urn:microsoft.com/office/officeart/2005/8/layout/hList1"/>
    <dgm:cxn modelId="{36495A6E-CCAE-4B5F-BA06-38FE3BFFBF08}" srcId="{8CFD847F-BFB5-4256-90F3-DA1AED796708}" destId="{4F7A9439-1F57-47D2-AC2C-56AF9F9B10B8}" srcOrd="3" destOrd="0" parTransId="{4978E36E-8624-4649-A923-D5928ED95080}" sibTransId="{1083BF67-338C-4632-9413-443964DA5CA6}"/>
    <dgm:cxn modelId="{53C08E64-8AB6-4A7F-B0C0-AAAC29EA7323}" type="presOf" srcId="{8CFD847F-BFB5-4256-90F3-DA1AED796708}" destId="{28282DE3-721B-4C36-B9FC-D119AEDD9897}" srcOrd="0" destOrd="0" presId="urn:microsoft.com/office/officeart/2005/8/layout/hList1"/>
    <dgm:cxn modelId="{2FC18DC1-9DB9-46D0-A20A-9AFBD931F497}" srcId="{3DD3264D-476C-456D-BEC5-5D0CD1BD8AF1}" destId="{D07D5493-916B-4B5B-99AA-2399A55FF042}" srcOrd="0" destOrd="0" parTransId="{3C7E03C0-0BB4-405C-95FE-17318BBF799D}" sibTransId="{D0A2BFF8-92DF-423E-94BD-9DBB21049191}"/>
    <dgm:cxn modelId="{087A8598-8482-4EE6-8096-161FE6C55A4D}" srcId="{3DD3264D-476C-456D-BEC5-5D0CD1BD8AF1}" destId="{4040844A-774D-40D9-B3AA-1E5C0F4B1F58}" srcOrd="1" destOrd="0" parTransId="{72A0AD38-1333-47A0-A936-8D56C3D05150}" sibTransId="{5D3C0DD6-706D-41A3-8AD5-75434A1359F6}"/>
    <dgm:cxn modelId="{8EE479AE-F5DB-43AA-A376-8864DE172448}" srcId="{50DD284D-1E41-45A7-A06B-838664165C7A}" destId="{3DD3264D-476C-456D-BEC5-5D0CD1BD8AF1}" srcOrd="1" destOrd="0" parTransId="{8DB5A49B-12B9-4A25-A134-E782C3AAADBD}" sibTransId="{921731C9-1532-4CB6-AA25-99310A271828}"/>
    <dgm:cxn modelId="{22132618-D5F3-4E40-902E-791E1D5FD458}" type="presOf" srcId="{9764D05E-4A1F-4E99-B8AC-8C56CB627A68}" destId="{7CE63898-F66B-4C5E-BAF8-261BD411EAE1}" srcOrd="0" destOrd="5" presId="urn:microsoft.com/office/officeart/2005/8/layout/hList1"/>
    <dgm:cxn modelId="{7C906E5A-DA8F-4943-A8BB-DEFE3CBEF8B9}" type="presOf" srcId="{4F7A9439-1F57-47D2-AC2C-56AF9F9B10B8}" destId="{7CE63898-F66B-4C5E-BAF8-261BD411EAE1}" srcOrd="0" destOrd="3" presId="urn:microsoft.com/office/officeart/2005/8/layout/hList1"/>
    <dgm:cxn modelId="{B3E3D05E-E438-4186-8538-99F8A081695B}" srcId="{3DD3264D-476C-456D-BEC5-5D0CD1BD8AF1}" destId="{4E865E8B-0A92-4A38-90D6-52103669579A}" srcOrd="2" destOrd="0" parTransId="{82564744-1A4B-4C19-9D64-A9C1DFB40798}" sibTransId="{C43E037E-0CCD-442F-BFBB-8C1D585B573F}"/>
    <dgm:cxn modelId="{4332EBDE-2B22-44B0-9FEC-BDAB50132E2A}" type="presOf" srcId="{D07D5493-916B-4B5B-99AA-2399A55FF042}" destId="{4CA1293B-DD1F-44AA-A0B2-185CF84E78EE}" srcOrd="0" destOrd="0" presId="urn:microsoft.com/office/officeart/2005/8/layout/hList1"/>
    <dgm:cxn modelId="{C4318848-D889-4952-92CA-89E5A52B6F2D}" srcId="{8CFD847F-BFB5-4256-90F3-DA1AED796708}" destId="{ED6C1FF6-F592-4961-A9C7-76D543DB4BC4}" srcOrd="2" destOrd="0" parTransId="{225A2C91-51F3-4B84-8883-CC941FAFED7E}" sibTransId="{A2258634-6FF3-49D3-9252-8BDE4513BC2B}"/>
    <dgm:cxn modelId="{4572205E-BBCC-4FC0-B33A-C6B5C946806F}" type="presOf" srcId="{8D8AF2CE-9824-4E56-9663-B61A5DD8FA5E}" destId="{7CE63898-F66B-4C5E-BAF8-261BD411EAE1}" srcOrd="0" destOrd="1" presId="urn:microsoft.com/office/officeart/2005/8/layout/hList1"/>
    <dgm:cxn modelId="{A5E04D27-AB69-4037-B147-D6F3E4249263}" srcId="{8CFD847F-BFB5-4256-90F3-DA1AED796708}" destId="{6884157D-057D-4CE8-ACEE-7577E61B48CF}" srcOrd="4" destOrd="0" parTransId="{CC8325E2-8D28-408B-B0CA-DB96EA3CF6D1}" sibTransId="{1604CBEC-CEC2-4321-A924-82FA596D61F2}"/>
    <dgm:cxn modelId="{AF58BA41-AA58-4073-8A8F-A8D09DE82DDE}" srcId="{3DD3264D-476C-456D-BEC5-5D0CD1BD8AF1}" destId="{CB94DDC1-1014-4C98-A06E-98BEBE5FCFBB}" srcOrd="3" destOrd="0" parTransId="{3AC44731-022E-42D6-ABCD-E2C346723F78}" sibTransId="{39F06554-5E08-4D2B-98B3-2A7F64907C39}"/>
    <dgm:cxn modelId="{C946E832-E680-41E0-B4B9-B19E51FC06F9}" type="presOf" srcId="{CB94DDC1-1014-4C98-A06E-98BEBE5FCFBB}" destId="{4CA1293B-DD1F-44AA-A0B2-185CF84E78EE}" srcOrd="0" destOrd="3" presId="urn:microsoft.com/office/officeart/2005/8/layout/hList1"/>
    <dgm:cxn modelId="{943B52C0-C5A1-405C-B913-E051A9B3260F}" type="presOf" srcId="{3DD3264D-476C-456D-BEC5-5D0CD1BD8AF1}" destId="{A29AD072-F1FA-4BCE-B068-9ED89C274BE0}" srcOrd="0" destOrd="0" presId="urn:microsoft.com/office/officeart/2005/8/layout/hList1"/>
    <dgm:cxn modelId="{83369049-3F4F-44FA-B980-F8A4278CFF6D}" type="presOf" srcId="{4040844A-774D-40D9-B3AA-1E5C0F4B1F58}" destId="{4CA1293B-DD1F-44AA-A0B2-185CF84E78EE}" srcOrd="0" destOrd="1" presId="urn:microsoft.com/office/officeart/2005/8/layout/hList1"/>
    <dgm:cxn modelId="{D27D5733-0F73-4695-A1FF-FA3C1FDFDE93}" srcId="{50DD284D-1E41-45A7-A06B-838664165C7A}" destId="{8CFD847F-BFB5-4256-90F3-DA1AED796708}" srcOrd="0" destOrd="0" parTransId="{65F4518C-75FF-464A-8FA3-C21E745FD99A}" sibTransId="{7B2ABDA4-5365-4AE9-B02A-4C159DBB4DB4}"/>
    <dgm:cxn modelId="{F51200F2-79A2-4109-9228-BDB7BFA11B2B}" type="presOf" srcId="{ED6C1FF6-F592-4961-A9C7-76D543DB4BC4}" destId="{7CE63898-F66B-4C5E-BAF8-261BD411EAE1}" srcOrd="0" destOrd="2" presId="urn:microsoft.com/office/officeart/2005/8/layout/hList1"/>
    <dgm:cxn modelId="{21DD6455-6A71-4436-9BDD-1585D25C5A1B}" type="presOf" srcId="{4E865E8B-0A92-4A38-90D6-52103669579A}" destId="{4CA1293B-DD1F-44AA-A0B2-185CF84E78EE}" srcOrd="0" destOrd="2" presId="urn:microsoft.com/office/officeart/2005/8/layout/hList1"/>
    <dgm:cxn modelId="{A911A9C1-DC87-4A90-AE52-5697A77BC02C}" srcId="{8CFD847F-BFB5-4256-90F3-DA1AED796708}" destId="{F2066340-D6B9-4F74-955D-A6BB3F86DFF7}" srcOrd="0" destOrd="0" parTransId="{31860170-826D-4E44-986D-8DAA74BB3A26}" sibTransId="{393B9837-FD48-4969-B21C-A9F26C16675A}"/>
    <dgm:cxn modelId="{34011BC8-4C6E-4442-B39F-C8B0BA1C1DE3}" srcId="{8CFD847F-BFB5-4256-90F3-DA1AED796708}" destId="{8D8AF2CE-9824-4E56-9663-B61A5DD8FA5E}" srcOrd="1" destOrd="0" parTransId="{FCCBD907-3F34-412A-990E-394EB63A8AE4}" sibTransId="{A4D38872-5415-43EB-9C85-67D29092E498}"/>
    <dgm:cxn modelId="{324037A3-E609-476B-852E-B2BFB9F42AC6}" type="presOf" srcId="{50DD284D-1E41-45A7-A06B-838664165C7A}" destId="{B382660F-727B-4106-A7AF-0447475D9518}" srcOrd="0" destOrd="0" presId="urn:microsoft.com/office/officeart/2005/8/layout/hList1"/>
    <dgm:cxn modelId="{507A3B89-FC36-495A-87E3-A16DD792E52F}" srcId="{8CFD847F-BFB5-4256-90F3-DA1AED796708}" destId="{9764D05E-4A1F-4E99-B8AC-8C56CB627A68}" srcOrd="5" destOrd="0" parTransId="{02E392E6-60ED-4348-8D5E-0ED04E669867}" sibTransId="{606DDE7B-FABE-49CD-A25F-709FC2B1C7A7}"/>
    <dgm:cxn modelId="{F5EE1EFA-9E69-4891-8355-166E26883BAC}" type="presOf" srcId="{6884157D-057D-4CE8-ACEE-7577E61B48CF}" destId="{7CE63898-F66B-4C5E-BAF8-261BD411EAE1}" srcOrd="0" destOrd="4" presId="urn:microsoft.com/office/officeart/2005/8/layout/hList1"/>
    <dgm:cxn modelId="{A619D74F-D3AE-4F20-BEBB-E0A137223846}" type="presParOf" srcId="{B382660F-727B-4106-A7AF-0447475D9518}" destId="{DE4EFF5A-2DEF-49F5-9A2F-2FB63F4505FD}" srcOrd="0" destOrd="0" presId="urn:microsoft.com/office/officeart/2005/8/layout/hList1"/>
    <dgm:cxn modelId="{DE9BB33A-AF7B-4CBD-AAE5-69E04EA7400C}" type="presParOf" srcId="{DE4EFF5A-2DEF-49F5-9A2F-2FB63F4505FD}" destId="{28282DE3-721B-4C36-B9FC-D119AEDD9897}" srcOrd="0" destOrd="0" presId="urn:microsoft.com/office/officeart/2005/8/layout/hList1"/>
    <dgm:cxn modelId="{CC2E91AC-29AD-4885-A1DF-F60B432E2E25}" type="presParOf" srcId="{DE4EFF5A-2DEF-49F5-9A2F-2FB63F4505FD}" destId="{7CE63898-F66B-4C5E-BAF8-261BD411EAE1}" srcOrd="1" destOrd="0" presId="urn:microsoft.com/office/officeart/2005/8/layout/hList1"/>
    <dgm:cxn modelId="{65A50CCD-EC10-4CD4-86A5-675660D6ECBD}" type="presParOf" srcId="{B382660F-727B-4106-A7AF-0447475D9518}" destId="{C66308F1-F071-47BF-A35F-0F5750141189}" srcOrd="1" destOrd="0" presId="urn:microsoft.com/office/officeart/2005/8/layout/hList1"/>
    <dgm:cxn modelId="{CDF738DA-2205-4C32-A816-C25E88B9B069}" type="presParOf" srcId="{B382660F-727B-4106-A7AF-0447475D9518}" destId="{4038F067-E5C2-4A3C-9278-EB6C896FF937}" srcOrd="2" destOrd="0" presId="urn:microsoft.com/office/officeart/2005/8/layout/hList1"/>
    <dgm:cxn modelId="{3F0B24F7-30B9-4152-A787-B603FCFBB13E}" type="presParOf" srcId="{4038F067-E5C2-4A3C-9278-EB6C896FF937}" destId="{A29AD072-F1FA-4BCE-B068-9ED89C274BE0}" srcOrd="0" destOrd="0" presId="urn:microsoft.com/office/officeart/2005/8/layout/hList1"/>
    <dgm:cxn modelId="{77BC4BEE-D2B4-4FB2-88A5-B47BF181ACCF}" type="presParOf" srcId="{4038F067-E5C2-4A3C-9278-EB6C896FF937}" destId="{4CA1293B-DD1F-44AA-A0B2-185CF84E78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82DE3-721B-4C36-B9FC-D119AEDD9897}">
      <dsp:nvSpPr>
        <dsp:cNvPr id="0" name=""/>
        <dsp:cNvSpPr/>
      </dsp:nvSpPr>
      <dsp:spPr>
        <a:xfrm>
          <a:off x="39" y="901985"/>
          <a:ext cx="3802254" cy="152090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200" b="1" u="none" kern="1200" dirty="0" smtClean="0">
              <a:effectLst/>
            </a:rPr>
            <a:t>Prevención</a:t>
          </a:r>
        </a:p>
        <a:p>
          <a:pPr marL="0" marR="0" lvl="0" indent="0" algn="ctr" defTabSz="914400" eaLnBrk="1" fontAlgn="auto" latinLnBrk="0" hangingPunct="1">
            <a:lnSpc>
              <a:spcPct val="100000"/>
            </a:lnSpc>
            <a:spcBef>
              <a:spcPct val="0"/>
            </a:spcBef>
            <a:spcAft>
              <a:spcPts val="0"/>
            </a:spcAft>
            <a:buClrTx/>
            <a:buSzTx/>
            <a:buFontTx/>
            <a:buNone/>
            <a:tabLst/>
            <a:defRPr/>
          </a:pPr>
          <a:endParaRPr lang="es-ES" sz="2200" b="1" u="none" kern="1200" dirty="0" smtClean="0">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S" sz="2200" b="0" u="none" kern="1200" dirty="0" smtClean="0">
              <a:effectLst/>
            </a:rPr>
            <a:t>Desde la educación en la familia</a:t>
          </a:r>
        </a:p>
      </dsp:txBody>
      <dsp:txXfrm>
        <a:off x="39" y="901985"/>
        <a:ext cx="3802254" cy="1520901"/>
      </dsp:txXfrm>
    </dsp:sp>
    <dsp:sp modelId="{7CE63898-F66B-4C5E-BAF8-261BD411EAE1}">
      <dsp:nvSpPr>
        <dsp:cNvPr id="0" name=""/>
        <dsp:cNvSpPr/>
      </dsp:nvSpPr>
      <dsp:spPr>
        <a:xfrm>
          <a:off x="39" y="2422887"/>
          <a:ext cx="3802254" cy="35465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s-ES" sz="2200" kern="1200" dirty="0"/>
        </a:p>
        <a:p>
          <a:pPr marL="228600" lvl="1" indent="-228600" algn="l" defTabSz="977900">
            <a:lnSpc>
              <a:spcPct val="90000"/>
            </a:lnSpc>
            <a:spcBef>
              <a:spcPct val="0"/>
            </a:spcBef>
            <a:spcAft>
              <a:spcPct val="15000"/>
            </a:spcAft>
            <a:buChar char="••"/>
          </a:pPr>
          <a:r>
            <a:rPr lang="es-ES" sz="2200" kern="1200" dirty="0" smtClean="0">
              <a:effectLst/>
            </a:rPr>
            <a:t>Poner límites en la familia</a:t>
          </a:r>
          <a:endParaRPr lang="es-ES" sz="2200" kern="1200" dirty="0"/>
        </a:p>
        <a:p>
          <a:pPr marL="228600" lvl="1" indent="-228600" algn="l" defTabSz="977900">
            <a:lnSpc>
              <a:spcPct val="90000"/>
            </a:lnSpc>
            <a:spcBef>
              <a:spcPct val="0"/>
            </a:spcBef>
            <a:spcAft>
              <a:spcPct val="15000"/>
            </a:spcAft>
            <a:buChar char="••"/>
          </a:pPr>
          <a:r>
            <a:rPr lang="es-ES" sz="2200" kern="1200" dirty="0" smtClean="0"/>
            <a:t>Límites no negociables</a:t>
          </a:r>
          <a:endParaRPr lang="es-ES" sz="2200" kern="1200" dirty="0"/>
        </a:p>
        <a:p>
          <a:pPr marL="228600" lvl="1" indent="-228600" algn="l" defTabSz="977900">
            <a:lnSpc>
              <a:spcPct val="90000"/>
            </a:lnSpc>
            <a:spcBef>
              <a:spcPct val="0"/>
            </a:spcBef>
            <a:spcAft>
              <a:spcPct val="15000"/>
            </a:spcAft>
            <a:buChar char="••"/>
          </a:pPr>
          <a:r>
            <a:rPr lang="es-ES" sz="2200" kern="1200" dirty="0" smtClean="0">
              <a:effectLst/>
            </a:rPr>
            <a:t>Brindar amor</a:t>
          </a:r>
          <a:endParaRPr lang="es-ES" sz="2200" kern="1200" dirty="0"/>
        </a:p>
        <a:p>
          <a:pPr marL="228600" lvl="1" indent="-228600" algn="l" defTabSz="977900">
            <a:lnSpc>
              <a:spcPct val="90000"/>
            </a:lnSpc>
            <a:spcBef>
              <a:spcPct val="0"/>
            </a:spcBef>
            <a:spcAft>
              <a:spcPct val="15000"/>
            </a:spcAft>
            <a:buChar char="••"/>
          </a:pPr>
          <a:r>
            <a:rPr lang="es-ES" sz="2200" kern="1200" dirty="0" smtClean="0">
              <a:effectLst/>
            </a:rPr>
            <a:t>Tolerancia a la frustración</a:t>
          </a:r>
          <a:endParaRPr lang="es-ES" sz="2200" kern="1200" dirty="0"/>
        </a:p>
        <a:p>
          <a:pPr marL="228600" lvl="1" indent="-228600" algn="l" defTabSz="977900">
            <a:lnSpc>
              <a:spcPct val="90000"/>
            </a:lnSpc>
            <a:spcBef>
              <a:spcPct val="0"/>
            </a:spcBef>
            <a:spcAft>
              <a:spcPct val="15000"/>
            </a:spcAft>
            <a:buChar char="••"/>
          </a:pPr>
          <a:r>
            <a:rPr lang="es-ES" sz="2200" kern="1200" dirty="0" smtClean="0">
              <a:effectLst/>
            </a:rPr>
            <a:t>Responsabilidades en el hogar </a:t>
          </a:r>
          <a:endParaRPr lang="es-ES" sz="2200" kern="1200" dirty="0"/>
        </a:p>
      </dsp:txBody>
      <dsp:txXfrm>
        <a:off x="39" y="2422887"/>
        <a:ext cx="3802254" cy="3546540"/>
      </dsp:txXfrm>
    </dsp:sp>
    <dsp:sp modelId="{A29AD072-F1FA-4BCE-B068-9ED89C274BE0}">
      <dsp:nvSpPr>
        <dsp:cNvPr id="0" name=""/>
        <dsp:cNvSpPr/>
      </dsp:nvSpPr>
      <dsp:spPr>
        <a:xfrm>
          <a:off x="4334609" y="901985"/>
          <a:ext cx="3802254" cy="152090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b="1" kern="1200" dirty="0" smtClean="0"/>
            <a:t>Intervención</a:t>
          </a:r>
        </a:p>
        <a:p>
          <a:pPr lvl="0" algn="ctr" defTabSz="977900">
            <a:lnSpc>
              <a:spcPct val="90000"/>
            </a:lnSpc>
            <a:spcBef>
              <a:spcPct val="0"/>
            </a:spcBef>
            <a:spcAft>
              <a:spcPct val="35000"/>
            </a:spcAft>
          </a:pPr>
          <a:r>
            <a:rPr lang="es-ES" sz="2200" kern="1200" dirty="0" smtClean="0"/>
            <a:t> </a:t>
          </a:r>
          <a:r>
            <a:rPr lang="es-ES" sz="2200" kern="1200" dirty="0" smtClean="0">
              <a:effectLst/>
            </a:rPr>
            <a:t>Programa de tratamiento sistematizado (Clemente y Espinoza)</a:t>
          </a:r>
          <a:endParaRPr lang="es-ES" sz="2200" kern="1200" dirty="0"/>
        </a:p>
      </dsp:txBody>
      <dsp:txXfrm>
        <a:off x="4334609" y="901985"/>
        <a:ext cx="3802254" cy="1520901"/>
      </dsp:txXfrm>
    </dsp:sp>
    <dsp:sp modelId="{4CA1293B-DD1F-44AA-A0B2-185CF84E78EE}">
      <dsp:nvSpPr>
        <dsp:cNvPr id="0" name=""/>
        <dsp:cNvSpPr/>
      </dsp:nvSpPr>
      <dsp:spPr>
        <a:xfrm>
          <a:off x="4334609" y="2422887"/>
          <a:ext cx="3802254" cy="35465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effectLst/>
            </a:rPr>
            <a:t>12 sesiones </a:t>
          </a:r>
        </a:p>
        <a:p>
          <a:pPr marL="228600" lvl="1" indent="-228600" algn="l" defTabSz="977900">
            <a:lnSpc>
              <a:spcPct val="90000"/>
            </a:lnSpc>
            <a:spcBef>
              <a:spcPct val="0"/>
            </a:spcBef>
            <a:spcAft>
              <a:spcPct val="15000"/>
            </a:spcAft>
            <a:buChar char="••"/>
          </a:pPr>
          <a:r>
            <a:rPr lang="es-ES" sz="2200" kern="1200" dirty="0" smtClean="0">
              <a:effectLst/>
            </a:rPr>
            <a:t>Reducir </a:t>
          </a:r>
          <a:r>
            <a:rPr lang="es-ES" sz="2200" kern="1200" dirty="0" smtClean="0">
              <a:effectLst/>
            </a:rPr>
            <a:t>el egocentrismo, Desarrollar mayor empatía</a:t>
          </a:r>
        </a:p>
        <a:p>
          <a:pPr marL="228600" lvl="1" indent="-228600" algn="l" defTabSz="977900">
            <a:lnSpc>
              <a:spcPct val="90000"/>
            </a:lnSpc>
            <a:spcBef>
              <a:spcPct val="0"/>
            </a:spcBef>
            <a:spcAft>
              <a:spcPct val="15000"/>
            </a:spcAft>
            <a:buChar char="••"/>
          </a:pPr>
          <a:r>
            <a:rPr lang="es-ES" sz="2200" kern="1200" dirty="0" smtClean="0">
              <a:effectLst/>
            </a:rPr>
            <a:t>Metodología terapéutica basada en el juego </a:t>
          </a:r>
        </a:p>
        <a:p>
          <a:pPr marL="228600" lvl="1" indent="-228600" algn="l" defTabSz="977900">
            <a:lnSpc>
              <a:spcPct val="90000"/>
            </a:lnSpc>
            <a:spcBef>
              <a:spcPct val="0"/>
            </a:spcBef>
            <a:spcAft>
              <a:spcPct val="15000"/>
            </a:spcAft>
            <a:buChar char="••"/>
          </a:pPr>
          <a:r>
            <a:rPr lang="es-ES" sz="2200" kern="1200" smtClean="0">
              <a:effectLst/>
            </a:rPr>
            <a:t>Padres aprenden pautas para contribuir al manejo del comportamiento</a:t>
          </a:r>
          <a:endParaRPr lang="es-ES" sz="2200" kern="1200" dirty="0" smtClean="0">
            <a:effectLst/>
          </a:endParaRPr>
        </a:p>
      </dsp:txBody>
      <dsp:txXfrm>
        <a:off x="4334609" y="2422887"/>
        <a:ext cx="3802254" cy="35465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4BB30A10-1687-40FC-B953-72502FFE8897}" type="datetimeFigureOut">
              <a:rPr lang="es-ES" smtClean="0"/>
              <a:t>04/07/2015</a:t>
            </a:fld>
            <a:endParaRPr lang="es-ES"/>
          </a:p>
        </p:txBody>
      </p:sp>
      <p:sp>
        <p:nvSpPr>
          <p:cNvPr id="4" name="3 Marcador de pie de página"/>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AA3348B6-038E-4642-BF61-6E4F90AD9AF2}" type="slidenum">
              <a:rPr lang="es-ES" smtClean="0"/>
              <a:t>‹Nº›</a:t>
            </a:fld>
            <a:endParaRPr lang="es-ES"/>
          </a:p>
        </p:txBody>
      </p:sp>
    </p:spTree>
    <p:extLst>
      <p:ext uri="{BB962C8B-B14F-4D97-AF65-F5344CB8AC3E}">
        <p14:creationId xmlns:p14="http://schemas.microsoft.com/office/powerpoint/2010/main" val="25857032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7DFEA895-BF00-43C3-A07A-47861E2F9408}" type="datetimeFigureOut">
              <a:rPr lang="es-ES" smtClean="0"/>
              <a:t>04/07/2015</a:t>
            </a:fld>
            <a:endParaRPr lang="es-ES"/>
          </a:p>
        </p:txBody>
      </p:sp>
      <p:sp>
        <p:nvSpPr>
          <p:cNvPr id="16" name="Slide Number Placeholder 15"/>
          <p:cNvSpPr>
            <a:spLocks noGrp="1"/>
          </p:cNvSpPr>
          <p:nvPr>
            <p:ph type="sldNum" sz="quarter" idx="11"/>
          </p:nvPr>
        </p:nvSpPr>
        <p:spPr/>
        <p:txBody>
          <a:bodyPr/>
          <a:lstStyle/>
          <a:p>
            <a:fld id="{A9A9042D-B2B8-498F-9142-12F1E31E9D3D}" type="slidenum">
              <a:rPr lang="es-ES" smtClean="0"/>
              <a:t>‹Nº›</a:t>
            </a:fld>
            <a:endParaRPr lang="es-ES"/>
          </a:p>
        </p:txBody>
      </p:sp>
      <p:sp>
        <p:nvSpPr>
          <p:cNvPr id="17" name="Footer Placeholder 16"/>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FEA895-BF00-43C3-A07A-47861E2F9408}" type="datetimeFigureOut">
              <a:rPr lang="es-ES" smtClean="0"/>
              <a:t>04/07/2015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A9042D-B2B8-498F-9142-12F1E31E9D3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DFEA895-BF00-43C3-A07A-47861E2F9408}" type="datetimeFigureOut">
              <a:rPr lang="es-ES" smtClean="0"/>
              <a:t>04/07/2015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A9042D-B2B8-498F-9142-12F1E31E9D3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7DFEA895-BF00-43C3-A07A-47861E2F9408}" type="datetimeFigureOut">
              <a:rPr lang="es-ES" smtClean="0"/>
              <a:t>04/07/2015</a:t>
            </a:fld>
            <a:endParaRPr lang="es-ES"/>
          </a:p>
        </p:txBody>
      </p:sp>
      <p:sp>
        <p:nvSpPr>
          <p:cNvPr id="15" name="Slide Number Placeholder 14"/>
          <p:cNvSpPr>
            <a:spLocks noGrp="1"/>
          </p:cNvSpPr>
          <p:nvPr>
            <p:ph type="sldNum" sz="quarter" idx="11"/>
          </p:nvPr>
        </p:nvSpPr>
        <p:spPr/>
        <p:txBody>
          <a:bodyPr/>
          <a:lstStyle/>
          <a:p>
            <a:fld id="{A9A9042D-B2B8-498F-9142-12F1E31E9D3D}" type="slidenum">
              <a:rPr lang="es-ES" smtClean="0"/>
              <a:t>‹Nº›</a:t>
            </a:fld>
            <a:endParaRPr lang="es-ES"/>
          </a:p>
        </p:txBody>
      </p:sp>
      <p:sp>
        <p:nvSpPr>
          <p:cNvPr id="16" name="Footer Placeholder 15"/>
          <p:cNvSpPr>
            <a:spLocks noGrp="1"/>
          </p:cNvSpPr>
          <p:nvPr>
            <p:ph type="ftr" sz="quarter" idx="12"/>
          </p:nvPr>
        </p:nvSpPr>
        <p:spPr/>
        <p:txBody>
          <a:body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7DFEA895-BF00-43C3-A07A-47861E2F9408}" type="datetimeFigureOut">
              <a:rPr lang="es-ES" smtClean="0"/>
              <a:t>04/07/2015</a:t>
            </a:fld>
            <a:endParaRPr lang="es-ES"/>
          </a:p>
        </p:txBody>
      </p:sp>
      <p:sp>
        <p:nvSpPr>
          <p:cNvPr id="13" name="Slide Number Placeholder 12"/>
          <p:cNvSpPr>
            <a:spLocks noGrp="1"/>
          </p:cNvSpPr>
          <p:nvPr>
            <p:ph type="sldNum" sz="quarter" idx="11"/>
          </p:nvPr>
        </p:nvSpPr>
        <p:spPr/>
        <p:txBody>
          <a:bodyPr/>
          <a:lstStyle/>
          <a:p>
            <a:fld id="{A9A9042D-B2B8-498F-9142-12F1E31E9D3D}" type="slidenum">
              <a:rPr lang="es-ES" smtClean="0"/>
              <a:t>‹Nº›</a:t>
            </a:fld>
            <a:endParaRPr lang="es-ES"/>
          </a:p>
        </p:txBody>
      </p:sp>
      <p:sp>
        <p:nvSpPr>
          <p:cNvPr id="14" name="Footer Placeholder 13"/>
          <p:cNvSpPr>
            <a:spLocks noGrp="1"/>
          </p:cNvSpPr>
          <p:nvPr>
            <p:ph type="ftr" sz="quarter" idx="12"/>
          </p:nvPr>
        </p:nvSpPr>
        <p:spPr/>
        <p:txBody>
          <a:bodyPr/>
          <a:lstStyle/>
          <a:p>
            <a:endParaRPr lang="es-E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DFEA895-BF00-43C3-A07A-47861E2F9408}" type="datetimeFigureOut">
              <a:rPr lang="es-ES" smtClean="0"/>
              <a:t>04/07/2015</a:t>
            </a:fld>
            <a:endParaRPr lang="es-ES"/>
          </a:p>
        </p:txBody>
      </p:sp>
      <p:sp>
        <p:nvSpPr>
          <p:cNvPr id="9" name="Slide Number Placeholder 8"/>
          <p:cNvSpPr>
            <a:spLocks noGrp="1"/>
          </p:cNvSpPr>
          <p:nvPr>
            <p:ph type="sldNum" sz="quarter" idx="11"/>
          </p:nvPr>
        </p:nvSpPr>
        <p:spPr/>
        <p:txBody>
          <a:bodyPr/>
          <a:lstStyle/>
          <a:p>
            <a:fld id="{A9A9042D-B2B8-498F-9142-12F1E31E9D3D}"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7DFEA895-BF00-43C3-A07A-47861E2F9408}" type="datetimeFigureOut">
              <a:rPr lang="es-ES" smtClean="0"/>
              <a:t>04/07/2015</a:t>
            </a:fld>
            <a:endParaRPr lang="es-ES"/>
          </a:p>
        </p:txBody>
      </p:sp>
      <p:sp>
        <p:nvSpPr>
          <p:cNvPr id="15" name="Slide Number Placeholder 14"/>
          <p:cNvSpPr>
            <a:spLocks noGrp="1"/>
          </p:cNvSpPr>
          <p:nvPr>
            <p:ph type="sldNum" sz="quarter" idx="11"/>
          </p:nvPr>
        </p:nvSpPr>
        <p:spPr/>
        <p:txBody>
          <a:bodyPr/>
          <a:lstStyle/>
          <a:p>
            <a:fld id="{A9A9042D-B2B8-498F-9142-12F1E31E9D3D}" type="slidenum">
              <a:rPr lang="es-ES" smtClean="0"/>
              <a:t>‹Nº›</a:t>
            </a:fld>
            <a:endParaRPr lang="es-ES"/>
          </a:p>
        </p:txBody>
      </p:sp>
      <p:sp>
        <p:nvSpPr>
          <p:cNvPr id="16" name="Footer Placeholder 15"/>
          <p:cNvSpPr>
            <a:spLocks noGrp="1"/>
          </p:cNvSpPr>
          <p:nvPr>
            <p:ph type="ftr" sz="quarter" idx="12"/>
          </p:nvPr>
        </p:nvSpPr>
        <p:spPr/>
        <p:txBody>
          <a:bodyPr/>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7DFEA895-BF00-43C3-A07A-47861E2F9408}" type="datetimeFigureOut">
              <a:rPr lang="es-ES" smtClean="0"/>
              <a:t>04/07/2015</a:t>
            </a:fld>
            <a:endParaRPr lang="es-ES"/>
          </a:p>
        </p:txBody>
      </p:sp>
      <p:sp>
        <p:nvSpPr>
          <p:cNvPr id="8" name="Slide Number Placeholder 7"/>
          <p:cNvSpPr>
            <a:spLocks noGrp="1"/>
          </p:cNvSpPr>
          <p:nvPr>
            <p:ph type="sldNum" sz="quarter" idx="11"/>
          </p:nvPr>
        </p:nvSpPr>
        <p:spPr/>
        <p:txBody>
          <a:bodyPr/>
          <a:lstStyle/>
          <a:p>
            <a:fld id="{A9A9042D-B2B8-498F-9142-12F1E31E9D3D}" type="slidenum">
              <a:rPr lang="es-ES" smtClean="0"/>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FEA895-BF00-43C3-A07A-47861E2F9408}" type="datetimeFigureOut">
              <a:rPr lang="es-ES" smtClean="0"/>
              <a:t>04/07/2015</a:t>
            </a:fld>
            <a:endParaRPr lang="es-ES"/>
          </a:p>
        </p:txBody>
      </p:sp>
      <p:sp>
        <p:nvSpPr>
          <p:cNvPr id="6" name="Slide Number Placeholder 5"/>
          <p:cNvSpPr>
            <a:spLocks noGrp="1"/>
          </p:cNvSpPr>
          <p:nvPr>
            <p:ph type="sldNum" sz="quarter" idx="11"/>
          </p:nvPr>
        </p:nvSpPr>
        <p:spPr/>
        <p:txBody>
          <a:bodyPr/>
          <a:lstStyle/>
          <a:p>
            <a:fld id="{A9A9042D-B2B8-498F-9142-12F1E31E9D3D}" type="slidenum">
              <a:rPr lang="es-ES" smtClean="0"/>
              <a:t>‹Nº›</a:t>
            </a:fld>
            <a:endParaRPr lang="es-ES"/>
          </a:p>
        </p:txBody>
      </p:sp>
      <p:sp>
        <p:nvSpPr>
          <p:cNvPr id="7" name="Footer Placeholder 6"/>
          <p:cNvSpPr>
            <a:spLocks noGrp="1"/>
          </p:cNvSpPr>
          <p:nvPr>
            <p:ph type="ftr" sz="quarter" idx="12"/>
          </p:nvPr>
        </p:nvSpPr>
        <p:spPr/>
        <p:txBody>
          <a:body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7DFEA895-BF00-43C3-A07A-47861E2F9408}" type="datetimeFigureOut">
              <a:rPr lang="es-ES" smtClean="0"/>
              <a:t>04/07/2015</a:t>
            </a:fld>
            <a:endParaRPr lang="es-ES"/>
          </a:p>
        </p:txBody>
      </p:sp>
      <p:sp>
        <p:nvSpPr>
          <p:cNvPr id="16" name="Slide Number Placeholder 15"/>
          <p:cNvSpPr>
            <a:spLocks noGrp="1"/>
          </p:cNvSpPr>
          <p:nvPr>
            <p:ph type="sldNum" sz="quarter" idx="11"/>
          </p:nvPr>
        </p:nvSpPr>
        <p:spPr/>
        <p:txBody>
          <a:bodyPr/>
          <a:lstStyle/>
          <a:p>
            <a:fld id="{A9A9042D-B2B8-498F-9142-12F1E31E9D3D}" type="slidenum">
              <a:rPr lang="es-ES" smtClean="0"/>
              <a:t>‹Nº›</a:t>
            </a:fld>
            <a:endParaRPr lang="es-ES"/>
          </a:p>
        </p:txBody>
      </p:sp>
      <p:sp>
        <p:nvSpPr>
          <p:cNvPr id="17" name="Footer Placeholder 16"/>
          <p:cNvSpPr>
            <a:spLocks noGrp="1"/>
          </p:cNvSpPr>
          <p:nvPr>
            <p:ph type="ftr" sz="quarter" idx="12"/>
          </p:nvPr>
        </p:nvSpPr>
        <p:spPr/>
        <p:txBody>
          <a:bodyPr/>
          <a:lstStyle/>
          <a:p>
            <a:endParaRPr lang="es-ES"/>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7DFEA895-BF00-43C3-A07A-47861E2F9408}" type="datetimeFigureOut">
              <a:rPr lang="es-ES" smtClean="0"/>
              <a:t>04/07/2015</a:t>
            </a:fld>
            <a:endParaRPr lang="es-ES"/>
          </a:p>
        </p:txBody>
      </p:sp>
      <p:sp>
        <p:nvSpPr>
          <p:cNvPr id="14" name="Slide Number Placeholder 13"/>
          <p:cNvSpPr>
            <a:spLocks noGrp="1"/>
          </p:cNvSpPr>
          <p:nvPr>
            <p:ph type="sldNum" sz="quarter" idx="11"/>
          </p:nvPr>
        </p:nvSpPr>
        <p:spPr/>
        <p:txBody>
          <a:bodyPr/>
          <a:lstStyle/>
          <a:p>
            <a:fld id="{A9A9042D-B2B8-498F-9142-12F1E31E9D3D}" type="slidenum">
              <a:rPr lang="es-ES" smtClean="0"/>
              <a:t>‹Nº›</a:t>
            </a:fld>
            <a:endParaRPr lang="es-ES"/>
          </a:p>
        </p:txBody>
      </p:sp>
      <p:sp>
        <p:nvSpPr>
          <p:cNvPr id="15" name="Footer Placeholder 14"/>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DFEA895-BF00-43C3-A07A-47861E2F9408}" type="datetimeFigureOut">
              <a:rPr lang="es-ES" smtClean="0"/>
              <a:t>04/07/2015</a:t>
            </a:fld>
            <a:endParaRPr lang="es-E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E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A9A9042D-B2B8-498F-9142-12F1E31E9D3D}"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03848" y="5379313"/>
            <a:ext cx="3849900" cy="707886"/>
          </a:xfrm>
          <a:prstGeom prst="rect">
            <a:avLst/>
          </a:prstGeom>
          <a:noFill/>
        </p:spPr>
        <p:txBody>
          <a:bodyPr wrap="none" rtlCol="0">
            <a:spAutoFit/>
          </a:bodyPr>
          <a:lstStyle/>
          <a:p>
            <a:r>
              <a:rPr lang="es-ES" sz="2000" dirty="0" smtClean="0">
                <a:effectLst>
                  <a:outerShdw blurRad="38100" dist="38100" dir="2700000" algn="tl">
                    <a:srgbClr val="000000">
                      <a:alpha val="43137"/>
                    </a:srgbClr>
                  </a:outerShdw>
                </a:effectLst>
              </a:rPr>
              <a:t>Presentado por:</a:t>
            </a:r>
          </a:p>
          <a:p>
            <a:r>
              <a:rPr lang="es-ES" sz="2000" dirty="0" smtClean="0">
                <a:effectLst>
                  <a:outerShdw blurRad="38100" dist="38100" dir="2700000" algn="tl">
                    <a:srgbClr val="000000">
                      <a:alpha val="43137"/>
                    </a:srgbClr>
                  </a:outerShdw>
                </a:effectLst>
              </a:rPr>
              <a:t>Lic. Mayra Alison Angulo Alcocer</a:t>
            </a:r>
            <a:endParaRPr lang="es-ES" sz="2000" dirty="0">
              <a:effectLst>
                <a:outerShdw blurRad="38100" dist="38100" dir="2700000" algn="tl">
                  <a:srgbClr val="000000">
                    <a:alpha val="43137"/>
                  </a:srgbClr>
                </a:outerShdw>
              </a:effectLst>
            </a:endParaRPr>
          </a:p>
        </p:txBody>
      </p:sp>
      <p:sp>
        <p:nvSpPr>
          <p:cNvPr id="3" name="2 Título"/>
          <p:cNvSpPr>
            <a:spLocks noGrp="1"/>
          </p:cNvSpPr>
          <p:nvPr>
            <p:ph type="ctrTitle"/>
          </p:nvPr>
        </p:nvSpPr>
        <p:spPr>
          <a:xfrm>
            <a:off x="2267744" y="2996952"/>
            <a:ext cx="6624736" cy="1512168"/>
          </a:xfrm>
        </p:spPr>
        <p:txBody>
          <a:bodyPr/>
          <a:lstStyle/>
          <a:p>
            <a:r>
              <a:rPr lang="es-ES" b="1" dirty="0" smtClean="0">
                <a:effectLst>
                  <a:outerShdw blurRad="38100" dist="38100" dir="2700000" algn="tl">
                    <a:srgbClr val="000000">
                      <a:alpha val="43137"/>
                    </a:srgbClr>
                  </a:outerShdw>
                </a:effectLst>
              </a:rPr>
              <a:t>SÍNDROMES PSICOLÓGICOS</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2146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0375" y="4869160"/>
            <a:ext cx="8280920" cy="1844379"/>
          </a:xfrm>
        </p:spPr>
        <p:txBody>
          <a:bodyPr>
            <a:normAutofit/>
          </a:bodyPr>
          <a:lstStyle/>
          <a:p>
            <a:pPr marL="18288" indent="0">
              <a:buNone/>
            </a:pPr>
            <a:r>
              <a:rPr lang="es-ES" sz="2400" dirty="0" smtClean="0">
                <a:effectLst/>
              </a:rPr>
              <a:t>Conjunto de características que sufre una persona que no sabe o no quiere aceptar las obligaciones propias de la edad adulta, no pudiendo desarrollar los roles de su ciclo vital.</a:t>
            </a:r>
          </a:p>
          <a:p>
            <a:pPr lvl="1"/>
            <a:endParaRPr lang="es-ES" sz="2400" dirty="0" smtClean="0"/>
          </a:p>
        </p:txBody>
      </p:sp>
      <p:sp>
        <p:nvSpPr>
          <p:cNvPr id="2" name="1 Título"/>
          <p:cNvSpPr>
            <a:spLocks noGrp="1"/>
          </p:cNvSpPr>
          <p:nvPr>
            <p:ph type="title"/>
          </p:nvPr>
        </p:nvSpPr>
        <p:spPr>
          <a:xfrm>
            <a:off x="323528" y="476672"/>
            <a:ext cx="8640960" cy="562074"/>
          </a:xfrm>
        </p:spPr>
        <p:txBody>
          <a:bodyPr>
            <a:normAutofit fontScale="90000"/>
          </a:bodyPr>
          <a:lstStyle/>
          <a:p>
            <a:pPr algn="ctr"/>
            <a:r>
              <a:rPr lang="es-ES" b="1" dirty="0" smtClean="0">
                <a:solidFill>
                  <a:srgbClr val="FFFF00"/>
                </a:solidFill>
              </a:rPr>
              <a:t/>
            </a:r>
            <a:br>
              <a:rPr lang="es-ES" b="1" dirty="0" smtClean="0">
                <a:solidFill>
                  <a:srgbClr val="FFFF00"/>
                </a:solidFill>
              </a:rPr>
            </a:br>
            <a:r>
              <a:rPr lang="es-ES" b="1" dirty="0" smtClean="0">
                <a:solidFill>
                  <a:srgbClr val="FFC000"/>
                </a:solidFill>
              </a:rPr>
              <a:t>SÍNDROME DE PETER PAN</a:t>
            </a:r>
            <a:endParaRPr lang="es-ES" b="1" dirty="0">
              <a:solidFill>
                <a:srgbClr val="FFC000"/>
              </a:solidFill>
            </a:endParaRPr>
          </a:p>
        </p:txBody>
      </p:sp>
      <p:sp>
        <p:nvSpPr>
          <p:cNvPr id="4" name="AutoShape 2" descr="data:image/jpeg;base64,/9j/4AAQSkZJRgABAQAAAQABAAD/2wCEAAkGBhQSERUUEhQVFBUWFxgYFRUYFBcYFhgXFxgYFxcXGBQXHCYeFxkjHBgXHy8gIycpLCwsFx4xNTAqNSYrLCkBCQoKDgwOGg8PGiokHyQtLC8sKiwtLCwsLC8sLC4sLCwsLCwsLCwsLCwsLCksKSwpLCwsLCksLCwsLCwsLCksLP/AABEIAMEBBQMBIgACEQEDEQH/xAAcAAAABwEBAAAAAAAAAAAAAAAAAQIDBAUGBwj/xABKEAACAQIEAwQGBQcJCAMBAAABAhEAAwQSITEFQVEGImGBE3GRobHBBzJC0fAUFSNSU2LSFjM0coKSk5SiJENjc7LC4fFEVNOD/8QAGwEAAgMBAQEAAAAAAAAAAAAAAAMBAgQFBgf/xAAzEQACAgECAwUHAwQDAAAAAAAAAQIDEQQhEjFBBSIyUWETFEJxkdHwgaHhFSQzwSOy8f/aAAwDAQACEQMRAD8AzfASPyiySYAuISQYIE6tPKN58Kd7R8UXE4q7dTNlYjLnjPCqq6x/VmoeCv5Gza7MNDB7yso16a6jmJHOmBpSzzvF3cC7IzMFkCSBLGFEkCSeQG5rruAu2LVlLdq4htoIDhhDNuzZtiST764+BXTvoxxGItYXL+TLcss7lGz5XImD3WXKVBBAkjnVJxUluzfoVltLmRONcQZiUMb7hgQRy2qJ2Mv58Xfj6qWwo/rFgW+AHlSe3/FrOb0VnDthr0TcLQq5WB+qqEhmJ2I6GnPo2weW3dbkWCgnnl1P/VSpxxFs2cSjLh6mhxLS2gjl4k1ncBcN3izxtatsoPQIAvvYk+daDEYkWxcun7AJHix0Qe3XyrJfR/cLYy6xnW2x/wBaGrvaH6Falu5HQqq+KcXe00LZZxE5gdPVG9WlN37ZKkCsUcZ3GPONjK2u0RZQzWnk7wjR5d2ouP4jmA/Rsup+yRM+sAVoWs5dCIqs42O6vrPwra+Wxmi1xcims4VL1+yj6j0oMCQwyo7DUaiSo6aVteLXcqZjy8JPsrJcJScXh/61w6GNrTx6/VWr4sTlGUAkGRrz8jSviQ+XhZyXtTxQtedVJExmjSYBE6HQkEyPAUrgUB7WaANN/V99P8a4IHdnnLAYsANO6CVjXy8qrsOO4vqp8Gc3Up4wyy40v6Z9ht8BS+LNmFt/1kAjpl0351BS5BBG4IiRPuNT8ZcV7KQVzLMqBGhPSIpvPJhxjBBt3iskRqCPaIqVgMcRdDkZs3dPXXSR41CNOWLhVgRoQZHrqEyWti47Q4Uk+kBBAEESJGvTzqjJq849fjIBuyy0RrsBrzG9UN5ZUgaGNPXUy5kV8kLB0olOk1G4fi86wfrDQipQPKoGSi4vDCXb1UYOnqogYoTUEAFBaAMUJigAlM0FNCYoA0ABDJ9/spyyTr4jx2/ApC709acaax69t429RoIYvA3ILc9vn1oUeCAlvLn66FSXIq7z+NjQuanTQcqXg7+Rw0KY5MJU+scxTa1BBoDwcXFw9tAM9x0XNp9oazryGvlXUbLrZvoinLbtWSqryklAPMAD+8a5fZxEJhSZGW7bJMEbGZHXStBxzjK2eJekuFzbFqMqySQQxkL/AF1XXwqlnPCOx2SoquTfmZTtdxL8oxTXOkoo6KpOp6Etm06AVueyNv0eBt8swZv7zEj3RXMcViQ952Ay+kZnjeMxJGo3EEV1PhnGsN6JRbuBjbQAIurrAygsCO6dOexnpUOuU8RSCcsWTnLyCx7Kq5WkxMjkXIjLP7qkz43AORFNcC4Ulq8XQFcyEFSZjY6dNqi+lzuM2ijZQZgbwOZJJkncyTUjAMMwdXkBtdDMRqGB1mutfpY108HOXP8A8OZp9VKy3i+Dkv5NFQpsXxprvt4+o0s15pxaeGdorL7ksZqq439VfWfhVriLgLmKqON3BCidZJ8tq3fCZI+Mz2OxJtNaugt3LqmFAJIbutAO5gkDxNdUXjeFKaJiVaNjhsRmHgSUKz51hezfDfyjGWkiVtn01zoAh7g83y+StXTL7h7ZK6gHTy0NTF4idCuvi5nJO23EL4JVLVy1ZuAqz3FQ5iRsqxNs+YrJIsV1b6QcKXwTxuhV/IHX3E1yphpUwllHO7Sg65qPQJVipWFVAlzMdYGXTnPX3edRjtSs2h/H/uro5T3EBYNKtL3h0mfKdaTGlHy8aCRzEtLkzInTXlyA8qbI1oAaUQGlAFTiT6K/mGx18jvVtvBGxqq4wToMvqbr4U3wq/3oYnaF3jccqu1lZNUoccFLyLphQYUF2NEXABLED11QyjONxIRZ31iKPD4pbgkctxzFVnEcYrgASYO/KmOH4nI8naINX4djUqO5nqX15gBJ5U3h3zIpO8Cqh8W9w5RsxiKurNvKAOgj3VVrAucOBb8xTURFBVpVtdagSS+H/a8vnQqb2ftqQ8yDp0iNY3HroVdIjiwUxB5UGqbgMOxeQQMo9JJzD6gzjYTO0fdrURkgxpp0II9o0NULYHsXeMKsmAogbanvT69d6u8ZxZcRhg7OqYmwpPeIAuppIB/W0mBz8DVBcB5gwdp8N/ZtQuopRTrJLT0gBcsHrJb3VVrO5p02olRldHzQ04z3FyKZIjJGzExAPMHf21ouy4Nu7dtsCrFQSDIPdMEEHXZh7KqeEcUbD3hdtgZ1DZCdlYqVDRzidjVqnHDiOIi8wym4crAeNvLPmQDV4vG6GKxWzy+u2C+WAxnUax8jVbiM662yyvyII26ENAYeBqwP1tdfn4ULirG3t199djX1udUblnOF8jm9nW+ztlS8Yy/mRuDcXe8G9Kblq5bIU5JCkESGKEkGYO87aVavxG+xCBkOkhvRqPDYg6+VUOBuRibi/r2VYeu25B9ze6ruy5zpPNWHsINYlVCyiNj55wzoSunXqHWuWMoaxAxAOY3deoFsfBBUS7dv8713yyfJau1k7932GaruMLABmd9hr12G9Z76HDLTNNOo49mZu322fh73wim7cu5TnuOSRCncACd+orp/DOLhcFnfaA08zMHbrNcM4lhHxF93yslsMEZ2U5U+z3j9k76GtrxXtmnorNlBmCNLQy6wIWTsNST5Cs7WcI7cuGmEc88ZZbdpu2WaxcS2kTbYEtrH2TAHOTAPgd655befOjxCX7yuwBIW3DBJgIDMt4TrSOE8KvDDflBQ+hLZQ8jfb6szE6TETVox4UczWRWoqdsX4dvmOA6xQ50Z60J51Y4QJ1ikzrFKnnQnnUAFOsUDvQB50YPOpAYxljMMsTpp4GqX0Jt3FDaRBrQTzqr4zYkB/I/KrRfQ0UT34X1LQmqLil2bhE6DQfP31YcMxWa3rum/q5VTXbmZiepJqYrcZRDhm89BBpVtJYDqaSKncJw2Zp/V186uzTOXCmyyw2DVBIGvXnUg0AZohScnMbbeWGdqWg9flqZ5aeuB502Kdw10htDGm8T4/IUFWW/DLyjMRAZoLBl0G+iwPX0oVAwtwhnnmfm1HVkRwC3vHMGkqQba6fWy5BbzLpB+oY/redDioQFcqejOXvDNOpjWPsgjUDoR1qKzEqDO2m50gyB6pJOlaPtzwmzZNoWbvpSQ3pGzKSrdyFIA7uhmPHbrUbjMWzNehIXPrBMDQwSACYO2kj20gJ8vDwp+7eb0QQk5AxIXkGIAY+Yy+ylYO8VD5T9iDqNRIka9RO2vPlQU2I7CPxvTmDeLiN0ZfiKTcvErl2UEsF5An16+FNnQerX2VDL1vE0/U3t0QfIfj3U9fAAKxzmetMMZVT1H3H507iWkqeqj4f8Aiu3NO3RxSfwv9jPFqnWzyviX7mdx130eJsPyzMhHgwiKsOI9prNvJkLOUzSAJ35EjQGq7j9nMgP6rqffB+NYfid9hd0JAEQBt12ri12zUOBPY9ZToars32dNtvXJ0D+Xs7WeXN9z4QtMntoxZC1pYVgdH3jxI0rKINSOh+MH505FJs1Us4Z049iUxfMv7naNTZxVo2zN+4rg5tAAwYzpvpy6npVS4JIkbxt4gbD2UzbWT/6+dOCz3Q07tEc460n278jTPsqq7ezf+B61iHTMqMEzoUYHLqp0O+1P2ONNbwTYIBSpfNnJkgSrQANNxvPM1EWwPSBdSsjXSSDzqDj75S4ygaAxrNXU7HyQ2PZlEYOKW2R9rhjcew/fSExwnKRHj8KY/KCQYjw0/wDNRWY5tdxp7Jq8OP4jLf2PpXB4jh+hdnpQ5RSLWsHwmlFdaceBlHhbTAvSgOlBhrRsJNBAAOVN3rYZCp5g046zSXWaATM5ZvlCY56EdRTVOYlIdh4mm6ejrLHMMCrnhOGKAsftcvnVVZxJXb31b4XHB4GxHL7qpLIi/ixhcibtReNGw5dKI7UswAHWgDGtAjSgaAJnD92nXb50KHDfteXzoVJZMYs2+6xkCI33JJ0A8sxk9DVpxWwPRoxJZnZtchCFQECMjEAvJzTpuDzklZwmfDtdVAirbtq8MIZw8B8upVmyP0GhP2orR9q+EKnDMI7usqO5bSe8t3IxcloIIIBJyx3wPEmBsa202YQXCRB6yPCQJ584HsqXwvB51vnIXK2pAEyveXNcMfZVQ0zzYU4uDIwzXGUicoRpETmJMjcSp5eB1q07HWs35Xa7ua9hHyAkr9UhjJAOXQE67wNpmoKQjmSTMyyEMQeRIPlREaxQZtJFCedBQ2vC3z4a03RRPsA+IqddX9GrdBHxFVXZd82EI/VYj/VPwNXuFfuCfEe+utVJ+6LD5NkXRXvjyuaTMrxw/ojHNl/6hWMvWQz68yfcK13aZ8pVdNWJ02hRp8RWUtmSD++3zriLY+idjVxdLcllOS/P3HEbvHy+FOrzqPbOvrUe7SpVhwM0/qwPaNaTKvieTp2PFjDUwPP3U56Pl4iOe8maSkejO0yPx8aQlw+8fA1T2TI4kuYYJzDyqv4lbK3WBMmd/Xr86n2zLa1A4gO/r0X4CPdT648LJi8oRYePd7ZH3Ui68sSdySTUjCoBDHaRziRzE8tD7/CmkAZjvrMddaaTJZWCxwp7g9lPg6VEwDaRUqak+Za6HBqJr1Ao0oJRFoo2MVJkDBmaTEg0bmKJjGlAGexqw7CmBUjiP843rqOTT1yOrDwoFLsXMrA9DTc0p1iPET8qC2MmmQz6qAGtReHX5tieWns2qUTpSGcqSw8BqNaC70ROlAnSgglYGZaPD50VOcN1zeXzoUE5JGM4gWsqgLZQCIJUfVcNBCxKgkkAjQltdK1fbTFNc4bg/Sh/S5mCkrllFCrmJYyxIykEATqYiqbgnDLa3mTEuCpW6rJmZWVwVCAzp3ndYMgHUk7TF472suYu3aS6FizIDBYMEKNfJRUj0+GLz1IGNxoZFRS8DUgtKzJjKI0AWPOdq0n0crbu4lbZtOz5boN0XNFRreQZrZHI6Agj6w3qi4nw5LZ7rJpcZSQTJQ5TbYr1gsGA2K68iT7N8WfC38yBWzqbbBiQCrkAgONUO3eGoo5FINRmnIrb9go7Id1JU+tTB+FIB5Uq9GdiBAkwJmBJgTzpMazUCmaTsjei3eX94e1lH3VeK5yEcp+QrN9lt7vSEPn3xWpur+gMfADnHKugsPRSS55LrPvkG+XCvz6mN7SNDL4Ix9pA+RrM4Vu6h/fPvq/7SnvH/l/M/dWcRotKf3vnXKjyPo/Znd08X6t/uvsSAuinoxB86l4dZJEA+fIb1X4lyMy8iaSt5+p9dVTeDddHv5J67GnLR5ROo18IIPxqo/K36n8eqkm4x5n21LTEb9Drdj81pYEohuFdWZyC2mukyAfAdK5nxl0N0lT3SBEa6AQPhVcUYxrOnXYDlr6qQBVlEXVF153bz5kxcWIAk0i1iY0CiSfreHSks4yiABAg9STz/HSmRVsDZSeC8w9jKN58ad8aLlFAbVKPmN05WTcpvLDFCaJdqAGnrqRQZM0BrRKNKC86AKXieEIYtyJ9lQas+LYiO5HjNVgp0eR06m3FZCqxtYbNZJI1WSp8N6rxVngsRNt1OpymB5VEiLMpZQjg9/vFeR1HrH/imL2JuBiCSDO06UwjlTI3FHeulmJO5owTwd7JaWuMqdGBHvqRhsctzQTPQ1n4q44fg8neO5Hs/wDNVkkhNtUIrJc4F4zeXzoUnB8/L50KqZUi64uzkMua41xfSC76RAGNsZSGbN3s406mI6VRqNRoTrqBvyrUr2QxrrcNyxeJMalZa4wYkMWc5lge2AIG4f7M9lMXauXGu4W9Bs3VGiklnULA725BajG411yb5Mz+MUBXMnMXOUyDmUhg0ryAOzAbnTaot5WCqFA1/SBlidjO2oAg+qD5afFdkcUcNJwzF3u5iAjZ0VbYGU6ahmPkU5yTVJ/I/Gz/AETEf4TfdUMq65LoVEaUANKuB2Pxs/0S/wD4TfdQ/kfjZ/omI/wm+6jBX2cvJk/szbiwWjdjr1A0+Mjyq/vaWPL4mqvgduMOoIKwWBBkHMGYH3zVrjCPQmNtB7xW2uaWlceuW/2wNlX/AHSl0SS9f1MN2kPeP/L+bVmW/mV9ZrX9qOH91HGudWXwGU6eZmsnetEWlnTU/Gucj6Joce6R36S/7Dl1ZbXmAfcKRl0irXhfA3xU+jKgrbDanc7QPGoGIwzWzFxWQnYMpHxpLyb5TTm1ncbFgUtbY5CmziBSDiKMNi3tu2HxHDBHIBnyj1e6otTcNaYuhKSJEjkRO1Wf8mbt1iyWnVQv2bT6tEELpr3ulOjlLDETtrztJGfpyxhnecilsoLGATCjcmOWtXQ7E4v/AOtifX+TXPuq84RwvFWLTKMBcLFWX0noLoeG6906bewUww26+mCymUacqB3qz/k7i41w2Inb+YuchA+z0ov5NYuP6NiP8C5/DRg8FYm5tpbZK6NaN96sB2axUf0bEaf8C5/DQXs1i4/o2I/wbn8NBTgl5Fe4pN9416CrJezeL/8Aq4j/AALn8NRsfwe/bts12zdtrBAL23RZ6SwAmhIlQfVGUxV8u0mit4dm+qCaT6M9D7K1HA+BYh7IZMPedTJDLadlMGNwIO1OknFcjfOXBHuoyxFPYJZddY1qx47wa5aYG5be2W5OjKT4gMBNVSKQZg+yjDa2JT4olxxO4FtxzOlUhqzs8LxWIIKWb1wGYK2nZfHvARUK7g3VspUz4a1EYtEVx4FhiLUjUbjX1VPwvE5hX58/vq14X2ZxASfye/3t/wBDc22j6tOfyQvZp/Jb/wDg3PhlqrYuck200OcOeM0+HzoVLwnAMSJ/2e8Nv9zc8f3aFUwZeFnfy2lImm3vxpluGJ2tXCPIhddqbON/cu/4F3+GmHfJ+buefWmc56n202MZKTlu+r0NwH2ZZNMfnAfqX/8AL3v4KAJec9TQznqah/nEfs7/APl7/wDBUDjnaMWMPcuZLoYCEzWbqg3G7qLmZABLEUAYzC2oe/bZSAL1yDIMguzBhzjvUi5oCpOh2I1BjWKk8Gw0WVzSWQBc3JhGvnIPtqbg+CI9zO0hE7zgAsCJ2yjkefgDW+a9hB1811z0focGP9zYrVs87Y6r1KTE4dlRFOYW72QZc2rZiisQBqASTG3nFXna36P8IuHe7ateje0uYFC0EKQSGUnvDLOu9Q+13aRC2GuWlgWrlsARqV9JaIMa6ETpvpWs41ifS4e9bRL4Z7VxFP5Nf3ZSo+x41y4LY7kduRyYcOuWr2aw4twIggnQ8ipGo9fSmbnAGutnxN17h5cgB4dB4CKv8Ff9JbR23KjyPMHrBmpvo19H+9Jka7d2NNuutbP6fZtvt9zH/XZpY3ytumdumTFcQ4LateihZzXVVpMyOf4Fd14d2ew+HH6Czbt+KqJPrbc+2uL9pzCp/wA1T7ia7WeJD9S/sT/Rr38GhrLGOMp9Der52xTbbySQY6jzoy56n21AXiYEzbv7mP8AZr500/c0oHi6/s8R/lr/APBVyORMuX4gTqT19tLznqaq/wA/2idrsj/gXZH+jSibtHZG/pB67F0f9lW4X5FXZDzRa5vE0M3iaoLnbjCLu7+Vi8fghqBjPpNwqfVTE3T+5h3HvuZasqpvlFi/bVr4l9TXZj1NDOeprmeP+l27/uMDc9dzN/0Iv/dWdxP0l8UY91fRjouG+bhjTVpbH0wUeqrXU7dnPU1gfpe4fZfDC5du5LtqfQoW/nCxXMuXc6Dcbc9K57j+13E7ylXuX8p3C28gI6dxQaq7PBMXfMrYxN0/reiuN/qI+dOhp3W+KTwKlqFNcMUM8EZfymxnAZfS28wIBBXOsgg6ERNemEQKAqiANABoAByAGwrz1h+wuPzL/sl9dRqbTQNd9AT7q7Txjtfaw6FnS9mglU9BdVnPQZkgT1OgqNS1NpR3LUdxNy2OefTXhIxNi5+vaKnva9xiRpyENvzg9KwXC1U37Qf6puIG590uM2nqmp3HsbicXfa9dt3CzbAW2hVGyrpsPvPOmuF8BxF24q27F5iCCQLTmACJO1a4RcK8MzSkpz2PQ3EuGzhrtizFrNbuKmXuhWYGCMu3eM6VxDsnwG+nE7CXbDgrdBcMhK5ROZiSIKxz22rt/wCdh+zxH+Vv/JKH53H7PEf5a/8AwVzYWuCa8zfOvjwycGPU+2jzHqfbUD87r+zv/wCVv/wUR4wv7PEf5XEf/nSBxYZj1PtoVA/O6/s8R/lb/wDBRUAX3o+sU4IoZaUBQABQihRE0AJe6o3IHr0rC/SZipfC2p0LXLsdTbSE0/ts39iqrtdxHh2EFxbaNevDdQxdEY87t1pyjwmfVy53awt+9cFyYZWOVV0KsFz5YH1JWSGO5jrNQroVSUpdAlRO6DjDr1OkcHw+ZCvUZh0EH7qkWcabdu7F02jklYCnMw+qpzA6GY86zwxF9YlrJXrczI8eIWVn1ewVWcXxl1zl9IFX/h7eZOtWt19V2WnuzJR2ZfViOOXUPtHhW9AtwqAPSKpjQ5lcEyumUwfdWk4l9IuI9G8C0vdbUK0jQ7HNvWJxODVXst3mJeO8xbdSRodNI5U9xg/oWH6wCj+0Qvzrd2fTXKidklnH2OfrrrI3Qrg2s/cn8Cwzph7ecDUZh6mOcT0MGrW7eOogqZManRdQU8Rr7vGl34XIkSFiQOYAAj2A1OxdpFkiARsoUme93hmnRgBvsQBXRhJKEIS54ORdCTsssjjGTK8S9GHtNeE21v2jc0J7gbvaDUyOVau52vvuHIulVydzKEU5iyjYiSAGAOvjWY7SWAyPl3yhuUSO93fD8eNIwWOzWVgfWQK2vRs2kRzHOa5+hrVls1JZef8Ae509ZZKFNbi8L0+ROv8AH8Q/1r10/wBth8CKg3L5b6xJ9ZJ+NJNLw+GZ2CopZjsAJJrv8MYLkkcPilLm2xGnQeygAOgqevAL5I/RkSJEwNBGvq1Gtans/wBhRAuYnUfqGVA/rc/bFKs1Vday39B1WkttlwpfUxFWOC7PYi79Sy5HUjKv95oFb5uLYDCzkNoN0tqGb2qPiarsX9JKR+itMT1chR7Fk/Csvvd9n+Kv6mz3Oiv/AC2r5IqsP9Ht4keke3bB8S508BA99aDDdhsJbWbhLnmWcqPYsfE1kuIdtsVc/wB56MdLYy/6tW99Ul68XMuzMerEsfaaPYamzxzx6IhX6WrwQ4vVnRzd4bYP/wAeR0HpD7RmNFf+kHDKIQXH6ALlHtYj4Vzm3bkwoLHoBJ8gK0PC+w1+7q8WV/f+t/cHzilz0lMN7Zv9X+MdXrdRPu0QS+S/EL4n29xFyQkWl/d1bzc/ICoGG7PX77qXzKbkkPcnUASSZ73qre8L7J2MMAwXPc/aNqQfAbL5a+NTLtkm6rhzlCkZORJIMkz4bVmnrIQ2ojj1NK7Pts718m/T8/0UvDOwdhADcJut0Oi/3RqfMmtFYRVGVVVRyCgAewUtSKMLWCy2djzJ5OtVp66vBFIVNHp+Ipm6OdLQUscCBy+FKApOSjoAPTpR0nLQoAmGgKTmorjGNBrQQYXjfbsW+JjD+kKW7aDOuVe/dfvKMzDYKVOhElvCqbihLkg3795J2e44HnbUhfaKqu0vDLl+6WxKlbrNkkjLEREGIZRPj76q7mFxmFICsWAAIDajKdirc1PUGKrrOz9S1muWV6CdJ2npW2rE0/Xl/BcWsDbVhlCAFSpGm3QDnOxFS1tpZWcsCAJCmIAgCdtPXWaudocWGnJcQ7HI5HuA0qM/EsRcMm0zN+tcYt8YrlPs66XiUvodpdoURW0opfNFnxniaMA0ZQs94ka+AA+U1Q/nxJ+qx9RGv3VP4f2au4hznVrrRoiyY8Tl0Ue6tLhvov0DXyuHTq93X1BQ0T5iunX2ZKqCc2l6N7nNs7XhZNxrjKS81y+pk8Jj/T3l7uVUViATzMLPsPvNO8axYT0fOLisVncLr91bniDcM4XZkWhevMO56RG756y6wLYPSfPcc6vYe9eb015Cyu32VC6bA5V+qg5RHXWSa1++Ro0zp6vqc9dny1GpVvJLobHh3auxDP3ASuVsxmAxAkiRBGmpjpzqZxbiVpEi5ctqW2zHvDUEkDcSQBMcjWX4Pggtu8xW27C2FGa3IbNcSBA2bSQ/IjnMVFuXhdYKyDMqhVUqNFE7GNVknXxrNDWSi+LmzVPsuEouDeF9yfxHjIdxasr6e6+VVCbTBETznTbpXQOyX0ZpZw6riouXNSQGYIs6hdILR151gOBYuzYxuFJyiLpZ2UAkAq45Cd2GnhXRsf8ASRbXSzbdz1Y5R8z7hWmhXXSc609+eDJb7vRBV2tYXLO5Zv2OsZYVFXWZUfMkn3iq/E4vCYOZukkR+iXKTI6gDT+0ayPFO1uJvyGuFFP2E7o8zufM1S1169DY/wDLL9P5ORbr6ov/AIYLPm/sariHbxmJNq2qSIzMc7aGRpoBry1G9Z/GcUu3dLjsw6E6f3Rp7qjUK316euvwo51uptt8UgopJNLNNmmsQgUuyoLAEhQTBYzA8TGsU3T1jCM5gA+JjYdfVVHLCLJbnUey+BWzYCqZ1JZsuUknwOscqtjdHWqnszgjbt96SDEEiCRGkCJ589atvSDpXlLW3NvOT22mWKorGBwidahv4U96XXajV9PGljwIum4pQWmyxmlWx6/OgA2UxSQ1OEUkj/3QSGtyaVmpqKXAoAMvQpDUKAJsUKciklaCom5aVtGAI6EAj2GonEeD2b0C7bVwu0jaekbbVNQUkHWpUmt0ysoRksNGe4vwDAooe8oRRCCGcSWJIUKplmJJgAE1BscEw8zbwF5+huMEH927cDe1aveO8GGJthC7WyHR1dQM6shkFSdjuJ8ak47GCzauXGICojMSdB3QTqaZ7axLHE/qK92pzngX0RWm/cs2yRaw2GtjUs96AB1IRAv+qsxf7WLaUegtnF4jLBxTIUtgnYpnOZhqDlSFPUVScLw9rEn8ovXme6QCrNmcAtqyqsxbA2gbU9iXVSJOp28eVca7XvOIrf1OtToljvPHyMtiuEXr9xrt24L1yZK3GaW9cRkHRdQKsMDYW2mYq1nN9azmzLP7oG0+FXlrhwbvXL1rDquuZnQvHPKgO3rPlVfxfjliyR+TQSN8Td1af+GhEKPELOvnSXGy1ZnsjVGVdfdjz/OYrG2UtIS8qzrCWVOViDqGuxsugIXc+qsFjnNy5CidYBG5H4k1NxnE3ulsmZty9wzJ66/g1N4NglRQ0gsw11Gk6wIrsaDQytklyXmcbtLtCNMPOXkROHcFZWVjCwZ3lj4aaCr4tUrBcJvXv5q27+IUx5sdB7a0OB+jm+0G6yWxzA7zfcPbXp61p9HHhUv9s8ja9Trp8bjn9MIydFFbPEfRs/2LynwZSvvBPwqG/wBHuJH7I/2z81pi1tD+IVLQaiPwMzFFmrW4f6Or5Pfe2g8CWPsgD31e8P8Ao/w9sguWut0aAn90b+ZNUs19MOTz8hlXZt8+ccfMwnDeCXsR/NpIG7TCjwzHc+Ak1bjsBdlczDX62UEwNObRJ16V0dLQUAKAoGgAGkeAFKJrl2dpWSfdWEdivsmpLvNtmIwHYEd7Prp3Z0Hr05xproDyNaTh/A7dpIUAHQkjqJjU6mN9eYqzpM1ks1FlniZtq0dVXhQk6CmlSZqQKTm1j4Ug1jBtH2+NBBB2qUE9dMOCSaCB3IPCklIj2cvLzonJ+FERQAvLSGWk5tTSnJmgkQBRqaNV+VJFAC3oUCaKgks6KKOhQVCIpGSnKFADRFc8+kXBYh2IbO2HYCFWcoIgnOBzkSCfDpXSIpJWm02ezlxNJ+jM+op9tDhUmvVHm67wNlM27sf1pB9q7+yg+FxX66t4lp+Ir0a+GU7qD6wD8ajtwi0d7Vs//wA1+6ry91k8+zx8n/AuK1kVj2qfzR56/N18iDcVfUT8oFTOH9kTcYAC5eboNvOPma7x+aLP7G1/hp91SLdoLoAAOgED2VaM9NDeNeX6vJSVWrs8VuF6LBzzgn0bMQPSsLS/qJBb2/VHvrTWOwOBQR+S2n6l1Dn2t8q0Bt+VECarbqLLfE9vJchtOkqp3it/N8zLcd4Fw/DWfSHBW2JZURUtqrM7tlVQ0gLJ5k6UngnZy/auC4982UH/AMW3cuXLfqe5iGaT/wAtUrT4vCJdQpcRXRhDIwDKR4g6Gqxex2C3GEw/nZQ/EVnNRajKdiPbSWBFMYLh1qyMtq2loEyVRFQE9YUampGfzoAR7qEU5lFIagATRCjNFNAAJpMUZNGKAABSCtOBqBoAVb5U3dUzyjX18+tOJTlAEdlpt5H48KlMs03ctUARQfx7aBpTLtQCaUEic1AUoW9vxzon/HxoASTQo6FBJaUKFCgqChQoUAChQoUACgaFCgBD0k0KFADlJNChQAhqUu9FQoAQ21ItbUKFAC6HIUdCgBBoloUKACeiNChQT0FLRt+PfRUKCBy3RmjoUAAUbb+2ioUARm3/AB40T7UKFBYW2w9YqO2348aFCgAqFChQ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hQSERUUEhQVFBUWFxgYFRUYFBcYFhgXFxgYFxcXGBQXHCYeFxkjHBgXHy8gIycpLCwsFx4xNTAqNSYrLCkBCQoKDgwOGg8PGiokHyQtLC8sKiwtLCwsLC8sLC4sLCwsLCwsLCwsLCwsLCksKSwpLCwsLCksLCwsLCwsLCksLP/AABEIAMEBBQMBIgACEQEDEQH/xAAcAAAABwEBAAAAAAAAAAAAAAAAAQIDBAUGBwj/xABKEAACAQIEAwQGBQcJCAMBAAABAhEAAwQSITEFQVEGImGBE3GRobHBBzJC0fAUFSNSU2LSFjM0coKSk5SiJENjc7LC4fFEVNOD/8QAGwEAAgMBAQEAAAAAAAAAAAAAAAMBAgQFBgf/xAAzEQACAgECAwUHAwQDAAAAAAAAAQIDEQQhEjFBBSIyUWETFEJxkdHwgaHhFSQzwSOy8f/aAAwDAQACEQMRAD8AzfASPyiySYAuISQYIE6tPKN58Kd7R8UXE4q7dTNlYjLnjPCqq6x/VmoeCv5Gza7MNDB7yso16a6jmJHOmBpSzzvF3cC7IzMFkCSBLGFEkCSeQG5rruAu2LVlLdq4htoIDhhDNuzZtiST764+BXTvoxxGItYXL+TLcss7lGz5XImD3WXKVBBAkjnVJxUluzfoVltLmRONcQZiUMb7hgQRy2qJ2Mv58Xfj6qWwo/rFgW+AHlSe3/FrOb0VnDthr0TcLQq5WB+qqEhmJ2I6GnPo2weW3dbkWCgnnl1P/VSpxxFs2cSjLh6mhxLS2gjl4k1ncBcN3izxtatsoPQIAvvYk+daDEYkWxcun7AJHix0Qe3XyrJfR/cLYy6xnW2x/wBaGrvaH6Falu5HQqq+KcXe00LZZxE5gdPVG9WlN37ZKkCsUcZ3GPONjK2u0RZQzWnk7wjR5d2ouP4jmA/Rsup+yRM+sAVoWs5dCIqs42O6vrPwra+Wxmi1xcims4VL1+yj6j0oMCQwyo7DUaiSo6aVteLXcqZjy8JPsrJcJScXh/61w6GNrTx6/VWr4sTlGUAkGRrz8jSviQ+XhZyXtTxQtedVJExmjSYBE6HQkEyPAUrgUB7WaANN/V99P8a4IHdnnLAYsANO6CVjXy8qrsOO4vqp8Gc3Up4wyy40v6Z9ht8BS+LNmFt/1kAjpl0351BS5BBG4IiRPuNT8ZcV7KQVzLMqBGhPSIpvPJhxjBBt3iskRqCPaIqVgMcRdDkZs3dPXXSR41CNOWLhVgRoQZHrqEyWti47Q4Uk+kBBAEESJGvTzqjJq849fjIBuyy0RrsBrzG9UN5ZUgaGNPXUy5kV8kLB0olOk1G4fi86wfrDQipQPKoGSi4vDCXb1UYOnqogYoTUEAFBaAMUJigAlM0FNCYoA0ABDJ9/spyyTr4jx2/ApC709acaax69t429RoIYvA3ILc9vn1oUeCAlvLn66FSXIq7z+NjQuanTQcqXg7+Rw0KY5MJU+scxTa1BBoDwcXFw9tAM9x0XNp9oazryGvlXUbLrZvoinLbtWSqryklAPMAD+8a5fZxEJhSZGW7bJMEbGZHXStBxzjK2eJekuFzbFqMqySQQxkL/AF1XXwqlnPCOx2SoquTfmZTtdxL8oxTXOkoo6KpOp6Etm06AVueyNv0eBt8swZv7zEj3RXMcViQ952Ay+kZnjeMxJGo3EEV1PhnGsN6JRbuBjbQAIurrAygsCO6dOexnpUOuU8RSCcsWTnLyCx7Kq5WkxMjkXIjLP7qkz43AORFNcC4Ulq8XQFcyEFSZjY6dNqi+lzuM2ijZQZgbwOZJJkncyTUjAMMwdXkBtdDMRqGB1mutfpY108HOXP8A8OZp9VKy3i+Dkv5NFQpsXxprvt4+o0s15pxaeGdorL7ksZqq439VfWfhVriLgLmKqON3BCidZJ8tq3fCZI+Mz2OxJtNaugt3LqmFAJIbutAO5gkDxNdUXjeFKaJiVaNjhsRmHgSUKz51hezfDfyjGWkiVtn01zoAh7g83y+StXTL7h7ZK6gHTy0NTF4idCuvi5nJO23EL4JVLVy1ZuAqz3FQ5iRsqxNs+YrJIsV1b6QcKXwTxuhV/IHX3E1yphpUwllHO7Sg65qPQJVipWFVAlzMdYGXTnPX3edRjtSs2h/H/uro5T3EBYNKtL3h0mfKdaTGlHy8aCRzEtLkzInTXlyA8qbI1oAaUQGlAFTiT6K/mGx18jvVtvBGxqq4wToMvqbr4U3wq/3oYnaF3jccqu1lZNUoccFLyLphQYUF2NEXABLED11QyjONxIRZ31iKPD4pbgkctxzFVnEcYrgASYO/KmOH4nI8naINX4djUqO5nqX15gBJ5U3h3zIpO8Cqh8W9w5RsxiKurNvKAOgj3VVrAucOBb8xTURFBVpVtdagSS+H/a8vnQqb2ftqQ8yDp0iNY3HroVdIjiwUxB5UGqbgMOxeQQMo9JJzD6gzjYTO0fdrURkgxpp0II9o0NULYHsXeMKsmAogbanvT69d6u8ZxZcRhg7OqYmwpPeIAuppIB/W0mBz8DVBcB5gwdp8N/ZtQuopRTrJLT0gBcsHrJb3VVrO5p02olRldHzQ04z3FyKZIjJGzExAPMHf21ouy4Nu7dtsCrFQSDIPdMEEHXZh7KqeEcUbD3hdtgZ1DZCdlYqVDRzidjVqnHDiOIi8wym4crAeNvLPmQDV4vG6GKxWzy+u2C+WAxnUax8jVbiM662yyvyII26ENAYeBqwP1tdfn4ULirG3t199djX1udUblnOF8jm9nW+ztlS8Yy/mRuDcXe8G9Kblq5bIU5JCkESGKEkGYO87aVavxG+xCBkOkhvRqPDYg6+VUOBuRibi/r2VYeu25B9ze6ruy5zpPNWHsINYlVCyiNj55wzoSunXqHWuWMoaxAxAOY3deoFsfBBUS7dv8713yyfJau1k7932GaruMLABmd9hr12G9Z76HDLTNNOo49mZu322fh73wim7cu5TnuOSRCncACd+orp/DOLhcFnfaA08zMHbrNcM4lhHxF93yslsMEZ2U5U+z3j9k76GtrxXtmnorNlBmCNLQy6wIWTsNST5Cs7WcI7cuGmEc88ZZbdpu2WaxcS2kTbYEtrH2TAHOTAPgd655befOjxCX7yuwBIW3DBJgIDMt4TrSOE8KvDDflBQ+hLZQ8jfb6szE6TETVox4UczWRWoqdsX4dvmOA6xQ50Z60J51Y4QJ1ikzrFKnnQnnUAFOsUDvQB50YPOpAYxljMMsTpp4GqX0Jt3FDaRBrQTzqr4zYkB/I/KrRfQ0UT34X1LQmqLil2bhE6DQfP31YcMxWa3rum/q5VTXbmZiepJqYrcZRDhm89BBpVtJYDqaSKncJw2Zp/V186uzTOXCmyyw2DVBIGvXnUg0AZohScnMbbeWGdqWg9flqZ5aeuB502Kdw10htDGm8T4/IUFWW/DLyjMRAZoLBl0G+iwPX0oVAwtwhnnmfm1HVkRwC3vHMGkqQba6fWy5BbzLpB+oY/redDioQFcqejOXvDNOpjWPsgjUDoR1qKzEqDO2m50gyB6pJOlaPtzwmzZNoWbvpSQ3pGzKSrdyFIA7uhmPHbrUbjMWzNehIXPrBMDQwSACYO2kj20gJ8vDwp+7eb0QQk5AxIXkGIAY+Yy+ylYO8VD5T9iDqNRIka9RO2vPlQU2I7CPxvTmDeLiN0ZfiKTcvErl2UEsF5An16+FNnQerX2VDL1vE0/U3t0QfIfj3U9fAAKxzmetMMZVT1H3H507iWkqeqj4f8Aiu3NO3RxSfwv9jPFqnWzyviX7mdx130eJsPyzMhHgwiKsOI9prNvJkLOUzSAJ35EjQGq7j9nMgP6rqffB+NYfid9hd0JAEQBt12ri12zUOBPY9ZToars32dNtvXJ0D+Xs7WeXN9z4QtMntoxZC1pYVgdH3jxI0rKINSOh+MH505FJs1Us4Z049iUxfMv7naNTZxVo2zN+4rg5tAAwYzpvpy6npVS4JIkbxt4gbD2UzbWT/6+dOCz3Q07tEc460n278jTPsqq7ezf+B61iHTMqMEzoUYHLqp0O+1P2ONNbwTYIBSpfNnJkgSrQANNxvPM1EWwPSBdSsjXSSDzqDj75S4ygaAxrNXU7HyQ2PZlEYOKW2R9rhjcew/fSExwnKRHj8KY/KCQYjw0/wDNRWY5tdxp7Jq8OP4jLf2PpXB4jh+hdnpQ5RSLWsHwmlFdaceBlHhbTAvSgOlBhrRsJNBAAOVN3rYZCp5g046zSXWaATM5ZvlCY56EdRTVOYlIdh4mm6ejrLHMMCrnhOGKAsftcvnVVZxJXb31b4XHB4GxHL7qpLIi/ixhcibtReNGw5dKI7UswAHWgDGtAjSgaAJnD92nXb50KHDfteXzoVJZMYs2+6xkCI33JJ0A8sxk9DVpxWwPRoxJZnZtchCFQECMjEAvJzTpuDzklZwmfDtdVAirbtq8MIZw8B8upVmyP0GhP2orR9q+EKnDMI7usqO5bSe8t3IxcloIIIBJyx3wPEmBsa202YQXCRB6yPCQJ584HsqXwvB51vnIXK2pAEyveXNcMfZVQ0zzYU4uDIwzXGUicoRpETmJMjcSp5eB1q07HWs35Xa7ua9hHyAkr9UhjJAOXQE67wNpmoKQjmSTMyyEMQeRIPlREaxQZtJFCedBQ2vC3z4a03RRPsA+IqddX9GrdBHxFVXZd82EI/VYj/VPwNXuFfuCfEe+utVJ+6LD5NkXRXvjyuaTMrxw/ojHNl/6hWMvWQz68yfcK13aZ8pVdNWJ02hRp8RWUtmSD++3zriLY+idjVxdLcllOS/P3HEbvHy+FOrzqPbOvrUe7SpVhwM0/qwPaNaTKvieTp2PFjDUwPP3U56Pl4iOe8maSkejO0yPx8aQlw+8fA1T2TI4kuYYJzDyqv4lbK3WBMmd/Xr86n2zLa1A4gO/r0X4CPdT648LJi8oRYePd7ZH3Ui68sSdySTUjCoBDHaRziRzE8tD7/CmkAZjvrMddaaTJZWCxwp7g9lPg6VEwDaRUqak+Za6HBqJr1Ao0oJRFoo2MVJkDBmaTEg0bmKJjGlAGexqw7CmBUjiP843rqOTT1yOrDwoFLsXMrA9DTc0p1iPET8qC2MmmQz6qAGtReHX5tieWns2qUTpSGcqSw8BqNaC70ROlAnSgglYGZaPD50VOcN1zeXzoUE5JGM4gWsqgLZQCIJUfVcNBCxKgkkAjQltdK1fbTFNc4bg/Sh/S5mCkrllFCrmJYyxIykEATqYiqbgnDLa3mTEuCpW6rJmZWVwVCAzp3ndYMgHUk7TF472suYu3aS6FizIDBYMEKNfJRUj0+GLz1IGNxoZFRS8DUgtKzJjKI0AWPOdq0n0crbu4lbZtOz5boN0XNFRreQZrZHI6Agj6w3qi4nw5LZ7rJpcZSQTJQ5TbYr1gsGA2K68iT7N8WfC38yBWzqbbBiQCrkAgONUO3eGoo5FINRmnIrb9go7Id1JU+tTB+FIB5Uq9GdiBAkwJmBJgTzpMazUCmaTsjei3eX94e1lH3VeK5yEcp+QrN9lt7vSEPn3xWpur+gMfADnHKugsPRSS55LrPvkG+XCvz6mN7SNDL4Ix9pA+RrM4Vu6h/fPvq/7SnvH/l/M/dWcRotKf3vnXKjyPo/Znd08X6t/uvsSAuinoxB86l4dZJEA+fIb1X4lyMy8iaSt5+p9dVTeDddHv5J67GnLR5ROo18IIPxqo/K36n8eqkm4x5n21LTEb9Drdj81pYEohuFdWZyC2mukyAfAdK5nxl0N0lT3SBEa6AQPhVcUYxrOnXYDlr6qQBVlEXVF153bz5kxcWIAk0i1iY0CiSfreHSks4yiABAg9STz/HSmRVsDZSeC8w9jKN58ad8aLlFAbVKPmN05WTcpvLDFCaJdqAGnrqRQZM0BrRKNKC86AKXieEIYtyJ9lQas+LYiO5HjNVgp0eR06m3FZCqxtYbNZJI1WSp8N6rxVngsRNt1OpymB5VEiLMpZQjg9/vFeR1HrH/imL2JuBiCSDO06UwjlTI3FHeulmJO5owTwd7JaWuMqdGBHvqRhsctzQTPQ1n4q44fg8neO5Hs/wDNVkkhNtUIrJc4F4zeXzoUnB8/L50KqZUi64uzkMua41xfSC76RAGNsZSGbN3s406mI6VRqNRoTrqBvyrUr2QxrrcNyxeJMalZa4wYkMWc5lge2AIG4f7M9lMXauXGu4W9Bs3VGiklnULA725BajG411yb5Mz+MUBXMnMXOUyDmUhg0ryAOzAbnTaot5WCqFA1/SBlidjO2oAg+qD5afFdkcUcNJwzF3u5iAjZ0VbYGU6ahmPkU5yTVJ/I/Gz/AETEf4TfdUMq65LoVEaUANKuB2Pxs/0S/wD4TfdQ/kfjZ/omI/wm+6jBX2cvJk/szbiwWjdjr1A0+Mjyq/vaWPL4mqvgduMOoIKwWBBkHMGYH3zVrjCPQmNtB7xW2uaWlceuW/2wNlX/AHSl0SS9f1MN2kPeP/L+bVmW/mV9ZrX9qOH91HGudWXwGU6eZmsnetEWlnTU/Gucj6Joce6R36S/7Dl1ZbXmAfcKRl0irXhfA3xU+jKgrbDanc7QPGoGIwzWzFxWQnYMpHxpLyb5TTm1ncbFgUtbY5CmziBSDiKMNi3tu2HxHDBHIBnyj1e6otTcNaYuhKSJEjkRO1Wf8mbt1iyWnVQv2bT6tEELpr3ulOjlLDETtrztJGfpyxhnecilsoLGATCjcmOWtXQ7E4v/AOtifX+TXPuq84RwvFWLTKMBcLFWX0noLoeG6906bewUww26+mCymUacqB3qz/k7i41w2Inb+YuchA+z0ov5NYuP6NiP8C5/DRg8FYm5tpbZK6NaN96sB2axUf0bEaf8C5/DQXs1i4/o2I/wbn8NBTgl5Fe4pN9416CrJezeL/8Aq4j/AALn8NRsfwe/bts12zdtrBAL23RZ6SwAmhIlQfVGUxV8u0mit4dm+qCaT6M9D7K1HA+BYh7IZMPedTJDLadlMGNwIO1OknFcjfOXBHuoyxFPYJZddY1qx47wa5aYG5be2W5OjKT4gMBNVSKQZg+yjDa2JT4olxxO4FtxzOlUhqzs8LxWIIKWb1wGYK2nZfHvARUK7g3VspUz4a1EYtEVx4FhiLUjUbjX1VPwvE5hX58/vq14X2ZxASfye/3t/wBDc22j6tOfyQvZp/Jb/wDg3PhlqrYuck200OcOeM0+HzoVLwnAMSJ/2e8Nv9zc8f3aFUwZeFnfy2lImm3vxpluGJ2tXCPIhddqbON/cu/4F3+GmHfJ+buefWmc56n202MZKTlu+r0NwH2ZZNMfnAfqX/8AL3v4KAJec9TQznqah/nEfs7/APl7/wDBUDjnaMWMPcuZLoYCEzWbqg3G7qLmZABLEUAYzC2oe/bZSAL1yDIMguzBhzjvUi5oCpOh2I1BjWKk8Gw0WVzSWQBc3JhGvnIPtqbg+CI9zO0hE7zgAsCJ2yjkefgDW+a9hB1811z0focGP9zYrVs87Y6r1KTE4dlRFOYW72QZc2rZiisQBqASTG3nFXna36P8IuHe7ateje0uYFC0EKQSGUnvDLOu9Q+13aRC2GuWlgWrlsARqV9JaIMa6ETpvpWs41ifS4e9bRL4Z7VxFP5Nf3ZSo+x41y4LY7kduRyYcOuWr2aw4twIggnQ8ipGo9fSmbnAGutnxN17h5cgB4dB4CKv8Ff9JbR23KjyPMHrBmpvo19H+9Jka7d2NNuutbP6fZtvt9zH/XZpY3ytumdumTFcQ4LateihZzXVVpMyOf4Fd14d2ew+HH6Czbt+KqJPrbc+2uL9pzCp/wA1T7ia7WeJD9S/sT/Rr38GhrLGOMp9Der52xTbbySQY6jzoy56n21AXiYEzbv7mP8AZr500/c0oHi6/s8R/lr/APBVyORMuX4gTqT19tLznqaq/wA/2idrsj/gXZH+jSibtHZG/pB67F0f9lW4X5FXZDzRa5vE0M3iaoLnbjCLu7+Vi8fghqBjPpNwqfVTE3T+5h3HvuZasqpvlFi/bVr4l9TXZj1NDOeprmeP+l27/uMDc9dzN/0Iv/dWdxP0l8UY91fRjouG+bhjTVpbH0wUeqrXU7dnPU1gfpe4fZfDC5du5LtqfQoW/nCxXMuXc6Dcbc9K57j+13E7ylXuX8p3C28gI6dxQaq7PBMXfMrYxN0/reiuN/qI+dOhp3W+KTwKlqFNcMUM8EZfymxnAZfS28wIBBXOsgg6ERNemEQKAqiANABoAByAGwrz1h+wuPzL/sl9dRqbTQNd9AT7q7Txjtfaw6FnS9mglU9BdVnPQZkgT1OgqNS1NpR3LUdxNy2OefTXhIxNi5+vaKnva9xiRpyENvzg9KwXC1U37Qf6puIG590uM2nqmp3HsbicXfa9dt3CzbAW2hVGyrpsPvPOmuF8BxF24q27F5iCCQLTmACJO1a4RcK8MzSkpz2PQ3EuGzhrtizFrNbuKmXuhWYGCMu3eM6VxDsnwG+nE7CXbDgrdBcMhK5ROZiSIKxz22rt/wCdh+zxH+Vv/JKH53H7PEf5a/8AwVzYWuCa8zfOvjwycGPU+2jzHqfbUD87r+zv/wCVv/wUR4wv7PEf5XEf/nSBxYZj1PtoVA/O6/s8R/lb/wDBRUAX3o+sU4IoZaUBQABQihRE0AJe6o3IHr0rC/SZipfC2p0LXLsdTbSE0/ts39iqrtdxHh2EFxbaNevDdQxdEY87t1pyjwmfVy53awt+9cFyYZWOVV0KsFz5YH1JWSGO5jrNQroVSUpdAlRO6DjDr1OkcHw+ZCvUZh0EH7qkWcabdu7F02jklYCnMw+qpzA6GY86zwxF9YlrJXrczI8eIWVn1ewVWcXxl1zl9IFX/h7eZOtWt19V2WnuzJR2ZfViOOXUPtHhW9AtwqAPSKpjQ5lcEyumUwfdWk4l9IuI9G8C0vdbUK0jQ7HNvWJxODVXst3mJeO8xbdSRodNI5U9xg/oWH6wCj+0Qvzrd2fTXKidklnH2OfrrrI3Qrg2s/cn8Cwzph7ecDUZh6mOcT0MGrW7eOogqZManRdQU8Rr7vGl34XIkSFiQOYAAj2A1OxdpFkiARsoUme93hmnRgBvsQBXRhJKEIS54ORdCTsssjjGTK8S9GHtNeE21v2jc0J7gbvaDUyOVau52vvuHIulVydzKEU5iyjYiSAGAOvjWY7SWAyPl3yhuUSO93fD8eNIwWOzWVgfWQK2vRs2kRzHOa5+hrVls1JZef8Ae509ZZKFNbi8L0+ROv8AH8Q/1r10/wBth8CKg3L5b6xJ9ZJ+NJNLw+GZ2CopZjsAJJrv8MYLkkcPilLm2xGnQeygAOgqevAL5I/RkSJEwNBGvq1Gtans/wBhRAuYnUfqGVA/rc/bFKs1Vday39B1WkttlwpfUxFWOC7PYi79Sy5HUjKv95oFb5uLYDCzkNoN0tqGb2qPiarsX9JKR+itMT1chR7Fk/Csvvd9n+Kv6mz3Oiv/AC2r5IqsP9Ht4keke3bB8S508BA99aDDdhsJbWbhLnmWcqPYsfE1kuIdtsVc/wB56MdLYy/6tW99Ul68XMuzMerEsfaaPYamzxzx6IhX6WrwQ4vVnRzd4bYP/wAeR0HpD7RmNFf+kHDKIQXH6ALlHtYj4Vzm3bkwoLHoBJ8gK0PC+w1+7q8WV/f+t/cHzilz0lMN7Zv9X+MdXrdRPu0QS+S/EL4n29xFyQkWl/d1bzc/ICoGG7PX77qXzKbkkPcnUASSZ73qre8L7J2MMAwXPc/aNqQfAbL5a+NTLtkm6rhzlCkZORJIMkz4bVmnrIQ2ojj1NK7Pts718m/T8/0UvDOwdhADcJut0Oi/3RqfMmtFYRVGVVVRyCgAewUtSKMLWCy2djzJ5OtVp66vBFIVNHp+Ipm6OdLQUscCBy+FKApOSjoAPTpR0nLQoAmGgKTmorjGNBrQQYXjfbsW+JjD+kKW7aDOuVe/dfvKMzDYKVOhElvCqbihLkg3795J2e44HnbUhfaKqu0vDLl+6WxKlbrNkkjLEREGIZRPj76q7mFxmFICsWAAIDajKdirc1PUGKrrOz9S1muWV6CdJ2npW2rE0/Xl/BcWsDbVhlCAFSpGm3QDnOxFS1tpZWcsCAJCmIAgCdtPXWaudocWGnJcQ7HI5HuA0qM/EsRcMm0zN+tcYt8YrlPs66XiUvodpdoURW0opfNFnxniaMA0ZQs94ka+AA+U1Q/nxJ+qx9RGv3VP4f2au4hznVrrRoiyY8Tl0Ue6tLhvov0DXyuHTq93X1BQ0T5iunX2ZKqCc2l6N7nNs7XhZNxrjKS81y+pk8Jj/T3l7uVUViATzMLPsPvNO8axYT0fOLisVncLr91bniDcM4XZkWhevMO56RG756y6wLYPSfPcc6vYe9eb015Cyu32VC6bA5V+qg5RHXWSa1++Ro0zp6vqc9dny1GpVvJLobHh3auxDP3ASuVsxmAxAkiRBGmpjpzqZxbiVpEi5ctqW2zHvDUEkDcSQBMcjWX4Pggtu8xW27C2FGa3IbNcSBA2bSQ/IjnMVFuXhdYKyDMqhVUqNFE7GNVknXxrNDWSi+LmzVPsuEouDeF9yfxHjIdxasr6e6+VVCbTBETznTbpXQOyX0ZpZw6riouXNSQGYIs6hdILR151gOBYuzYxuFJyiLpZ2UAkAq45Cd2GnhXRsf8ASRbXSzbdz1Y5R8z7hWmhXXSc609+eDJb7vRBV2tYXLO5Zv2OsZYVFXWZUfMkn3iq/E4vCYOZukkR+iXKTI6gDT+0ayPFO1uJvyGuFFP2E7o8zufM1S1169DY/wDLL9P5ORbr6ov/AIYLPm/sariHbxmJNq2qSIzMc7aGRpoBry1G9Z/GcUu3dLjsw6E6f3Rp7qjUK316euvwo51uptt8UgopJNLNNmmsQgUuyoLAEhQTBYzA8TGsU3T1jCM5gA+JjYdfVVHLCLJbnUey+BWzYCqZ1JZsuUknwOscqtjdHWqnszgjbt96SDEEiCRGkCJ589atvSDpXlLW3NvOT22mWKorGBwidahv4U96XXajV9PGljwIum4pQWmyxmlWx6/OgA2UxSQ1OEUkj/3QSGtyaVmpqKXAoAMvQpDUKAJsUKciklaCom5aVtGAI6EAj2GonEeD2b0C7bVwu0jaekbbVNQUkHWpUmt0ysoRksNGe4vwDAooe8oRRCCGcSWJIUKplmJJgAE1BscEw8zbwF5+huMEH927cDe1aveO8GGJthC7WyHR1dQM6shkFSdjuJ8ak47GCzauXGICojMSdB3QTqaZ7axLHE/qK92pzngX0RWm/cs2yRaw2GtjUs96AB1IRAv+qsxf7WLaUegtnF4jLBxTIUtgnYpnOZhqDlSFPUVScLw9rEn8ovXme6QCrNmcAtqyqsxbA2gbU9iXVSJOp28eVca7XvOIrf1OtToljvPHyMtiuEXr9xrt24L1yZK3GaW9cRkHRdQKsMDYW2mYq1nN9azmzLP7oG0+FXlrhwbvXL1rDquuZnQvHPKgO3rPlVfxfjliyR+TQSN8Td1af+GhEKPELOvnSXGy1ZnsjVGVdfdjz/OYrG2UtIS8qzrCWVOViDqGuxsugIXc+qsFjnNy5CidYBG5H4k1NxnE3ulsmZty9wzJ66/g1N4NglRQ0gsw11Gk6wIrsaDQytklyXmcbtLtCNMPOXkROHcFZWVjCwZ3lj4aaCr4tUrBcJvXv5q27+IUx5sdB7a0OB+jm+0G6yWxzA7zfcPbXp61p9HHhUv9s8ja9Trp8bjn9MIydFFbPEfRs/2LynwZSvvBPwqG/wBHuJH7I/2z81pi1tD+IVLQaiPwMzFFmrW4f6Or5Pfe2g8CWPsgD31e8P8Ao/w9sguWut0aAn90b+ZNUs19MOTz8hlXZt8+ccfMwnDeCXsR/NpIG7TCjwzHc+Ak1bjsBdlczDX62UEwNObRJ16V0dLQUAKAoGgAGkeAFKJrl2dpWSfdWEdivsmpLvNtmIwHYEd7Prp3Z0Hr05xproDyNaTh/A7dpIUAHQkjqJjU6mN9eYqzpM1ks1FlniZtq0dVXhQk6CmlSZqQKTm1j4Ug1jBtH2+NBBB2qUE9dMOCSaCB3IPCklIj2cvLzonJ+FERQAvLSGWk5tTSnJmgkQBRqaNV+VJFAC3oUCaKgks6KKOhQVCIpGSnKFADRFc8+kXBYh2IbO2HYCFWcoIgnOBzkSCfDpXSIpJWm02ezlxNJ+jM+op9tDhUmvVHm67wNlM27sf1pB9q7+yg+FxX66t4lp+Ir0a+GU7qD6wD8ajtwi0d7Vs//wA1+6ry91k8+zx8n/AuK1kVj2qfzR56/N18iDcVfUT8oFTOH9kTcYAC5eboNvOPma7x+aLP7G1/hp91SLdoLoAAOgED2VaM9NDeNeX6vJSVWrs8VuF6LBzzgn0bMQPSsLS/qJBb2/VHvrTWOwOBQR+S2n6l1Dn2t8q0Bt+VECarbqLLfE9vJchtOkqp3it/N8zLcd4Fw/DWfSHBW2JZURUtqrM7tlVQ0gLJ5k6UngnZy/auC4982UH/AMW3cuXLfqe5iGaT/wAtUrT4vCJdQpcRXRhDIwDKR4g6Gqxex2C3GEw/nZQ/EVnNRajKdiPbSWBFMYLh1qyMtq2loEyVRFQE9YUampGfzoAR7qEU5lFIagATRCjNFNAAJpMUZNGKAABSCtOBqBoAVb5U3dUzyjX18+tOJTlAEdlpt5H48KlMs03ctUARQfx7aBpTLtQCaUEic1AUoW9vxzon/HxoASTQo6FBJaUKFCgqChQoUAChQoUACgaFCgBD0k0KFADlJNChQAhqUu9FQoAQ21ItbUKFAC6HIUdCgBBoloUKACeiNChQT0FLRt+PfRUKCBy3RmjoUAAUbb+2ioUARm3/AB40T7UKFBYW2w9YqO2348aFCgAqFChQ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6855"/>
          <a:stretch/>
        </p:blipFill>
        <p:spPr bwMode="auto">
          <a:xfrm>
            <a:off x="1763688" y="979626"/>
            <a:ext cx="5472608" cy="376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56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16016" y="548680"/>
            <a:ext cx="4248472" cy="6048672"/>
          </a:xfrm>
        </p:spPr>
        <p:txBody>
          <a:bodyPr>
            <a:normAutofit lnSpcReduction="10000"/>
          </a:bodyPr>
          <a:lstStyle/>
          <a:p>
            <a:pPr marL="18288" indent="0">
              <a:buNone/>
            </a:pPr>
            <a:endParaRPr lang="es-ES" sz="2400" b="1" dirty="0"/>
          </a:p>
          <a:p>
            <a:pPr marL="18288" indent="0">
              <a:buNone/>
            </a:pPr>
            <a:r>
              <a:rPr lang="es-ES" sz="2400" b="1" u="sng" dirty="0" smtClean="0">
                <a:effectLst/>
              </a:rPr>
              <a:t>Características </a:t>
            </a:r>
          </a:p>
          <a:p>
            <a:r>
              <a:rPr lang="es-ES" sz="2200" dirty="0" smtClean="0"/>
              <a:t>Dependencia</a:t>
            </a:r>
          </a:p>
          <a:p>
            <a:r>
              <a:rPr lang="es-ES" sz="2200" dirty="0" smtClean="0"/>
              <a:t>Niveles de ansiedad y tristeza</a:t>
            </a:r>
          </a:p>
          <a:p>
            <a:r>
              <a:rPr lang="es-ES" sz="2200" dirty="0" smtClean="0"/>
              <a:t>Baja autoestima</a:t>
            </a:r>
          </a:p>
          <a:p>
            <a:r>
              <a:rPr lang="es-ES" sz="2200" dirty="0" smtClean="0"/>
              <a:t>Tendencia a la evitación de problemas </a:t>
            </a:r>
          </a:p>
          <a:p>
            <a:r>
              <a:rPr lang="es-ES" sz="2200" dirty="0" smtClean="0"/>
              <a:t>Irresponsabilidad</a:t>
            </a:r>
          </a:p>
          <a:p>
            <a:r>
              <a:rPr lang="es-ES" sz="2200" dirty="0" smtClean="0"/>
              <a:t>Egocentrismo</a:t>
            </a:r>
          </a:p>
          <a:p>
            <a:r>
              <a:rPr lang="es-ES" sz="2200" dirty="0" smtClean="0"/>
              <a:t>Culpan a los demás</a:t>
            </a:r>
          </a:p>
          <a:p>
            <a:r>
              <a:rPr lang="es-ES" sz="2200" dirty="0" smtClean="0"/>
              <a:t>Falta de compromisos</a:t>
            </a:r>
          </a:p>
          <a:p>
            <a:r>
              <a:rPr lang="es-ES" sz="2200" dirty="0" smtClean="0"/>
              <a:t>Inmadurez</a:t>
            </a:r>
          </a:p>
          <a:p>
            <a:r>
              <a:rPr lang="es-ES" sz="2200" dirty="0" smtClean="0"/>
              <a:t>Miedo al rechazo</a:t>
            </a:r>
          </a:p>
          <a:p>
            <a:r>
              <a:rPr lang="es-ES" sz="2200" dirty="0" smtClean="0"/>
              <a:t>Baja tolerancia a la frustración</a:t>
            </a:r>
          </a:p>
          <a:p>
            <a:r>
              <a:rPr lang="es-ES" sz="2200" dirty="0" smtClean="0"/>
              <a:t>Buscan afecto y reconocimiento</a:t>
            </a:r>
          </a:p>
          <a:p>
            <a:endParaRPr lang="es-ES" sz="1800" dirty="0" smtClean="0"/>
          </a:p>
          <a:p>
            <a:endParaRPr lang="es-ES" sz="1800" dirty="0"/>
          </a:p>
        </p:txBody>
      </p:sp>
      <p:sp>
        <p:nvSpPr>
          <p:cNvPr id="4" name="AutoShape 2" descr="data:image/jpeg;base64,/9j/4AAQSkZJRgABAQAAAQABAAD/2wCEAAkGBxQTEhUUExQWFhUXGRwbGBgYGBobHRwfHRwdIB8fGxodHCggHBwlGxgdIjEiJSkrLi4uGx8zODMtNygtLisBCgoKDg0OGxAQGywmICQsLCwsLywvLCwsLDQsLCwvLCwsLCwsLCwsLCwsLCwsLCwsLCwsLCwsLCwsLCwsLCwsLP/AABEIAMwA9wMBIgACEQEDEQH/xAAbAAADAQADAQAAAAAAAAAAAAAEBQYDAQIHAP/EAEMQAAIBAgQDBgMGBAUDAgcAAAECEQMhAAQSMQVBUQYTImFxgTKRoSNCscHR8BRSYuEVcoKS8TOywiSiBxZDU4Oz0v/EABkBAAMBAQEAAAAAAAAAAAAAAAECAwQABf/EACcRAAICAgIBBAIDAQEAAAAAAAABAhEDIRIxQQQiMlETgRRhcZFC/9oADAMBAAIRAxEAPwCA4NmRVQE/GLHoP7HBdY3vHtOERH8PXLIZp85v4SdjFiR1GKEqDBWIN+uIySTsSWgarQ5hz6YWZ6u6nXOoAQf3yw+EdY9sC53LLuGueUb+2DFnJkxm80WBvvij4JmbICfuhY6xzjCV+C1Gfw0yqnrt7eWKvhPDUpJJ8TASTy25YaclQzG9CrIgKR0nnhf2kcaFcGGRgY8j4T/7iMM/4iBexsL9cLM9RD1DRJ0l10+hOxHUagB74zx+VgOKJ1KPPfGtKsQLxA5n9cYUKmlWD27uZ8owPleHPmG1VvCuksFNlVep6m15xeUkts0RV9Bf+O0FMGoJwwpZ6m90IPphf2e4dlqikShmYDsqTcxAYbRF464C4rwRKbJohA8+PUVAC7w0RckbiPPA0K7KTvlB2vjReJ07kkDeSR0wgq8MrhNSVdSnYuD/APsTWh+mFmT1mr3LlTqsdLapnkCsjbHVYrkyzyfEUrLKNKixBBEex8sfVq67CMAZvOAEqA1SqQJVY5CBJFvc41y3AHqDVmKgRY+FTA925+1vM4RyS7KRcn0dKXFaatpDLM7Y2rVXLwij4dXisABuTAJ9LYHz3DqTuiUqQSmhlmI8VQ/jpw04HSJqV2mx0hQeYUHVfzJj1GFyT4w5FIKTlViX/FKoqpSIX7Q+EqAwIPMGLkX+WHGb4UwEh3ZhGktGl/l8E7CZ3Exhh/BUn7qrTW9GoHB0kAwfGsGJJEmBsQcN83TbvAaSq9NwWB3FxcRIsd98Z5ZnSa/ZRY020yNyXE0qBUYaHEjbxAbWnn5YYUw1Mgq3ocDdq+FKVavSkvTI7wRBK/zN5ggew5478Jzi1EQTIJE+4P5xjXhyJmfJCtMosqFqkVVhWFqi/n6Y0z63HUgj54WIzZerfb6MuDOJV70yslW2PqRI9RjSQJRXH8VT1AFdFQbCJIAUxsbxjr2O4m1JqjE/ZJdlP+aJHtjbKtproxEhVebTsNz78+VsD8e+0ZxllLVaqDUFI2HUzHPnibYztMu8/lhUArZcgvHs6m8Hz6HDHs7WWpTJAghvEvMHmCMecdle0D5Z/wCHzErERJHh8pFip5EbGfayzZem4zNAav8A7tMffHUf1gfOOuGi+LOkrGecADkwOmC+AN4ag6EfnhRW4itTxoZVrj99cMeAvHee354quyR24q0mPIY5xhxJvGfQY+wH2E8QocONUqpHdo3wuwMN5AelxJE746Uw2WqCjUkLAI1WieXpOKLhufTN04bSIADoxiIvaTMi7K46GdsIOO8RSrpUnUUXRqH3hNj/AHtjPtumaJKPEOejefOB098GZbLRdt8JuDcTgd3U/wBJOx6D1GGVTOAOs2gwTyE9T+/pibTToz1sNSsGWR744oZPvqM0iAwlGnYlbX6SOeNcply/eI8q6nwsNoP4ieuGPAMgaNN1dlJLlgwtMgcjiUpV0ExzPCtdOmW+NAskHmNx5j1xtm8krxrW63EWKkcwemOuYzopTFRY8/0/TGtLMd6PCymRsDH/ACMLs52L+KZQGsdV1qoJ8/un6RgmvRd6Qpuy6IGqFguBEajMcuQws4pmf+gYiGZD8p/FcNKDyMaIq4q/BVTaQHW4ZTcjUIA6AETePCbEQSI88d/8LBdSrMulYBELfmdK2A2ED6414jnaVFZcgE7DmfQYn+Iqa9OnW8VIrU01DedD/C3kJtGC2Mly6HVfOrSkF0diYEJFQ+jUyGnzwt4b2erPUatXY0wxJuZeJn25dT6Ya8Ny1Giuql4id6jWH+47+ijG68Qohpd5J5mSPYC2EuT60Gor5bDMrQWkmmioUbljcnz8/r64KyOQaqrVFVnZRI1AjVaYSbTB3PpPTvw2kczZQVptI1Hdhzjovn7DqLDLZSmqhVXSFsCDHzj88BRS6O5OXfR5/kcxTqjUN5hlezKehH72xzlc6cuw1oWpzIZd1k3DDmvMHkfW1dnuy1KoWbQpLXLDwPP+Zd/QjE9x3s41Ck9SlVqeFS3d1F1aoGysI8R98GVSVMCc47QwzlFdQqKYCkEdJM7j2E+THrgjKwoamJCk2B+7q/l6rcC22EnZnNGrQUm4ptteQNjI8mGKiuq1ECqbxK+3L1xga4vizYpckmA1QA7kCLhOXQg2O4jTiC41wx8lXDrJy9Qyv9Lfy+mLDhHGEzNR0suYpSHQ/eAtqHlfflIB5YJ4/SR8pVpVDFrSLq24J9+eGxOWPJvoXIlOGuzLQK1LqIBQ9JAwtpV9KsjCRupHIjYjDDhZKUaKmS2geEXO3TCbP5tFqMSQ8me7UyFMXmpPPmFnbcY9RS8GGn2B1qJ1EbSTN4sHQm/tjpAFY92seAgvAGo6gTJsNl0jrhjnaE/ar4gZsdgTuCOk4ypZRqmt1TVoSn9ltIIIYA2Ba2oHe2+JZLqi2PjyTZL9pMxICNurQrfeQxseqmNj0w+7Gccc0wlSYFPvFPVBv6xy/wCMI+11QVDKyNBAIYFXHKGB3IJieYE9cO+E5WlTpIF8TCiQWnquqByiTy6DBwL2tDeo1JUa0c+v8b9kCqVEZnB2ZgQAwHIkG/WMXPA3lW9R+GPN8nbMUj/S/wD449B4E3hb2/PGiPRkl8jTi1SGB8sfYC45V8Sjy/f4Y5waAeKqO8qCnSi0aniw8oHxHyxWZLsye70odIf4mbxaj6dYnnHLE32errTc06h0iZOnc78/U39OWLnPcVp01Y6wAFEkWCgbAdTtGMeVyukbsVVa7PPuMcP0eBpGlolbwenna49xvhhwFasiYqIRGoGbctQ3Fx9TjrWzTVm7xhpQ/Cu7HkCfMzYeeGH+GVMr9qylUezgH/3D+oc/KfI4q7477M80r9pRZFwVB2I/Dp7HBVXMFJgTERhI9XSZtB3/ANXMe8HGeZzzM7KGgFVBIvG8R9fYHyxk42yVMLzWear4QEBm+uAo/wAzNb2F8A5k5WnZ3DNvFAbf6hz+WOufii8atThRvGlAfICJOOeHcNaoBUqkKpuiBAJ/qMbDpiqpK/A96CaHCDWpNqZqYMFAzFzqHMkmJ8hjnIM5VlNqqEqw8+R9CNsFNwxWa8kgWkmB0gbDBtfhs6HHhqBQC3Ixyb9cdGdPYLEvDOHCS7KWqTdqmwPPSOk87nDP/DdySXDAq6mApB8uXWccsh1AMINv2Oox1z+adI0hQNPxMecxYDph+KKubO+SQoq0tCuKKz4lLhpsBHob41o9laNVhUhU0nUwQFdY/lA3UEnlfphLRFcMlQM81DpvAPh3sPu3mDO2K/s/mf8A1DJWvUPjBJnUBCqV9JMiBE4V2KqfZS5LKimoAUKbWGyjkMHKPkN8DpVUyQwnz2wVTG37nHFDRTA/LAAdmMwR+P8AceWBc+uqqY5QP38sNeG0NKnzJP1xl5PLNxWuL/6NXFf6Iu0RoZRFrMNFR3VdSDcneV2ICySPLAH+PZandaiEEXlxI8gN48txgvtNm0cOGRakzTpo2xcgEn0W1/I9cA8OyCUKITTrYAtsJJHIed8aHiU9irI46J7hXCe/zdTMaGCMwKEghj4QCRzAJGww647m6FP4yWaB4FMzBkaiZAE+vpgdeJVa7BAe7pn4tO8dNXMn5eWPjwKi76oI0gCATDc5bzufkMUcYqk0BNmeUpVs4NTOKdEn4UnxQYv19WPtgrNcCXT3dMABou1zI5g/2wTlqWgjQmkXEDVckj9Prg/+J8gIE859zHlhJSbGVEtwzMaS9N90Yo68xBifS04InuWMGVbY+lwD8/rgbtJkCapzOXBLAfbqPh8IHM7tG4HTHGQzS1UCnZh4T59PXp8sWVNCdMB7UZbvmpnUAkLOnYgEnncsNRkzFxjjhOVYB6gYaO8dQp/lIgkHpJj1BxrQ1Ua9MNdA1zvHn6YpOJrSqUwabwtPUukKIN5AnkJPTAi+OjpLlskaQjMUx5P/AOOLvgLeFvb88eeV2/8AU0v9f5Yu+z7+Fvb88Wj0Rl8zDjTeP2GPsdONLB+WOMOhH2eOIBUcM/2a6xLRt1ifLFRS4XQqAtUrLUpiCPF4VtJJCsSY2v0iOeOucyahaekltSyD+IHzHyxPVKZaqtOmo1XN42HPGf5I1OLx6fkreBmkmdisQAv/AEWayFjMmdtW0AxueeHXHaYq0SmsNTUy1ViJY6gdC2uoi/8AlAveI+nwvMMPtGTkQQ2xEEG674Yfw+ZfSuieUl007jYA2F+Q64VpXdgUmlxoXDMmj4KktQb4X3NOeR/p8sE8NOpBAMa5mfi8WlY8goPuxxzncnVRPtEXS1iA3X874x7Mal102NkGpQemsAiekmffHSSq0SdoerlFqPqYWUSQfvHzw17nUbWBueVsAZE2M7scG1asQIOIMnyYSaY0sRNhjU1ICkXtgdXlY6466wREiwnCyTDFhIqJUHly6qfL9MDyEfS8SQdJ+6wO49fLHQ2Mj3wdSUVFhxImQehHMHrjlJx/weMvs6LlEBDAbCFAiFB30gbSd8CcQok1kYBtQpvpKmCt1uI5xb3w3GSPJp8iPzGAHrkKWCszyFVVAkyRYE2AkScWhNdoarPsvxesg8cOOrCD/uH5g4Z5DtSmpVh6ZJvqusRuGFhcjcDfC+gveKjBXNRpARdCkEC4MkLbTvP44yzHA2YS1J3EwNWZpgT0gPHLbyw8mnuqOjyRc0M6jX0qepEH6i31xpneIolMnUAdgDa52x5vksotLMLTNA0HKFwUq7qDE+ByDe0HFNXzRdNDNIMSSBNvMddsLxYeYjNJxTZ/iq1NTamvoQnYAEQbiwIkmcZZDOutKm1Q/wDUB0/6TNvYSMOM6AUg6gP6ZkxeLcoGBMxorq1JQVZAGUEARvBWCQVMEWPIjBjfLfQNVoBzlHTmRmFqfYudNS8im/JgPuqx36EnqMPaJAmIk6QPSThJw11FM06iQCWVhFmkSQOsi9sdez9A0K4o1GBQS+XdjEgi6z5T+exGGmrHiyrDj3PT9cdM/VKrYjUSLH5/ljpWrnWABCzEi5mJN9gOXzxpWy4O1vP9fwxBlDGh9nIIENyN5BgfgMQ/FMucpWI/+i5lSPunFpwnNM+Yq06qBdGnu2O7Ai46GDz6HCbthmzUnLhAdRgWEiOc8hv8sNGfB7A42gSnUFdYJGsfX9/364FyOfZT3DHwkyhPkDKnz/TE/ks4+WbQ9oNmNx6HqP1xSvoqFKimxIJG5BnY/rzF+uNEkiaYppNOaTy1/hi54A094Okfnjznhlf/ANWgJv4iRzA0HF/2eWDV/wBP54ZdE38jXizgnH2AeKEhjj7BEfZ51Q4jNCnT0tqpky8eHn77R5Tg3sNlu8zVSuwsngX1Iv8AT8cIeGZWtV8KtpQ7mTFoFx94+WL/ALMUO7ptSHxKZJPMnmflGISaVo2fOn9DDiN6bg9Da45cjjpwlA11JBU7SbWHr0wRnjKyCB1B6DcH5YE4RWR4qpdWn3ubg8/TfEktHPsK43eiQy2BBJ5bj9ziQzB7t0IFm1L87/iBi8qqGDDdSII8jzGJHjeVAptG9OGEf0kH8MPj6aJZUd+H1VKzz/fLBS5sKDrPo14/1dMKMtNisRP54JzIYCJDKVE+/XE2kZwlc/BJQj06eeBqlao5JUieh8OxtNvPCvg9Ma6rdJj8/f8AIYMzOV1VNyoUGCJBaI1Eke8emFlOnSNuH0648peQnL8SJfQw0t0J39Dit4dXDAeYx5/xImNJOojYjfyPUHDjszxNnWDcjeOUYK9yJZ8KjuJdUWi2I7h4ajVqCq0ozsDIsrT/ANp+n4OM/wAVCINJlmOmxEqWUwY9fxwbS4UGoMHhma5J6wB+WET4FMGJSVs0puqlSQQsMDpExKkbdJONtVPTZmksGnuz90EbT54TcIzhpLoqzC2DXPO2r9cE1qrLWcK8q1PUob+YfEAQPhAKnmYPPGhSTWhJxlDUkY8Uy4zWaVlLIFp6T4NJnXqGksLbn4ThXVztahXNCoSZI0P3esGRMTqUjY/ET64y45pLGnqrrUB0mqXKhakSvgDaTT2vcQwuTsXwbONmWBqrD0AVfUI8QsT6iD/uxRxojYdl6VRTrJ1tH3tQAFpChA2kne87b41pVkWoXcqDAVRIk3ZiSBcXaI8p54muP8czDVv4fLpyUk8vEJvygY7ZjgtRe4apWLs9UKy7LBBmDvMDecLXkektHHG6z/xKPINMCFHLUfjE7BvvCd1jocMa9JcxTam/wsdSOd1cydtwAQQR0J6DGNCjTq5Zi7WKgliY2J0sP6wRI6yRzwkzHHFp1aSawSILsCSPhgBfeCT5gdcUW+gJjXsdxFqNVspWEPcIecj7s8wRcf3GLTNV1QeKfYSf364iePcPNVUzFP8A6iiRH3gp2/zLFh0t0x3pcVBUli7CqFKhLx4fOwG/yxDPr3IvD6CeO8Yd3hBMwqwJbqYve0kjyx0z1bu01aSWb4ncGSRsDPnf5b4BqBg4buwbeAMxnz8AueVyYEYZ5SjUqAKUVjuEAARfMk7nzn3OM0Iyl/nkrJpdCDiNAV6SxT7uLF2+JjzEA36z9BgTM1O6y7U6doE6z8Zi9jsoHlfzw3zeZpUq6JmmgllXQL2LRbTYLvf1jFLxHL0DQrmv3WmCtNKa20jYsYmSeQ688bIpQVeDO9uyb7HcMo9yAViqxlanO/L0P54puBgjvQwgyAR88QHZDiBP2bTqAlT1A/OMeicOzPeLB/6gH+4fqMWfRFAXFfixzjnPpe/THGGS0K+zyjgmYhys73EGPX0xTU+L9061SRpbwtJgD3jkRH+rEtxDMqtV2pwQNj77jryt644GZaoNNQkIbwN/lyv64zuFuy8ZUqLzjfHKf8PU0MpqMsJpMzNttwRM4W//AA5zmmnVpMYCMGWYgBtx87/PAvZ7gYrF9ChVWFLn+YiYnly63bAec4ccvUP2rKWbSQo3v0Mczg8VtHW7TPQU4rTmxHuwE+xwnz+YVqpUEHUsESDta8H+UqP9JxMU+GUXImlWdm+8dYJPrYcsP8hRFJSi0SqiNRJE3uDYycKuMX2F8pKqAeFksB0UlT7Ej8MMczlyBMwb2/Xrjr2OoB6dTyrOPS2r88Uucycppi8WxCcqkQo874fU7uuysbGT5EEz+NsUOazIYfBr0k26RaQQQRIvFxbC/i3ClIMnSQbN+IPlthLTrVgQslWNlaYBjkDtbDOCl7kbcWR8aGuaZRLMyKNxBMH30k4T5biVSiWqUYkkCSCQQedwNyInDhOEF2Xv6tO/3VCl29YEe+OuazOlc1R/hyVYImoTFIqSQLKZIJBPmDg40rGzXx2Ka/EswX71lUExygGNoviz7MdpnqP3dTw2B3Fx9MKMrmEZPGjBUtrBMCbEEwIsY35468erUAqlG0uo8LKIjp6+mKThGaoz48sof4epVMmpXkZxPpRUuaD7RqQyQRBuARcRNudzhF2Y4vnaiadELt3jSBHXTE+2HmbydRdNQsWIuCV0iefsRbGWK/HPZslH8uPX6BuNcOaUKlSYCEmQNAI0g3MlZsTNibWwHwtagcPdlGhKpNp8aiT56SQecKswcP8AL5haq6hcGxBG3UEeWMc/xFKK6ShKMIbTpAXUYHhJE36Y3Xa4nmXTEyrozyk7PTgz/MjNP0Ixl2o4sGDd02o0/skK3+0qCHIPMqnh9Xwi7YVhVaiQ5ABhmHVgdQA6kpbDzs9wjVDFClNfgpm5n+ZvP9+i+C+VJTckNKWWenl/BE+ZQQIIAAcgGZOJ1+B/ZpRKaRqB1vGoxBIXSY2O/nzxVUuJI4qquiVALCqmoFROl1EzE6oI88Zik716Yrd2ukNo0ggMJEiCxEiB7Ykvyc78E3w4ebF2Uod1X0hm0ESoNt4IPqNvXBA4TTBLhiDJ8IAtO8E2F77c+WMuOLU/iKdEHxaXZTaFK6bWvBLEHG1Fa9UBUp92YGovsCLGBu1xvYYrGSyKxtw0wOtm6VAkmB1JJJJ6cyx8sNOzec70OmmrSYOlS8K1ROYAOwlSDeQDynH2T7OUqLd5VbvKnJnNh6DYe2D69BKnwvpdfhZSsieUEQQemGkmloCnbIHt3U/ic4minoGjSoAE2YkGB5k4pu0HEalekiNRrCoqxGkxMX8Xwx5zhpQ4BTyyPmXNSr1qFQdIHQKLKOZAxlw7LTXbMCsXpOIVFYsvK5nY/wB8Se0kPVbE/Aezq0aYNUiSNwY0md1J6YMr6qTAg7XBG3qPLDPjPC6WYy7Oh1sAdQMH1UT8IEHa84gsjxB8uwp1Jei3wk3K+h6jpzw8J7FlHRdjMd8msfEPiXoeo8scYSUMwaZDIeW42Ixzi2/BJpeTzjP0ioPnI9xjnJhTI3HL/nBfEaQCuo2ViAY3gxMYW5V9LCeVj+/pgw7Ay14Acu2WSm9UK1Kr3jAEam9t4BMT0XlgHtUGqtrU/EbDn5R7YBohEWpUjUEEiRy5fljPhtdqn2shn20Ty6Kd1fmP5vpiUlTbLR99RDuHLWQfZ91T1QSQCSbETckbMdhhtToVJDPVZrAEbAxO8epwsPEFWCNm+c87cm6jY7jBWR4qDVFPTqAu0crxz6k7YRKPdDNzT42bdn+MjLVqtJlJ7x9YPtHvsPripynaBCoNUFTCyYMTs462N/Q+WI/j+RLEPSvVTxAC5gciByjFb2ZzFPMUAWSCwuD1jEc1L3D4YRkmmIu2XE1pqRSZdTMBMbA8x1tzGFPBWq5dqlNGDi5qJVgoReHOrZjyIufMY+7Y5DTmKQUeAG5PXl9BGO/ZGkarEEeFSAs9DNvQGQOk4pCvx2iWSPCTQK1E04FU1QpEhlqEq3lawv8ALDqjTFSlUp1qjBgVdEB1F7WJa+oi45Ra+OO0lFZ7knxFdSr87npJAP8ApGFGQzASCTZGFhOp1PKd7AEW6DbB+UG/PgEJ1JcuvJQUGNaEpoKWUoyKmrdzOzctxJ/vgjgiZY1W00kCGCpKiYI3BPKZxN8V421ZVoURoo9Ddn82F4B3i+DafCazpOpkChVUDVYTcwIYxvAxJwbX0bFkjH+y6OfVbKAcL+J8QdoU3nZRcnC/IcLCqpdquoi4NRt/QG3phrlMulMFgt/mfSd8LD027b0B+qSWlsz4Zl+6B1soZmkibCwtPPbeMZ8ZzuXYaSVOgFmcj4AN78icRPbPiDmsAb09oH8w5HziPrhr2f4UaoU1AFpi6oOZ5F+pG4Gw9caeNLRldJtz7FOQbxTUQgGqrokXCmdNuV/lOPXOH8LQUw9Y6mInR90eUc/U4lavG1y5ajoZiRIFNCSdrsQLRtfpgTjnaNnpaMtqNRoFgZWdzEWiInkTjJnnklLhGP78FIVXJvwDcf4in+I5cUmUEE03A2AJWFPK354NBQV/HVGmhdaTNBFvDDc1uQARIIIvAwg4bwn+GKvWCVHbw92ZkKw3Q7M28z8xghsqFzKpUmoXplUjcKObqRBPOZ3BtfGrHj4QUfolJ8pNtD3IcboPWrQKa92AzVQdQ8TRdoHP254dUM0hJ8QsReRuRP8A23xHcBy7P/FUQqd2y6O97s0ySQQVKiJsZkRjShwbMLUFQgFRUQkTFkotSJjzBnDpULSLvgmdpGQ5IUltDgfH4j98CbCIE7YSdo89Ry+YytZkc0wXTS86jEHVBEx4jE9MLuz3DKy0ko9+1NUu+ki8kKBcbXF7bY47UdkGWCMzq7uHI0tJF/vaoE336YSeWNtFIY5UmehV+N0kpd+HRsu4vfbyA5ki2mBtjz7hPZ96rVK9HVlqDMSg8WkG+/RY57XgbYrMr2dypLhwBp0wdUG6gk3Mc42wJw3tIjB8pVq6HpEXOxWJgxHK1o2xCTki8OM9UQ9TjNbL5o0qyaSL1NNtUffA2MjcjffljLtfxijVBpUIYBkKaZgKFBJJIABLWj19Ma9oOL/xOaorRB00QyhvvMDpmT53GnYAxgvOKGG9Ok4iJRgpEf0KRrB6i9vPFobSdEZpKTimA8MrKKIUkhwdmFiP6WEiR09cfYwr5aq4ZVImRDQwXzswBJ/XH2HTaFpCurlZUAYUZrJHXY8p6zfYSRfFAEaLfv8AcYC4xldJVyJE6SLHy9N8NexKOvDKKilWETqgHxA2PkthcdemFNGgwU1ENw+l1Owm6z1UwfQgYepVGtBIhrEGoWYf/jAAW45HnjOrwuoGqd2oIqCGExBmQRgW2M0kwfL5StVV64pEgecmwmeRYA3mMEcFoFKQdlckuHqciUBuFPmJPyw1HGWDU6Wg07AjUAZix2a0b+d9sNaNEBdMWA/fpgMW32UuXCpTIpCkKcXqEgSGUmSvrFuhwl7LKAHVSDpZgCOkkj6EYU5LOU+9NMOsLCqDLFv8pmABtYcsErX/AIfMa9lqb9NQ2+Y+uM+SFxaRrx5fctJIdca4aK1F/wCYX+XP2OIjs/me71rdW1Wv5/8A9SP9vXHpS1VZdS7EHHmfFcoy5iqFp1G8UqVUmx3G3X2vhPTStOLD6qFpM3z9bXmHrE306voRH5YbUeA03pU9Qg6RPX5/lhPwnIVmPioORafCV22nVAxWLwzMPEstFeceJj18h9cXlOMe2Z445PpA/BMiHRjl0CgMUmwLRYkkgwsg7CT5YL4jwc06RPeExcgFwAIHwBTqYje+98MctlaeVpQswTMnmdycBVuLCrK0xqmxPITvLD8BjM8k5S9pqjihGK5GWUrnuyXlu7nYXIAnbkSDtj6hxc1Mt39NYKmIJBFjBgqYNjIONsnQ7pTEk9Y6ADl5DHevVUUWkgKBe1h7Y1rrZje566JDjnDAispJYkpH+bUBa/mfniteoKFIgQCo3Owtz8v1xJUM8mZqIVuDXUQd9KKXBPkWH0jFdVzgDMAyaomHbRq6gGP3+HNOqLZuLna6ow4fn0qIlV6eh33kbwYgNz5wMF6yG/I9MIO13a+UGXpp42EOBB0dFEW1GLdBfDPJuwpoH8ThQCepi/1waI/4ZHJBW71nZgshEMQCTyj4jyE/ngJ6gy+YAFLvK9UL986lBMKCSOZv9ThpVTULEggyPIjb64nc0mco1hmO7p1WEeIKdRAEDwzyHTHbbFZT5/P/AMPpOYApqxgMGDLP4/TAQps2Y75aq6NOyEnVz8QmLYmOI8f/AIx6Yrv3GixGgkQSJtuGtbcYZcPzxq5qq1IRTUBQfSBc8zA/HBSZ2iky3EKdGajI7yVkLBPhkiQdxJNr7jzwo7XdraTI4oh1qVSkqVAjSeUdZw84bltUDTIJF+g5k/vyxnneziFjUWmupTY6AT/3gzH44i8cbLrJKtCur2kzTLqSiWsB9pSp6vmplh6jC3JcKNU1sxmNaPUIsqtOkQDIWYmPbFemXK6QNZJ5FUG3pcD3w4yGRXWbTa4v69bbi3l5YekhOLZKZWhl1UCkVEcoIPvN/fHFWooMTPrfFxmOBUKg+GD0EEfJgQMAVODIoGlovsEUC3mN8dzDGNEhUqwbi+PsO87wfVUgVTTUyRCahPMb+Uj36Y+w3INs82q8UVAPGocfyEGbHby8XMemN+KDvKTemoQBHsBhFlsglSo25E36j8t8UVBFVdIFsFREk/DFNOo5pjT3rRDQq01S17n4jcYf0HkAiPK825X6xHzwlymWnUgRnKzClyqjnLdefLBeSdjQKqVFRJAAuBGx1bHcfLA8nPoEq5fM1KwYooCk6STYTaTFzbDXKZh4Kk8yLDcRf0vI9sfcNDinFUwx/qJv125zthRnqBSsA4JQ7qSYDHn5DfAmr6BFpOn0VnZ/KDwpo0ooIUh7wff8sE5zKoxaixJtIJN4k8+u2Jbh51lhRpgJsztf/bhy+Vamn2ABYkTJuRzgmb4hjxzUrbL5p438Uv0a8BzFWnUahUkwJVv5hyPr1xTZesoX/qlfb9cJe7bwPrCVVsDAIM/dI58vORjirwfNganrLDbeD8i2+FyYblaKY/ULjUrHFTiFMfeJ82P6WwvqcYapaipb+o2Qe/P2wv8A8JAGqvVLD+U2B9ueNs9nu5ompC01AOnvLFiPuhQREiYnmNrzjo4Ir5MEs8n8F+2ZZhGXT/ENUzDtOmkk6RG8KTtHUxg1KqwNAhSNoiPIjkRt7YTLxQs9Co9MkFSSok7wPz/DGlDPKO81LoXVaxOlW2JCzbbbrjSlSMkne2NsrkKuaCstR0pksBoG0CQXMzfywKham5oVSSGUwSIboZ8xIPvgPg/Fny9LT3VWGWJQgmDtILDSwFpG/wA8fZSo9at3rSFVQqqxBbzLEE3Nr+QxOKnyGfHiFcE4AlAtUkM5kKRsBz3O5tPywt43maFSAadRczT8KibVLzcGzDUZmxvjtmcw86nY0QCSHLHSb/dWCWnlAHqcaZDjoqMVaNS7MVKz5gMJGLJPsDZ17M8F7v7SuAarEmN9M3JP9RO/ywyWqGqIp16GpGoza1UajJCC1jsN8cGp4idjhbneEUq0kkgnpED2IvhZJseLUe1Zscy6mjqWopqOVYKVdQJUBtj1J35Y1XOlM0+XL6tOzAHY7b4TjsxTRSRWdIvNkHuRt64N7NZFSneAszsYZmOo2t8XMQB9MFKhW4vVbGVXJK5+0RW9VH44aZLhqooRUCjcgW+fnjXKNAuAXOx6Dy/qPXlg/LkASfnhrsKignJUgtgN8dc68MQP5VPyJGF9biyA+I6R7g/Wx+eBjnBWPeUyNCjQ0Gd7zHT9cDyMFZrUk1UfxWlSJB6AcwekfLBWTrsjgmNRgsJsZsfYA/TC/NliEMSFuQNyeXyufljWlVDQwvyP6H9DjqCUGYWq0tOnWPCIuPXqbX/zEcsY5vMmrJUadK+EdCLn6iPbHdM4QpbVBWnHrGu/lPhPthfXq6UEWtH0xKMdhMKQNQa2MzfSLD9cfYy4fU3USV3B5enn1x9itIWyEo8IdFhWU220x+BwOZU6WGluXQ+h54oWAGxwFnKS1FKnfl6+R5HBVk2ifzFAGrBQNqGxMAsNp6QJ5Y+4e/dVmT7NFYfCh1CRYch13jlgfPMdmuyET5r1+WOrLoamw7tBMeEXvabgA79Mc1sCHWazRpujshemklgpEgxAMGxAmYw7rVstXpNBQssAKZDCbRB8QAidyLHEdn+JBnKTpSQZj4uceQmMP6AAVdPIe8YVxHUqVBNCnpECB9MHUqkcsTeY4iz1UpUjcnxN0AEmPYH6Yqctw1FRdb1GLcgTPsRHLAk6FSvo4pZZqrqFYroOp2HLoBy1c45C/q04qNFMMCYDAXI5gjpvMYJ4dRCrpRdIHIdT58/XCDtNn9bU8qhlgQz+QXYT1LQfQeeJ9sb4omq3HqtNmbvVqONSLT0wTqNy3MEesRYb44yOTqV2U1mJUQSpMzHUwLA7D0Jk4oX4bT1loEnfGlLMIpClSRIkgbT19r+gxS0hOUmqEnaVAml1B0o0mBJ/cWwH2TqMGVRMCnuenIe0x8sVNarTclQLGYkbgGCfZrY70Up0wqSqydyR6DzJJgADHckkLTAs27AKAF1FwPFZYgkySDawwip1HDsMu6Xn7WIRTGyAzqc8tz0wXxmu1UNQCq0EybgiOfpePmMBrUXurgAiBIGzpemwHUjw+uHjTQ1gmTr0z4zqrtq+0Z2YypsSk3EEgyfphjxOkCQwYa6XhLEwCIkajykW9Y6YU1eIqjMMukM0mbEgmZ08l3IsTAxyvGKa0Iq0+8qPJ32j1nn5SSPfDHFPk82tSmHW4Ivjdbkc8TPZ3NQHaNNOdt/UAb+eLjLUEgFjpkCeUTYSx2vyGEk6DG2DCnFiR6Y+r1tDLT0FdfwmLbi3vgrh3DFbT3e5dpdiWJUTe/ptyDL1OHNfhyLpkaiCpBI20An9+UYi8jb10V/Gku9i9xJtbeMJePcXbLBAih6lSdIYEhY3bSN8PKQsPTExxw6s6BypUlH+6SfyxcV/0K2ydepJquSDuNh8umDuymRNLNmkDC1kYCdpUah9RH7uQlecM+EIDmKJItqN+hiR9QMB9AcK2O6CSkHzGOjU4FrHr+vUfu2Cs0pDmNvLH1G/tGAxztTzHhIYeJl0+u8EfX6YE4me8qlRZFN/M9B5DGdYMhHQOsf7gdvTzx9SJOw9b9P1wq7CGMdItj7GPesRtGPsPYKImpnhNzF+sYzr1SOeF1PMRDEAgY2zzKo1LIH8vL+2Kk3S7FPFW1FWF5lT+IxzQypemQqU1gSajGDI9BHLrgagxdgOpnB/CuG94x13phrcyYgRJ2W2JZZKKtnQg5S4o2ygFZqRYA6zp1EcwpPhjcCBfnitocJAI1MxHkAPriXz1bTm6KCyrYAeYP8AbFImZbSQASOlsZMmSbSa1ZqhjhbT3R9T7MUkqGrTqOjX3CsL+VvxwVxHhb1YAzT01ChdKLBMdWkn5YHy86Qbg6+ci3ptGNldhckgEnZgIuevliDy5E+yiwwro4odnaoEDO1WWNmdh7TvjbJcA7qQihibsQwv84x0GaKgGCQZg/h9MbUa7WBvvJi1hePMNbDfyMgj9PAHo8JZKjVCtWTsCpYCd4gHf1wjzNapQrkkF6c6tIlWU/0mJ9vIdMV2Qz7EFvuhiPIxgGuy1HqE762jyiBh16r7Qn8V/wDliXLV3q1EbR3aU0aATJixvbckYD4oKhZITTVZwtJ5mBBLNGxI1BRO2KJhII2JBE+oxO5PQr0yXJdpOk/dJsw9Qyz5j0xqUk1aMkoyi6kNOGcISiObM3xEmSx8z0xOcYTucwvKmTJHI+Rjlv8APFFxDMOFYoJYA6R1OFxcZpXNSkUWfCG+IQL9OeHTo5r6EmbzxzFUd3SVWnwheQ8/ugeQ+eKvK9l6NTxlQpB8UiZ9LgC488Laj0sqsABdtTDccwL3mLx6Ti24fTu5gkiwUREGCDfzn5HCyn9FIw8yNcnk6ejTTQCLE2G+4sN4Me2MuI5E01NRSCoBlTNv5SDNtJ/HDLLuSDIAPTfH1F/CQ1wbR1xNoogDs3qAcMCCHAi38in8WnB/FKoBXeb7KTvbkN7/AEwNwqmFUoAAAxAUW92Pv/zhk6qywYI6ehwiVdDN2KRRZR8Lf7T89sRuaq6s1mSCDDKvsFH5zj0FeG0pJ0b+bfriA7T5A5LNa4mhX57w3Qn64rCTb2JLWzTJoJ9cN+DnVX0iBohriZmR+OFaMIDTvthv2bTx1Kp2gIPMiTbrvh5Ae2UOZYAXIkkDAwbQxjmNsZ1603I3Nl6/22vt+fNKnO92m5H4DC2MYcVJZkkkSZkctIJ/TG2WqKBKywOxncY546VNMKg8VNvFIPOxF9wdzygeYxhmcs66SICkeHTcfI/rjlJHNH2bYz6/gMfYyFZjygj3H64+w9gPIUzhF9/LHds8zCTthYzDkbY+FQmwxYjp7GNGvdmA8lHU7fjHyxXcKoimAvRRJ8+eJngOV1VFHJLn1O2KPM1dKueth+GMPqZcmoI1+mXFObAcjT77NliJgFh9APpimp0elvLlicyeSrgd9S5yLjcfjvjil2jq0yVqU5ab8vwtjnG9LwLGVbfkpnWpPh6bY7UqrhZZZ9BffoJ2GJtO1GpgCtS+wAB/vhwvGABLo4Hmh/LE5Y39FFP6Ye2ciA1NomxAkCOZnbYnBdCiGEkMDe2qIvyg84n5YVZXtFQP3h7kDDWnxOi2zCT5jEpQa8DqVhCKEW0wJJkz1Jk4ScKrBqfefzszD/UxOOe0HEVXLPocamGne97YEyH2dJE/lUYm4Phb+yuN++v6GKNJwg4xSKVGdVkst7XFo1Kdww+uH1DphVmswDmGRuSj6zinpG+dIX1sU4X5F+Rz4VVUuXBEq0crz5ysGR5T5YYvmNKlokAj3uMTyVCH0B9CVAWnkrLefKYgx1wdwqqGRqc6tLLfyMH6XHtj0ZdNnmw7QNVyT5pmc2UA6B1J3J9T9IHLFz2PzB7rxSNCBD56SRPyA+uEXDW8IPX/AIxRcAAGpeRk/n+Jwk+tDRtytjlevvjrVbeCBaZ6R/bGqC0e4/TA1QiYsb2/LCIoLabhKpvZgGYFhq3ImDuTz6C2G9HPIbagPI485/8AiJRL5ujpkSluUEGbH1wXwXtBWoaUzU1KfKqPiX1/mH19cHhq0Lzp0ei64ggyMD8b4cuaoGk3qD0PI4yyubVgGVgytswMjBqC8jn9cKOeXZanWo1hl6ykSfATsxBix8yY9xj0DJ5ZadII2y3J2vuT7nAXbHMIVVHC8zqZiNHIEQCf+BjHK5xnVR8ZixQhvwvPth7vsWKrQwd5IIGlep3PoOWCci4B1HYCflhesCNwTb4Wn8L40KmCCQqH4piSPM7Lvtc4Deh6ChVbSGaDq1OeslfhPUD8AMaPlT3BU/HpEEbAr8IHUA/O+A81xVdaxeAfhEkzA9ABf54Jo5wKCoDE2hQCTB2B6DleMJ0dYtoVgyaoiST/AGPp+WPsIuPca/h3qKgly06Y1BZgttvefnj7F1tCN0eVpTwRTAGOYscd+GIGdZ/cYq3Ssio26KbglPu0E7m5/fkMacQr6rcpucZUN8cUVkVibwTH4YxQXKbbNeaX48aQbwvjiImhmGoDmY/Hn/fBWQrpV1/DBiGgTPM35eWJR6YieYuDhlRqRQ1AAEwLTzMbTbHTxrteQ4sjen4DXqplq6nQGBUyVtAJ5LyvFp2GHGV4kr1IUTTIkMCCJ9/w3wj4bFRPGqsdUTF7efvgevw9FqMomJw8fp9gdLa6C8/lMu+cULBUAlwNiwkgW5+WG3D+FUGWZII+ITsfcdQcIv8ACkWoApYbRBFvS2KB+GIyqzSS25mJtzgCffEc8ZOqbBBx8on+J0qes6SdHeW2jwrf/wBxjDalVk+3443zPAqbMvieF2A0gf8Ab5Y04dwhGLyWsLQR+mBJNxSK4Wots5o5nwjrGJLieemvVYb2Ue0DF1wbgtOop1FxHQj9MTfFuzVJa7KGqXPUcz6Yf08OM22D1M+cEkI1zI1EwCI0+gPxGPS0+eOOE1/tKjJYHYTyB64MznB6YJALCRe/IRbaMMuD8CpCPiuJ3/tjXJpLZjjFt6McpxAK5QkX8S+h5Yf8Ez8VSpIA0zfyN/ywHxDszRLC7jSJEN/bHdeGoKiCCbg3PQz8pxFTi1SLPHJOyw/iwQCPacYGooaf354Q8TzRQKRFyd55e+B8jxFmaCBc+f64C+zmkjp28gvQqdNS/OD/AOOF1TMAr5HFVxXhdKrSJdTKkEQSI+uJSll0KE6dmA3bofPfB/KorYceJ5HaNOF5xqLAofAzAVEO17SOhGPQMrmCdhbzN/w/PEEMtTDFdAiB95+e/wB7DVuNPTIVVWBAE6ifnqxKWaMno0fw5xVvopM/RSr4ag3ETJB+YxMccR+H09dI95SmHR7xOxHKJw/4ZmTWHiAFptPUdScM+I8PRqehhqVgQZ6YOPJasllxOMqfZ5r/APOeZcQiwDtzI9GP98AZivXqmWqupGyqbD5EY1y+SVUYAnwMQJPIGL2xyBLDGlV4IKLa2zX/ABnNBdMh/Nhf3IxhW4rnWBHe90p3CWJ/P64Yd0NIPPHDUhExjtHcf7FmWoqEBqSdxuepvv1/PH2N8yvhJBIg/if745wtGpZ4JV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70" y="1412776"/>
            <a:ext cx="4400874" cy="363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04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1" y="3005370"/>
            <a:ext cx="5184576" cy="3672408"/>
          </a:xfrm>
        </p:spPr>
        <p:txBody>
          <a:bodyPr>
            <a:normAutofit/>
          </a:bodyPr>
          <a:lstStyle/>
          <a:p>
            <a:pPr marL="18288" indent="0">
              <a:buNone/>
            </a:pPr>
            <a:r>
              <a:rPr lang="es-ES" sz="2400" b="1" u="sng" dirty="0" smtClean="0">
                <a:effectLst/>
              </a:rPr>
              <a:t>Prevención</a:t>
            </a:r>
          </a:p>
          <a:p>
            <a:r>
              <a:rPr lang="es-ES" sz="2200" dirty="0" smtClean="0">
                <a:effectLst/>
              </a:rPr>
              <a:t>Padres agentes preventivos</a:t>
            </a:r>
          </a:p>
          <a:p>
            <a:r>
              <a:rPr lang="es-ES" sz="2200" dirty="0" smtClean="0">
                <a:effectLst/>
              </a:rPr>
              <a:t>Dar responsabilidades ajustadas a su edad</a:t>
            </a:r>
          </a:p>
          <a:p>
            <a:r>
              <a:rPr lang="es-ES" sz="2200" dirty="0" smtClean="0">
                <a:effectLst/>
              </a:rPr>
              <a:t>Entorno emocional adecuado</a:t>
            </a:r>
          </a:p>
          <a:p>
            <a:r>
              <a:rPr lang="es-ES" sz="2200" dirty="0" smtClean="0">
                <a:effectLst/>
              </a:rPr>
              <a:t>Pautas de conducta firmes</a:t>
            </a:r>
          </a:p>
          <a:p>
            <a:r>
              <a:rPr lang="es-ES" sz="2200" dirty="0" smtClean="0">
                <a:effectLst/>
              </a:rPr>
              <a:t>Formación con situaciones de satisfacción, frustración</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49" r="5374" b="15470"/>
          <a:stretch/>
        </p:blipFill>
        <p:spPr bwMode="auto">
          <a:xfrm>
            <a:off x="5436096" y="3646339"/>
            <a:ext cx="3554362" cy="306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4 Marcador de contenido"/>
          <p:cNvSpPr txBox="1">
            <a:spLocks/>
          </p:cNvSpPr>
          <p:nvPr/>
        </p:nvSpPr>
        <p:spPr>
          <a:xfrm>
            <a:off x="1835696" y="116632"/>
            <a:ext cx="6096000" cy="3657599"/>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s-ES" sz="2400" b="1" u="sng" dirty="0" smtClean="0">
                <a:effectLst/>
              </a:rPr>
              <a:t>Causas</a:t>
            </a:r>
          </a:p>
          <a:p>
            <a:r>
              <a:rPr lang="es-ES" sz="2200" dirty="0" smtClean="0"/>
              <a:t>Infancia excesivamente feliz que la persona puede llegar a idealizar</a:t>
            </a:r>
          </a:p>
          <a:p>
            <a:r>
              <a:rPr lang="es-ES" sz="2200" dirty="0" smtClean="0"/>
              <a:t>Educación bastante permisiva</a:t>
            </a:r>
          </a:p>
          <a:p>
            <a:r>
              <a:rPr lang="es-ES" sz="2200" dirty="0" smtClean="0"/>
              <a:t>Falta de ambiente afectivo estable</a:t>
            </a:r>
          </a:p>
          <a:p>
            <a:endParaRPr lang="es-ES" dirty="0" smtClean="0"/>
          </a:p>
          <a:p>
            <a:endParaRPr lang="es-ES" dirty="0"/>
          </a:p>
        </p:txBody>
      </p:sp>
    </p:spTree>
    <p:extLst>
      <p:ext uri="{BB962C8B-B14F-4D97-AF65-F5344CB8AC3E}">
        <p14:creationId xmlns:p14="http://schemas.microsoft.com/office/powerpoint/2010/main" val="805447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52573"/>
            <a:ext cx="8280920" cy="5372771"/>
          </a:xfrm>
        </p:spPr>
        <p:txBody>
          <a:bodyPr>
            <a:normAutofit/>
          </a:bodyPr>
          <a:lstStyle/>
          <a:p>
            <a:pPr marL="384048" lvl="1" indent="0">
              <a:buNone/>
            </a:pPr>
            <a:r>
              <a:rPr lang="es-ES" sz="2600" b="1" u="sng" dirty="0" smtClean="0"/>
              <a:t>Características</a:t>
            </a:r>
          </a:p>
          <a:p>
            <a:pPr lvl="1"/>
            <a:r>
              <a:rPr lang="es-ES" sz="2400" dirty="0" smtClean="0"/>
              <a:t>Necesidad absoluta de satisfacer al otro, principalmente la pareja y los hijos.</a:t>
            </a:r>
          </a:p>
          <a:p>
            <a:pPr lvl="1"/>
            <a:r>
              <a:rPr lang="es-ES" sz="2400" dirty="0"/>
              <a:t>Tratan de controlar la vida de otra persona</a:t>
            </a:r>
          </a:p>
          <a:p>
            <a:pPr lvl="1"/>
            <a:r>
              <a:rPr lang="es-ES" sz="2400" dirty="0"/>
              <a:t>Trata de compensar la falta de protección asumiendo el rol de los padres que no ha tenido</a:t>
            </a:r>
          </a:p>
          <a:p>
            <a:pPr lvl="1"/>
            <a:r>
              <a:rPr lang="es-ES" sz="2400" dirty="0"/>
              <a:t>Necesidad de aceptación y aprobación </a:t>
            </a:r>
          </a:p>
          <a:p>
            <a:pPr lvl="1"/>
            <a:r>
              <a:rPr lang="es-ES" sz="2400" dirty="0" smtClean="0"/>
              <a:t>Entiende el amor como sacrificio</a:t>
            </a:r>
          </a:p>
          <a:p>
            <a:pPr lvl="1"/>
            <a:r>
              <a:rPr lang="es-ES" sz="2400" dirty="0" smtClean="0"/>
              <a:t>Insiste en asumir las responsabilidades de otra persona</a:t>
            </a:r>
          </a:p>
          <a:p>
            <a:pPr lvl="1"/>
            <a:r>
              <a:rPr lang="es-ES" sz="2400" dirty="0" smtClean="0"/>
              <a:t>Asume el papel de madre o padre de su pareja</a:t>
            </a:r>
            <a:endParaRPr lang="es-ES" sz="2400" dirty="0"/>
          </a:p>
          <a:p>
            <a:pPr marL="384048" lvl="1" indent="0">
              <a:buNone/>
            </a:pPr>
            <a:endParaRPr lang="es-ES" sz="2400" dirty="0" smtClean="0"/>
          </a:p>
          <a:p>
            <a:pPr marL="384048" lvl="1" indent="0">
              <a:buNone/>
            </a:pPr>
            <a:endParaRPr lang="es-ES" sz="2400" dirty="0" smtClean="0"/>
          </a:p>
        </p:txBody>
      </p:sp>
      <p:sp>
        <p:nvSpPr>
          <p:cNvPr id="2" name="1 Título"/>
          <p:cNvSpPr>
            <a:spLocks noGrp="1"/>
          </p:cNvSpPr>
          <p:nvPr>
            <p:ph type="title"/>
          </p:nvPr>
        </p:nvSpPr>
        <p:spPr>
          <a:xfrm>
            <a:off x="323528" y="476672"/>
            <a:ext cx="8640960" cy="562074"/>
          </a:xfrm>
        </p:spPr>
        <p:txBody>
          <a:bodyPr>
            <a:normAutofit fontScale="90000"/>
          </a:bodyPr>
          <a:lstStyle/>
          <a:p>
            <a:pPr algn="ctr"/>
            <a:r>
              <a:rPr lang="es-ES" b="1" dirty="0" smtClean="0">
                <a:solidFill>
                  <a:srgbClr val="FFFF00"/>
                </a:solidFill>
              </a:rPr>
              <a:t/>
            </a:r>
            <a:br>
              <a:rPr lang="es-ES" b="1" dirty="0" smtClean="0">
                <a:solidFill>
                  <a:srgbClr val="FFFF00"/>
                </a:solidFill>
              </a:rPr>
            </a:br>
            <a:r>
              <a:rPr lang="es-ES" b="1" dirty="0" smtClean="0">
                <a:solidFill>
                  <a:srgbClr val="FFC000"/>
                </a:solidFill>
              </a:rPr>
              <a:t>SÍNDROME DE WENDY</a:t>
            </a:r>
            <a:endParaRPr lang="es-ES" b="1" dirty="0">
              <a:solidFill>
                <a:srgbClr val="FFC000"/>
              </a:solidFill>
            </a:endParaRPr>
          </a:p>
        </p:txBody>
      </p:sp>
    </p:spTree>
    <p:extLst>
      <p:ext uri="{BB962C8B-B14F-4D97-AF65-F5344CB8AC3E}">
        <p14:creationId xmlns:p14="http://schemas.microsoft.com/office/powerpoint/2010/main" val="29253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36912"/>
            <a:ext cx="8352928" cy="3816424"/>
          </a:xfrm>
        </p:spPr>
        <p:txBody>
          <a:bodyPr>
            <a:normAutofit fontScale="92500" lnSpcReduction="10000"/>
          </a:bodyPr>
          <a:lstStyle/>
          <a:p>
            <a:pPr marL="18288" indent="0">
              <a:buNone/>
            </a:pPr>
            <a:r>
              <a:rPr lang="es-ES" sz="2600" b="1" u="sng" dirty="0" smtClean="0"/>
              <a:t>Causas</a:t>
            </a:r>
          </a:p>
          <a:p>
            <a:r>
              <a:rPr lang="es-ES" sz="2400" dirty="0" smtClean="0"/>
              <a:t>Miedo al rechazo y abandono</a:t>
            </a:r>
          </a:p>
          <a:p>
            <a:r>
              <a:rPr lang="es-ES" sz="2400" dirty="0" smtClean="0"/>
              <a:t>Influencias culturales y estilo educativo</a:t>
            </a:r>
          </a:p>
          <a:p>
            <a:r>
              <a:rPr lang="es-ES" sz="2400" dirty="0" smtClean="0"/>
              <a:t>Pasado familiar donde fue excluido/a y desprotegido/a</a:t>
            </a:r>
          </a:p>
          <a:p>
            <a:endParaRPr lang="es-ES" sz="2400" b="1" dirty="0"/>
          </a:p>
          <a:p>
            <a:pPr marL="18288" indent="0">
              <a:buNone/>
            </a:pPr>
            <a:r>
              <a:rPr lang="es-ES" sz="2400" b="1" u="sng" dirty="0" smtClean="0">
                <a:effectLst/>
              </a:rPr>
              <a:t>Consecuencias</a:t>
            </a:r>
          </a:p>
          <a:p>
            <a:r>
              <a:rPr lang="es-ES" sz="2400" dirty="0" smtClean="0"/>
              <a:t>Tristeza y soledad</a:t>
            </a:r>
          </a:p>
          <a:p>
            <a:r>
              <a:rPr lang="es-ES" sz="2400" dirty="0" smtClean="0"/>
              <a:t>Depresión y trastornos de ansiedad</a:t>
            </a:r>
          </a:p>
          <a:p>
            <a:r>
              <a:rPr lang="es-ES" sz="2400" dirty="0" smtClean="0"/>
              <a:t>Problemas de pareja</a:t>
            </a:r>
          </a:p>
          <a:p>
            <a:r>
              <a:rPr lang="es-ES" sz="2400" dirty="0" smtClean="0"/>
              <a:t>Disfuncionalidad familiar</a:t>
            </a:r>
            <a:endParaRPr lang="es-ES" sz="2400" dirty="0"/>
          </a:p>
          <a:p>
            <a:endParaRPr lang="es-ES" sz="18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56" t="11766" b="13715"/>
          <a:stretch/>
        </p:blipFill>
        <p:spPr bwMode="auto">
          <a:xfrm>
            <a:off x="2267744" y="188640"/>
            <a:ext cx="4130484" cy="252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220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188640"/>
            <a:ext cx="7903840" cy="1584176"/>
          </a:xfrm>
        </p:spPr>
        <p:txBody>
          <a:bodyPr/>
          <a:lstStyle/>
          <a:p>
            <a:pPr algn="ctr"/>
            <a:r>
              <a:rPr lang="es-ES" dirty="0" smtClean="0">
                <a:solidFill>
                  <a:srgbClr val="FFC000"/>
                </a:solidFill>
              </a:rPr>
              <a:t>INTERVENCIÓN:</a:t>
            </a:r>
            <a:br>
              <a:rPr lang="es-ES" dirty="0" smtClean="0">
                <a:solidFill>
                  <a:srgbClr val="FFC000"/>
                </a:solidFill>
              </a:rPr>
            </a:br>
            <a:r>
              <a:rPr lang="es-ES" dirty="0" smtClean="0">
                <a:solidFill>
                  <a:srgbClr val="FFC000"/>
                </a:solidFill>
              </a:rPr>
              <a:t>TERAPIA SISTÉMICA</a:t>
            </a:r>
            <a:endParaRPr lang="es-ES" dirty="0">
              <a:solidFill>
                <a:srgbClr val="FFC000"/>
              </a:solidFill>
            </a:endParaRPr>
          </a:p>
        </p:txBody>
      </p:sp>
      <p:sp>
        <p:nvSpPr>
          <p:cNvPr id="4" name="2 Marcador de contenido"/>
          <p:cNvSpPr>
            <a:spLocks noGrp="1"/>
          </p:cNvSpPr>
          <p:nvPr>
            <p:ph idx="1"/>
          </p:nvPr>
        </p:nvSpPr>
        <p:spPr>
          <a:xfrm>
            <a:off x="611560" y="1124744"/>
            <a:ext cx="7924800" cy="5256584"/>
          </a:xfrm>
        </p:spPr>
        <p:txBody>
          <a:bodyPr>
            <a:normAutofit/>
          </a:bodyPr>
          <a:lstStyle/>
          <a:p>
            <a:pPr marL="18288" indent="0" algn="ctr">
              <a:buNone/>
            </a:pPr>
            <a:endParaRPr lang="es-ES" sz="2400" i="1" dirty="0" smtClean="0">
              <a:effectLst/>
            </a:endParaRPr>
          </a:p>
          <a:p>
            <a:pPr marL="18288" indent="0" algn="ctr">
              <a:buNone/>
            </a:pPr>
            <a:endParaRPr lang="es-ES" sz="2400" i="1" dirty="0">
              <a:effectLst/>
            </a:endParaRPr>
          </a:p>
          <a:p>
            <a:pPr marL="18288" indent="0" algn="ctr">
              <a:buNone/>
            </a:pPr>
            <a:r>
              <a:rPr lang="es-ES" sz="2400" i="1" dirty="0" smtClean="0">
                <a:effectLst/>
              </a:rPr>
              <a:t>El </a:t>
            </a:r>
            <a:r>
              <a:rPr lang="es-ES" sz="2400" i="1" dirty="0">
                <a:effectLst/>
              </a:rPr>
              <a:t>núcleo familiar es el principal sistema de relaciones de la vida de cada </a:t>
            </a:r>
            <a:r>
              <a:rPr lang="es-ES" sz="2400" i="1" dirty="0" smtClean="0">
                <a:effectLst/>
              </a:rPr>
              <a:t>individuo</a:t>
            </a:r>
          </a:p>
          <a:p>
            <a:pPr marL="18288" indent="0">
              <a:buNone/>
            </a:pPr>
            <a:endParaRPr lang="es-ES" sz="2400" dirty="0" smtClean="0">
              <a:effectLst/>
            </a:endParaRPr>
          </a:p>
          <a:p>
            <a:pPr marL="18288" indent="0" algn="just">
              <a:buNone/>
            </a:pPr>
            <a:r>
              <a:rPr lang="es-ES" sz="2200" dirty="0" smtClean="0">
                <a:effectLst/>
              </a:rPr>
              <a:t>Rama </a:t>
            </a:r>
            <a:r>
              <a:rPr lang="es-ES" sz="2200" dirty="0">
                <a:effectLst/>
              </a:rPr>
              <a:t>de la psicología que no trata al individuo como un ente solo, no, sino que concibe la persona como parte de un contexto social primario, de un sistema base que no es otro que la familia</a:t>
            </a:r>
            <a:r>
              <a:rPr lang="es-ES" sz="2200" dirty="0" smtClean="0">
                <a:effectLst/>
              </a:rPr>
              <a:t>.</a:t>
            </a:r>
          </a:p>
          <a:p>
            <a:pPr marL="18288" indent="0">
              <a:buNone/>
            </a:pPr>
            <a:endParaRPr lang="es-ES" sz="2200" dirty="0" smtClean="0">
              <a:effectLst/>
            </a:endParaRPr>
          </a:p>
          <a:p>
            <a:pPr marL="18288" indent="0" algn="just">
              <a:buNone/>
            </a:pPr>
            <a:r>
              <a:rPr lang="es-ES" sz="2200" dirty="0" smtClean="0">
                <a:effectLst/>
              </a:rPr>
              <a:t>Desengrana </a:t>
            </a:r>
            <a:r>
              <a:rPr lang="es-ES" sz="2200" dirty="0">
                <a:effectLst/>
              </a:rPr>
              <a:t>el funcionamiento del sistema, detectando los roles tomados por cada miembro de la familia y la posición que cada uno ha representado en </a:t>
            </a:r>
            <a:r>
              <a:rPr lang="es-ES" sz="2200" dirty="0" smtClean="0">
                <a:effectLst/>
              </a:rPr>
              <a:t>ella.</a:t>
            </a:r>
          </a:p>
          <a:p>
            <a:pPr marL="18288" indent="0">
              <a:buNone/>
            </a:pPr>
            <a:endParaRPr lang="es-ES" sz="2400" dirty="0" smtClean="0">
              <a:effectLst/>
            </a:endParaRPr>
          </a:p>
        </p:txBody>
      </p:sp>
    </p:spTree>
    <p:extLst>
      <p:ext uri="{BB962C8B-B14F-4D97-AF65-F5344CB8AC3E}">
        <p14:creationId xmlns:p14="http://schemas.microsoft.com/office/powerpoint/2010/main" val="394315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76673"/>
            <a:ext cx="7762056" cy="5976664"/>
          </a:xfrm>
        </p:spPr>
        <p:txBody>
          <a:bodyPr>
            <a:normAutofit/>
          </a:bodyPr>
          <a:lstStyle/>
          <a:p>
            <a:pPr marL="18288" indent="0">
              <a:buNone/>
            </a:pPr>
            <a:r>
              <a:rPr lang="es-ES" sz="2400" b="1" u="sng" dirty="0" smtClean="0">
                <a:effectLst/>
              </a:rPr>
              <a:t>Trabajo con subsistemas</a:t>
            </a:r>
          </a:p>
          <a:p>
            <a:r>
              <a:rPr lang="es-ES" sz="2200" dirty="0" smtClean="0">
                <a:effectLst/>
              </a:rPr>
              <a:t>Cambios </a:t>
            </a:r>
            <a:r>
              <a:rPr lang="es-ES" sz="2200" dirty="0">
                <a:effectLst/>
              </a:rPr>
              <a:t>de primer orden: a nivel individual</a:t>
            </a:r>
          </a:p>
          <a:p>
            <a:r>
              <a:rPr lang="es-ES" sz="2200" dirty="0">
                <a:effectLst/>
              </a:rPr>
              <a:t>Cambios de segundo orden: en el conjunto de </a:t>
            </a:r>
            <a:r>
              <a:rPr lang="es-ES" sz="2200" dirty="0" smtClean="0">
                <a:effectLst/>
              </a:rPr>
              <a:t>interacciones</a:t>
            </a:r>
          </a:p>
          <a:p>
            <a:endParaRPr lang="es-ES" sz="2200" dirty="0">
              <a:effectLst/>
            </a:endParaRPr>
          </a:p>
          <a:p>
            <a:pPr marL="18288" indent="0">
              <a:buNone/>
            </a:pPr>
            <a:r>
              <a:rPr lang="es-ES" sz="2400" b="1" u="sng" dirty="0" smtClean="0">
                <a:effectLst/>
              </a:rPr>
              <a:t>Áreas de intervención</a:t>
            </a:r>
          </a:p>
          <a:p>
            <a:r>
              <a:rPr lang="es-ES" sz="2200" dirty="0" smtClean="0">
                <a:effectLst/>
              </a:rPr>
              <a:t>Roles </a:t>
            </a:r>
            <a:r>
              <a:rPr lang="es-ES" sz="2200" dirty="0">
                <a:effectLst/>
              </a:rPr>
              <a:t>familiares</a:t>
            </a:r>
          </a:p>
          <a:p>
            <a:r>
              <a:rPr lang="es-ES" sz="2200" dirty="0">
                <a:effectLst/>
              </a:rPr>
              <a:t>Límites entre subsistemas</a:t>
            </a:r>
          </a:p>
          <a:p>
            <a:r>
              <a:rPr lang="es-ES" sz="2200" dirty="0">
                <a:effectLst/>
              </a:rPr>
              <a:t>Construcciones cognitivas</a:t>
            </a:r>
          </a:p>
          <a:p>
            <a:r>
              <a:rPr lang="es-ES" sz="2200" dirty="0">
                <a:effectLst/>
              </a:rPr>
              <a:t>De lo </a:t>
            </a:r>
            <a:r>
              <a:rPr lang="es-ES" sz="2200" dirty="0" err="1">
                <a:effectLst/>
              </a:rPr>
              <a:t>intrapsíquico</a:t>
            </a:r>
            <a:r>
              <a:rPr lang="es-ES" sz="2200" dirty="0">
                <a:effectLst/>
              </a:rPr>
              <a:t> a lo interpersonal</a:t>
            </a:r>
          </a:p>
          <a:p>
            <a:r>
              <a:rPr lang="es-ES" sz="2200" dirty="0">
                <a:effectLst/>
              </a:rPr>
              <a:t>Síntomas que se transmiten </a:t>
            </a:r>
          </a:p>
          <a:p>
            <a:r>
              <a:rPr lang="es-ES" sz="2200" dirty="0" smtClean="0">
                <a:effectLst/>
              </a:rPr>
              <a:t>Interacción </a:t>
            </a:r>
            <a:r>
              <a:rPr lang="es-ES" sz="2200" dirty="0">
                <a:effectLst/>
              </a:rPr>
              <a:t>familiar</a:t>
            </a:r>
          </a:p>
          <a:p>
            <a:endParaRPr lang="es-ES" sz="2200" dirty="0" smtClean="0"/>
          </a:p>
          <a:p>
            <a:endParaRPr lang="es-ES" sz="2200" dirty="0" smtClean="0"/>
          </a:p>
        </p:txBody>
      </p:sp>
    </p:spTree>
    <p:extLst>
      <p:ext uri="{BB962C8B-B14F-4D97-AF65-F5344CB8AC3E}">
        <p14:creationId xmlns:p14="http://schemas.microsoft.com/office/powerpoint/2010/main" val="3364404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628800"/>
            <a:ext cx="7848872" cy="4536504"/>
          </a:xfrm>
        </p:spPr>
        <p:txBody>
          <a:bodyPr>
            <a:normAutofit/>
          </a:bodyPr>
          <a:lstStyle/>
          <a:p>
            <a:r>
              <a:rPr lang="es-ES" sz="2200" dirty="0" smtClean="0"/>
              <a:t>ÁLVARO, José Luis. </a:t>
            </a:r>
            <a:r>
              <a:rPr lang="es-ES" sz="2200" i="1" dirty="0" smtClean="0">
                <a:effectLst/>
              </a:rPr>
              <a:t>El </a:t>
            </a:r>
            <a:r>
              <a:rPr lang="es-ES" sz="2200" i="1" dirty="0">
                <a:effectLst/>
              </a:rPr>
              <a:t>síndrome psicológico: ¿herramienta analítica o </a:t>
            </a:r>
            <a:r>
              <a:rPr lang="es-ES" sz="2200" i="1" dirty="0" err="1">
                <a:effectLst/>
              </a:rPr>
              <a:t>psicologización</a:t>
            </a:r>
            <a:r>
              <a:rPr lang="es-ES" sz="2200" i="1" dirty="0">
                <a:effectLst/>
              </a:rPr>
              <a:t> de la realidad social</a:t>
            </a:r>
            <a:r>
              <a:rPr lang="es-ES" sz="2200" i="1" dirty="0" smtClean="0">
                <a:effectLst/>
              </a:rPr>
              <a:t>?. </a:t>
            </a:r>
            <a:r>
              <a:rPr lang="es-ES" sz="2200" dirty="0" err="1" smtClean="0"/>
              <a:t>Quaderns</a:t>
            </a:r>
            <a:r>
              <a:rPr lang="es-ES" sz="2200" dirty="0" smtClean="0"/>
              <a:t> de Psicología, 2011.</a:t>
            </a:r>
          </a:p>
          <a:p>
            <a:r>
              <a:rPr lang="es-ES" sz="2200" dirty="0" smtClean="0">
                <a:effectLst/>
              </a:rPr>
              <a:t>BERTALANFFY, L</a:t>
            </a:r>
            <a:r>
              <a:rPr lang="es-ES" sz="2200" dirty="0">
                <a:effectLst/>
              </a:rPr>
              <a:t>., </a:t>
            </a:r>
            <a:r>
              <a:rPr lang="es-ES" sz="2200" i="1" dirty="0">
                <a:effectLst/>
              </a:rPr>
              <a:t>Teoría general de </a:t>
            </a:r>
            <a:r>
              <a:rPr lang="es-ES" sz="2200" i="1" dirty="0" smtClean="0">
                <a:effectLst/>
              </a:rPr>
              <a:t>sistemas</a:t>
            </a:r>
            <a:r>
              <a:rPr lang="es-ES" sz="2200" i="1" dirty="0">
                <a:effectLst/>
              </a:rPr>
              <a:t>. </a:t>
            </a:r>
            <a:r>
              <a:rPr lang="es-ES" sz="2200" dirty="0">
                <a:effectLst/>
              </a:rPr>
              <a:t>FCE, Madrid, </a:t>
            </a:r>
            <a:r>
              <a:rPr lang="es-ES" sz="2200" dirty="0" smtClean="0">
                <a:effectLst/>
              </a:rPr>
              <a:t>1978</a:t>
            </a:r>
          </a:p>
          <a:p>
            <a:r>
              <a:rPr lang="es-ES" sz="2200" dirty="0"/>
              <a:t>BOTELLA, Luis, </a:t>
            </a:r>
            <a:r>
              <a:rPr lang="es-ES" sz="2200" i="1" dirty="0"/>
              <a:t>La perspectiva sistémica en terapia familiar: Conceptos básicos, investigación y </a:t>
            </a:r>
            <a:r>
              <a:rPr lang="es-ES" sz="2200" i="1" dirty="0" smtClean="0"/>
              <a:t>evolución</a:t>
            </a:r>
            <a:r>
              <a:rPr lang="es-ES" sz="2200" dirty="0" smtClean="0"/>
              <a:t>. New York, 1998.</a:t>
            </a:r>
            <a:endParaRPr lang="es-ES" sz="2200" dirty="0"/>
          </a:p>
        </p:txBody>
      </p:sp>
      <p:sp>
        <p:nvSpPr>
          <p:cNvPr id="3" name="2 Título"/>
          <p:cNvSpPr>
            <a:spLocks noGrp="1"/>
          </p:cNvSpPr>
          <p:nvPr>
            <p:ph type="title"/>
          </p:nvPr>
        </p:nvSpPr>
        <p:spPr>
          <a:xfrm>
            <a:off x="467544" y="476672"/>
            <a:ext cx="7543800" cy="914400"/>
          </a:xfrm>
        </p:spPr>
        <p:txBody>
          <a:bodyPr/>
          <a:lstStyle/>
          <a:p>
            <a:r>
              <a:rPr lang="es-ES" dirty="0" smtClean="0">
                <a:solidFill>
                  <a:srgbClr val="FFC000"/>
                </a:solidFill>
              </a:rPr>
              <a:t>Bibliografía</a:t>
            </a:r>
            <a:endParaRPr lang="es-ES" dirty="0">
              <a:solidFill>
                <a:srgbClr val="FFC000"/>
              </a:solidFill>
            </a:endParaRPr>
          </a:p>
        </p:txBody>
      </p:sp>
    </p:spTree>
    <p:extLst>
      <p:ext uri="{BB962C8B-B14F-4D97-AF65-F5344CB8AC3E}">
        <p14:creationId xmlns:p14="http://schemas.microsoft.com/office/powerpoint/2010/main" val="761610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908720"/>
            <a:ext cx="7924800" cy="5688631"/>
          </a:xfrm>
        </p:spPr>
        <p:txBody>
          <a:bodyPr>
            <a:normAutofit/>
          </a:bodyPr>
          <a:lstStyle/>
          <a:p>
            <a:r>
              <a:rPr lang="es-ES" sz="2400" dirty="0" smtClean="0"/>
              <a:t>“Grupo </a:t>
            </a:r>
            <a:r>
              <a:rPr lang="es-ES" sz="2400" dirty="0"/>
              <a:t>de señales o síntomas que, considerados en su conjunto, caracterizan una dolencia o lesión” (</a:t>
            </a:r>
            <a:r>
              <a:rPr lang="es-ES" sz="2400" dirty="0" err="1"/>
              <a:t>Hoer</a:t>
            </a:r>
            <a:r>
              <a:rPr lang="es-ES" sz="2400" dirty="0"/>
              <a:t> y </a:t>
            </a:r>
            <a:r>
              <a:rPr lang="es-ES" sz="2400" dirty="0" err="1"/>
              <a:t>Osol</a:t>
            </a:r>
            <a:r>
              <a:rPr lang="es-ES" sz="2400" dirty="0"/>
              <a:t>, </a:t>
            </a:r>
            <a:r>
              <a:rPr lang="es-ES" sz="2400" dirty="0" smtClean="0"/>
              <a:t>1970</a:t>
            </a:r>
            <a:r>
              <a:rPr lang="es-ES" sz="2400" dirty="0"/>
              <a:t>)</a:t>
            </a:r>
            <a:endParaRPr lang="es-ES" sz="2400" dirty="0" smtClean="0"/>
          </a:p>
          <a:p>
            <a:r>
              <a:rPr lang="es-ES" sz="2400" dirty="0" smtClean="0"/>
              <a:t>“Conjunto </a:t>
            </a:r>
            <a:r>
              <a:rPr lang="es-ES" sz="2400" dirty="0"/>
              <a:t>de síntomas característicos de una enfermedad”. </a:t>
            </a:r>
            <a:r>
              <a:rPr lang="es-ES" sz="2400" dirty="0" smtClean="0"/>
              <a:t>(Real </a:t>
            </a:r>
            <a:r>
              <a:rPr lang="es-ES" sz="2400" dirty="0"/>
              <a:t>Academia Española de la </a:t>
            </a:r>
            <a:r>
              <a:rPr lang="es-ES" sz="2400" dirty="0" smtClean="0"/>
              <a:t>Lengua, 2011</a:t>
            </a:r>
            <a:r>
              <a:rPr lang="es-ES" sz="2400" dirty="0"/>
              <a:t>) </a:t>
            </a:r>
            <a:endParaRPr lang="es-ES" sz="2400" dirty="0" smtClean="0"/>
          </a:p>
          <a:p>
            <a:r>
              <a:rPr lang="es-ES" sz="2400" dirty="0"/>
              <a:t>El traslado a la psicología del concepto de síndrome supone una forma sencilla de aproximarse a aspectos de la realidad social complejos y extraños para el común de las personas</a:t>
            </a:r>
            <a:r>
              <a:rPr lang="es-ES" sz="2400" dirty="0" smtClean="0"/>
              <a:t>.</a:t>
            </a:r>
          </a:p>
          <a:p>
            <a:pPr algn="ctr"/>
            <a:r>
              <a:rPr lang="es-ES" sz="2400" dirty="0" smtClean="0"/>
              <a:t> </a:t>
            </a:r>
            <a:r>
              <a:rPr lang="es-ES" sz="2800" u="sng" dirty="0"/>
              <a:t>Conjunto de síntomas o signos que conforman un cuadro</a:t>
            </a:r>
          </a:p>
          <a:p>
            <a:endParaRPr lang="es-ES" sz="2400" dirty="0"/>
          </a:p>
        </p:txBody>
      </p:sp>
      <p:sp>
        <p:nvSpPr>
          <p:cNvPr id="3" name="2 Título"/>
          <p:cNvSpPr>
            <a:spLocks noGrp="1"/>
          </p:cNvSpPr>
          <p:nvPr>
            <p:ph type="title"/>
          </p:nvPr>
        </p:nvSpPr>
        <p:spPr>
          <a:xfrm>
            <a:off x="683568" y="188640"/>
            <a:ext cx="7924800" cy="792088"/>
          </a:xfrm>
        </p:spPr>
        <p:txBody>
          <a:bodyPr>
            <a:normAutofit fontScale="90000"/>
          </a:bodyPr>
          <a:lstStyle/>
          <a:p>
            <a:pPr algn="ctr"/>
            <a:r>
              <a:rPr lang="es-ES" b="1" dirty="0" smtClean="0">
                <a:solidFill>
                  <a:srgbClr val="FFC000"/>
                </a:solidFill>
              </a:rPr>
              <a:t>SÍNDROME</a:t>
            </a:r>
            <a:endParaRPr lang="es-ES" b="1" dirty="0">
              <a:solidFill>
                <a:srgbClr val="FFC000"/>
              </a:solidFill>
            </a:endParaRPr>
          </a:p>
        </p:txBody>
      </p:sp>
    </p:spTree>
    <p:extLst>
      <p:ext uri="{BB962C8B-B14F-4D97-AF65-F5344CB8AC3E}">
        <p14:creationId xmlns:p14="http://schemas.microsoft.com/office/powerpoint/2010/main" val="1704101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52573"/>
            <a:ext cx="8280920" cy="5372771"/>
          </a:xfrm>
        </p:spPr>
        <p:txBody>
          <a:bodyPr>
            <a:normAutofit fontScale="92500" lnSpcReduction="10000"/>
          </a:bodyPr>
          <a:lstStyle/>
          <a:p>
            <a:pPr marL="18288" indent="0" algn="ctr">
              <a:buNone/>
            </a:pPr>
            <a:r>
              <a:rPr lang="es-ES" sz="2400" i="1" dirty="0" smtClean="0">
                <a:effectLst/>
              </a:rPr>
              <a:t>“Pequeños dictadores”</a:t>
            </a:r>
          </a:p>
          <a:p>
            <a:pPr marL="18288" indent="0">
              <a:buNone/>
            </a:pPr>
            <a:r>
              <a:rPr lang="es-ES" sz="2600" b="1" u="sng" dirty="0" smtClean="0"/>
              <a:t>Características</a:t>
            </a:r>
          </a:p>
          <a:p>
            <a:r>
              <a:rPr lang="es-ES" sz="2400" dirty="0" smtClean="0">
                <a:effectLst/>
              </a:rPr>
              <a:t>Baja tolerancia a la frustración</a:t>
            </a:r>
          </a:p>
          <a:p>
            <a:r>
              <a:rPr lang="es-ES" sz="2400" dirty="0" smtClean="0">
                <a:effectLst/>
              </a:rPr>
              <a:t>Egocentrismo</a:t>
            </a:r>
          </a:p>
          <a:p>
            <a:r>
              <a:rPr lang="es-ES" sz="2400" dirty="0" smtClean="0">
                <a:effectLst/>
              </a:rPr>
              <a:t>Inadecuada  regulación de emociones</a:t>
            </a:r>
          </a:p>
          <a:p>
            <a:r>
              <a:rPr lang="es-ES" sz="2400" dirty="0" smtClean="0">
                <a:effectLst/>
              </a:rPr>
              <a:t>Poco auto-control</a:t>
            </a:r>
          </a:p>
          <a:p>
            <a:r>
              <a:rPr lang="es-ES" sz="2400" dirty="0">
                <a:effectLst/>
              </a:rPr>
              <a:t>Poca empatía</a:t>
            </a:r>
          </a:p>
          <a:p>
            <a:r>
              <a:rPr lang="es-ES" sz="2400" dirty="0" smtClean="0">
                <a:effectLst/>
              </a:rPr>
              <a:t>Conductas desafiantes</a:t>
            </a:r>
          </a:p>
          <a:p>
            <a:r>
              <a:rPr lang="es-ES" sz="2400" dirty="0">
                <a:effectLst/>
              </a:rPr>
              <a:t>Amenazas constantes</a:t>
            </a:r>
          </a:p>
          <a:p>
            <a:r>
              <a:rPr lang="es-ES" sz="2400" dirty="0">
                <a:effectLst/>
              </a:rPr>
              <a:t>Berrinches</a:t>
            </a:r>
          </a:p>
          <a:p>
            <a:r>
              <a:rPr lang="es-ES" sz="2400" dirty="0">
                <a:effectLst/>
              </a:rPr>
              <a:t>Control de los adultos</a:t>
            </a:r>
          </a:p>
          <a:p>
            <a:r>
              <a:rPr lang="es-ES" sz="2400" dirty="0" smtClean="0">
                <a:effectLst/>
              </a:rPr>
              <a:t>Violación de las normas y límites familiares</a:t>
            </a:r>
          </a:p>
          <a:p>
            <a:r>
              <a:rPr lang="es-ES" sz="2400" dirty="0" smtClean="0">
                <a:effectLst/>
              </a:rPr>
              <a:t>Agresión psicológica y/o física hacia los padres</a:t>
            </a:r>
          </a:p>
          <a:p>
            <a:r>
              <a:rPr lang="es-ES" sz="2400" dirty="0" smtClean="0">
                <a:effectLst/>
              </a:rPr>
              <a:t>Sentimiento de autoridad hacia los demás</a:t>
            </a:r>
          </a:p>
          <a:p>
            <a:pPr lvl="1"/>
            <a:endParaRPr lang="es-ES" sz="2400" dirty="0" smtClean="0"/>
          </a:p>
        </p:txBody>
      </p:sp>
      <p:sp>
        <p:nvSpPr>
          <p:cNvPr id="2" name="1 Título"/>
          <p:cNvSpPr>
            <a:spLocks noGrp="1"/>
          </p:cNvSpPr>
          <p:nvPr>
            <p:ph type="title"/>
          </p:nvPr>
        </p:nvSpPr>
        <p:spPr>
          <a:xfrm>
            <a:off x="323528" y="476672"/>
            <a:ext cx="8640960" cy="562074"/>
          </a:xfrm>
        </p:spPr>
        <p:txBody>
          <a:bodyPr>
            <a:normAutofit fontScale="90000"/>
          </a:bodyPr>
          <a:lstStyle/>
          <a:p>
            <a:pPr algn="ctr"/>
            <a:r>
              <a:rPr lang="es-ES" b="1" dirty="0" smtClean="0">
                <a:solidFill>
                  <a:srgbClr val="FFFF00"/>
                </a:solidFill>
              </a:rPr>
              <a:t/>
            </a:r>
            <a:br>
              <a:rPr lang="es-ES" b="1" dirty="0" smtClean="0">
                <a:solidFill>
                  <a:srgbClr val="FFFF00"/>
                </a:solidFill>
              </a:rPr>
            </a:br>
            <a:r>
              <a:rPr lang="es-ES" b="1" dirty="0" smtClean="0">
                <a:solidFill>
                  <a:srgbClr val="FFC000"/>
                </a:solidFill>
              </a:rPr>
              <a:t>SÍNDROME DEL EMPERADOR</a:t>
            </a:r>
            <a:endParaRPr lang="es-ES" b="1"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12776"/>
            <a:ext cx="323162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613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15816" y="332656"/>
            <a:ext cx="5836568" cy="4248472"/>
          </a:xfrm>
        </p:spPr>
        <p:style>
          <a:lnRef idx="1">
            <a:schemeClr val="accent4"/>
          </a:lnRef>
          <a:fillRef idx="2">
            <a:schemeClr val="accent4"/>
          </a:fillRef>
          <a:effectRef idx="1">
            <a:schemeClr val="accent4"/>
          </a:effectRef>
          <a:fontRef idx="minor">
            <a:schemeClr val="dk1"/>
          </a:fontRef>
        </p:style>
        <p:txBody>
          <a:bodyPr>
            <a:normAutofit/>
          </a:bodyPr>
          <a:lstStyle/>
          <a:p>
            <a:pPr marL="18288" indent="0">
              <a:buNone/>
            </a:pPr>
            <a:r>
              <a:rPr lang="es-ES" sz="2400" b="1" u="sng" dirty="0" smtClean="0"/>
              <a:t>Causas</a:t>
            </a:r>
          </a:p>
          <a:p>
            <a:r>
              <a:rPr lang="es-ES" sz="2200" dirty="0" smtClean="0">
                <a:effectLst/>
              </a:rPr>
              <a:t>Falta de firmeza en la educación familiar</a:t>
            </a:r>
          </a:p>
          <a:p>
            <a:r>
              <a:rPr lang="es-ES" sz="2200" dirty="0" smtClean="0">
                <a:effectLst/>
              </a:rPr>
              <a:t>Falta de límites a los hijos</a:t>
            </a:r>
          </a:p>
          <a:p>
            <a:r>
              <a:rPr lang="es-ES" sz="2200" dirty="0" smtClean="0">
                <a:effectLst/>
              </a:rPr>
              <a:t>Ausencia de los padres</a:t>
            </a:r>
          </a:p>
          <a:p>
            <a:r>
              <a:rPr lang="es-ES" sz="2200" dirty="0" smtClean="0">
                <a:effectLst/>
              </a:rPr>
              <a:t>Culpa y sobreprotección </a:t>
            </a:r>
          </a:p>
          <a:p>
            <a:r>
              <a:rPr lang="es-ES" sz="2200" dirty="0" smtClean="0">
                <a:effectLst/>
              </a:rPr>
              <a:t>Carencia de hábitos familiares afectivos</a:t>
            </a:r>
          </a:p>
          <a:p>
            <a:r>
              <a:rPr lang="es-ES" sz="2200" dirty="0" smtClean="0">
                <a:effectLst/>
              </a:rPr>
              <a:t>Actitud permisiva</a:t>
            </a:r>
          </a:p>
          <a:p>
            <a:r>
              <a:rPr lang="es-ES" sz="2200" dirty="0" smtClean="0">
                <a:effectLst/>
              </a:rPr>
              <a:t>Falta de autoridad</a:t>
            </a:r>
          </a:p>
          <a:p>
            <a:endParaRPr lang="es-ES" sz="2400" dirty="0" smtClean="0">
              <a:effectLst/>
            </a:endParaRPr>
          </a:p>
        </p:txBody>
      </p:sp>
      <p:sp>
        <p:nvSpPr>
          <p:cNvPr id="2" name="1 Rectángulo"/>
          <p:cNvSpPr/>
          <p:nvPr/>
        </p:nvSpPr>
        <p:spPr>
          <a:xfrm>
            <a:off x="281854" y="4941168"/>
            <a:ext cx="56582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18288" indent="0">
              <a:buNone/>
            </a:pPr>
            <a:r>
              <a:rPr lang="es-ES" sz="2400" b="1" u="sng" dirty="0"/>
              <a:t>Consecuencias</a:t>
            </a:r>
          </a:p>
          <a:p>
            <a:pPr marL="342900" indent="-342900">
              <a:buFont typeface="Arial" panose="020B0604020202020204" pitchFamily="34" charset="0"/>
              <a:buChar char="•"/>
            </a:pPr>
            <a:r>
              <a:rPr lang="es-ES" sz="2200" dirty="0"/>
              <a:t>Violencia </a:t>
            </a:r>
            <a:r>
              <a:rPr lang="es-ES" sz="2200" dirty="0" smtClean="0"/>
              <a:t> machista </a:t>
            </a:r>
            <a:r>
              <a:rPr lang="es-ES" sz="2200" dirty="0"/>
              <a:t>(80% de los casos)</a:t>
            </a:r>
          </a:p>
          <a:p>
            <a:pPr marL="342900" indent="-342900">
              <a:buFont typeface="Arial" panose="020B0604020202020204" pitchFamily="34" charset="0"/>
              <a:buChar char="•"/>
            </a:pPr>
            <a:r>
              <a:rPr lang="es-ES" sz="2200" dirty="0"/>
              <a:t>Delincuencia </a:t>
            </a:r>
          </a:p>
        </p:txBody>
      </p:sp>
      <p:pic>
        <p:nvPicPr>
          <p:cNvPr id="2050" name="Picture 2" descr="http://psicobsm.com/wp-content/uploads/2014/07/ni%C3%B1o-tirano.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13" r="14429"/>
          <a:stretch/>
        </p:blipFill>
        <p:spPr bwMode="auto">
          <a:xfrm>
            <a:off x="253175" y="1484784"/>
            <a:ext cx="2628232" cy="290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6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404664"/>
            <a:ext cx="7924800" cy="5310336"/>
          </a:xfrm>
        </p:spPr>
        <p:txBody>
          <a:bodyPr>
            <a:normAutofit/>
          </a:bodyPr>
          <a:lstStyle/>
          <a:p>
            <a:endParaRPr lang="es-ES" sz="2400" b="1" u="sng" dirty="0"/>
          </a:p>
          <a:p>
            <a:endParaRPr lang="es-ES" sz="2400" b="1" u="sng" dirty="0" smtClean="0"/>
          </a:p>
        </p:txBody>
      </p:sp>
      <p:graphicFrame>
        <p:nvGraphicFramePr>
          <p:cNvPr id="2" name="1 Diagrama"/>
          <p:cNvGraphicFramePr/>
          <p:nvPr>
            <p:extLst>
              <p:ext uri="{D42A27DB-BD31-4B8C-83A1-F6EECF244321}">
                <p14:modId xmlns:p14="http://schemas.microsoft.com/office/powerpoint/2010/main" val="2480622023"/>
              </p:ext>
            </p:extLst>
          </p:nvPr>
        </p:nvGraphicFramePr>
        <p:xfrm>
          <a:off x="539552" y="0"/>
          <a:ext cx="8136904" cy="687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558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466" y="1268760"/>
            <a:ext cx="8280920" cy="5372771"/>
          </a:xfrm>
        </p:spPr>
        <p:txBody>
          <a:bodyPr>
            <a:normAutofit/>
          </a:bodyPr>
          <a:lstStyle/>
          <a:p>
            <a:pPr marL="18288" indent="0">
              <a:buNone/>
            </a:pPr>
            <a:endParaRPr lang="es-ES" sz="2200" dirty="0" smtClean="0">
              <a:effectLst/>
            </a:endParaRPr>
          </a:p>
          <a:p>
            <a:pPr marL="18288" indent="0">
              <a:buNone/>
            </a:pPr>
            <a:endParaRPr lang="es-ES" sz="2200" dirty="0" smtClean="0">
              <a:effectLst/>
            </a:endParaRPr>
          </a:p>
          <a:p>
            <a:pPr marL="18288" indent="0">
              <a:buNone/>
            </a:pPr>
            <a:endParaRPr lang="es-ES" sz="2200" dirty="0" smtClean="0">
              <a:effectLst/>
            </a:endParaRPr>
          </a:p>
          <a:p>
            <a:pPr lvl="1"/>
            <a:endParaRPr lang="es-ES" sz="2400" dirty="0" smtClean="0"/>
          </a:p>
        </p:txBody>
      </p:sp>
      <p:sp>
        <p:nvSpPr>
          <p:cNvPr id="2" name="1 Título"/>
          <p:cNvSpPr>
            <a:spLocks noGrp="1"/>
          </p:cNvSpPr>
          <p:nvPr>
            <p:ph type="title"/>
          </p:nvPr>
        </p:nvSpPr>
        <p:spPr>
          <a:xfrm>
            <a:off x="323528" y="476672"/>
            <a:ext cx="8640960" cy="1152128"/>
          </a:xfrm>
        </p:spPr>
        <p:txBody>
          <a:bodyPr>
            <a:normAutofit fontScale="90000"/>
          </a:bodyPr>
          <a:lstStyle/>
          <a:p>
            <a:pPr algn="ctr"/>
            <a:r>
              <a:rPr lang="es-ES" b="1" dirty="0" smtClean="0">
                <a:solidFill>
                  <a:srgbClr val="FFFF00"/>
                </a:solidFill>
              </a:rPr>
              <a:t/>
            </a:r>
            <a:br>
              <a:rPr lang="es-ES" b="1" dirty="0" smtClean="0">
                <a:solidFill>
                  <a:srgbClr val="FFFF00"/>
                </a:solidFill>
              </a:rPr>
            </a:br>
            <a:r>
              <a:rPr lang="es-ES" b="1" dirty="0" smtClean="0">
                <a:solidFill>
                  <a:srgbClr val="FFC000"/>
                </a:solidFill>
              </a:rPr>
              <a:t>SÍNDROME DE ALIENACIÓN PARENTAL</a:t>
            </a:r>
            <a:endParaRPr lang="es-ES" b="1" dirty="0">
              <a:solidFill>
                <a:srgbClr val="FFC000"/>
              </a:solidFill>
            </a:endParaRPr>
          </a:p>
        </p:txBody>
      </p:sp>
      <p:sp>
        <p:nvSpPr>
          <p:cNvPr id="4" name="3 Rectángulo"/>
          <p:cNvSpPr/>
          <p:nvPr/>
        </p:nvSpPr>
        <p:spPr>
          <a:xfrm>
            <a:off x="1259632" y="1844824"/>
            <a:ext cx="6552728" cy="1785104"/>
          </a:xfrm>
          <a:prstGeom prst="rect">
            <a:avLst/>
          </a:prstGeom>
        </p:spPr>
        <p:txBody>
          <a:bodyPr wrap="square">
            <a:spAutoFit/>
          </a:bodyPr>
          <a:lstStyle/>
          <a:p>
            <a:pPr marL="18288" indent="0" algn="ctr">
              <a:buNone/>
            </a:pPr>
            <a:r>
              <a:rPr lang="es-ES" sz="2200" dirty="0"/>
              <a:t>Conjunto de síntomas que se produce en los hijos cuando un progenitor, mediante distintas estrategias transforma la conciencia de los niños con objeto de impedir, obstaculizar o destruir sus vínculos con el otro progenitor.</a:t>
            </a:r>
          </a:p>
        </p:txBody>
      </p:sp>
      <p:sp>
        <p:nvSpPr>
          <p:cNvPr id="5" name="4 Rectángulo"/>
          <p:cNvSpPr/>
          <p:nvPr/>
        </p:nvSpPr>
        <p:spPr>
          <a:xfrm>
            <a:off x="443235" y="5949280"/>
            <a:ext cx="8280920" cy="430887"/>
          </a:xfrm>
          <a:prstGeom prst="rect">
            <a:avLst/>
          </a:prstGeom>
        </p:spPr>
        <p:txBody>
          <a:bodyPr wrap="square">
            <a:spAutoFit/>
          </a:bodyPr>
          <a:lstStyle/>
          <a:p>
            <a:pPr marL="18288" indent="0">
              <a:buNone/>
            </a:pPr>
            <a:r>
              <a:rPr lang="es-ES" sz="2200" dirty="0"/>
              <a:t>Generalmente se presenta en un proceso de divorcio o separación</a:t>
            </a:r>
          </a:p>
        </p:txBody>
      </p:sp>
      <p:pic>
        <p:nvPicPr>
          <p:cNvPr id="4098" name="Picture 2" descr="http://www.violenciaintrafamiliar.es/wp-content/uploads/2015/03/s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89040"/>
            <a:ext cx="3335759" cy="212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819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7924800" cy="5904656"/>
          </a:xfrm>
        </p:spPr>
        <p:txBody>
          <a:bodyPr>
            <a:normAutofit/>
          </a:bodyPr>
          <a:lstStyle/>
          <a:p>
            <a:pPr marL="18288" indent="0">
              <a:buNone/>
            </a:pPr>
            <a:r>
              <a:rPr lang="es-ES" sz="2400" b="1" u="sng" dirty="0" smtClean="0">
                <a:effectLst/>
              </a:rPr>
              <a:t>Signos de alerta</a:t>
            </a:r>
          </a:p>
          <a:p>
            <a:r>
              <a:rPr lang="es-ES" sz="2200" dirty="0" smtClean="0">
                <a:effectLst/>
              </a:rPr>
              <a:t>Insultar o desvalorizar al otro progenitor en presencia del hijo</a:t>
            </a:r>
          </a:p>
          <a:p>
            <a:r>
              <a:rPr lang="es-ES" sz="2200" dirty="0" smtClean="0">
                <a:effectLst/>
              </a:rPr>
              <a:t>Impedir el derecho de convivencia </a:t>
            </a:r>
          </a:p>
          <a:p>
            <a:r>
              <a:rPr lang="es-ES" sz="2200" dirty="0" smtClean="0">
                <a:effectLst/>
              </a:rPr>
              <a:t>Implicar al entorno familiar y amigos en el ataque al ex conyugue</a:t>
            </a:r>
          </a:p>
          <a:p>
            <a:r>
              <a:rPr lang="es-ES" sz="2200" dirty="0" smtClean="0">
                <a:effectLst/>
              </a:rPr>
              <a:t>Subestimar o ridiculizar los sentimientos de los niños hacia el otro progenitor</a:t>
            </a:r>
          </a:p>
          <a:p>
            <a:r>
              <a:rPr lang="es-ES" sz="2200" dirty="0" smtClean="0">
                <a:effectLst/>
              </a:rPr>
              <a:t>Incentivar o premiar la conducta despectiva y rechazo hacia el otro progenitor</a:t>
            </a:r>
          </a:p>
          <a:p>
            <a:r>
              <a:rPr lang="es-ES" sz="2200" dirty="0" smtClean="0">
                <a:effectLst/>
              </a:rPr>
              <a:t>Influir en los niños con mentiras</a:t>
            </a:r>
          </a:p>
          <a:p>
            <a:r>
              <a:rPr lang="es-ES" sz="2200" dirty="0" smtClean="0">
                <a:effectLst/>
              </a:rPr>
              <a:t>Uso de diálogos o frases propias del progenitor alienador </a:t>
            </a:r>
          </a:p>
          <a:p>
            <a:endParaRPr lang="es-ES" sz="2400" dirty="0">
              <a:effectLst/>
            </a:endParaRPr>
          </a:p>
          <a:p>
            <a:endParaRPr lang="es-ES" sz="1800" dirty="0"/>
          </a:p>
        </p:txBody>
      </p:sp>
    </p:spTree>
    <p:extLst>
      <p:ext uri="{BB962C8B-B14F-4D97-AF65-F5344CB8AC3E}">
        <p14:creationId xmlns:p14="http://schemas.microsoft.com/office/powerpoint/2010/main" val="9674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88640"/>
            <a:ext cx="8640960" cy="6552727"/>
          </a:xfrm>
        </p:spPr>
        <p:txBody>
          <a:bodyPr>
            <a:normAutofit/>
          </a:bodyPr>
          <a:lstStyle/>
          <a:p>
            <a:pPr marL="18288" indent="0">
              <a:buNone/>
            </a:pPr>
            <a:r>
              <a:rPr lang="es-ES" sz="2400" b="1" u="sng" dirty="0" smtClean="0"/>
              <a:t>Consecuencias</a:t>
            </a:r>
          </a:p>
          <a:p>
            <a:r>
              <a:rPr lang="es-ES" sz="2200" dirty="0" smtClean="0"/>
              <a:t>Trastornos </a:t>
            </a:r>
            <a:r>
              <a:rPr lang="es-ES" sz="2200" dirty="0"/>
              <a:t>de </a:t>
            </a:r>
            <a:r>
              <a:rPr lang="es-ES" sz="2200" dirty="0" smtClean="0"/>
              <a:t>ansiedad</a:t>
            </a:r>
            <a:endParaRPr lang="es-ES" sz="2200" dirty="0"/>
          </a:p>
          <a:p>
            <a:r>
              <a:rPr lang="es-ES" sz="2200" dirty="0" smtClean="0"/>
              <a:t>Trastornos </a:t>
            </a:r>
            <a:r>
              <a:rPr lang="es-ES" sz="2200" dirty="0"/>
              <a:t>en el sueño </a:t>
            </a:r>
            <a:endParaRPr lang="es-ES" sz="2200" dirty="0" smtClean="0"/>
          </a:p>
          <a:p>
            <a:r>
              <a:rPr lang="es-ES" sz="2200" dirty="0" smtClean="0"/>
              <a:t>Trastornos en </a:t>
            </a:r>
            <a:r>
              <a:rPr lang="es-ES" sz="2200" dirty="0"/>
              <a:t>la </a:t>
            </a:r>
            <a:r>
              <a:rPr lang="es-ES" sz="2200" dirty="0" smtClean="0"/>
              <a:t>alimentación</a:t>
            </a:r>
            <a:endParaRPr lang="es-ES" sz="2200" dirty="0"/>
          </a:p>
          <a:p>
            <a:r>
              <a:rPr lang="es-ES" sz="2200" dirty="0" smtClean="0"/>
              <a:t>Conducta agresiva</a:t>
            </a:r>
            <a:endParaRPr lang="es-ES" sz="2200" dirty="0"/>
          </a:p>
          <a:p>
            <a:r>
              <a:rPr lang="es-ES" sz="2200" dirty="0" smtClean="0"/>
              <a:t>Conducta </a:t>
            </a:r>
            <a:r>
              <a:rPr lang="es-ES" sz="2200" dirty="0"/>
              <a:t>de </a:t>
            </a:r>
            <a:r>
              <a:rPr lang="es-ES" sz="2200" dirty="0" smtClean="0"/>
              <a:t>evitación</a:t>
            </a:r>
            <a:endParaRPr lang="es-ES" sz="2200" dirty="0"/>
          </a:p>
          <a:p>
            <a:r>
              <a:rPr lang="es-ES" sz="2200" dirty="0"/>
              <a:t> </a:t>
            </a:r>
            <a:r>
              <a:rPr lang="es-ES" sz="2200" dirty="0" smtClean="0"/>
              <a:t>Dependencia </a:t>
            </a:r>
            <a:r>
              <a:rPr lang="es-ES" sz="2200" dirty="0"/>
              <a:t>emocional, cuando sienten miedo a ser abandonados por el progenitor con el que conviven, ya que saben, y así lo sienten, que su cariño está condicionado</a:t>
            </a:r>
            <a:r>
              <a:rPr lang="es-ES" sz="2200" dirty="0" smtClean="0"/>
              <a:t>.</a:t>
            </a:r>
            <a:endParaRPr lang="es-ES" sz="2200" dirty="0"/>
          </a:p>
          <a:p>
            <a:r>
              <a:rPr lang="es-ES" sz="2200" dirty="0" smtClean="0"/>
              <a:t>Dificultades </a:t>
            </a:r>
            <a:r>
              <a:rPr lang="es-ES" sz="2200" dirty="0"/>
              <a:t>en la expresión y comprensión de las emociones. </a:t>
            </a:r>
            <a:r>
              <a:rPr lang="es-ES" sz="2200" dirty="0" smtClean="0"/>
              <a:t>Carecen </a:t>
            </a:r>
            <a:r>
              <a:rPr lang="es-ES" sz="2200" dirty="0"/>
              <a:t>de capacidad empática y mantienen una actitud rígida ante los distintos puntos de vista que ofrezca </a:t>
            </a:r>
            <a:r>
              <a:rPr lang="es-ES" sz="2200" dirty="0" smtClean="0"/>
              <a:t>el </a:t>
            </a:r>
            <a:r>
              <a:rPr lang="es-ES" sz="2200" dirty="0"/>
              <a:t>progenitor rechazado.</a:t>
            </a:r>
          </a:p>
        </p:txBody>
      </p:sp>
      <p:pic>
        <p:nvPicPr>
          <p:cNvPr id="5122" name="Picture 2" descr="http://espanol.babycenter.com/blog/wp-content/uploads/2014/07/medium_83459629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6063"/>
            <a:ext cx="4572000" cy="330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2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endParaRPr lang="es-ES"/>
          </a:p>
        </p:txBody>
      </p:sp>
      <p:pic>
        <p:nvPicPr>
          <p:cNvPr id="3074" name="Picture 2" descr="https://mariarosa1971.files.wordpress.com/2012/07/s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36" y="188640"/>
            <a:ext cx="8496943" cy="637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035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879</TotalTime>
  <Words>815</Words>
  <Application>Microsoft Office PowerPoint</Application>
  <PresentationFormat>Presentación en pantalla (4:3)</PresentationFormat>
  <Paragraphs>137</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Elemental</vt:lpstr>
      <vt:lpstr>SÍNDROMES PSICOLÓGICOS</vt:lpstr>
      <vt:lpstr>SÍNDROME</vt:lpstr>
      <vt:lpstr> SÍNDROME DEL EMPERADOR</vt:lpstr>
      <vt:lpstr>Presentación de PowerPoint</vt:lpstr>
      <vt:lpstr>Presentación de PowerPoint</vt:lpstr>
      <vt:lpstr> SÍNDROME DE ALIENACIÓN PARENTAL</vt:lpstr>
      <vt:lpstr>Presentación de PowerPoint</vt:lpstr>
      <vt:lpstr>Presentación de PowerPoint</vt:lpstr>
      <vt:lpstr>Presentación de PowerPoint</vt:lpstr>
      <vt:lpstr> SÍNDROME DE PETER PAN</vt:lpstr>
      <vt:lpstr>Presentación de PowerPoint</vt:lpstr>
      <vt:lpstr>Presentación de PowerPoint</vt:lpstr>
      <vt:lpstr> SÍNDROME DE WENDY</vt:lpstr>
      <vt:lpstr>Presentación de PowerPoint</vt:lpstr>
      <vt:lpstr>INTERVENCIÓN: TERAPIA SISTÉMICA</vt:lpstr>
      <vt:lpstr>Presentación de PowerPoint</vt:lpstr>
      <vt:lpstr>Bibliografía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DEPRESIÓN EN LAS PERSONAS CON DISCAPACIDAD INTELECTUAL</dc:title>
  <dc:creator>hp</dc:creator>
  <cp:lastModifiedBy>hp</cp:lastModifiedBy>
  <cp:revision>54</cp:revision>
  <cp:lastPrinted>2015-07-03T09:36:51Z</cp:lastPrinted>
  <dcterms:created xsi:type="dcterms:W3CDTF">2014-12-16T10:34:36Z</dcterms:created>
  <dcterms:modified xsi:type="dcterms:W3CDTF">2015-07-04T12:42:36Z</dcterms:modified>
</cp:coreProperties>
</file>