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2214081-83BC-4670-960A-47796E074FF2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46464DE-BAEF-4192-82B5-22681747A53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4081-83BC-4670-960A-47796E074FF2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DE-BAEF-4192-82B5-22681747A53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4081-83BC-4670-960A-47796E074FF2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DE-BAEF-4192-82B5-22681747A53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2214081-83BC-4670-960A-47796E074FF2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DE-BAEF-4192-82B5-22681747A53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2214081-83BC-4670-960A-47796E074FF2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46464DE-BAEF-4192-82B5-22681747A53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2214081-83BC-4670-960A-47796E074FF2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46464DE-BAEF-4192-82B5-22681747A53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2214081-83BC-4670-960A-47796E074FF2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46464DE-BAEF-4192-82B5-22681747A53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4081-83BC-4670-960A-47796E074FF2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DE-BAEF-4192-82B5-22681747A53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2214081-83BC-4670-960A-47796E074FF2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46464DE-BAEF-4192-82B5-22681747A53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2214081-83BC-4670-960A-47796E074FF2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46464DE-BAEF-4192-82B5-22681747A53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2214081-83BC-4670-960A-47796E074FF2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46464DE-BAEF-4192-82B5-22681747A53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2214081-83BC-4670-960A-47796E074FF2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46464DE-BAEF-4192-82B5-22681747A53E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4797152"/>
            <a:ext cx="7920880" cy="1752600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 smtClean="0">
                <a:cs typeface="Times New Roman" pitchFamily="18" charset="0"/>
              </a:rPr>
              <a:t>Lic. Mery Alvarado Balderrama</a:t>
            </a:r>
            <a:endParaRPr lang="es-ES" sz="4000" b="1" dirty="0">
              <a:cs typeface="Times New Roman" pitchFamily="18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017177" y="8920"/>
            <a:ext cx="8062912" cy="2057673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SECUELAS PSICOLÓGICOS AFECTADOS EN LA DISTROFIA MUSCULAR DE DUCHENNE</a:t>
            </a:r>
            <a:endParaRPr lang="es-ES" dirty="0"/>
          </a:p>
        </p:txBody>
      </p:sp>
      <p:pic>
        <p:nvPicPr>
          <p:cNvPr id="5" name="4 Imagen" descr="E:\FABITO\R.B.C\LOGO EIFODEC.JPG"/>
          <p:cNvPicPr/>
          <p:nvPr/>
        </p:nvPicPr>
        <p:blipFill rotWithShape="1">
          <a:blip r:embed="rId2"/>
          <a:srcRect/>
          <a:stretch/>
        </p:blipFill>
        <p:spPr bwMode="auto">
          <a:xfrm>
            <a:off x="-35128" y="8920"/>
            <a:ext cx="1582791" cy="183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F:\LOGO LUZ PARA EL MUND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249" y="5733256"/>
            <a:ext cx="2304648" cy="108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36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/>
              <a:t>Ira </a:t>
            </a:r>
            <a:r>
              <a:rPr lang="es-ES" i="1" dirty="0"/>
              <a:t>mal dirigida</a:t>
            </a:r>
            <a:r>
              <a:rPr lang="es-ES" dirty="0"/>
              <a:t>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82808"/>
            <a:ext cx="5635662" cy="4975192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E</a:t>
            </a:r>
            <a:r>
              <a:rPr lang="es-ES" dirty="0" smtClean="0"/>
              <a:t>nojarse </a:t>
            </a:r>
            <a:r>
              <a:rPr lang="es-ES" dirty="0"/>
              <a:t>con el médico que hizo </a:t>
            </a:r>
            <a:r>
              <a:rPr lang="es-ES" dirty="0" smtClean="0"/>
              <a:t>el diagnóstico </a:t>
            </a:r>
            <a:r>
              <a:rPr lang="es-ES" dirty="0"/>
              <a:t>o los médicos que no lo hicieron </a:t>
            </a:r>
            <a:r>
              <a:rPr lang="es-ES" dirty="0" smtClean="0"/>
              <a:t>antes, </a:t>
            </a:r>
            <a:r>
              <a:rPr lang="es-ES" dirty="0"/>
              <a:t>o incluso contra un ser supremo </a:t>
            </a:r>
            <a:r>
              <a:rPr lang="es-ES"/>
              <a:t>que </a:t>
            </a:r>
            <a:r>
              <a:rPr lang="es-ES" smtClean="0"/>
              <a:t>permite </a:t>
            </a:r>
            <a:r>
              <a:rPr lang="es-ES" dirty="0" smtClean="0"/>
              <a:t>que </a:t>
            </a:r>
            <a:r>
              <a:rPr lang="es-ES" dirty="0"/>
              <a:t>ocurra una tragedia de este tipo. La ira también </a:t>
            </a:r>
            <a:r>
              <a:rPr lang="es-ES" dirty="0" smtClean="0"/>
              <a:t>puede dirigirse </a:t>
            </a:r>
            <a:r>
              <a:rPr lang="es-ES" dirty="0"/>
              <a:t>hacia sí mismos o hacia el cónyuge, </a:t>
            </a:r>
            <a:r>
              <a:rPr lang="es-ES" dirty="0" smtClean="0"/>
              <a:t>culpándolo por </a:t>
            </a:r>
            <a:r>
              <a:rPr lang="es-ES" dirty="0"/>
              <a:t>traer al mundo un niño con esta suerte.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9311" r="7459" b="10577"/>
          <a:stretch/>
        </p:blipFill>
        <p:spPr bwMode="auto">
          <a:xfrm>
            <a:off x="5635662" y="1844824"/>
            <a:ext cx="3508338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6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666526"/>
          </a:xfrm>
        </p:spPr>
        <p:txBody>
          <a:bodyPr>
            <a:normAutofit fontScale="90000"/>
          </a:bodyPr>
          <a:lstStyle/>
          <a:p>
            <a:r>
              <a:rPr lang="es-ES" dirty="0"/>
              <a:t>B</a:t>
            </a:r>
            <a:r>
              <a:rPr lang="es-ES" dirty="0" smtClean="0"/>
              <a:t>.- ATRIBUCIONES POCO REALISTAS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6491064" cy="4975192"/>
          </a:xfrm>
        </p:spPr>
        <p:txBody>
          <a:bodyPr>
            <a:normAutofit/>
          </a:bodyPr>
          <a:lstStyle/>
          <a:p>
            <a:r>
              <a:rPr lang="es-ES" dirty="0" smtClean="0"/>
              <a:t>A </a:t>
            </a:r>
            <a:r>
              <a:rPr lang="es-ES" dirty="0"/>
              <a:t>menudo los padres adquieren la convicción </a:t>
            </a:r>
            <a:r>
              <a:rPr lang="es-ES" dirty="0" smtClean="0"/>
              <a:t>supersticiosa de </a:t>
            </a:r>
            <a:r>
              <a:rPr lang="es-ES" dirty="0"/>
              <a:t>que la enfermedad de su hijo es un castigo por algo </a:t>
            </a:r>
            <a:r>
              <a:rPr lang="es-ES" dirty="0" smtClean="0"/>
              <a:t>que han </a:t>
            </a:r>
            <a:r>
              <a:rPr lang="es-ES" dirty="0"/>
              <a:t>hecho, generando pensamientos como </a:t>
            </a:r>
            <a:r>
              <a:rPr lang="es-ES" dirty="0" smtClean="0"/>
              <a:t>“¿en </a:t>
            </a:r>
            <a:r>
              <a:rPr lang="es-ES" dirty="0"/>
              <a:t>qué </a:t>
            </a:r>
            <a:r>
              <a:rPr lang="es-ES" dirty="0" smtClean="0"/>
              <a:t>fallamos para </a:t>
            </a:r>
            <a:r>
              <a:rPr lang="es-ES" dirty="0"/>
              <a:t>traer a este niño dañado al mundo?”, o “somos un </a:t>
            </a:r>
            <a:r>
              <a:rPr lang="es-ES" dirty="0" smtClean="0"/>
              <a:t>fracaso como </a:t>
            </a:r>
            <a:r>
              <a:rPr lang="es-ES" dirty="0"/>
              <a:t>padres”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9" t="7384" r="25914" b="6217"/>
          <a:stretch/>
        </p:blipFill>
        <p:spPr bwMode="auto">
          <a:xfrm>
            <a:off x="6787654" y="1910080"/>
            <a:ext cx="2356346" cy="389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7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80528" y="404664"/>
            <a:ext cx="6192688" cy="6453336"/>
          </a:xfrm>
        </p:spPr>
        <p:txBody>
          <a:bodyPr>
            <a:normAutofit/>
          </a:bodyPr>
          <a:lstStyle/>
          <a:p>
            <a:r>
              <a:rPr lang="es-ES" dirty="0"/>
              <a:t>También es probable que, debido a la naturaleza hereditaria </a:t>
            </a:r>
            <a:r>
              <a:rPr lang="es-ES" dirty="0" smtClean="0"/>
              <a:t>de la DMD, la </a:t>
            </a:r>
            <a:r>
              <a:rPr lang="es-ES" dirty="0"/>
              <a:t>madre comience </a:t>
            </a:r>
            <a:r>
              <a:rPr lang="es-ES" dirty="0" smtClean="0"/>
              <a:t>a experimentar</a:t>
            </a:r>
            <a:r>
              <a:rPr lang="es-ES" dirty="0"/>
              <a:t> </a:t>
            </a:r>
            <a:r>
              <a:rPr lang="es-ES" dirty="0" smtClean="0"/>
              <a:t>fuertes </a:t>
            </a:r>
            <a:r>
              <a:rPr lang="es-ES" dirty="0"/>
              <a:t>sentimientos </a:t>
            </a:r>
            <a:r>
              <a:rPr lang="es-ES" dirty="0" smtClean="0"/>
              <a:t>de culpa</a:t>
            </a:r>
            <a:r>
              <a:rPr lang="es-ES" dirty="0"/>
              <a:t>. </a:t>
            </a:r>
            <a:endParaRPr lang="es-ES" dirty="0" smtClean="0"/>
          </a:p>
          <a:p>
            <a:r>
              <a:rPr lang="es-ES" b="1" i="1" dirty="0" smtClean="0"/>
              <a:t>En </a:t>
            </a:r>
            <a:r>
              <a:rPr lang="es-ES" b="1" i="1" dirty="0"/>
              <a:t>este caso, la </a:t>
            </a:r>
            <a:r>
              <a:rPr lang="es-ES" b="1" i="1" dirty="0" err="1" smtClean="0"/>
              <a:t>reatribución</a:t>
            </a:r>
            <a:r>
              <a:rPr lang="es-ES" b="1" i="1" dirty="0"/>
              <a:t> </a:t>
            </a:r>
            <a:r>
              <a:rPr lang="es-ES" b="1" i="1" dirty="0" smtClean="0"/>
              <a:t>tiene </a:t>
            </a:r>
            <a:r>
              <a:rPr lang="es-ES" b="1" i="1" dirty="0"/>
              <a:t>que basarse en el hecho de que esta </a:t>
            </a:r>
            <a:r>
              <a:rPr lang="es-ES" b="1" i="1" dirty="0" smtClean="0"/>
              <a:t>distrofia </a:t>
            </a:r>
            <a:r>
              <a:rPr lang="es-ES" b="1" i="1" dirty="0"/>
              <a:t>es </a:t>
            </a:r>
            <a:r>
              <a:rPr lang="es-ES" b="1" i="1" dirty="0" smtClean="0"/>
              <a:t>una enfermedad </a:t>
            </a:r>
            <a:r>
              <a:rPr lang="es-ES" b="1" i="1" dirty="0"/>
              <a:t>genética, por lo que no implica </a:t>
            </a:r>
            <a:r>
              <a:rPr lang="es-ES" b="1" i="1" dirty="0" smtClean="0"/>
              <a:t>responsabilidades de </a:t>
            </a:r>
            <a:r>
              <a:rPr lang="es-ES" b="1" i="1" dirty="0"/>
              <a:t>ningún tipo.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" t="14480" r="4394" b="9634"/>
          <a:stretch/>
        </p:blipFill>
        <p:spPr bwMode="auto">
          <a:xfrm>
            <a:off x="5831632" y="1772816"/>
            <a:ext cx="3312368" cy="494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18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80720"/>
          </a:xfrm>
        </p:spPr>
        <p:txBody>
          <a:bodyPr>
            <a:normAutofit/>
          </a:bodyPr>
          <a:lstStyle/>
          <a:p>
            <a:r>
              <a:rPr lang="es-ES" dirty="0"/>
              <a:t>En general, los padres deben evitar el </a:t>
            </a:r>
            <a:r>
              <a:rPr lang="es-ES" dirty="0" smtClean="0"/>
              <a:t>sobre-proteccionismo,</a:t>
            </a:r>
            <a:r>
              <a:rPr lang="es-ES" dirty="0"/>
              <a:t> </a:t>
            </a:r>
            <a:r>
              <a:rPr lang="es-ES" dirty="0" smtClean="0"/>
              <a:t>fortaleciendo </a:t>
            </a:r>
            <a:r>
              <a:rPr lang="es-ES" dirty="0"/>
              <a:t>el sentido de independencia del niño, </a:t>
            </a:r>
            <a:r>
              <a:rPr lang="es-ES" dirty="0" smtClean="0"/>
              <a:t>dejando que </a:t>
            </a:r>
            <a:r>
              <a:rPr lang="es-ES" dirty="0"/>
              <a:t>desarrolle sus actividades lo “más natural posible”. </a:t>
            </a:r>
            <a:r>
              <a:rPr lang="es-ES" dirty="0" smtClean="0"/>
              <a:t>Esta forma </a:t>
            </a:r>
            <a:r>
              <a:rPr lang="es-ES" dirty="0"/>
              <a:t>de no intervención es un asunto de especial </a:t>
            </a:r>
            <a:r>
              <a:rPr lang="es-ES" dirty="0" smtClean="0"/>
              <a:t>importancia si </a:t>
            </a:r>
            <a:r>
              <a:rPr lang="es-ES" dirty="0"/>
              <a:t>lo que se desea es fomentar en el niño la </a:t>
            </a:r>
            <a:r>
              <a:rPr lang="es-ES" dirty="0" smtClean="0"/>
              <a:t>confianza </a:t>
            </a:r>
            <a:r>
              <a:rPr lang="es-ES" dirty="0"/>
              <a:t>en </a:t>
            </a:r>
            <a:r>
              <a:rPr lang="es-ES" dirty="0" smtClean="0"/>
              <a:t>sí mismo</a:t>
            </a:r>
            <a:r>
              <a:rPr lang="es-ES" dirty="0"/>
              <a:t>, ya que no puede evitar la dependencia física.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1"/>
            <a:ext cx="2843808" cy="238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65" y="4725144"/>
            <a:ext cx="2807535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98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9632"/>
            <a:ext cx="9127024" cy="4803744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Si el niño ya está haciendo tareas en la casa, es </a:t>
            </a:r>
            <a:r>
              <a:rPr lang="es-ES" dirty="0" smtClean="0"/>
              <a:t>recomendable que continúen. </a:t>
            </a:r>
          </a:p>
          <a:p>
            <a:r>
              <a:rPr lang="es-ES" dirty="0" smtClean="0"/>
              <a:t>El pequeño con DMD está </a:t>
            </a:r>
            <a:r>
              <a:rPr lang="es-ES" dirty="0"/>
              <a:t>justo en la edad </a:t>
            </a:r>
            <a:r>
              <a:rPr lang="es-ES" dirty="0" smtClean="0"/>
              <a:t>en que </a:t>
            </a:r>
            <a:r>
              <a:rPr lang="es-ES" dirty="0"/>
              <a:t>otros niños comienzan a dejar de depender de la madre </a:t>
            </a:r>
            <a:r>
              <a:rPr lang="es-ES" dirty="0" smtClean="0"/>
              <a:t>y a </a:t>
            </a:r>
            <a:r>
              <a:rPr lang="es-ES" dirty="0"/>
              <a:t>realizar actividades de “adultos”, como abrocharse la </a:t>
            </a:r>
            <a:r>
              <a:rPr lang="es-ES" dirty="0" smtClean="0"/>
              <a:t>ropa, amarrarse </a:t>
            </a:r>
            <a:r>
              <a:rPr lang="es-ES" dirty="0"/>
              <a:t>los zapatos y explorar el mundo por sí solos. </a:t>
            </a:r>
            <a:r>
              <a:rPr lang="es-ES" dirty="0" smtClean="0"/>
              <a:t>El niño </a:t>
            </a:r>
            <a:r>
              <a:rPr lang="es-ES" dirty="0"/>
              <a:t>con </a:t>
            </a:r>
            <a:r>
              <a:rPr lang="es-ES" dirty="0" smtClean="0"/>
              <a:t>distrofia muscular neuromuscular progresiva </a:t>
            </a:r>
            <a:r>
              <a:rPr lang="es-ES" dirty="0"/>
              <a:t>tiene la misma necesidad de despegarse de </a:t>
            </a:r>
            <a:r>
              <a:rPr lang="es-ES" dirty="0" smtClean="0"/>
              <a:t>su madre</a:t>
            </a:r>
            <a:r>
              <a:rPr lang="es-ES" dirty="0"/>
              <a:t>, pero es más dependiente de ella físicamente.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7" t="4839" r="4549" b="8049"/>
          <a:stretch/>
        </p:blipFill>
        <p:spPr bwMode="auto">
          <a:xfrm>
            <a:off x="6516216" y="4115444"/>
            <a:ext cx="2610808" cy="274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8" t="12304"/>
          <a:stretch/>
        </p:blipFill>
        <p:spPr bwMode="auto">
          <a:xfrm>
            <a:off x="0" y="4502551"/>
            <a:ext cx="2041664" cy="235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8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624"/>
            <a:ext cx="5075609" cy="676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308304" y="44624"/>
            <a:ext cx="1584176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</a:t>
            </a:r>
          </a:p>
          <a:p>
            <a:pPr algn="ctr"/>
            <a:r>
              <a:rPr lang="es-E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</a:t>
            </a:r>
          </a:p>
          <a:p>
            <a:pPr algn="ctr"/>
            <a:r>
              <a:rPr lang="es-E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</a:t>
            </a:r>
          </a:p>
          <a:p>
            <a:pPr algn="ctr"/>
            <a:r>
              <a:rPr lang="es-E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</a:t>
            </a:r>
          </a:p>
          <a:p>
            <a:pPr algn="ctr"/>
            <a:r>
              <a:rPr lang="es-E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</a:p>
          <a:p>
            <a:pPr algn="ctr"/>
            <a:r>
              <a:rPr lang="es-E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</a:t>
            </a:r>
          </a:p>
          <a:p>
            <a:pPr algn="ctr"/>
            <a:r>
              <a:rPr lang="es-ES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</a:t>
            </a:r>
            <a:endParaRPr lang="es-ES" sz="6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9904" y="413048"/>
            <a:ext cx="1584176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</a:t>
            </a:r>
          </a:p>
          <a:p>
            <a:pPr algn="ctr"/>
            <a:r>
              <a:rPr lang="es-E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</a:t>
            </a:r>
          </a:p>
          <a:p>
            <a:pPr algn="ctr"/>
            <a:r>
              <a:rPr lang="es-ES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</a:t>
            </a:r>
          </a:p>
          <a:p>
            <a:pPr algn="ctr"/>
            <a:r>
              <a:rPr lang="es-E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</a:t>
            </a:r>
          </a:p>
          <a:p>
            <a:pPr algn="ctr"/>
            <a:r>
              <a:rPr lang="es-ES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</a:t>
            </a:r>
          </a:p>
          <a:p>
            <a:pPr algn="ctr"/>
            <a:r>
              <a:rPr lang="es-ES" sz="6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834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1.- DISTROFIA MUS. “DUCHENNE”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82808"/>
            <a:ext cx="4499992" cy="497519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s-ES" dirty="0"/>
              <a:t>Es un trastorno hereditario caracterizado por</a:t>
            </a:r>
          </a:p>
          <a:p>
            <a:r>
              <a:rPr lang="es-ES" dirty="0"/>
              <a:t>debilidad muscular rápidamente progresiva de las piernas </a:t>
            </a:r>
            <a:r>
              <a:rPr lang="es-ES" dirty="0" smtClean="0"/>
              <a:t>y la </a:t>
            </a:r>
            <a:r>
              <a:rPr lang="es-ES" dirty="0"/>
              <a:t>pelvis, que afecta posteriormente a todo el cuerpo.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131" y="2747645"/>
            <a:ext cx="46577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01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2.- CAUSAS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82808"/>
            <a:ext cx="5256584" cy="4786552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Causa idiopática (desconocida)</a:t>
            </a:r>
          </a:p>
          <a:p>
            <a:r>
              <a:rPr lang="es-ES" dirty="0" smtClean="0"/>
              <a:t>Sospechas hereditarias (23 pares)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i="1" dirty="0" err="1" smtClean="0"/>
              <a:t>Distrofina</a:t>
            </a:r>
            <a:r>
              <a:rPr lang="es-ES" i="1" dirty="0" smtClean="0"/>
              <a:t> es una proteínas ubicada </a:t>
            </a:r>
            <a:r>
              <a:rPr lang="es-ES" i="1" dirty="0"/>
              <a:t>a lo largo de </a:t>
            </a:r>
            <a:r>
              <a:rPr lang="es-ES" i="1" dirty="0" smtClean="0"/>
              <a:t>la membrana </a:t>
            </a:r>
            <a:r>
              <a:rPr lang="es-ES" i="1" dirty="0"/>
              <a:t>que rodea cada </a:t>
            </a:r>
            <a:r>
              <a:rPr lang="es-ES" i="1" dirty="0" smtClean="0"/>
              <a:t>fibra, </a:t>
            </a:r>
            <a:r>
              <a:rPr lang="es-ES" i="1" dirty="0"/>
              <a:t>ayuda a mantener a </a:t>
            </a:r>
            <a:r>
              <a:rPr lang="es-ES" i="1" dirty="0" smtClean="0"/>
              <a:t>las células </a:t>
            </a:r>
            <a:r>
              <a:rPr lang="es-ES" i="1" dirty="0"/>
              <a:t>musculares </a:t>
            </a:r>
            <a:r>
              <a:rPr lang="es-ES" i="1" dirty="0" smtClean="0"/>
              <a:t>funcionen </a:t>
            </a:r>
            <a:r>
              <a:rPr lang="es-ES" i="1" dirty="0"/>
              <a:t>adecuadamente.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4" t="25200" r="32333" b="17556"/>
          <a:stretch/>
        </p:blipFill>
        <p:spPr bwMode="auto">
          <a:xfrm>
            <a:off x="7020272" y="0"/>
            <a:ext cx="2108944" cy="202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43485"/>
            <a:ext cx="2091392" cy="208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28" y="2098228"/>
            <a:ext cx="3564136" cy="255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0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3.- SÍNTOMAS Y SIGNOS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03848" y="2286000"/>
            <a:ext cx="5940152" cy="4572000"/>
          </a:xfrm>
        </p:spPr>
        <p:txBody>
          <a:bodyPr>
            <a:normAutofit/>
          </a:bodyPr>
          <a:lstStyle/>
          <a:p>
            <a:r>
              <a:rPr lang="es-ES" dirty="0" smtClean="0"/>
              <a:t>Generalmente no </a:t>
            </a:r>
            <a:r>
              <a:rPr lang="es-ES" dirty="0"/>
              <a:t>es </a:t>
            </a:r>
            <a:r>
              <a:rPr lang="es-ES" dirty="0" smtClean="0"/>
              <a:t>doloroso.</a:t>
            </a:r>
          </a:p>
          <a:p>
            <a:r>
              <a:rPr lang="es-ES" dirty="0" smtClean="0"/>
              <a:t>Algunas personas refieren calambres</a:t>
            </a:r>
            <a:r>
              <a:rPr lang="es-ES" dirty="0"/>
              <a:t> </a:t>
            </a:r>
            <a:r>
              <a:rPr lang="es-ES" dirty="0" smtClean="0"/>
              <a:t>musculares</a:t>
            </a:r>
          </a:p>
          <a:p>
            <a:r>
              <a:rPr lang="es-ES" dirty="0"/>
              <a:t>Hay debilidad muscular progresiva de las </a:t>
            </a:r>
            <a:r>
              <a:rPr lang="es-ES" dirty="0" smtClean="0"/>
              <a:t>piernas, pelvis, brazos y etc.</a:t>
            </a:r>
            <a:endParaRPr lang="es-ES" dirty="0"/>
          </a:p>
          <a:p>
            <a:r>
              <a:rPr lang="es-ES" dirty="0" smtClean="0"/>
              <a:t>Se </a:t>
            </a:r>
            <a:r>
              <a:rPr lang="es-ES" dirty="0"/>
              <a:t>asocia con una pérdida de la masa muscular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0" r="7159"/>
          <a:stretch/>
        </p:blipFill>
        <p:spPr bwMode="auto">
          <a:xfrm>
            <a:off x="24655" y="2996952"/>
            <a:ext cx="3251201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5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4.- CUADRO RESUMEN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3" t="50800" r="23333" b="17911"/>
          <a:stretch/>
        </p:blipFill>
        <p:spPr bwMode="auto">
          <a:xfrm>
            <a:off x="467544" y="2492896"/>
            <a:ext cx="792088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1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5.- ASPECTO PSICOLÓGICO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56" y="2248064"/>
            <a:ext cx="8856984" cy="4608512"/>
          </a:xfrm>
        </p:spPr>
        <p:txBody>
          <a:bodyPr>
            <a:normAutofit fontScale="85000" lnSpcReduction="10000"/>
          </a:bodyPr>
          <a:lstStyle/>
          <a:p>
            <a:pPr marL="64008" indent="0">
              <a:buNone/>
            </a:pPr>
            <a:endParaRPr lang="es-ES" b="1" dirty="0"/>
          </a:p>
          <a:p>
            <a:pPr marL="64008" indent="0">
              <a:buNone/>
            </a:pPr>
            <a:r>
              <a:rPr lang="es-ES" dirty="0"/>
              <a:t>Debido a las características de la enfermedad, será muy </a:t>
            </a:r>
            <a:r>
              <a:rPr lang="es-ES" dirty="0" smtClean="0"/>
              <a:t>difícil para </a:t>
            </a:r>
            <a:r>
              <a:rPr lang="es-ES" dirty="0"/>
              <a:t>el niño y su familia aceptar el continuo aumento de </a:t>
            </a:r>
            <a:r>
              <a:rPr lang="es-ES" dirty="0" smtClean="0"/>
              <a:t>la debilidad </a:t>
            </a:r>
            <a:r>
              <a:rPr lang="es-ES" dirty="0"/>
              <a:t>y la falta de un tratamiento efectivo. La </a:t>
            </a:r>
            <a:r>
              <a:rPr lang="es-ES" dirty="0" smtClean="0"/>
              <a:t>asistencia y </a:t>
            </a:r>
            <a:r>
              <a:rPr lang="es-ES" dirty="0"/>
              <a:t>los consejos amistosos de los promotores de salud </a:t>
            </a:r>
            <a:r>
              <a:rPr lang="es-ES" dirty="0" smtClean="0"/>
              <a:t> </a:t>
            </a:r>
            <a:r>
              <a:rPr lang="es-ES" dirty="0"/>
              <a:t>pueden ser de gran </a:t>
            </a:r>
            <a:r>
              <a:rPr lang="es-ES" dirty="0" smtClean="0"/>
              <a:t>ayuda. En </a:t>
            </a:r>
            <a:r>
              <a:rPr lang="es-ES" dirty="0"/>
              <a:t>general el apoyo psicológico se centra en facilitar </a:t>
            </a:r>
            <a:r>
              <a:rPr lang="es-ES" dirty="0" smtClean="0"/>
              <a:t>esta aceptación</a:t>
            </a:r>
            <a:r>
              <a:rPr lang="es-ES" dirty="0"/>
              <a:t>, tanto por parte del niño como por la familia. </a:t>
            </a:r>
            <a:r>
              <a:rPr lang="es-ES" dirty="0" smtClean="0"/>
              <a:t>La meta</a:t>
            </a:r>
            <a:r>
              <a:rPr lang="es-ES" dirty="0"/>
              <a:t>, tanto de la familia como la del psicólogo es ayudar </a:t>
            </a:r>
            <a:r>
              <a:rPr lang="es-ES" dirty="0" smtClean="0"/>
              <a:t>al niño </a:t>
            </a:r>
            <a:r>
              <a:rPr lang="es-ES" dirty="0"/>
              <a:t>a estar lo más activo y feliz que sea posible y a </a:t>
            </a:r>
            <a:r>
              <a:rPr lang="es-ES" dirty="0" smtClean="0"/>
              <a:t>adaptarse a </a:t>
            </a:r>
            <a:r>
              <a:rPr lang="es-ES" dirty="0"/>
              <a:t>sus crecientes limitaciones.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52736"/>
            <a:ext cx="2292719" cy="15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2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A.- Ansiedad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340768"/>
            <a:ext cx="4248472" cy="532859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s-ES" dirty="0" smtClean="0"/>
              <a:t>Cuando </a:t>
            </a:r>
            <a:r>
              <a:rPr lang="es-ES" dirty="0"/>
              <a:t>una persona se enfrenta a un problema serio sin </a:t>
            </a:r>
            <a:r>
              <a:rPr lang="es-ES" dirty="0" smtClean="0"/>
              <a:t>contar con </a:t>
            </a:r>
            <a:r>
              <a:rPr lang="es-ES" dirty="0"/>
              <a:t>los recursos necesarios para solucionarlo, el </a:t>
            </a:r>
            <a:r>
              <a:rPr lang="es-ES" dirty="0" smtClean="0"/>
              <a:t>resultado es </a:t>
            </a:r>
            <a:r>
              <a:rPr lang="es-ES" dirty="0"/>
              <a:t>una intensa ansiedad. La gente maneja esta ansiedad </a:t>
            </a:r>
            <a:r>
              <a:rPr lang="es-ES" dirty="0" smtClean="0"/>
              <a:t>de diferentes maneras</a:t>
            </a:r>
            <a:r>
              <a:rPr lang="es-ES" dirty="0"/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7" r="9710"/>
          <a:stretch/>
        </p:blipFill>
        <p:spPr bwMode="auto">
          <a:xfrm>
            <a:off x="4803251" y="2060848"/>
            <a:ext cx="4308205" cy="418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84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/>
              <a:t>Distorsión </a:t>
            </a:r>
            <a:r>
              <a:rPr lang="es-ES" i="1" dirty="0"/>
              <a:t>de la situación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44008" y="2060848"/>
            <a:ext cx="4330824" cy="4572000"/>
          </a:xfrm>
        </p:spPr>
        <p:txBody>
          <a:bodyPr>
            <a:normAutofit/>
          </a:bodyPr>
          <a:lstStyle/>
          <a:p>
            <a:r>
              <a:rPr lang="es-ES" i="1" dirty="0"/>
              <a:t>P</a:t>
            </a:r>
            <a:r>
              <a:rPr lang="es-ES" i="1" dirty="0" smtClean="0"/>
              <a:t>ara </a:t>
            </a:r>
            <a:r>
              <a:rPr lang="es-ES" i="1" dirty="0"/>
              <a:t>aliviar su </a:t>
            </a:r>
            <a:r>
              <a:rPr lang="es-ES" i="1" dirty="0" smtClean="0"/>
              <a:t>angustia </a:t>
            </a:r>
            <a:r>
              <a:rPr lang="es-ES" dirty="0" smtClean="0"/>
              <a:t>a veces </a:t>
            </a:r>
            <a:r>
              <a:rPr lang="es-ES" dirty="0"/>
              <a:t>a los padres les cuesta semanas o meses aceptar el diagnóstico de una enfermedad neuromuscular progresiva.</a:t>
            </a:r>
          </a:p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79"/>
            <a:ext cx="4143469" cy="375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6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67494"/>
            <a:ext cx="8856984" cy="1399032"/>
          </a:xfrm>
        </p:spPr>
        <p:txBody>
          <a:bodyPr/>
          <a:lstStyle/>
          <a:p>
            <a:r>
              <a:rPr lang="es-ES" i="1" dirty="0" smtClean="0"/>
              <a:t>Negación </a:t>
            </a:r>
            <a:r>
              <a:rPr lang="es-ES" i="1" dirty="0"/>
              <a:t>de la situación: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4258816" cy="4572000"/>
          </a:xfrm>
        </p:spPr>
        <p:txBody>
          <a:bodyPr/>
          <a:lstStyle/>
          <a:p>
            <a:r>
              <a:rPr lang="es-ES" dirty="0"/>
              <a:t>A</a:t>
            </a:r>
            <a:r>
              <a:rPr lang="es-ES" dirty="0" smtClean="0"/>
              <a:t>l </a:t>
            </a:r>
            <a:r>
              <a:rPr lang="es-ES" dirty="0"/>
              <a:t>evadirse de la realidad la gente trata de evitar sentimientos dolorosos, negándose a aceptar la </a:t>
            </a:r>
            <a:r>
              <a:rPr lang="es-ES" dirty="0" smtClean="0"/>
              <a:t>verdad y la realidad.</a:t>
            </a:r>
            <a:endParaRPr lang="es-ES" dirty="0"/>
          </a:p>
          <a:p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9" t="14069" r="10040" b="23403"/>
          <a:stretch/>
        </p:blipFill>
        <p:spPr bwMode="auto">
          <a:xfrm>
            <a:off x="4919999" y="4011779"/>
            <a:ext cx="4222825" cy="28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5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361</TotalTime>
  <Words>661</Words>
  <Application>Microsoft Office PowerPoint</Application>
  <PresentationFormat>Presentación en pantalla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Brío</vt:lpstr>
      <vt:lpstr>SECUELAS PSICOLÓGICOS AFECTADOS EN LA DISTROFIA MUSCULAR DE DUCHENNE</vt:lpstr>
      <vt:lpstr>1.- DISTROFIA MUS. “DUCHENNE”</vt:lpstr>
      <vt:lpstr>2.- CAUSAS</vt:lpstr>
      <vt:lpstr>3.- SÍNTOMAS Y SIGNOS </vt:lpstr>
      <vt:lpstr>4.- CUADRO RESUMEN</vt:lpstr>
      <vt:lpstr>5.- ASPECTO PSICOLÓGICO </vt:lpstr>
      <vt:lpstr>A.- Ansiedad </vt:lpstr>
      <vt:lpstr>Distorsión de la situación </vt:lpstr>
      <vt:lpstr>Negación de la situación: </vt:lpstr>
      <vt:lpstr>Ira mal dirigida: </vt:lpstr>
      <vt:lpstr>B.- ATRIBUCIONES POCO REALISTAS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OBJETIVOS TERAPÉUTICOS EN DISTROFIA MUSCULAR DE “DUCHENNE”</dc:title>
  <dc:creator>GIGABIT</dc:creator>
  <cp:lastModifiedBy>GIGABIT</cp:lastModifiedBy>
  <cp:revision>27</cp:revision>
  <dcterms:created xsi:type="dcterms:W3CDTF">2018-01-27T17:04:07Z</dcterms:created>
  <dcterms:modified xsi:type="dcterms:W3CDTF">2018-01-30T14:53:45Z</dcterms:modified>
</cp:coreProperties>
</file>