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77" r:id="rId3"/>
    <p:sldId id="278" r:id="rId4"/>
    <p:sldId id="279" r:id="rId5"/>
    <p:sldId id="264" r:id="rId6"/>
    <p:sldId id="258" r:id="rId7"/>
    <p:sldId id="280" r:id="rId8"/>
    <p:sldId id="270" r:id="rId9"/>
    <p:sldId id="272" r:id="rId10"/>
    <p:sldId id="274" r:id="rId11"/>
    <p:sldId id="284" r:id="rId12"/>
    <p:sldId id="285" r:id="rId13"/>
    <p:sldId id="265" r:id="rId14"/>
    <p:sldId id="269" r:id="rId15"/>
    <p:sldId id="276" r:id="rId16"/>
    <p:sldId id="286" r:id="rId17"/>
    <p:sldId id="288" r:id="rId18"/>
    <p:sldId id="257" r:id="rId19"/>
    <p:sldId id="259" r:id="rId20"/>
    <p:sldId id="261" r:id="rId21"/>
    <p:sldId id="263" r:id="rId22"/>
    <p:sldId id="262" r:id="rId23"/>
    <p:sldId id="260" r:id="rId24"/>
    <p:sldId id="287" r:id="rId25"/>
    <p:sldId id="268" r:id="rId26"/>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dor" initials="A" lastIdx="1" clrIdx="0">
    <p:extLst>
      <p:ext uri="{19B8F6BF-5375-455C-9EA6-DF929625EA0E}">
        <p15:presenceInfo xmlns:p15="http://schemas.microsoft.com/office/powerpoint/2012/main" userId="Administrad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78083A-891D-4F52-B1D7-00F4F5D8C99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BO"/>
          </a:p>
        </p:txBody>
      </p:sp>
      <p:sp>
        <p:nvSpPr>
          <p:cNvPr id="3" name="Subtítulo 2">
            <a:extLst>
              <a:ext uri="{FF2B5EF4-FFF2-40B4-BE49-F238E27FC236}">
                <a16:creationId xmlns:a16="http://schemas.microsoft.com/office/drawing/2014/main" id="{B5CD7CC9-305D-4942-9453-8BED243A6B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BO"/>
          </a:p>
        </p:txBody>
      </p:sp>
      <p:sp>
        <p:nvSpPr>
          <p:cNvPr id="4" name="Marcador de fecha 3">
            <a:extLst>
              <a:ext uri="{FF2B5EF4-FFF2-40B4-BE49-F238E27FC236}">
                <a16:creationId xmlns:a16="http://schemas.microsoft.com/office/drawing/2014/main" id="{5626937F-F1F9-4314-A091-BF2FC50C0B34}"/>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D6C24E4C-F6C8-41D7-8515-A45A785FE149}"/>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A54BBA1F-152C-4A4E-9F43-8885D95731D9}"/>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195187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663EA-CF57-4594-9F48-12AF0D4C5981}"/>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E4B8B2E2-1B39-486F-8571-13107667A5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A114BB7C-3F84-4F38-8721-88FF75283338}"/>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94A641EE-04EA-48EC-A090-5FB6ED0DDFC6}"/>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1F83C19D-A3A9-4DCF-9B2E-850A0B230831}"/>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262550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A59B94-B024-4680-BF32-04EF26E8D5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BO"/>
          </a:p>
        </p:txBody>
      </p:sp>
      <p:sp>
        <p:nvSpPr>
          <p:cNvPr id="3" name="Marcador de texto vertical 2">
            <a:extLst>
              <a:ext uri="{FF2B5EF4-FFF2-40B4-BE49-F238E27FC236}">
                <a16:creationId xmlns:a16="http://schemas.microsoft.com/office/drawing/2014/main" id="{D3FCB5DE-DE77-4D0A-B838-AF2464F0BB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3F0A4ED0-3282-4AE5-9452-5C6507C53290}"/>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D3AD6008-4CFC-49D7-BC8C-A57DBD293D75}"/>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2215D8DB-D2FB-4FF3-A73D-977F86AAFB45}"/>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379077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A200E-88BA-40C4-B942-0D1186D29197}"/>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9D8C8F4A-532E-4F78-87C2-EF7661241B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92DB1B41-6B93-4ADF-A8D5-E141962E8F48}"/>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6C254803-89EB-4625-81EC-9B09CEB09FCF}"/>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57C33D5E-B4C9-41BA-A463-2A4301F4E7CA}"/>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125629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09333E-1300-4714-B312-76FD44BBB49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0DBDD787-A6A7-4858-8724-96172A5F6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58FE2D0-6A3C-4F07-82A1-8EBFC09D4279}"/>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1CD5781D-390B-42E0-8963-8B2364E672B2}"/>
              </a:ext>
            </a:extLst>
          </p:cNvPr>
          <p:cNvSpPr>
            <a:spLocks noGrp="1"/>
          </p:cNvSpPr>
          <p:nvPr>
            <p:ph type="ftr" sz="quarter" idx="11"/>
          </p:nvPr>
        </p:nvSpPr>
        <p:spPr/>
        <p:txBody>
          <a:bodyPr/>
          <a:lstStyle/>
          <a:p>
            <a:endParaRPr lang="es-BO"/>
          </a:p>
        </p:txBody>
      </p:sp>
      <p:sp>
        <p:nvSpPr>
          <p:cNvPr id="6" name="Marcador de número de diapositiva 5">
            <a:extLst>
              <a:ext uri="{FF2B5EF4-FFF2-40B4-BE49-F238E27FC236}">
                <a16:creationId xmlns:a16="http://schemas.microsoft.com/office/drawing/2014/main" id="{5E21A807-F0B9-4B6D-A358-EAC5D6399F9A}"/>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322306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457CC-D888-44D8-9644-FBCCE46F4BB8}"/>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BD71300F-AD5D-4483-A939-7BBC49CD77B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contenido 3">
            <a:extLst>
              <a:ext uri="{FF2B5EF4-FFF2-40B4-BE49-F238E27FC236}">
                <a16:creationId xmlns:a16="http://schemas.microsoft.com/office/drawing/2014/main" id="{B2723C16-C692-4CD1-95C9-DD473BBB96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fecha 4">
            <a:extLst>
              <a:ext uri="{FF2B5EF4-FFF2-40B4-BE49-F238E27FC236}">
                <a16:creationId xmlns:a16="http://schemas.microsoft.com/office/drawing/2014/main" id="{4CE2772E-6099-40AD-A773-5A32C175FA40}"/>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6" name="Marcador de pie de página 5">
            <a:extLst>
              <a:ext uri="{FF2B5EF4-FFF2-40B4-BE49-F238E27FC236}">
                <a16:creationId xmlns:a16="http://schemas.microsoft.com/office/drawing/2014/main" id="{88A0AD30-821C-423A-B829-D323234AF435}"/>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F1E0E379-A774-4668-96C4-FB2FCE393857}"/>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402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00847-B0E7-4506-A9A6-165971C4CFA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030FB0C9-3A76-49F2-9386-C3FA76318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DD2DB82-32E3-4055-B21F-6C61F0B65B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5" name="Marcador de texto 4">
            <a:extLst>
              <a:ext uri="{FF2B5EF4-FFF2-40B4-BE49-F238E27FC236}">
                <a16:creationId xmlns:a16="http://schemas.microsoft.com/office/drawing/2014/main" id="{C55A0F8F-ACEF-4BF4-8A2B-94B856A26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5E60B4-7775-450F-ACF4-C6A6E48F08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7" name="Marcador de fecha 6">
            <a:extLst>
              <a:ext uri="{FF2B5EF4-FFF2-40B4-BE49-F238E27FC236}">
                <a16:creationId xmlns:a16="http://schemas.microsoft.com/office/drawing/2014/main" id="{AFB28DB7-2863-417E-8A0B-752D26A8D71D}"/>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8" name="Marcador de pie de página 7">
            <a:extLst>
              <a:ext uri="{FF2B5EF4-FFF2-40B4-BE49-F238E27FC236}">
                <a16:creationId xmlns:a16="http://schemas.microsoft.com/office/drawing/2014/main" id="{F6C10952-6396-4E2E-99EC-55425EBC0810}"/>
              </a:ext>
            </a:extLst>
          </p:cNvPr>
          <p:cNvSpPr>
            <a:spLocks noGrp="1"/>
          </p:cNvSpPr>
          <p:nvPr>
            <p:ph type="ftr" sz="quarter" idx="11"/>
          </p:nvPr>
        </p:nvSpPr>
        <p:spPr/>
        <p:txBody>
          <a:bodyPr/>
          <a:lstStyle/>
          <a:p>
            <a:endParaRPr lang="es-BO"/>
          </a:p>
        </p:txBody>
      </p:sp>
      <p:sp>
        <p:nvSpPr>
          <p:cNvPr id="9" name="Marcador de número de diapositiva 8">
            <a:extLst>
              <a:ext uri="{FF2B5EF4-FFF2-40B4-BE49-F238E27FC236}">
                <a16:creationId xmlns:a16="http://schemas.microsoft.com/office/drawing/2014/main" id="{98BB6346-6D48-4552-B65F-F404463BB81A}"/>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253107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3616C2-FF1B-44BB-9DB9-F9982DF0673B}"/>
              </a:ext>
            </a:extLst>
          </p:cNvPr>
          <p:cNvSpPr>
            <a:spLocks noGrp="1"/>
          </p:cNvSpPr>
          <p:nvPr>
            <p:ph type="title"/>
          </p:nvPr>
        </p:nvSpPr>
        <p:spPr/>
        <p:txBody>
          <a:bodyPr/>
          <a:lstStyle/>
          <a:p>
            <a:r>
              <a:rPr lang="es-ES"/>
              <a:t>Haga clic para modificar el estilo de título del patrón</a:t>
            </a:r>
            <a:endParaRPr lang="es-BO"/>
          </a:p>
        </p:txBody>
      </p:sp>
      <p:sp>
        <p:nvSpPr>
          <p:cNvPr id="3" name="Marcador de fecha 2">
            <a:extLst>
              <a:ext uri="{FF2B5EF4-FFF2-40B4-BE49-F238E27FC236}">
                <a16:creationId xmlns:a16="http://schemas.microsoft.com/office/drawing/2014/main" id="{1A6379EE-486E-42DB-8435-879F05B94B11}"/>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4" name="Marcador de pie de página 3">
            <a:extLst>
              <a:ext uri="{FF2B5EF4-FFF2-40B4-BE49-F238E27FC236}">
                <a16:creationId xmlns:a16="http://schemas.microsoft.com/office/drawing/2014/main" id="{A416ECE1-F256-4699-B24D-78B7B66331D0}"/>
              </a:ext>
            </a:extLst>
          </p:cNvPr>
          <p:cNvSpPr>
            <a:spLocks noGrp="1"/>
          </p:cNvSpPr>
          <p:nvPr>
            <p:ph type="ftr" sz="quarter" idx="11"/>
          </p:nvPr>
        </p:nvSpPr>
        <p:spPr/>
        <p:txBody>
          <a:bodyPr/>
          <a:lstStyle/>
          <a:p>
            <a:endParaRPr lang="es-BO"/>
          </a:p>
        </p:txBody>
      </p:sp>
      <p:sp>
        <p:nvSpPr>
          <p:cNvPr id="5" name="Marcador de número de diapositiva 4">
            <a:extLst>
              <a:ext uri="{FF2B5EF4-FFF2-40B4-BE49-F238E27FC236}">
                <a16:creationId xmlns:a16="http://schemas.microsoft.com/office/drawing/2014/main" id="{544A9C58-46D4-4016-873D-8F326BE02560}"/>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219212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AE4510-5A7B-441B-BB1A-A03AE55AE08D}"/>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3" name="Marcador de pie de página 2">
            <a:extLst>
              <a:ext uri="{FF2B5EF4-FFF2-40B4-BE49-F238E27FC236}">
                <a16:creationId xmlns:a16="http://schemas.microsoft.com/office/drawing/2014/main" id="{F17ABA18-8037-49A1-9A6F-93C4DB82348C}"/>
              </a:ext>
            </a:extLst>
          </p:cNvPr>
          <p:cNvSpPr>
            <a:spLocks noGrp="1"/>
          </p:cNvSpPr>
          <p:nvPr>
            <p:ph type="ftr" sz="quarter" idx="11"/>
          </p:nvPr>
        </p:nvSpPr>
        <p:spPr/>
        <p:txBody>
          <a:bodyPr/>
          <a:lstStyle/>
          <a:p>
            <a:endParaRPr lang="es-BO"/>
          </a:p>
        </p:txBody>
      </p:sp>
      <p:sp>
        <p:nvSpPr>
          <p:cNvPr id="4" name="Marcador de número de diapositiva 3">
            <a:extLst>
              <a:ext uri="{FF2B5EF4-FFF2-40B4-BE49-F238E27FC236}">
                <a16:creationId xmlns:a16="http://schemas.microsoft.com/office/drawing/2014/main" id="{7A5A6BB9-9E5B-4E32-8245-2709008923BD}"/>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168309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1DC435-03B1-4412-B81B-1F7247B66C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contenido 2">
            <a:extLst>
              <a:ext uri="{FF2B5EF4-FFF2-40B4-BE49-F238E27FC236}">
                <a16:creationId xmlns:a16="http://schemas.microsoft.com/office/drawing/2014/main" id="{9E8AEA2B-3A22-45D1-B006-A7DEC8AD1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texto 3">
            <a:extLst>
              <a:ext uri="{FF2B5EF4-FFF2-40B4-BE49-F238E27FC236}">
                <a16:creationId xmlns:a16="http://schemas.microsoft.com/office/drawing/2014/main" id="{035E897D-0E74-46C9-A52A-F6CBEEC80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3DD063-7396-40B8-8235-A3C19DADF346}"/>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6" name="Marcador de pie de página 5">
            <a:extLst>
              <a:ext uri="{FF2B5EF4-FFF2-40B4-BE49-F238E27FC236}">
                <a16:creationId xmlns:a16="http://schemas.microsoft.com/office/drawing/2014/main" id="{7A07FAB5-F83F-4F21-B42D-3EB7997436F5}"/>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3845729F-CCDD-406E-961E-8BB80523DEE4}"/>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89079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F035B-5711-48AF-9699-8D7590E2E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BO"/>
          </a:p>
        </p:txBody>
      </p:sp>
      <p:sp>
        <p:nvSpPr>
          <p:cNvPr id="3" name="Marcador de posición de imagen 2">
            <a:extLst>
              <a:ext uri="{FF2B5EF4-FFF2-40B4-BE49-F238E27FC236}">
                <a16:creationId xmlns:a16="http://schemas.microsoft.com/office/drawing/2014/main" id="{945BA68D-D1EF-4F28-AE83-15A2D6D121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BO"/>
          </a:p>
        </p:txBody>
      </p:sp>
      <p:sp>
        <p:nvSpPr>
          <p:cNvPr id="4" name="Marcador de texto 3">
            <a:extLst>
              <a:ext uri="{FF2B5EF4-FFF2-40B4-BE49-F238E27FC236}">
                <a16:creationId xmlns:a16="http://schemas.microsoft.com/office/drawing/2014/main" id="{7FC2E5B4-9991-4D4B-97E8-C1B7B8A98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395155-AEA0-499B-8C44-7E602F66E7CB}"/>
              </a:ext>
            </a:extLst>
          </p:cNvPr>
          <p:cNvSpPr>
            <a:spLocks noGrp="1"/>
          </p:cNvSpPr>
          <p:nvPr>
            <p:ph type="dt" sz="half" idx="10"/>
          </p:nvPr>
        </p:nvSpPr>
        <p:spPr/>
        <p:txBody>
          <a:bodyPr/>
          <a:lstStyle/>
          <a:p>
            <a:fld id="{E7610F83-A746-473C-B072-56BE3CCE86FD}" type="datetimeFigureOut">
              <a:rPr lang="es-BO" smtClean="0"/>
              <a:t>11/7/2020</a:t>
            </a:fld>
            <a:endParaRPr lang="es-BO"/>
          </a:p>
        </p:txBody>
      </p:sp>
      <p:sp>
        <p:nvSpPr>
          <p:cNvPr id="6" name="Marcador de pie de página 5">
            <a:extLst>
              <a:ext uri="{FF2B5EF4-FFF2-40B4-BE49-F238E27FC236}">
                <a16:creationId xmlns:a16="http://schemas.microsoft.com/office/drawing/2014/main" id="{8405A854-24AE-471A-B403-46FF37163241}"/>
              </a:ext>
            </a:extLst>
          </p:cNvPr>
          <p:cNvSpPr>
            <a:spLocks noGrp="1"/>
          </p:cNvSpPr>
          <p:nvPr>
            <p:ph type="ftr" sz="quarter" idx="11"/>
          </p:nvPr>
        </p:nvSpPr>
        <p:spPr/>
        <p:txBody>
          <a:bodyPr/>
          <a:lstStyle/>
          <a:p>
            <a:endParaRPr lang="es-BO"/>
          </a:p>
        </p:txBody>
      </p:sp>
      <p:sp>
        <p:nvSpPr>
          <p:cNvPr id="7" name="Marcador de número de diapositiva 6">
            <a:extLst>
              <a:ext uri="{FF2B5EF4-FFF2-40B4-BE49-F238E27FC236}">
                <a16:creationId xmlns:a16="http://schemas.microsoft.com/office/drawing/2014/main" id="{C4D8B00F-03FB-4E17-87F3-E02BC523404C}"/>
              </a:ext>
            </a:extLst>
          </p:cNvPr>
          <p:cNvSpPr>
            <a:spLocks noGrp="1"/>
          </p:cNvSpPr>
          <p:nvPr>
            <p:ph type="sldNum" sz="quarter" idx="12"/>
          </p:nvPr>
        </p:nvSpPr>
        <p:spPr/>
        <p:txBody>
          <a:bodyPr/>
          <a:lstStyle/>
          <a:p>
            <a:fld id="{95205E44-95E2-4106-BB00-1EF464360B7B}" type="slidenum">
              <a:rPr lang="es-BO" smtClean="0"/>
              <a:t>‹Nº›</a:t>
            </a:fld>
            <a:endParaRPr lang="es-BO"/>
          </a:p>
        </p:txBody>
      </p:sp>
    </p:spTree>
    <p:extLst>
      <p:ext uri="{BB962C8B-B14F-4D97-AF65-F5344CB8AC3E}">
        <p14:creationId xmlns:p14="http://schemas.microsoft.com/office/powerpoint/2010/main" val="144764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514825-9768-43CF-9765-197B3992D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BO"/>
          </a:p>
        </p:txBody>
      </p:sp>
      <p:sp>
        <p:nvSpPr>
          <p:cNvPr id="3" name="Marcador de texto 2">
            <a:extLst>
              <a:ext uri="{FF2B5EF4-FFF2-40B4-BE49-F238E27FC236}">
                <a16:creationId xmlns:a16="http://schemas.microsoft.com/office/drawing/2014/main" id="{2D17692D-ADAC-48EA-B2CF-7E5ED30F1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BO"/>
          </a:p>
        </p:txBody>
      </p:sp>
      <p:sp>
        <p:nvSpPr>
          <p:cNvPr id="4" name="Marcador de fecha 3">
            <a:extLst>
              <a:ext uri="{FF2B5EF4-FFF2-40B4-BE49-F238E27FC236}">
                <a16:creationId xmlns:a16="http://schemas.microsoft.com/office/drawing/2014/main" id="{B63378F7-03C7-4562-8D73-A48EEE3EC4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10F83-A746-473C-B072-56BE3CCE86FD}" type="datetimeFigureOut">
              <a:rPr lang="es-BO" smtClean="0"/>
              <a:t>11/7/2020</a:t>
            </a:fld>
            <a:endParaRPr lang="es-BO"/>
          </a:p>
        </p:txBody>
      </p:sp>
      <p:sp>
        <p:nvSpPr>
          <p:cNvPr id="5" name="Marcador de pie de página 4">
            <a:extLst>
              <a:ext uri="{FF2B5EF4-FFF2-40B4-BE49-F238E27FC236}">
                <a16:creationId xmlns:a16="http://schemas.microsoft.com/office/drawing/2014/main" id="{7BC4633D-4613-4AFF-A649-64F77BA3DE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BO"/>
          </a:p>
        </p:txBody>
      </p:sp>
      <p:sp>
        <p:nvSpPr>
          <p:cNvPr id="6" name="Marcador de número de diapositiva 5">
            <a:extLst>
              <a:ext uri="{FF2B5EF4-FFF2-40B4-BE49-F238E27FC236}">
                <a16:creationId xmlns:a16="http://schemas.microsoft.com/office/drawing/2014/main" id="{4CBE7597-DA29-4505-BDDE-9264EDAC3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05E44-95E2-4106-BB00-1EF464360B7B}" type="slidenum">
              <a:rPr lang="es-BO" smtClean="0"/>
              <a:t>‹Nº›</a:t>
            </a:fld>
            <a:endParaRPr lang="es-BO"/>
          </a:p>
        </p:txBody>
      </p:sp>
    </p:spTree>
    <p:extLst>
      <p:ext uri="{BB962C8B-B14F-4D97-AF65-F5344CB8AC3E}">
        <p14:creationId xmlns:p14="http://schemas.microsoft.com/office/powerpoint/2010/main" val="3739466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ideshare.net/integracion2010/dua-taller" TargetMode="External"/><Relationship Id="rId2" Type="http://schemas.openxmlformats.org/officeDocument/2006/relationships/hyperlink" Target="https://www.slideshare.net/vmamiranda1/presentacin-dua-diseo-universal-de-aprendizaje" TargetMode="External"/><Relationship Id="rId1" Type="http://schemas.openxmlformats.org/officeDocument/2006/relationships/slideLayout" Target="../slideLayouts/slideLayout2.xml"/><Relationship Id="rId4" Type="http://schemas.openxmlformats.org/officeDocument/2006/relationships/hyperlink" Target="https://www.slideshare.net/siruze/charla-du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dibujo&#10;&#10;Descripción generada automáticamente">
            <a:extLst>
              <a:ext uri="{FF2B5EF4-FFF2-40B4-BE49-F238E27FC236}">
                <a16:creationId xmlns:a16="http://schemas.microsoft.com/office/drawing/2014/main" id="{692CB866-DC56-4B52-A737-19E316E14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1859" y="224406"/>
            <a:ext cx="2384255" cy="1112025"/>
          </a:xfrm>
          <a:prstGeom prst="rect">
            <a:avLst/>
          </a:prstGeom>
        </p:spPr>
      </p:pic>
      <p:sp>
        <p:nvSpPr>
          <p:cNvPr id="2" name="Título 1">
            <a:extLst>
              <a:ext uri="{FF2B5EF4-FFF2-40B4-BE49-F238E27FC236}">
                <a16:creationId xmlns:a16="http://schemas.microsoft.com/office/drawing/2014/main" id="{83EC78FA-17F0-4611-B542-FB4F6D20EB7F}"/>
              </a:ext>
            </a:extLst>
          </p:cNvPr>
          <p:cNvSpPr>
            <a:spLocks noGrp="1"/>
          </p:cNvSpPr>
          <p:nvPr>
            <p:ph type="title"/>
          </p:nvPr>
        </p:nvSpPr>
        <p:spPr>
          <a:xfrm>
            <a:off x="2206391" y="365124"/>
            <a:ext cx="7405468" cy="1325563"/>
          </a:xfrm>
        </p:spPr>
        <p:txBody>
          <a:bodyPr>
            <a:normAutofit/>
          </a:bodyPr>
          <a:lstStyle/>
          <a:p>
            <a:pPr algn="ctr"/>
            <a:r>
              <a:rPr lang="es-BO" b="1" dirty="0"/>
              <a:t>RUEDA DUA: RECURSOS TIC </a:t>
            </a:r>
            <a:br>
              <a:rPr lang="es-BO" b="1" dirty="0"/>
            </a:br>
            <a:r>
              <a:rPr lang="es-BO" b="1" dirty="0"/>
              <a:t>PARA LA  INCLUSIÓN 2020</a:t>
            </a:r>
          </a:p>
        </p:txBody>
      </p:sp>
      <p:pic>
        <p:nvPicPr>
          <p:cNvPr id="24578" name="Picture 2" descr="¿D.U.A.?&#10;¿ D.U.A. ?&#10; ">
            <a:extLst>
              <a:ext uri="{FF2B5EF4-FFF2-40B4-BE49-F238E27FC236}">
                <a16:creationId xmlns:a16="http://schemas.microsoft.com/office/drawing/2014/main" id="{D26246BF-721E-42B3-BCC3-7671020EFD4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715" t="21587" r="20700"/>
          <a:stretch/>
        </p:blipFill>
        <p:spPr bwMode="auto">
          <a:xfrm>
            <a:off x="6536956" y="1690687"/>
            <a:ext cx="4707987" cy="49112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83575E2F-7A95-401C-BB6B-D0D4A793667E}"/>
              </a:ext>
            </a:extLst>
          </p:cNvPr>
          <p:cNvSpPr txBox="1">
            <a:spLocks/>
          </p:cNvSpPr>
          <p:nvPr/>
        </p:nvSpPr>
        <p:spPr>
          <a:xfrm>
            <a:off x="947057" y="1986020"/>
            <a:ext cx="6302829" cy="317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BO" b="1" dirty="0"/>
          </a:p>
          <a:p>
            <a:r>
              <a:rPr lang="es-BO" b="1" dirty="0"/>
              <a:t>PRESENTADO POR; </a:t>
            </a:r>
          </a:p>
          <a:p>
            <a:r>
              <a:rPr lang="es-BO" sz="3500" dirty="0"/>
              <a:t>Rossi Espinoza F.</a:t>
            </a:r>
          </a:p>
          <a:p>
            <a:r>
              <a:rPr lang="es-BO" sz="3500" b="1" dirty="0"/>
              <a:t>LIC. CIENCIAS DE LA EDUCACIÓN</a:t>
            </a:r>
          </a:p>
          <a:p>
            <a:r>
              <a:rPr lang="es-BO" sz="3500" b="1"/>
              <a:t>Promotora-RBC.</a:t>
            </a:r>
            <a:endParaRPr lang="es-BO" sz="3500" b="1" dirty="0"/>
          </a:p>
          <a:p>
            <a:endParaRPr lang="es-BO" dirty="0"/>
          </a:p>
        </p:txBody>
      </p:sp>
      <p:pic>
        <p:nvPicPr>
          <p:cNvPr id="8" name="Marcador de contenido 4">
            <a:extLst>
              <a:ext uri="{FF2B5EF4-FFF2-40B4-BE49-F238E27FC236}">
                <a16:creationId xmlns:a16="http://schemas.microsoft.com/office/drawing/2014/main" id="{60A41298-C600-432A-9D38-3C8C944FC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15" y="-546"/>
            <a:ext cx="2002127" cy="2037821"/>
          </a:xfrm>
          <a:prstGeom prst="rect">
            <a:avLst/>
          </a:prstGeom>
        </p:spPr>
      </p:pic>
    </p:spTree>
    <p:extLst>
      <p:ext uri="{BB962C8B-B14F-4D97-AF65-F5344CB8AC3E}">
        <p14:creationId xmlns:p14="http://schemas.microsoft.com/office/powerpoint/2010/main" val="346975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407AE-DB5A-403A-90FB-7153C4792A73}"/>
              </a:ext>
            </a:extLst>
          </p:cNvPr>
          <p:cNvSpPr>
            <a:spLocks noGrp="1"/>
          </p:cNvSpPr>
          <p:nvPr>
            <p:ph type="title"/>
          </p:nvPr>
        </p:nvSpPr>
        <p:spPr/>
        <p:txBody>
          <a:bodyPr/>
          <a:lstStyle/>
          <a:p>
            <a:r>
              <a:rPr lang="es-BO" b="1" dirty="0"/>
              <a:t>Pautas del principio III</a:t>
            </a:r>
            <a:r>
              <a:rPr lang="es-BO" dirty="0"/>
              <a:t>: Usar múltiples formas de motivación.</a:t>
            </a:r>
          </a:p>
        </p:txBody>
      </p:sp>
      <p:pic>
        <p:nvPicPr>
          <p:cNvPr id="6" name="Picture 2" descr="Charla dua">
            <a:extLst>
              <a:ext uri="{FF2B5EF4-FFF2-40B4-BE49-F238E27FC236}">
                <a16:creationId xmlns:a16="http://schemas.microsoft.com/office/drawing/2014/main" id="{A5AED0E0-4AD0-406A-8632-5043402D55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59" t="13516" r="4500" b="11498"/>
          <a:stretch/>
        </p:blipFill>
        <p:spPr bwMode="auto">
          <a:xfrm>
            <a:off x="1132114" y="1560462"/>
            <a:ext cx="9840686" cy="493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9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B02EA3-9BF9-4C6A-B740-9036DD4E78C1}"/>
              </a:ext>
            </a:extLst>
          </p:cNvPr>
          <p:cNvSpPr>
            <a:spLocks noGrp="1"/>
          </p:cNvSpPr>
          <p:nvPr>
            <p:ph type="title"/>
          </p:nvPr>
        </p:nvSpPr>
        <p:spPr>
          <a:xfrm>
            <a:off x="838200" y="950905"/>
            <a:ext cx="6041571" cy="4685846"/>
          </a:xfrm>
        </p:spPr>
        <p:txBody>
          <a:bodyPr>
            <a:normAutofit/>
          </a:bodyPr>
          <a:lstStyle/>
          <a:p>
            <a:r>
              <a:rPr lang="es-BO" dirty="0">
                <a:latin typeface="Times New Roman" panose="02020603050405020304" pitchFamily="18" charset="0"/>
                <a:cs typeface="Times New Roman" panose="02020603050405020304" pitchFamily="18" charset="0"/>
              </a:rPr>
              <a:t>En el cerebro se encuentran varias conexiones neuronales que conforman un gran red. </a:t>
            </a:r>
            <a:br>
              <a:rPr lang="es-BO" dirty="0">
                <a:latin typeface="Times New Roman" panose="02020603050405020304" pitchFamily="18" charset="0"/>
                <a:cs typeface="Times New Roman" panose="02020603050405020304" pitchFamily="18" charset="0"/>
              </a:rPr>
            </a:br>
            <a:r>
              <a:rPr lang="es-BO" dirty="0">
                <a:latin typeface="Times New Roman" panose="02020603050405020304" pitchFamily="18" charset="0"/>
                <a:cs typeface="Times New Roman" panose="02020603050405020304" pitchFamily="18" charset="0"/>
              </a:rPr>
              <a:t>Hay tres redes primarias: </a:t>
            </a:r>
          </a:p>
        </p:txBody>
      </p:sp>
      <p:pic>
        <p:nvPicPr>
          <p:cNvPr id="28674" name="Picture 2" descr="En el cerebro se encuentran varias&#10;conexiones neuronales que&#10;conforman una gran red.&#10;Hay tres redes primarias:&#10; ">
            <a:extLst>
              <a:ext uri="{FF2B5EF4-FFF2-40B4-BE49-F238E27FC236}">
                <a16:creationId xmlns:a16="http://schemas.microsoft.com/office/drawing/2014/main" id="{A2484A4A-4448-4714-8593-B91C08C8D2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2914" t="59671" r="2669" b="9866"/>
          <a:stretch/>
        </p:blipFill>
        <p:spPr bwMode="auto">
          <a:xfrm>
            <a:off x="6879771" y="1123027"/>
            <a:ext cx="3963608" cy="434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7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93B5059-6990-4B50-9304-FB74AE669CED}"/>
              </a:ext>
            </a:extLst>
          </p:cNvPr>
          <p:cNvSpPr txBox="1">
            <a:spLocks/>
          </p:cNvSpPr>
          <p:nvPr/>
        </p:nvSpPr>
        <p:spPr>
          <a:xfrm>
            <a:off x="5399314" y="885812"/>
            <a:ext cx="5856515" cy="156504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b="1" dirty="0">
                <a:latin typeface="Times New Roman" panose="02020603050405020304" pitchFamily="18" charset="0"/>
                <a:cs typeface="Times New Roman" panose="02020603050405020304" pitchFamily="18" charset="0"/>
              </a:rPr>
              <a:t>Redes de reconocimiento;</a:t>
            </a:r>
            <a:r>
              <a:rPr lang="es-BO" sz="3300" dirty="0">
                <a:latin typeface="Times New Roman" panose="02020603050405020304" pitchFamily="18" charset="0"/>
                <a:cs typeface="Times New Roman" panose="02020603050405020304" pitchFamily="18" charset="0"/>
              </a:rPr>
              <a:t> </a:t>
            </a:r>
            <a:r>
              <a:rPr lang="es-BO" sz="3000" dirty="0">
                <a:latin typeface="Times New Roman" panose="02020603050405020304" pitchFamily="18" charset="0"/>
                <a:cs typeface="Times New Roman" panose="02020603050405020304" pitchFamily="18" charset="0"/>
              </a:rPr>
              <a:t>Especializados para detectar y asignar significado a los patrones que vemos. Percibir la información</a:t>
            </a:r>
            <a:r>
              <a:rPr lang="es-BO" sz="3300" dirty="0">
                <a:latin typeface="Times New Roman" panose="02020603050405020304" pitchFamily="18" charset="0"/>
                <a:cs typeface="Times New Roman" panose="02020603050405020304" pitchFamily="18" charset="0"/>
              </a:rPr>
              <a:t>.</a:t>
            </a:r>
          </a:p>
        </p:txBody>
      </p:sp>
      <p:sp>
        <p:nvSpPr>
          <p:cNvPr id="7" name="Título 1">
            <a:extLst>
              <a:ext uri="{FF2B5EF4-FFF2-40B4-BE49-F238E27FC236}">
                <a16:creationId xmlns:a16="http://schemas.microsoft.com/office/drawing/2014/main" id="{3814FE9A-7F71-4AEE-B6A6-C70711CC11C2}"/>
              </a:ext>
            </a:extLst>
          </p:cNvPr>
          <p:cNvSpPr txBox="1">
            <a:spLocks/>
          </p:cNvSpPr>
          <p:nvPr/>
        </p:nvSpPr>
        <p:spPr>
          <a:xfrm>
            <a:off x="5290456" y="2356298"/>
            <a:ext cx="6509658" cy="15650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600" b="1" dirty="0">
                <a:latin typeface="Times New Roman" panose="02020603050405020304" pitchFamily="18" charset="0"/>
                <a:cs typeface="Times New Roman" panose="02020603050405020304" pitchFamily="18" charset="0"/>
              </a:rPr>
              <a:t>Redes de estratégicas</a:t>
            </a:r>
            <a:r>
              <a:rPr lang="es-BO" sz="3000" b="1" dirty="0">
                <a:latin typeface="Times New Roman" panose="02020603050405020304" pitchFamily="18" charset="0"/>
                <a:cs typeface="Times New Roman" panose="02020603050405020304" pitchFamily="18" charset="0"/>
              </a:rPr>
              <a:t>; </a:t>
            </a:r>
            <a:r>
              <a:rPr lang="es-BO" sz="3000" dirty="0">
                <a:latin typeface="Times New Roman" panose="02020603050405020304" pitchFamily="18" charset="0"/>
                <a:cs typeface="Times New Roman" panose="02020603050405020304" pitchFamily="18" charset="0"/>
              </a:rPr>
              <a:t>Están especializados para planificar, ejecutar y hacer seguimiento las tareas motrices y mentales.</a:t>
            </a:r>
          </a:p>
        </p:txBody>
      </p:sp>
      <p:sp>
        <p:nvSpPr>
          <p:cNvPr id="8" name="Título 1">
            <a:extLst>
              <a:ext uri="{FF2B5EF4-FFF2-40B4-BE49-F238E27FC236}">
                <a16:creationId xmlns:a16="http://schemas.microsoft.com/office/drawing/2014/main" id="{8E31BC80-536E-4153-92CC-B64243A07379}"/>
              </a:ext>
            </a:extLst>
          </p:cNvPr>
          <p:cNvSpPr txBox="1">
            <a:spLocks/>
          </p:cNvSpPr>
          <p:nvPr/>
        </p:nvSpPr>
        <p:spPr>
          <a:xfrm>
            <a:off x="5290456" y="4484912"/>
            <a:ext cx="6901543" cy="10548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b="1" dirty="0">
                <a:latin typeface="Times New Roman" panose="02020603050405020304" pitchFamily="18" charset="0"/>
                <a:cs typeface="Times New Roman" panose="02020603050405020304" pitchFamily="18" charset="0"/>
              </a:rPr>
              <a:t>Redes afectivas; </a:t>
            </a:r>
            <a:r>
              <a:rPr lang="es-BO" sz="2800" dirty="0">
                <a:latin typeface="Times New Roman" panose="02020603050405020304" pitchFamily="18" charset="0"/>
                <a:cs typeface="Times New Roman" panose="02020603050405020304" pitchFamily="18" charset="0"/>
              </a:rPr>
              <a:t>Están especializados para asignar un significado emocional a las tareas. Motivación e implicación en el proceso de aprendizaje.</a:t>
            </a:r>
          </a:p>
          <a:p>
            <a:endParaRPr lang="es-BO" sz="3300" dirty="0">
              <a:latin typeface="Times New Roman" panose="02020603050405020304" pitchFamily="18" charset="0"/>
              <a:cs typeface="Times New Roman" panose="02020603050405020304" pitchFamily="18" charset="0"/>
            </a:endParaRPr>
          </a:p>
        </p:txBody>
      </p:sp>
      <p:pic>
        <p:nvPicPr>
          <p:cNvPr id="12" name="Picture 2" descr="• Proporcionar múltiples medios&#10;de representación (el «qué» del aprendizaje).&#10;Texto&#10;Sonido&#10;Imágenes&#10;Mapas conceptuales...">
            <a:extLst>
              <a:ext uri="{FF2B5EF4-FFF2-40B4-BE49-F238E27FC236}">
                <a16:creationId xmlns:a16="http://schemas.microsoft.com/office/drawing/2014/main" id="{C1F3AECF-801B-4272-95D8-53B836DE56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627" r="76153" b="8515"/>
          <a:stretch/>
        </p:blipFill>
        <p:spPr bwMode="auto">
          <a:xfrm>
            <a:off x="544286" y="791249"/>
            <a:ext cx="1514484" cy="4999951"/>
          </a:xfrm>
          <a:prstGeom prst="rect">
            <a:avLst/>
          </a:prstGeom>
          <a:noFill/>
          <a:extLst>
            <a:ext uri="{909E8E84-426E-40DD-AFC4-6F175D3DCCD1}">
              <a14:hiddenFill xmlns:a14="http://schemas.microsoft.com/office/drawing/2010/main">
                <a:solidFill>
                  <a:srgbClr val="FFFFFF"/>
                </a:solidFill>
              </a14:hiddenFill>
            </a:ext>
          </a:extLst>
        </p:spPr>
      </p:pic>
      <p:sp>
        <p:nvSpPr>
          <p:cNvPr id="13" name="Título 1">
            <a:extLst>
              <a:ext uri="{FF2B5EF4-FFF2-40B4-BE49-F238E27FC236}">
                <a16:creationId xmlns:a16="http://schemas.microsoft.com/office/drawing/2014/main" id="{23DC797B-C952-4C51-ABB0-771FA9F2C1C5}"/>
              </a:ext>
            </a:extLst>
          </p:cNvPr>
          <p:cNvSpPr txBox="1">
            <a:spLocks/>
          </p:cNvSpPr>
          <p:nvPr/>
        </p:nvSpPr>
        <p:spPr>
          <a:xfrm>
            <a:off x="2427514" y="885812"/>
            <a:ext cx="2645229" cy="11701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rgbClr val="7030A0"/>
                </a:solidFill>
                <a:latin typeface="Times New Roman" panose="02020603050405020304" pitchFamily="18" charset="0"/>
                <a:cs typeface="Times New Roman" panose="02020603050405020304" pitchFamily="18" charset="0"/>
              </a:rPr>
              <a:t>El ¿QUÉ? del aprendizaje</a:t>
            </a:r>
          </a:p>
        </p:txBody>
      </p:sp>
      <p:sp>
        <p:nvSpPr>
          <p:cNvPr id="14" name="Título 1">
            <a:extLst>
              <a:ext uri="{FF2B5EF4-FFF2-40B4-BE49-F238E27FC236}">
                <a16:creationId xmlns:a16="http://schemas.microsoft.com/office/drawing/2014/main" id="{7A083747-87DF-4B63-A15E-3C4F16013E7A}"/>
              </a:ext>
            </a:extLst>
          </p:cNvPr>
          <p:cNvSpPr txBox="1">
            <a:spLocks/>
          </p:cNvSpPr>
          <p:nvPr/>
        </p:nvSpPr>
        <p:spPr>
          <a:xfrm>
            <a:off x="2557458" y="2421888"/>
            <a:ext cx="2297571" cy="11701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chemeClr val="accent1"/>
                </a:solidFill>
                <a:latin typeface="Times New Roman" panose="02020603050405020304" pitchFamily="18" charset="0"/>
                <a:cs typeface="Times New Roman" panose="02020603050405020304" pitchFamily="18" charset="0"/>
              </a:rPr>
              <a:t>El ¿CÓMO? del aprendizaje</a:t>
            </a:r>
          </a:p>
        </p:txBody>
      </p:sp>
      <p:sp>
        <p:nvSpPr>
          <p:cNvPr id="15" name="Título 1">
            <a:extLst>
              <a:ext uri="{FF2B5EF4-FFF2-40B4-BE49-F238E27FC236}">
                <a16:creationId xmlns:a16="http://schemas.microsoft.com/office/drawing/2014/main" id="{CD7DA356-3F0B-4FAB-B798-91B20294B76F}"/>
              </a:ext>
            </a:extLst>
          </p:cNvPr>
          <p:cNvSpPr txBox="1">
            <a:spLocks/>
          </p:cNvSpPr>
          <p:nvPr/>
        </p:nvSpPr>
        <p:spPr>
          <a:xfrm>
            <a:off x="2427514" y="4360649"/>
            <a:ext cx="2645229" cy="117012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solidFill>
                  <a:srgbClr val="00B050"/>
                </a:solidFill>
                <a:latin typeface="Times New Roman" panose="02020603050405020304" pitchFamily="18" charset="0"/>
                <a:cs typeface="Times New Roman" panose="02020603050405020304" pitchFamily="18" charset="0"/>
              </a:rPr>
              <a:t>El ¿POR QUÉ? del aprendizaje</a:t>
            </a:r>
          </a:p>
        </p:txBody>
      </p:sp>
    </p:spTree>
    <p:extLst>
      <p:ext uri="{BB962C8B-B14F-4D97-AF65-F5344CB8AC3E}">
        <p14:creationId xmlns:p14="http://schemas.microsoft.com/office/powerpoint/2010/main" val="51338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A | Recursos Educativos Abiertos para centros educativos ...">
            <a:extLst>
              <a:ext uri="{FF2B5EF4-FFF2-40B4-BE49-F238E27FC236}">
                <a16:creationId xmlns:a16="http://schemas.microsoft.com/office/drawing/2014/main" id="{7EC31EDB-5694-4181-8B2F-7BFBBB591AA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8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18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290" name="Picture 2" descr="Diseño Universal para el Aprendizaje – David Rose. Escuela de&#10;Educación de Harvard (CAST, 2006)&#10;Las barreras no están en e...">
            <a:extLst>
              <a:ext uri="{FF2B5EF4-FFF2-40B4-BE49-F238E27FC236}">
                <a16:creationId xmlns:a16="http://schemas.microsoft.com/office/drawing/2014/main" id="{5B9294D0-008B-4603-87E3-53C6802AED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34" t="11682" r="5775" b="22030"/>
          <a:stretch/>
        </p:blipFill>
        <p:spPr bwMode="auto">
          <a:xfrm>
            <a:off x="636104" y="384313"/>
            <a:ext cx="10787270" cy="6003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0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458" name="Picture 2" descr="Charla dua">
            <a:extLst>
              <a:ext uri="{FF2B5EF4-FFF2-40B4-BE49-F238E27FC236}">
                <a16:creationId xmlns:a16="http://schemas.microsoft.com/office/drawing/2014/main" id="{C97FC6DF-F109-4056-AAA4-8F56847BB7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802" b="1321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5393FE-9F33-44C0-A7CD-464008B949B4}"/>
              </a:ext>
            </a:extLst>
          </p:cNvPr>
          <p:cNvSpPr>
            <a:spLocks noGrp="1"/>
          </p:cNvSpPr>
          <p:nvPr>
            <p:ph type="title"/>
          </p:nvPr>
        </p:nvSpPr>
        <p:spPr>
          <a:xfrm>
            <a:off x="838200" y="365125"/>
            <a:ext cx="10515600" cy="3782805"/>
          </a:xfrm>
        </p:spPr>
        <p:txBody>
          <a:bodyPr>
            <a:normAutofit fontScale="90000"/>
          </a:bodyPr>
          <a:lstStyle/>
          <a:p>
            <a:r>
              <a:rPr lang="es-BO" sz="2800" b="1" dirty="0">
                <a:solidFill>
                  <a:srgbClr val="7030A0"/>
                </a:solidFill>
              </a:rPr>
              <a:t>VENTAJAS</a:t>
            </a:r>
            <a:br>
              <a:rPr lang="es-BO" sz="2800" b="1" dirty="0">
                <a:solidFill>
                  <a:srgbClr val="7030A0"/>
                </a:solidFill>
              </a:rPr>
            </a:br>
            <a:br>
              <a:rPr lang="es-BO" sz="2800" dirty="0"/>
            </a:br>
            <a:r>
              <a:rPr lang="es-BO" sz="2800" dirty="0"/>
              <a:t>- Estimula la creación de los diseños flexibles desde el principio, que presenten opciones personalizables que permiten a todos los estudiantes progresar desde donde ellos están y no desde donde nosotros imaginamos que están.</a:t>
            </a:r>
            <a:br>
              <a:rPr lang="es-BO" sz="2800" dirty="0"/>
            </a:br>
            <a:r>
              <a:rPr lang="es-BO" sz="2800" dirty="0"/>
              <a:t> </a:t>
            </a:r>
            <a:br>
              <a:rPr lang="es-BO" sz="2800" dirty="0"/>
            </a:br>
            <a:r>
              <a:rPr lang="es-BO" sz="2800" dirty="0"/>
              <a:t>-  Se rompe la separación o división entre los estudiantes con discapacidad y sin discapacidad.</a:t>
            </a:r>
            <a:br>
              <a:rPr lang="es-BO" sz="2800" dirty="0"/>
            </a:br>
            <a:endParaRPr lang="es-BO" sz="2800" dirty="0"/>
          </a:p>
        </p:txBody>
      </p:sp>
      <p:pic>
        <p:nvPicPr>
          <p:cNvPr id="6" name="Marcador de contenido 3">
            <a:extLst>
              <a:ext uri="{FF2B5EF4-FFF2-40B4-BE49-F238E27FC236}">
                <a16:creationId xmlns:a16="http://schemas.microsoft.com/office/drawing/2014/main" id="{17D73031-DB16-420B-8086-667795DB2FD3}"/>
              </a:ext>
            </a:extLst>
          </p:cNvPr>
          <p:cNvPicPr>
            <a:picLocks noGrp="1" noChangeAspect="1"/>
          </p:cNvPicPr>
          <p:nvPr>
            <p:ph idx="1"/>
          </p:nvPr>
        </p:nvPicPr>
        <p:blipFill rotWithShape="1">
          <a:blip r:embed="rId2"/>
          <a:srcRect t="23734" r="1" b="40122"/>
          <a:stretch/>
        </p:blipFill>
        <p:spPr>
          <a:xfrm>
            <a:off x="2908365" y="3699803"/>
            <a:ext cx="5252890" cy="2683541"/>
          </a:xfrm>
          <a:prstGeom prst="rect">
            <a:avLst/>
          </a:prstGeom>
          <a:ln>
            <a:noFill/>
          </a:ln>
        </p:spPr>
      </p:pic>
    </p:spTree>
    <p:extLst>
      <p:ext uri="{BB962C8B-B14F-4D97-AF65-F5344CB8AC3E}">
        <p14:creationId xmlns:p14="http://schemas.microsoft.com/office/powerpoint/2010/main" val="2995746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AD660-B9DC-46DF-9464-704AB2E1B1E5}"/>
              </a:ext>
            </a:extLst>
          </p:cNvPr>
          <p:cNvSpPr>
            <a:spLocks noGrp="1"/>
          </p:cNvSpPr>
          <p:nvPr>
            <p:ph type="title"/>
          </p:nvPr>
        </p:nvSpPr>
        <p:spPr>
          <a:xfrm>
            <a:off x="838200" y="365126"/>
            <a:ext cx="10515600" cy="971306"/>
          </a:xfrm>
        </p:spPr>
        <p:txBody>
          <a:bodyPr>
            <a:normAutofit fontScale="90000"/>
          </a:bodyPr>
          <a:lstStyle/>
          <a:p>
            <a:r>
              <a:rPr lang="es-BO" b="1" dirty="0"/>
              <a:t>Cuatro características de la flexibilidad de las TIC.</a:t>
            </a:r>
          </a:p>
        </p:txBody>
      </p:sp>
      <p:sp>
        <p:nvSpPr>
          <p:cNvPr id="3" name="Marcador de contenido 2">
            <a:extLst>
              <a:ext uri="{FF2B5EF4-FFF2-40B4-BE49-F238E27FC236}">
                <a16:creationId xmlns:a16="http://schemas.microsoft.com/office/drawing/2014/main" id="{7576EA34-0059-4C5D-8500-7DCFC7721717}"/>
              </a:ext>
            </a:extLst>
          </p:cNvPr>
          <p:cNvSpPr>
            <a:spLocks noGrp="1"/>
          </p:cNvSpPr>
          <p:nvPr>
            <p:ph idx="1"/>
          </p:nvPr>
        </p:nvSpPr>
        <p:spPr/>
        <p:txBody>
          <a:bodyPr/>
          <a:lstStyle/>
          <a:p>
            <a:endParaRPr lang="es-BO" dirty="0"/>
          </a:p>
        </p:txBody>
      </p:sp>
      <p:pic>
        <p:nvPicPr>
          <p:cNvPr id="39938" name="Picture 2" descr="Redes de organización de la estructura&#10;cerebral&#10;Redes de&#10;conocimiento&#10;Percibir la información&#10;El QUÉ del&#10;aprendizaje&#10;Redes...">
            <a:extLst>
              <a:ext uri="{FF2B5EF4-FFF2-40B4-BE49-F238E27FC236}">
                <a16:creationId xmlns:a16="http://schemas.microsoft.com/office/drawing/2014/main" id="{39E84C16-107F-44AD-B84B-B96D5AB1C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1" t="34661" r="4705" b="12613"/>
          <a:stretch/>
        </p:blipFill>
        <p:spPr bwMode="auto">
          <a:xfrm>
            <a:off x="731520" y="1336431"/>
            <a:ext cx="10622280" cy="484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6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824BC66E-02EE-4852-9F03-4C40E66AE790}"/>
              </a:ext>
            </a:extLst>
          </p:cNvPr>
          <p:cNvPicPr>
            <a:picLocks noGrp="1" noChangeAspect="1"/>
          </p:cNvPicPr>
          <p:nvPr>
            <p:ph idx="1"/>
          </p:nvPr>
        </p:nvPicPr>
        <p:blipFill rotWithShape="1">
          <a:blip r:embed="rId2"/>
          <a:srcRect t="23734" r="1" b="40122"/>
          <a:stretch/>
        </p:blipFill>
        <p:spPr>
          <a:xfrm>
            <a:off x="643467" y="643467"/>
            <a:ext cx="10905066" cy="5571065"/>
          </a:xfrm>
          <a:prstGeom prst="rect">
            <a:avLst/>
          </a:prstGeom>
          <a:ln>
            <a:noFill/>
          </a:ln>
        </p:spPr>
      </p:pic>
      <p:sp>
        <p:nvSpPr>
          <p:cNvPr id="26" name="Isosceles Triangle 25">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33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info@escuelasinclusivas.com&#10;funcional como autismo. Su interfaz adaptada, transparente y&#10;configurable proporciona un entor...">
            <a:extLst>
              <a:ext uri="{FF2B5EF4-FFF2-40B4-BE49-F238E27FC236}">
                <a16:creationId xmlns:a16="http://schemas.microsoft.com/office/drawing/2014/main" id="{6132DB88-4278-4F8D-B9B1-35A8AED4B3D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9039" b="3117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14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D53254-5DCB-4FEB-8944-A0AD7F730535}"/>
              </a:ext>
            </a:extLst>
          </p:cNvPr>
          <p:cNvSpPr>
            <a:spLocks noGrp="1"/>
          </p:cNvSpPr>
          <p:nvPr>
            <p:ph type="title"/>
          </p:nvPr>
        </p:nvSpPr>
        <p:spPr>
          <a:xfrm>
            <a:off x="838200" y="278039"/>
            <a:ext cx="10515600" cy="1325563"/>
          </a:xfrm>
        </p:spPr>
        <p:txBody>
          <a:bodyPr/>
          <a:lstStyle/>
          <a:p>
            <a:pPr algn="ctr"/>
            <a:r>
              <a:rPr lang="es-BO" b="1" dirty="0"/>
              <a:t>ORIGEN</a:t>
            </a:r>
          </a:p>
        </p:txBody>
      </p:sp>
      <p:pic>
        <p:nvPicPr>
          <p:cNvPr id="20482" name="Picture 2" descr="ORIGEN&#10;• Desde el campo de la arquitectura en la&#10;década de 1970 en Estados Unidos. Fue Ron&#10;Mace, fundador del Centro para ...">
            <a:extLst>
              <a:ext uri="{FF2B5EF4-FFF2-40B4-BE49-F238E27FC236}">
                <a16:creationId xmlns:a16="http://schemas.microsoft.com/office/drawing/2014/main" id="{82847C27-3485-4C3B-82A5-DE9285641A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787" t="59614" r="5298" b="12868"/>
          <a:stretch/>
        </p:blipFill>
        <p:spPr bwMode="auto">
          <a:xfrm>
            <a:off x="5856514" y="3311751"/>
            <a:ext cx="4624649" cy="296091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4C196B0A-419F-40BE-8865-9A39E0068A49}"/>
              </a:ext>
            </a:extLst>
          </p:cNvPr>
          <p:cNvSpPr txBox="1"/>
          <p:nvPr/>
        </p:nvSpPr>
        <p:spPr>
          <a:xfrm>
            <a:off x="1959429" y="1532493"/>
            <a:ext cx="7837714" cy="2062103"/>
          </a:xfrm>
          <a:prstGeom prst="rect">
            <a:avLst/>
          </a:prstGeom>
          <a:noFill/>
        </p:spPr>
        <p:txBody>
          <a:bodyPr wrap="square">
            <a:spAutoFit/>
          </a:bodyPr>
          <a:lstStyle/>
          <a:p>
            <a:pPr marL="457200" indent="-457200">
              <a:buFont typeface="Arial" panose="020B0604020202020204" pitchFamily="34" charset="0"/>
              <a:buChar char="•"/>
            </a:pPr>
            <a:r>
              <a:rPr lang="es-BO" sz="3200" dirty="0">
                <a:latin typeface="Times New Roman" panose="02020603050405020304" pitchFamily="18" charset="0"/>
                <a:cs typeface="Times New Roman" panose="02020603050405020304" pitchFamily="18" charset="0"/>
              </a:rPr>
              <a:t>Desde el campo de la arquitectura en la década de 1970 en Estados Unidos. Fue Ron Mace el fundador del Centro para el Diseño Universal (CDU).</a:t>
            </a:r>
          </a:p>
        </p:txBody>
      </p:sp>
    </p:spTree>
    <p:extLst>
      <p:ext uri="{BB962C8B-B14F-4D97-AF65-F5344CB8AC3E}">
        <p14:creationId xmlns:p14="http://schemas.microsoft.com/office/powerpoint/2010/main" val="324782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info@escuelasinclusivas.com&#10;Formas de Implicaci�n AUTO-REGULACI�N&#10;Tempus&#10;Su objetivo es poder configurar todo tipo de relo...">
            <a:extLst>
              <a:ext uri="{FF2B5EF4-FFF2-40B4-BE49-F238E27FC236}">
                <a16:creationId xmlns:a16="http://schemas.microsoft.com/office/drawing/2014/main" id="{7D6C7021-57F3-4664-A5C5-B820AF92838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830" b="313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077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info@escuelasinclusivas.com&#10;Formas de Implicaci�n AUTO-REGULACI�N&#10;Tempus&#10;Su objetivo es poder configurar todo tipo de relo...">
            <a:extLst>
              <a:ext uri="{FF2B5EF4-FFF2-40B4-BE49-F238E27FC236}">
                <a16:creationId xmlns:a16="http://schemas.microsoft.com/office/drawing/2014/main" id="{D13D5709-D34D-4109-A743-CAEA7BD2ECA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8830" b="3138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8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6" name="Picture 2" descr="info@escuelasinclusivas.com&#10;Edmodo&#10;Es una plataforma tecnol�gica que permite la comunicaci�n entre los&#10;alumnos y los profe...">
            <a:extLst>
              <a:ext uri="{FF2B5EF4-FFF2-40B4-BE49-F238E27FC236}">
                <a16:creationId xmlns:a16="http://schemas.microsoft.com/office/drawing/2014/main" id="{30540FFF-9494-43FD-B5C4-CACACB74333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48" b="4716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7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0" name="Picture 4" descr="info@escuelasinclusivas.com&#10;Edmodo&#10;Es una plataforma tecnol�gica que permite la comunicaci�n entre los&#10;alumnos y los profe...">
            <a:extLst>
              <a:ext uri="{FF2B5EF4-FFF2-40B4-BE49-F238E27FC236}">
                <a16:creationId xmlns:a16="http://schemas.microsoft.com/office/drawing/2014/main" id="{EDA17629-4D82-4ADC-A7AB-1EE4AEA26E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48" b="4716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5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a:extLst>
              <a:ext uri="{FF2B5EF4-FFF2-40B4-BE49-F238E27FC236}">
                <a16:creationId xmlns:a16="http://schemas.microsoft.com/office/drawing/2014/main" id="{E499AC10-F074-4E15-92D9-A1E272189BCC}"/>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9"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49E94B-0CD4-4011-89D8-57B1307C2D2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GRACIAS </a:t>
            </a:r>
          </a:p>
        </p:txBody>
      </p:sp>
      <p:sp>
        <p:nvSpPr>
          <p:cNvPr id="20"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8220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86E6F1-2C77-4689-8B11-8CD926DC2FFD}"/>
              </a:ext>
            </a:extLst>
          </p:cNvPr>
          <p:cNvSpPr>
            <a:spLocks noGrp="1"/>
          </p:cNvSpPr>
          <p:nvPr>
            <p:ph type="title"/>
          </p:nvPr>
        </p:nvSpPr>
        <p:spPr/>
        <p:txBody>
          <a:bodyPr/>
          <a:lstStyle/>
          <a:p>
            <a:r>
              <a:rPr lang="es-BO" dirty="0"/>
              <a:t>BIBLIOGRAFIA </a:t>
            </a:r>
          </a:p>
        </p:txBody>
      </p:sp>
      <p:sp>
        <p:nvSpPr>
          <p:cNvPr id="3" name="Marcador de contenido 2">
            <a:extLst>
              <a:ext uri="{FF2B5EF4-FFF2-40B4-BE49-F238E27FC236}">
                <a16:creationId xmlns:a16="http://schemas.microsoft.com/office/drawing/2014/main" id="{D8B04735-5FD7-4BCB-ACDD-7B8DF77B332A}"/>
              </a:ext>
            </a:extLst>
          </p:cNvPr>
          <p:cNvSpPr>
            <a:spLocks noGrp="1"/>
          </p:cNvSpPr>
          <p:nvPr>
            <p:ph idx="1"/>
          </p:nvPr>
        </p:nvSpPr>
        <p:spPr/>
        <p:txBody>
          <a:bodyPr/>
          <a:lstStyle/>
          <a:p>
            <a:r>
              <a:rPr lang="es-BO" dirty="0">
                <a:hlinkClick r:id="rId2"/>
              </a:rPr>
              <a:t>https://www.slideshare.net/vmamiranda1/presentacin-dua-diseo-universal-de-aprendizaje</a:t>
            </a:r>
            <a:endParaRPr lang="es-BO" dirty="0"/>
          </a:p>
          <a:p>
            <a:r>
              <a:rPr lang="es-BO" dirty="0">
                <a:hlinkClick r:id="rId3"/>
              </a:rPr>
              <a:t>https://www.slideshare.net/integracion2010/dua-taller</a:t>
            </a:r>
            <a:endParaRPr lang="es-BO" dirty="0"/>
          </a:p>
          <a:p>
            <a:r>
              <a:rPr lang="es-BO" dirty="0">
                <a:hlinkClick r:id="rId4"/>
              </a:rPr>
              <a:t>https://www.slideshare.net/siruze/charla-dua</a:t>
            </a:r>
            <a:endParaRPr lang="es-BO" dirty="0"/>
          </a:p>
        </p:txBody>
      </p:sp>
    </p:spTree>
    <p:extLst>
      <p:ext uri="{BB962C8B-B14F-4D97-AF65-F5344CB8AC3E}">
        <p14:creationId xmlns:p14="http://schemas.microsoft.com/office/powerpoint/2010/main" val="79384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ueda dua 2020">
            <a:extLst>
              <a:ext uri="{FF2B5EF4-FFF2-40B4-BE49-F238E27FC236}">
                <a16:creationId xmlns:a16="http://schemas.microsoft.com/office/drawing/2014/main" id="{D7AD148B-BBEC-4AA5-9E62-459D5E73D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68" b="16433"/>
          <a:stretch/>
        </p:blipFill>
        <p:spPr bwMode="auto">
          <a:xfrm>
            <a:off x="6711322" y="3428999"/>
            <a:ext cx="5088813" cy="30554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5E5E0FA-5402-43A0-86B9-F41A1106231E}"/>
              </a:ext>
            </a:extLst>
          </p:cNvPr>
          <p:cNvSpPr txBox="1"/>
          <p:nvPr/>
        </p:nvSpPr>
        <p:spPr>
          <a:xfrm>
            <a:off x="391865" y="612844"/>
            <a:ext cx="7837714" cy="5632311"/>
          </a:xfrm>
          <a:prstGeom prst="rect">
            <a:avLst/>
          </a:prstGeom>
          <a:noFill/>
        </p:spPr>
        <p:txBody>
          <a:bodyPr wrap="square">
            <a:spAutoFit/>
          </a:bodyPr>
          <a:lstStyle/>
          <a:p>
            <a:pPr marL="457200" indent="-457200">
              <a:buFont typeface="Arial" panose="020B0604020202020204" pitchFamily="34" charset="0"/>
              <a:buChar char="•"/>
            </a:pPr>
            <a:r>
              <a:rPr lang="es-BO" sz="3600" dirty="0">
                <a:latin typeface="Times New Roman" panose="02020603050405020304" pitchFamily="18" charset="0"/>
                <a:cs typeface="Times New Roman" panose="02020603050405020304" pitchFamily="18" charset="0"/>
              </a:rPr>
              <a:t>El Diseño Universal para el Aprendizaje es un enfoque didáctico que pretende aplicar los principios del Diseño Curricular (DU) de los diferentes niveles educativos. El DUA ha sido desarrollado por el Centro de Tecnología Especial Aplicada (CAST).</a:t>
            </a: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s-BO"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41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4F931-0ECA-4727-A438-5699CA67B545}"/>
              </a:ext>
            </a:extLst>
          </p:cNvPr>
          <p:cNvSpPr>
            <a:spLocks noGrp="1"/>
          </p:cNvSpPr>
          <p:nvPr>
            <p:ph type="title"/>
          </p:nvPr>
        </p:nvSpPr>
        <p:spPr>
          <a:xfrm>
            <a:off x="1133621" y="365124"/>
            <a:ext cx="10515600" cy="1325563"/>
          </a:xfrm>
        </p:spPr>
        <p:txBody>
          <a:bodyPr>
            <a:normAutofit/>
          </a:bodyPr>
          <a:lstStyle/>
          <a:p>
            <a:r>
              <a:rPr lang="es-BO" b="1" dirty="0"/>
              <a:t>Planteamientos que origina el DUA: </a:t>
            </a:r>
            <a:br>
              <a:rPr lang="es-BO" b="1" dirty="0"/>
            </a:br>
            <a:r>
              <a:rPr lang="es-BO" sz="2200" dirty="0"/>
              <a:t>Diseño universal de la arquitectura y uso de tecnologías </a:t>
            </a:r>
          </a:p>
        </p:txBody>
      </p:sp>
      <p:pic>
        <p:nvPicPr>
          <p:cNvPr id="22530" name="Picture 2" descr="¿D.U.A.?DUA&#10;ARQUITECTURA&#10;NEUROCIENCIA&#10;TEORIAS DEL APRENDIZAJE&#10;TECNOLOGIA&#10;INVESTIGACION EN LA PRACTICA ESCOLAR&#10; ">
            <a:extLst>
              <a:ext uri="{FF2B5EF4-FFF2-40B4-BE49-F238E27FC236}">
                <a16:creationId xmlns:a16="http://schemas.microsoft.com/office/drawing/2014/main" id="{CA313F04-53A6-4B7B-85D2-81B80D209D8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291" b="8624"/>
          <a:stretch/>
        </p:blipFill>
        <p:spPr bwMode="auto">
          <a:xfrm>
            <a:off x="1371600" y="1502229"/>
            <a:ext cx="9078686" cy="470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6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scubriendo la Rueda del DUA | El Blog de Educación y TIC">
            <a:extLst>
              <a:ext uri="{FF2B5EF4-FFF2-40B4-BE49-F238E27FC236}">
                <a16:creationId xmlns:a16="http://schemas.microsoft.com/office/drawing/2014/main" id="{C8781B88-8DC4-4D0B-A55D-2288270876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029" y="365125"/>
            <a:ext cx="10101942" cy="621483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03B331D-34B8-4797-8B30-2674BB05C4DF}"/>
              </a:ext>
            </a:extLst>
          </p:cNvPr>
          <p:cNvSpPr>
            <a:spLocks noGrp="1"/>
          </p:cNvSpPr>
          <p:nvPr>
            <p:ph type="title"/>
          </p:nvPr>
        </p:nvSpPr>
        <p:spPr>
          <a:xfrm>
            <a:off x="838200" y="365125"/>
            <a:ext cx="3820886" cy="614589"/>
          </a:xfrm>
        </p:spPr>
        <p:txBody>
          <a:bodyPr>
            <a:normAutofit/>
          </a:bodyPr>
          <a:lstStyle/>
          <a:p>
            <a:r>
              <a:rPr lang="es-BO" sz="1800" dirty="0">
                <a:latin typeface="Times New Roman" panose="02020603050405020304" pitchFamily="18" charset="0"/>
                <a:cs typeface="Times New Roman" panose="02020603050405020304" pitchFamily="18" charset="0"/>
              </a:rPr>
              <a:t>LA RUEDA DE APRENDIZAJE DUA DE ANTONIO MARQUEZ</a:t>
            </a:r>
          </a:p>
        </p:txBody>
      </p:sp>
    </p:spTree>
    <p:extLst>
      <p:ext uri="{BB962C8B-B14F-4D97-AF65-F5344CB8AC3E}">
        <p14:creationId xmlns:p14="http://schemas.microsoft.com/office/powerpoint/2010/main" val="797025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fo@escuelasinclusivas.com&#10;Pictosonidos&#10;Banco de pictogramas con sonidos asociados para ayudar en la&#10;comprensi�n de conce...">
            <a:extLst>
              <a:ext uri="{FF2B5EF4-FFF2-40B4-BE49-F238E27FC236}">
                <a16:creationId xmlns:a16="http://schemas.microsoft.com/office/drawing/2014/main" id="{B89F16C0-B291-4FB1-9F8A-502AEA35628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3369" b="2684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23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F9FC5-C979-4A05-9051-BCBB057429BD}"/>
              </a:ext>
            </a:extLst>
          </p:cNvPr>
          <p:cNvSpPr>
            <a:spLocks noGrp="1"/>
          </p:cNvSpPr>
          <p:nvPr>
            <p:ph type="title"/>
          </p:nvPr>
        </p:nvSpPr>
        <p:spPr>
          <a:xfrm>
            <a:off x="838200" y="365125"/>
            <a:ext cx="7935686" cy="1637846"/>
          </a:xfrm>
        </p:spPr>
        <p:txBody>
          <a:bodyPr>
            <a:normAutofit/>
          </a:bodyPr>
          <a:lstStyle/>
          <a:p>
            <a:r>
              <a:rPr lang="es-BO" sz="3600" b="1" dirty="0">
                <a:latin typeface="Times New Roman" panose="02020603050405020304" pitchFamily="18" charset="0"/>
                <a:cs typeface="Times New Roman" panose="02020603050405020304" pitchFamily="18" charset="0"/>
              </a:rPr>
              <a:t>El Diseño Universal del Aprendizaje (DUA) se fundamenta en tres principios</a:t>
            </a:r>
            <a:r>
              <a:rPr lang="es-BO" sz="3600" dirty="0">
                <a:latin typeface="Times New Roman" panose="02020603050405020304" pitchFamily="18" charset="0"/>
                <a:cs typeface="Times New Roman" panose="02020603050405020304" pitchFamily="18" charset="0"/>
              </a:rPr>
              <a:t>: </a:t>
            </a:r>
          </a:p>
        </p:txBody>
      </p:sp>
      <p:sp>
        <p:nvSpPr>
          <p:cNvPr id="6" name="Título 1">
            <a:extLst>
              <a:ext uri="{FF2B5EF4-FFF2-40B4-BE49-F238E27FC236}">
                <a16:creationId xmlns:a16="http://schemas.microsoft.com/office/drawing/2014/main" id="{A93B5059-6990-4B50-9304-FB74AE669CED}"/>
              </a:ext>
            </a:extLst>
          </p:cNvPr>
          <p:cNvSpPr txBox="1">
            <a:spLocks/>
          </p:cNvSpPr>
          <p:nvPr/>
        </p:nvSpPr>
        <p:spPr>
          <a:xfrm>
            <a:off x="4038600" y="2963408"/>
            <a:ext cx="6498771" cy="5710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latin typeface="Times New Roman" panose="02020603050405020304" pitchFamily="18" charset="0"/>
                <a:cs typeface="Times New Roman" panose="02020603050405020304" pitchFamily="18" charset="0"/>
              </a:rPr>
              <a:t>Múltiples formas de Representación </a:t>
            </a:r>
          </a:p>
        </p:txBody>
      </p:sp>
      <p:sp>
        <p:nvSpPr>
          <p:cNvPr id="7" name="Título 1">
            <a:extLst>
              <a:ext uri="{FF2B5EF4-FFF2-40B4-BE49-F238E27FC236}">
                <a16:creationId xmlns:a16="http://schemas.microsoft.com/office/drawing/2014/main" id="{3814FE9A-7F71-4AEE-B6A6-C70711CC11C2}"/>
              </a:ext>
            </a:extLst>
          </p:cNvPr>
          <p:cNvSpPr txBox="1">
            <a:spLocks/>
          </p:cNvSpPr>
          <p:nvPr/>
        </p:nvSpPr>
        <p:spPr>
          <a:xfrm>
            <a:off x="4038600" y="3727898"/>
            <a:ext cx="7935686" cy="74521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600" dirty="0">
                <a:latin typeface="Times New Roman" panose="02020603050405020304" pitchFamily="18" charset="0"/>
                <a:cs typeface="Times New Roman" panose="02020603050405020304" pitchFamily="18" charset="0"/>
              </a:rPr>
              <a:t>Diferentes medios para la acción y expresión </a:t>
            </a:r>
          </a:p>
        </p:txBody>
      </p:sp>
      <p:sp>
        <p:nvSpPr>
          <p:cNvPr id="8" name="Título 1">
            <a:extLst>
              <a:ext uri="{FF2B5EF4-FFF2-40B4-BE49-F238E27FC236}">
                <a16:creationId xmlns:a16="http://schemas.microsoft.com/office/drawing/2014/main" id="{8E31BC80-536E-4153-92CC-B64243A07379}"/>
              </a:ext>
            </a:extLst>
          </p:cNvPr>
          <p:cNvSpPr txBox="1">
            <a:spLocks/>
          </p:cNvSpPr>
          <p:nvPr/>
        </p:nvSpPr>
        <p:spPr>
          <a:xfrm>
            <a:off x="4038600" y="5029198"/>
            <a:ext cx="7935686" cy="7452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BO" sz="3300" dirty="0">
                <a:latin typeface="Times New Roman" panose="02020603050405020304" pitchFamily="18" charset="0"/>
                <a:cs typeface="Times New Roman" panose="02020603050405020304" pitchFamily="18" charset="0"/>
              </a:rPr>
              <a:t>Diferentes formas de participación. Asegura la Motivación </a:t>
            </a:r>
          </a:p>
        </p:txBody>
      </p:sp>
      <p:pic>
        <p:nvPicPr>
          <p:cNvPr id="9" name="Picture 2" descr="• De acuerdo con el Diseño Universal de Aprendizaje&#10;es necesario identificar por qué se producen esas&#10;barreras, qué se pue...">
            <a:extLst>
              <a:ext uri="{FF2B5EF4-FFF2-40B4-BE49-F238E27FC236}">
                <a16:creationId xmlns:a16="http://schemas.microsoft.com/office/drawing/2014/main" id="{E9C389CB-0EE7-4300-A30F-F38C25C5A7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026" t="25189" r="50909" b="4264"/>
          <a:stretch/>
        </p:blipFill>
        <p:spPr bwMode="auto">
          <a:xfrm>
            <a:off x="1981200" y="2704644"/>
            <a:ext cx="1719944" cy="3069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RIGEN&#10;• Desde el campo de la arquitectura en la&#10;década de 1970 en Estados Unidos. Fue Ron&#10;Mace, fundador del Centro para ...">
            <a:extLst>
              <a:ext uri="{FF2B5EF4-FFF2-40B4-BE49-F238E27FC236}">
                <a16:creationId xmlns:a16="http://schemas.microsoft.com/office/drawing/2014/main" id="{08700083-D553-45BF-9D05-BC9DDE495D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07" t="60489" r="7694" b="13767"/>
          <a:stretch/>
        </p:blipFill>
        <p:spPr bwMode="auto">
          <a:xfrm>
            <a:off x="8098971" y="360140"/>
            <a:ext cx="3875315" cy="27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9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C53D1-9D4B-4AFD-9A85-ACD158BCE71D}"/>
              </a:ext>
            </a:extLst>
          </p:cNvPr>
          <p:cNvSpPr>
            <a:spLocks noGrp="1"/>
          </p:cNvSpPr>
          <p:nvPr>
            <p:ph type="title"/>
          </p:nvPr>
        </p:nvSpPr>
        <p:spPr/>
        <p:txBody>
          <a:bodyPr/>
          <a:lstStyle/>
          <a:p>
            <a:r>
              <a:rPr lang="es-BO" b="1" dirty="0"/>
              <a:t>Pautas del principio I</a:t>
            </a:r>
            <a:r>
              <a:rPr lang="es-BO" dirty="0"/>
              <a:t>: Usar múltiples formas de representación.</a:t>
            </a:r>
          </a:p>
        </p:txBody>
      </p:sp>
      <p:pic>
        <p:nvPicPr>
          <p:cNvPr id="6" name="Picture 2" descr="Pautas del Principio III del DUA&#10;Principio 3:&#10;Usar múltiples formas de motivación&#10;Pauta 7:&#10;Proporcionar&#10;las opciones de&#10;la...">
            <a:extLst>
              <a:ext uri="{FF2B5EF4-FFF2-40B4-BE49-F238E27FC236}">
                <a16:creationId xmlns:a16="http://schemas.microsoft.com/office/drawing/2014/main" id="{D853748C-E674-4058-8A61-9A218DA8472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632" b="9382"/>
          <a:stretch/>
        </p:blipFill>
        <p:spPr bwMode="auto">
          <a:xfrm>
            <a:off x="838200" y="1635704"/>
            <a:ext cx="10515600" cy="485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7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7DD4E-36A3-4548-B92E-A3A4CB3EF732}"/>
              </a:ext>
            </a:extLst>
          </p:cNvPr>
          <p:cNvSpPr>
            <a:spLocks noGrp="1"/>
          </p:cNvSpPr>
          <p:nvPr>
            <p:ph type="title"/>
          </p:nvPr>
        </p:nvSpPr>
        <p:spPr/>
        <p:txBody>
          <a:bodyPr/>
          <a:lstStyle/>
          <a:p>
            <a:r>
              <a:rPr lang="es-BO" b="1" dirty="0"/>
              <a:t>Pautas del principio II</a:t>
            </a:r>
            <a:r>
              <a:rPr lang="es-BO" dirty="0"/>
              <a:t>: Usar múltiples formas de expresión.</a:t>
            </a:r>
          </a:p>
        </p:txBody>
      </p:sp>
      <p:pic>
        <p:nvPicPr>
          <p:cNvPr id="7" name="Picture 2" descr="Charla dua">
            <a:extLst>
              <a:ext uri="{FF2B5EF4-FFF2-40B4-BE49-F238E27FC236}">
                <a16:creationId xmlns:a16="http://schemas.microsoft.com/office/drawing/2014/main" id="{6B5C672A-CA67-4325-853D-C480C26025A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893" t="9104" r="4790" b="15910"/>
          <a:stretch/>
        </p:blipFill>
        <p:spPr bwMode="auto">
          <a:xfrm>
            <a:off x="1197429" y="1872343"/>
            <a:ext cx="9644742" cy="462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462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391</Words>
  <Application>Microsoft Office PowerPoint</Application>
  <PresentationFormat>Panorámica</PresentationFormat>
  <Paragraphs>33</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Times New Roman</vt:lpstr>
      <vt:lpstr>Tema de Office</vt:lpstr>
      <vt:lpstr>RUEDA DUA: RECURSOS TIC  PARA LA  INCLUSIÓN 2020</vt:lpstr>
      <vt:lpstr>ORIGEN</vt:lpstr>
      <vt:lpstr>Presentación de PowerPoint</vt:lpstr>
      <vt:lpstr>Planteamientos que origina el DUA:  Diseño universal de la arquitectura y uso de tecnologías </vt:lpstr>
      <vt:lpstr>LA RUEDA DE APRENDIZAJE DUA DE ANTONIO MARQUEZ</vt:lpstr>
      <vt:lpstr>Presentación de PowerPoint</vt:lpstr>
      <vt:lpstr>El Diseño Universal del Aprendizaje (DUA) se fundamenta en tres principios: </vt:lpstr>
      <vt:lpstr>Pautas del principio I: Usar múltiples formas de representación.</vt:lpstr>
      <vt:lpstr>Pautas del principio II: Usar múltiples formas de expresión.</vt:lpstr>
      <vt:lpstr>Pautas del principio III: Usar múltiples formas de motivación.</vt:lpstr>
      <vt:lpstr>En el cerebro se encuentran varias conexiones neuronales que conforman un gran red.  Hay tres redes primarias: </vt:lpstr>
      <vt:lpstr>Presentación de PowerPoint</vt:lpstr>
      <vt:lpstr>Presentación de PowerPoint</vt:lpstr>
      <vt:lpstr>Presentación de PowerPoint</vt:lpstr>
      <vt:lpstr>Presentación de PowerPoint</vt:lpstr>
      <vt:lpstr>VENTAJAS  - Estimula la creación de los diseños flexibles desde el principio, que presenten opciones personalizables que permiten a todos los estudiantes progresar desde donde ellos están y no desde donde nosotros imaginamos que están.   -  Se rompe la separación o división entre los estudiantes con discapacidad y sin discapacidad. </vt:lpstr>
      <vt:lpstr>Cuatro características de la flexibilidad de las TIC.</vt:lpstr>
      <vt:lpstr>Presentación de PowerPoint</vt:lpstr>
      <vt:lpstr>Presentación de PowerPoint</vt:lpstr>
      <vt:lpstr>Presentación de PowerPoint</vt:lpstr>
      <vt:lpstr>Presentación de PowerPoint</vt:lpstr>
      <vt:lpstr>Presentación de PowerPoint</vt:lpstr>
      <vt:lpstr>Presentación de PowerPoint</vt:lpstr>
      <vt:lpstr>GRACIAS </vt:lpstr>
      <vt:lpstr>BIBLIOGRAFIA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RUEDA DUA: RECURSOS TIC PARA LA INCLUSIÓN 2020</dc:title>
  <dc:creator>Administrador</dc:creator>
  <cp:lastModifiedBy>Administrador</cp:lastModifiedBy>
  <cp:revision>8</cp:revision>
  <dcterms:created xsi:type="dcterms:W3CDTF">2020-07-01T15:36:09Z</dcterms:created>
  <dcterms:modified xsi:type="dcterms:W3CDTF">2020-07-10T18:22:09Z</dcterms:modified>
</cp:coreProperties>
</file>