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9" r:id="rId31"/>
    <p:sldId id="286" r:id="rId32"/>
    <p:sldId id="287" r:id="rId33"/>
    <p:sldId id="288" r:id="rId34"/>
    <p:sldId id="278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54EC9-E1F8-4D9C-B4EC-FF54FD7A004D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77086A95-5522-4798-AD4E-5552CA4B6B9A}">
      <dgm:prSet phldrT="[Texto]"/>
      <dgm:spPr/>
      <dgm:t>
        <a:bodyPr/>
        <a:lstStyle/>
        <a:p>
          <a:r>
            <a:rPr lang="es-ES" dirty="0" smtClean="0"/>
            <a:t>Desenvolvimiento de forma significativa, productiva e independiente</a:t>
          </a:r>
          <a:endParaRPr lang="es-ES" dirty="0"/>
        </a:p>
      </dgm:t>
    </dgm:pt>
    <dgm:pt modelId="{CFA1B327-AF8F-4496-A43F-18D013AD2F52}" type="parTrans" cxnId="{549F1493-E6E3-48AC-94E2-26B9C6108792}">
      <dgm:prSet/>
      <dgm:spPr/>
      <dgm:t>
        <a:bodyPr/>
        <a:lstStyle/>
        <a:p>
          <a:endParaRPr lang="es-ES"/>
        </a:p>
      </dgm:t>
    </dgm:pt>
    <dgm:pt modelId="{3523C40E-1E89-4750-A587-D17EFCE40DDF}" type="sibTrans" cxnId="{549F1493-E6E3-48AC-94E2-26B9C6108792}">
      <dgm:prSet/>
      <dgm:spPr/>
      <dgm:t>
        <a:bodyPr/>
        <a:lstStyle/>
        <a:p>
          <a:endParaRPr lang="es-ES"/>
        </a:p>
      </dgm:t>
    </dgm:pt>
    <dgm:pt modelId="{5F4D3E45-FF62-4208-A710-5BAC07B152AE}">
      <dgm:prSet/>
      <dgm:spPr/>
      <dgm:t>
        <a:bodyPr/>
        <a:lstStyle/>
        <a:p>
          <a:r>
            <a:rPr lang="es-ES" dirty="0" smtClean="0"/>
            <a:t>Ofrecer servicios a personas con TEA y su entorno (familia, escuela, </a:t>
          </a:r>
          <a:r>
            <a:rPr lang="es-ES" dirty="0" err="1" smtClean="0"/>
            <a:t>etc</a:t>
          </a:r>
          <a:r>
            <a:rPr lang="es-ES" dirty="0" smtClean="0"/>
            <a:t>)</a:t>
          </a:r>
          <a:endParaRPr lang="es-ES" dirty="0"/>
        </a:p>
      </dgm:t>
    </dgm:pt>
    <dgm:pt modelId="{59E30601-60A7-4698-9BDD-CC7D102E84A5}" type="parTrans" cxnId="{359FE95F-C9CA-4588-8759-D3FDB00CB12A}">
      <dgm:prSet/>
      <dgm:spPr/>
      <dgm:t>
        <a:bodyPr/>
        <a:lstStyle/>
        <a:p>
          <a:endParaRPr lang="es-ES"/>
        </a:p>
      </dgm:t>
    </dgm:pt>
    <dgm:pt modelId="{E56C803C-C34E-46A9-9E2E-5EB55F536C84}" type="sibTrans" cxnId="{359FE95F-C9CA-4588-8759-D3FDB00CB12A}">
      <dgm:prSet/>
      <dgm:spPr/>
      <dgm:t>
        <a:bodyPr/>
        <a:lstStyle/>
        <a:p>
          <a:endParaRPr lang="es-ES"/>
        </a:p>
      </dgm:t>
    </dgm:pt>
    <dgm:pt modelId="{2F88EF80-B612-4BE4-B5B8-373D26A1A192}">
      <dgm:prSet/>
      <dgm:spPr/>
      <dgm:t>
        <a:bodyPr/>
        <a:lstStyle/>
        <a:p>
          <a:r>
            <a:rPr lang="es-ES" smtClean="0"/>
            <a:t>Generar conocimiento</a:t>
          </a:r>
          <a:endParaRPr lang="es-ES"/>
        </a:p>
      </dgm:t>
    </dgm:pt>
    <dgm:pt modelId="{B1C8BC0C-A26F-488E-9BFA-52D9EE599F08}" type="parTrans" cxnId="{4B415FAA-AE86-4EDB-8E31-332EB7617EDE}">
      <dgm:prSet/>
      <dgm:spPr/>
      <dgm:t>
        <a:bodyPr/>
        <a:lstStyle/>
        <a:p>
          <a:endParaRPr lang="es-ES"/>
        </a:p>
      </dgm:t>
    </dgm:pt>
    <dgm:pt modelId="{8DB5EC9A-362F-4D05-AE4E-58550B381450}" type="sibTrans" cxnId="{4B415FAA-AE86-4EDB-8E31-332EB7617EDE}">
      <dgm:prSet/>
      <dgm:spPr/>
      <dgm:t>
        <a:bodyPr/>
        <a:lstStyle/>
        <a:p>
          <a:endParaRPr lang="es-ES"/>
        </a:p>
      </dgm:t>
    </dgm:pt>
    <dgm:pt modelId="{8ACD5E86-A0F8-4FB4-8D19-1E51B540FA9B}" type="pres">
      <dgm:prSet presAssocID="{17A54EC9-E1F8-4D9C-B4EC-FF54FD7A004D}" presName="Name0" presStyleCnt="0">
        <dgm:presLayoutVars>
          <dgm:dir/>
          <dgm:resizeHandles val="exact"/>
        </dgm:presLayoutVars>
      </dgm:prSet>
      <dgm:spPr/>
    </dgm:pt>
    <dgm:pt modelId="{194DE28E-8C33-493F-B98B-A53BA1B627E8}" type="pres">
      <dgm:prSet presAssocID="{77086A95-5522-4798-AD4E-5552CA4B6B9A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04DFE8-72D4-4418-B279-49587EDD075A}" type="pres">
      <dgm:prSet presAssocID="{5F4D3E45-FF62-4208-A710-5BAC07B152A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CFB7DF-21EB-4739-946F-708677D50E62}" type="pres">
      <dgm:prSet presAssocID="{2F88EF80-B612-4BE4-B5B8-373D26A1A192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3BB863D1-26EB-4940-8943-B62479148A48}" type="presOf" srcId="{2F88EF80-B612-4BE4-B5B8-373D26A1A192}" destId="{EDCFB7DF-21EB-4739-946F-708677D50E62}" srcOrd="0" destOrd="0" presId="urn:diagrams.loki3.com/TabbedArc+Icon"/>
    <dgm:cxn modelId="{3BAE9001-8DCF-4B6D-9654-2D85BA9E3D82}" type="presOf" srcId="{77086A95-5522-4798-AD4E-5552CA4B6B9A}" destId="{194DE28E-8C33-493F-B98B-A53BA1B627E8}" srcOrd="0" destOrd="0" presId="urn:diagrams.loki3.com/TabbedArc+Icon"/>
    <dgm:cxn modelId="{6024C635-B9DD-4C33-B597-35DDEF252FBC}" type="presOf" srcId="{5F4D3E45-FF62-4208-A710-5BAC07B152AE}" destId="{3904DFE8-72D4-4418-B279-49587EDD075A}" srcOrd="0" destOrd="0" presId="urn:diagrams.loki3.com/TabbedArc+Icon"/>
    <dgm:cxn modelId="{359FE95F-C9CA-4588-8759-D3FDB00CB12A}" srcId="{17A54EC9-E1F8-4D9C-B4EC-FF54FD7A004D}" destId="{5F4D3E45-FF62-4208-A710-5BAC07B152AE}" srcOrd="1" destOrd="0" parTransId="{59E30601-60A7-4698-9BDD-CC7D102E84A5}" sibTransId="{E56C803C-C34E-46A9-9E2E-5EB55F536C84}"/>
    <dgm:cxn modelId="{549F1493-E6E3-48AC-94E2-26B9C6108792}" srcId="{17A54EC9-E1F8-4D9C-B4EC-FF54FD7A004D}" destId="{77086A95-5522-4798-AD4E-5552CA4B6B9A}" srcOrd="0" destOrd="0" parTransId="{CFA1B327-AF8F-4496-A43F-18D013AD2F52}" sibTransId="{3523C40E-1E89-4750-A587-D17EFCE40DDF}"/>
    <dgm:cxn modelId="{AA572D9A-732F-48CC-A222-48C35D5A9A94}" type="presOf" srcId="{17A54EC9-E1F8-4D9C-B4EC-FF54FD7A004D}" destId="{8ACD5E86-A0F8-4FB4-8D19-1E51B540FA9B}" srcOrd="0" destOrd="0" presId="urn:diagrams.loki3.com/TabbedArc+Icon"/>
    <dgm:cxn modelId="{4B415FAA-AE86-4EDB-8E31-332EB7617EDE}" srcId="{17A54EC9-E1F8-4D9C-B4EC-FF54FD7A004D}" destId="{2F88EF80-B612-4BE4-B5B8-373D26A1A192}" srcOrd="2" destOrd="0" parTransId="{B1C8BC0C-A26F-488E-9BFA-52D9EE599F08}" sibTransId="{8DB5EC9A-362F-4D05-AE4E-58550B381450}"/>
    <dgm:cxn modelId="{7E13E59F-18ED-482D-B2C2-0B00073D0568}" type="presParOf" srcId="{8ACD5E86-A0F8-4FB4-8D19-1E51B540FA9B}" destId="{194DE28E-8C33-493F-B98B-A53BA1B627E8}" srcOrd="0" destOrd="0" presId="urn:diagrams.loki3.com/TabbedArc+Icon"/>
    <dgm:cxn modelId="{051D0B18-553A-4D4B-8590-0A63EA873EB6}" type="presParOf" srcId="{8ACD5E86-A0F8-4FB4-8D19-1E51B540FA9B}" destId="{3904DFE8-72D4-4418-B279-49587EDD075A}" srcOrd="1" destOrd="0" presId="urn:diagrams.loki3.com/TabbedArc+Icon"/>
    <dgm:cxn modelId="{1387C495-D14B-4F54-8CA5-C9F0200B3679}" type="presParOf" srcId="{8ACD5E86-A0F8-4FB4-8D19-1E51B540FA9B}" destId="{EDCFB7DF-21EB-4739-946F-708677D50E62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97843-8440-4310-95A9-9F67FE7080CC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DD1807-F68A-4811-9CC6-5FFA4F112A03}">
      <dgm:prSet phldrT="[Texto]"/>
      <dgm:spPr/>
      <dgm:t>
        <a:bodyPr/>
        <a:lstStyle/>
        <a:p>
          <a:r>
            <a:rPr lang="es-ES_tradnl" dirty="0" smtClean="0"/>
            <a:t>1</a:t>
          </a:r>
          <a:endParaRPr lang="es-ES" dirty="0"/>
        </a:p>
      </dgm:t>
    </dgm:pt>
    <dgm:pt modelId="{1B8BD710-D25C-41CA-A300-4EF7E31710BC}" type="parTrans" cxnId="{10732FB3-DF70-4260-A002-C35C30BCED6C}">
      <dgm:prSet/>
      <dgm:spPr/>
      <dgm:t>
        <a:bodyPr/>
        <a:lstStyle/>
        <a:p>
          <a:endParaRPr lang="es-ES"/>
        </a:p>
      </dgm:t>
    </dgm:pt>
    <dgm:pt modelId="{31A955EB-581E-438D-A9CE-F6F8025645DC}" type="sibTrans" cxnId="{10732FB3-DF70-4260-A002-C35C30BCED6C}">
      <dgm:prSet/>
      <dgm:spPr/>
      <dgm:t>
        <a:bodyPr/>
        <a:lstStyle/>
        <a:p>
          <a:endParaRPr lang="es-ES"/>
        </a:p>
      </dgm:t>
    </dgm:pt>
    <dgm:pt modelId="{29A3242F-05A2-441C-8882-708CDFFACAF2}">
      <dgm:prSet phldrT="[Texto]"/>
      <dgm:spPr/>
      <dgm:t>
        <a:bodyPr/>
        <a:lstStyle/>
        <a:p>
          <a:r>
            <a:rPr lang="es-ES_tradnl" dirty="0" smtClean="0"/>
            <a:t>2</a:t>
          </a:r>
          <a:endParaRPr lang="es-ES" dirty="0"/>
        </a:p>
      </dgm:t>
    </dgm:pt>
    <dgm:pt modelId="{28B5EFDA-DD21-4AE9-8471-295773FBC2CB}" type="parTrans" cxnId="{5003E8F3-D97B-46EF-9BF1-BE97AE438C05}">
      <dgm:prSet/>
      <dgm:spPr/>
      <dgm:t>
        <a:bodyPr/>
        <a:lstStyle/>
        <a:p>
          <a:endParaRPr lang="es-ES"/>
        </a:p>
      </dgm:t>
    </dgm:pt>
    <dgm:pt modelId="{F2425D3A-4253-4AAF-9C7D-343FD0B217DD}" type="sibTrans" cxnId="{5003E8F3-D97B-46EF-9BF1-BE97AE438C05}">
      <dgm:prSet/>
      <dgm:spPr/>
      <dgm:t>
        <a:bodyPr/>
        <a:lstStyle/>
        <a:p>
          <a:endParaRPr lang="es-ES"/>
        </a:p>
      </dgm:t>
    </dgm:pt>
    <dgm:pt modelId="{B066BA79-F56D-4098-B3D5-25EEEBC98B14}">
      <dgm:prSet phldrT="[Texto]"/>
      <dgm:spPr/>
      <dgm:t>
        <a:bodyPr/>
        <a:lstStyle/>
        <a:p>
          <a:r>
            <a:rPr lang="es-ES_tradnl" dirty="0" smtClean="0"/>
            <a:t>3</a:t>
          </a:r>
          <a:endParaRPr lang="es-ES" dirty="0"/>
        </a:p>
      </dgm:t>
    </dgm:pt>
    <dgm:pt modelId="{DAC743E9-2904-43E0-9B53-BCD35589E3F6}" type="parTrans" cxnId="{154D04C5-5ABB-4E22-988E-056CA612C195}">
      <dgm:prSet/>
      <dgm:spPr/>
      <dgm:t>
        <a:bodyPr/>
        <a:lstStyle/>
        <a:p>
          <a:endParaRPr lang="es-ES"/>
        </a:p>
      </dgm:t>
    </dgm:pt>
    <dgm:pt modelId="{2BE5F9A6-2A57-40F4-9847-7876394AC37C}" type="sibTrans" cxnId="{154D04C5-5ABB-4E22-988E-056CA612C195}">
      <dgm:prSet/>
      <dgm:spPr/>
      <dgm:t>
        <a:bodyPr/>
        <a:lstStyle/>
        <a:p>
          <a:endParaRPr lang="es-ES"/>
        </a:p>
      </dgm:t>
    </dgm:pt>
    <dgm:pt modelId="{B7E6C08A-95A5-49A8-AC24-22719890FDD7}">
      <dgm:prSet phldrT="[Texto]" custT="1"/>
      <dgm:spPr/>
      <dgm:t>
        <a:bodyPr/>
        <a:lstStyle/>
        <a:p>
          <a:r>
            <a:rPr lang="es-ES_tradnl" sz="2800" dirty="0" smtClean="0"/>
            <a:t>Terminado</a:t>
          </a:r>
          <a:endParaRPr lang="es-ES" sz="2800" dirty="0"/>
        </a:p>
      </dgm:t>
    </dgm:pt>
    <dgm:pt modelId="{F4C6B1A1-7521-4361-AE0D-B8F1E9247A98}" type="parTrans" cxnId="{BA226998-5D40-4995-B122-A63EF39B36A0}">
      <dgm:prSet/>
      <dgm:spPr/>
      <dgm:t>
        <a:bodyPr/>
        <a:lstStyle/>
        <a:p>
          <a:endParaRPr lang="es-ES"/>
        </a:p>
      </dgm:t>
    </dgm:pt>
    <dgm:pt modelId="{2D1556BC-8BE6-4717-9AB6-79EA46ADA6A2}" type="sibTrans" cxnId="{BA226998-5D40-4995-B122-A63EF39B36A0}">
      <dgm:prSet/>
      <dgm:spPr/>
      <dgm:t>
        <a:bodyPr/>
        <a:lstStyle/>
        <a:p>
          <a:endParaRPr lang="es-ES"/>
        </a:p>
      </dgm:t>
    </dgm:pt>
    <dgm:pt modelId="{F90CB4C8-6DB4-4EA6-AABD-2BF861C86979}" type="pres">
      <dgm:prSet presAssocID="{94097843-8440-4310-95A9-9F67FE7080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29197584-EF37-49EC-BCA2-63A332688EFE}" type="pres">
      <dgm:prSet presAssocID="{AEDD1807-F68A-4811-9CC6-5FFA4F112A03}" presName="compNode" presStyleCnt="0"/>
      <dgm:spPr/>
    </dgm:pt>
    <dgm:pt modelId="{4204779B-513C-44BF-A63C-E7CF9B9C130D}" type="pres">
      <dgm:prSet presAssocID="{AEDD1807-F68A-4811-9CC6-5FFA4F112A03}" presName="pictRect" presStyleLbl="node1" presStyleIdx="0" presStyleCnt="4" custScaleX="53187" custScaleY="57097" custLinFactNeighborX="-50276" custLinFactNeighborY="9603"/>
      <dgm:spPr>
        <a:solidFill>
          <a:srgbClr val="FFFF00"/>
        </a:solidFill>
      </dgm:spPr>
    </dgm:pt>
    <dgm:pt modelId="{F6BCDBA0-885A-4093-8C56-E9FCA71F2553}" type="pres">
      <dgm:prSet presAssocID="{AEDD1807-F68A-4811-9CC6-5FFA4F112A03}" presName="textRect" presStyleLbl="revTx" presStyleIdx="0" presStyleCnt="4" custLinFactY="-26626" custLinFactNeighborX="-54631" custLinFactNeighborY="-10000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174DB20-9EDC-492E-887A-F0449050D624}" type="pres">
      <dgm:prSet presAssocID="{31A955EB-581E-438D-A9CE-F6F8025645DC}" presName="sibTrans" presStyleLbl="sibTrans2D1" presStyleIdx="0" presStyleCnt="0"/>
      <dgm:spPr/>
      <dgm:t>
        <a:bodyPr/>
        <a:lstStyle/>
        <a:p>
          <a:endParaRPr lang="es-BO"/>
        </a:p>
      </dgm:t>
    </dgm:pt>
    <dgm:pt modelId="{703EDFFD-BB44-4667-8548-E0D42ACF76C7}" type="pres">
      <dgm:prSet presAssocID="{29A3242F-05A2-441C-8882-708CDFFACAF2}" presName="compNode" presStyleCnt="0"/>
      <dgm:spPr/>
    </dgm:pt>
    <dgm:pt modelId="{D5F2328B-A4CF-4F15-88E2-BAA1541A9E92}" type="pres">
      <dgm:prSet presAssocID="{29A3242F-05A2-441C-8882-708CDFFACAF2}" presName="pictRect" presStyleLbl="node1" presStyleIdx="1" presStyleCnt="4" custScaleX="51645" custScaleY="65617" custLinFactX="-58737" custLinFactNeighborX="-100000" custLinFactNeighborY="77218"/>
      <dgm:spPr>
        <a:solidFill>
          <a:srgbClr val="FF0000"/>
        </a:solidFill>
      </dgm:spPr>
    </dgm:pt>
    <dgm:pt modelId="{B079115A-8A82-4E7F-9DBA-2B50C111CF2F}" type="pres">
      <dgm:prSet presAssocID="{29A3242F-05A2-441C-8882-708CDFFACAF2}" presName="textRect" presStyleLbl="revTx" presStyleIdx="1" presStyleCnt="4" custLinFactX="-55381" custLinFactNeighborX="-100000" custLinFactNeighborY="672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5442057-09BC-4895-8767-6D5FB10C0936}" type="pres">
      <dgm:prSet presAssocID="{F2425D3A-4253-4AAF-9C7D-343FD0B217DD}" presName="sibTrans" presStyleLbl="sibTrans2D1" presStyleIdx="0" presStyleCnt="0"/>
      <dgm:spPr/>
      <dgm:t>
        <a:bodyPr/>
        <a:lstStyle/>
        <a:p>
          <a:endParaRPr lang="es-BO"/>
        </a:p>
      </dgm:t>
    </dgm:pt>
    <dgm:pt modelId="{A1FDB0E1-CC72-47A0-A2E9-FCD5757307E9}" type="pres">
      <dgm:prSet presAssocID="{B066BA79-F56D-4098-B3D5-25EEEBC98B14}" presName="compNode" presStyleCnt="0"/>
      <dgm:spPr/>
    </dgm:pt>
    <dgm:pt modelId="{00A04211-14DD-432B-BF27-E575DFEA0045}" type="pres">
      <dgm:prSet presAssocID="{B066BA79-F56D-4098-B3D5-25EEEBC98B14}" presName="pictRect" presStyleLbl="node1" presStyleIdx="2" presStyleCnt="4" custScaleX="55574" custScaleY="64421" custLinFactNeighborX="-61138" custLinFactNeighborY="4813"/>
      <dgm:spPr>
        <a:solidFill>
          <a:srgbClr val="0070C0"/>
        </a:solidFill>
      </dgm:spPr>
    </dgm:pt>
    <dgm:pt modelId="{4AFCF4A4-5937-48F5-B1CC-7AD4B38F62B2}" type="pres">
      <dgm:prSet presAssocID="{B066BA79-F56D-4098-B3D5-25EEEBC98B14}" presName="textRect" presStyleLbl="revTx" presStyleIdx="2" presStyleCnt="4" custLinFactY="-30897" custLinFactNeighborX="-43552" custLinFactNeighborY="-10000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5902315-F2EE-4C92-8C93-8CF34B95D199}" type="pres">
      <dgm:prSet presAssocID="{2BE5F9A6-2A57-40F4-9847-7876394AC37C}" presName="sibTrans" presStyleLbl="sibTrans2D1" presStyleIdx="0" presStyleCnt="0"/>
      <dgm:spPr/>
      <dgm:t>
        <a:bodyPr/>
        <a:lstStyle/>
        <a:p>
          <a:endParaRPr lang="es-BO"/>
        </a:p>
      </dgm:t>
    </dgm:pt>
    <dgm:pt modelId="{C0FD59BD-A09A-4023-9335-681DB195FEA7}" type="pres">
      <dgm:prSet presAssocID="{B7E6C08A-95A5-49A8-AC24-22719890FDD7}" presName="compNode" presStyleCnt="0"/>
      <dgm:spPr/>
    </dgm:pt>
    <dgm:pt modelId="{B282007B-1A8C-4697-89C2-8A6528D065FA}" type="pres">
      <dgm:prSet presAssocID="{B7E6C08A-95A5-49A8-AC24-22719890FDD7}" presName="pictRect" presStyleLbl="node1" presStyleIdx="3" presStyleCnt="4" custScaleX="61730" custScaleY="60590" custLinFactX="-58322" custLinFactNeighborX="-100000" custLinFactNeighborY="74521"/>
      <dgm:spPr>
        <a:solidFill>
          <a:srgbClr val="00B050"/>
        </a:solidFill>
      </dgm:spPr>
    </dgm:pt>
    <dgm:pt modelId="{73BA1B7C-8B44-40CC-AA0E-A49473D5E6FB}" type="pres">
      <dgm:prSet presAssocID="{B7E6C08A-95A5-49A8-AC24-22719890FDD7}" presName="textRect" presStyleLbl="revTx" presStyleIdx="3" presStyleCnt="4" custScaleX="71261" custScaleY="56527" custLinFactX="-58183" custLinFactNeighborX="-100000" custLinFactNeighborY="-1688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6908F562-D092-4154-A76F-E1A39BFF7221}" type="presOf" srcId="{B7E6C08A-95A5-49A8-AC24-22719890FDD7}" destId="{73BA1B7C-8B44-40CC-AA0E-A49473D5E6FB}" srcOrd="0" destOrd="0" presId="urn:microsoft.com/office/officeart/2005/8/layout/pList1"/>
    <dgm:cxn modelId="{BA226998-5D40-4995-B122-A63EF39B36A0}" srcId="{94097843-8440-4310-95A9-9F67FE7080CC}" destId="{B7E6C08A-95A5-49A8-AC24-22719890FDD7}" srcOrd="3" destOrd="0" parTransId="{F4C6B1A1-7521-4361-AE0D-B8F1E9247A98}" sibTransId="{2D1556BC-8BE6-4717-9AB6-79EA46ADA6A2}"/>
    <dgm:cxn modelId="{5003E8F3-D97B-46EF-9BF1-BE97AE438C05}" srcId="{94097843-8440-4310-95A9-9F67FE7080CC}" destId="{29A3242F-05A2-441C-8882-708CDFFACAF2}" srcOrd="1" destOrd="0" parTransId="{28B5EFDA-DD21-4AE9-8471-295773FBC2CB}" sibTransId="{F2425D3A-4253-4AAF-9C7D-343FD0B217DD}"/>
    <dgm:cxn modelId="{10BE5AFA-3543-4EE0-A6CF-4CA2A32B6DD1}" type="presOf" srcId="{2BE5F9A6-2A57-40F4-9847-7876394AC37C}" destId="{75902315-F2EE-4C92-8C93-8CF34B95D199}" srcOrd="0" destOrd="0" presId="urn:microsoft.com/office/officeart/2005/8/layout/pList1"/>
    <dgm:cxn modelId="{A9CA9F6E-A5E6-48FF-A9A2-89DC2FEC907C}" type="presOf" srcId="{94097843-8440-4310-95A9-9F67FE7080CC}" destId="{F90CB4C8-6DB4-4EA6-AABD-2BF861C86979}" srcOrd="0" destOrd="0" presId="urn:microsoft.com/office/officeart/2005/8/layout/pList1"/>
    <dgm:cxn modelId="{8434D4B6-87DC-440E-987B-EEA5BB3762A7}" type="presOf" srcId="{31A955EB-581E-438D-A9CE-F6F8025645DC}" destId="{7174DB20-9EDC-492E-887A-F0449050D624}" srcOrd="0" destOrd="0" presId="urn:microsoft.com/office/officeart/2005/8/layout/pList1"/>
    <dgm:cxn modelId="{154D04C5-5ABB-4E22-988E-056CA612C195}" srcId="{94097843-8440-4310-95A9-9F67FE7080CC}" destId="{B066BA79-F56D-4098-B3D5-25EEEBC98B14}" srcOrd="2" destOrd="0" parTransId="{DAC743E9-2904-43E0-9B53-BCD35589E3F6}" sibTransId="{2BE5F9A6-2A57-40F4-9847-7876394AC37C}"/>
    <dgm:cxn modelId="{987157EC-F3AC-4AF5-A4E9-DF2FBED835CB}" type="presOf" srcId="{F2425D3A-4253-4AAF-9C7D-343FD0B217DD}" destId="{25442057-09BC-4895-8767-6D5FB10C0936}" srcOrd="0" destOrd="0" presId="urn:microsoft.com/office/officeart/2005/8/layout/pList1"/>
    <dgm:cxn modelId="{10732FB3-DF70-4260-A002-C35C30BCED6C}" srcId="{94097843-8440-4310-95A9-9F67FE7080CC}" destId="{AEDD1807-F68A-4811-9CC6-5FFA4F112A03}" srcOrd="0" destOrd="0" parTransId="{1B8BD710-D25C-41CA-A300-4EF7E31710BC}" sibTransId="{31A955EB-581E-438D-A9CE-F6F8025645DC}"/>
    <dgm:cxn modelId="{DB8B1C25-E0B2-4034-88C8-85D0D93B81BA}" type="presOf" srcId="{29A3242F-05A2-441C-8882-708CDFFACAF2}" destId="{B079115A-8A82-4E7F-9DBA-2B50C111CF2F}" srcOrd="0" destOrd="0" presId="urn:microsoft.com/office/officeart/2005/8/layout/pList1"/>
    <dgm:cxn modelId="{DD499F96-8D54-406B-8D51-BB3D9080CE1F}" type="presOf" srcId="{AEDD1807-F68A-4811-9CC6-5FFA4F112A03}" destId="{F6BCDBA0-885A-4093-8C56-E9FCA71F2553}" srcOrd="0" destOrd="0" presId="urn:microsoft.com/office/officeart/2005/8/layout/pList1"/>
    <dgm:cxn modelId="{0D733936-E8BF-4C71-B47D-0060F360745E}" type="presOf" srcId="{B066BA79-F56D-4098-B3D5-25EEEBC98B14}" destId="{4AFCF4A4-5937-48F5-B1CC-7AD4B38F62B2}" srcOrd="0" destOrd="0" presId="urn:microsoft.com/office/officeart/2005/8/layout/pList1"/>
    <dgm:cxn modelId="{0271A868-3AD1-4148-8B59-74568A35F5BB}" type="presParOf" srcId="{F90CB4C8-6DB4-4EA6-AABD-2BF861C86979}" destId="{29197584-EF37-49EC-BCA2-63A332688EFE}" srcOrd="0" destOrd="0" presId="urn:microsoft.com/office/officeart/2005/8/layout/pList1"/>
    <dgm:cxn modelId="{6E226398-9C9F-40E7-A864-EC6A4F633559}" type="presParOf" srcId="{29197584-EF37-49EC-BCA2-63A332688EFE}" destId="{4204779B-513C-44BF-A63C-E7CF9B9C130D}" srcOrd="0" destOrd="0" presId="urn:microsoft.com/office/officeart/2005/8/layout/pList1"/>
    <dgm:cxn modelId="{EA8BAEBD-404A-4A87-AF14-D80C61049D29}" type="presParOf" srcId="{29197584-EF37-49EC-BCA2-63A332688EFE}" destId="{F6BCDBA0-885A-4093-8C56-E9FCA71F2553}" srcOrd="1" destOrd="0" presId="urn:microsoft.com/office/officeart/2005/8/layout/pList1"/>
    <dgm:cxn modelId="{22287B65-81A3-4EFF-8A0C-BFFDDDED49FD}" type="presParOf" srcId="{F90CB4C8-6DB4-4EA6-AABD-2BF861C86979}" destId="{7174DB20-9EDC-492E-887A-F0449050D624}" srcOrd="1" destOrd="0" presId="urn:microsoft.com/office/officeart/2005/8/layout/pList1"/>
    <dgm:cxn modelId="{A590A729-180C-4DD6-A78D-DB9B577DB46D}" type="presParOf" srcId="{F90CB4C8-6DB4-4EA6-AABD-2BF861C86979}" destId="{703EDFFD-BB44-4667-8548-E0D42ACF76C7}" srcOrd="2" destOrd="0" presId="urn:microsoft.com/office/officeart/2005/8/layout/pList1"/>
    <dgm:cxn modelId="{4CA73B24-D7B7-41ED-8970-216BE5054049}" type="presParOf" srcId="{703EDFFD-BB44-4667-8548-E0D42ACF76C7}" destId="{D5F2328B-A4CF-4F15-88E2-BAA1541A9E92}" srcOrd="0" destOrd="0" presId="urn:microsoft.com/office/officeart/2005/8/layout/pList1"/>
    <dgm:cxn modelId="{1BAEBEAA-4629-4908-8B38-C853A683688D}" type="presParOf" srcId="{703EDFFD-BB44-4667-8548-E0D42ACF76C7}" destId="{B079115A-8A82-4E7F-9DBA-2B50C111CF2F}" srcOrd="1" destOrd="0" presId="urn:microsoft.com/office/officeart/2005/8/layout/pList1"/>
    <dgm:cxn modelId="{790CF024-1BE9-44FA-ACBB-96234FF92D8C}" type="presParOf" srcId="{F90CB4C8-6DB4-4EA6-AABD-2BF861C86979}" destId="{25442057-09BC-4895-8767-6D5FB10C0936}" srcOrd="3" destOrd="0" presId="urn:microsoft.com/office/officeart/2005/8/layout/pList1"/>
    <dgm:cxn modelId="{99DB3EA2-DA3D-4CB8-BD78-DFBCFD8EC934}" type="presParOf" srcId="{F90CB4C8-6DB4-4EA6-AABD-2BF861C86979}" destId="{A1FDB0E1-CC72-47A0-A2E9-FCD5757307E9}" srcOrd="4" destOrd="0" presId="urn:microsoft.com/office/officeart/2005/8/layout/pList1"/>
    <dgm:cxn modelId="{EFFAC1B0-33DC-4A77-9487-DBEBA44917F5}" type="presParOf" srcId="{A1FDB0E1-CC72-47A0-A2E9-FCD5757307E9}" destId="{00A04211-14DD-432B-BF27-E575DFEA0045}" srcOrd="0" destOrd="0" presId="urn:microsoft.com/office/officeart/2005/8/layout/pList1"/>
    <dgm:cxn modelId="{9880959D-D3CE-48EA-8B32-51B5A7B1DE19}" type="presParOf" srcId="{A1FDB0E1-CC72-47A0-A2E9-FCD5757307E9}" destId="{4AFCF4A4-5937-48F5-B1CC-7AD4B38F62B2}" srcOrd="1" destOrd="0" presId="urn:microsoft.com/office/officeart/2005/8/layout/pList1"/>
    <dgm:cxn modelId="{8ECB6D37-25F7-4B56-84BE-AF00B925F415}" type="presParOf" srcId="{F90CB4C8-6DB4-4EA6-AABD-2BF861C86979}" destId="{75902315-F2EE-4C92-8C93-8CF34B95D199}" srcOrd="5" destOrd="0" presId="urn:microsoft.com/office/officeart/2005/8/layout/pList1"/>
    <dgm:cxn modelId="{2979159B-A1F6-419A-9857-FED7310861DB}" type="presParOf" srcId="{F90CB4C8-6DB4-4EA6-AABD-2BF861C86979}" destId="{C0FD59BD-A09A-4023-9335-681DB195FEA7}" srcOrd="6" destOrd="0" presId="urn:microsoft.com/office/officeart/2005/8/layout/pList1"/>
    <dgm:cxn modelId="{A20CCE6E-7375-4588-BC90-E53FBADE52BF}" type="presParOf" srcId="{C0FD59BD-A09A-4023-9335-681DB195FEA7}" destId="{B282007B-1A8C-4697-89C2-8A6528D065FA}" srcOrd="0" destOrd="0" presId="urn:microsoft.com/office/officeart/2005/8/layout/pList1"/>
    <dgm:cxn modelId="{027B0C60-9803-45AF-A4BA-ED69555DEA50}" type="presParOf" srcId="{C0FD59BD-A09A-4023-9335-681DB195FEA7}" destId="{73BA1B7C-8B44-40CC-AA0E-A49473D5E6F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DE28E-8C33-493F-B98B-A53BA1B627E8}">
      <dsp:nvSpPr>
        <dsp:cNvPr id="0" name=""/>
        <dsp:cNvSpPr/>
      </dsp:nvSpPr>
      <dsp:spPr>
        <a:xfrm rot="19200000">
          <a:off x="2004" y="2596383"/>
          <a:ext cx="2557268" cy="166222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Desenvolvimiento de forma significativa, productiva e independiente</a:t>
          </a:r>
          <a:endParaRPr lang="es-ES" sz="2200" kern="1200" dirty="0"/>
        </a:p>
      </dsp:txBody>
      <dsp:txXfrm>
        <a:off x="109226" y="2668034"/>
        <a:ext cx="2394982" cy="1581081"/>
      </dsp:txXfrm>
    </dsp:sp>
    <dsp:sp modelId="{3904DFE8-72D4-4418-B279-49587EDD075A}">
      <dsp:nvSpPr>
        <dsp:cNvPr id="0" name=""/>
        <dsp:cNvSpPr/>
      </dsp:nvSpPr>
      <dsp:spPr>
        <a:xfrm>
          <a:off x="2897829" y="1542389"/>
          <a:ext cx="2557268" cy="166222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Ofrecer servicios a personas con TEA y su entorno (familia, escuela, </a:t>
          </a:r>
          <a:r>
            <a:rPr lang="es-ES" sz="2200" kern="1200" dirty="0" err="1" smtClean="0"/>
            <a:t>etc</a:t>
          </a:r>
          <a:r>
            <a:rPr lang="es-ES" sz="2200" kern="1200" dirty="0" smtClean="0"/>
            <a:t>)</a:t>
          </a:r>
          <a:endParaRPr lang="es-ES" sz="2200" kern="1200" dirty="0"/>
        </a:p>
      </dsp:txBody>
      <dsp:txXfrm>
        <a:off x="2978972" y="1623532"/>
        <a:ext cx="2394982" cy="1581081"/>
      </dsp:txXfrm>
    </dsp:sp>
    <dsp:sp modelId="{EDCFB7DF-21EB-4739-946F-708677D50E62}">
      <dsp:nvSpPr>
        <dsp:cNvPr id="0" name=""/>
        <dsp:cNvSpPr/>
      </dsp:nvSpPr>
      <dsp:spPr>
        <a:xfrm rot="2400000">
          <a:off x="5793654" y="2596383"/>
          <a:ext cx="2557268" cy="166222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Generar conocimiento</a:t>
          </a:r>
          <a:endParaRPr lang="es-ES" sz="2200" kern="1200"/>
        </a:p>
      </dsp:txBody>
      <dsp:txXfrm>
        <a:off x="5848718" y="2668034"/>
        <a:ext cx="2394982" cy="1581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54FD92C-AB97-4758-8B8D-E1AF865FEB1F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481230-9362-4AFC-803F-1BFE77C88E3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360000">
            <a:off x="3288819" y="3013119"/>
            <a:ext cx="4847038" cy="2575358"/>
          </a:xfrm>
        </p:spPr>
        <p:txBody>
          <a:bodyPr/>
          <a:lstStyle/>
          <a:p>
            <a:r>
              <a:rPr lang="es-ES_tradnl" sz="8000" dirty="0" smtClean="0"/>
              <a:t>MÉTODO TEACCH</a:t>
            </a:r>
            <a:endParaRPr lang="es-ES" sz="8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60000">
            <a:off x="532212" y="4565847"/>
            <a:ext cx="2534962" cy="1370171"/>
          </a:xfrm>
          <a:scene3d>
            <a:camera prst="orthographicFront">
              <a:rot lat="0" lon="0" rev="150000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s-ES_tradnl" dirty="0" smtClean="0"/>
              <a:t>REALIZADO POR: LAURA ESTHEFANY AMADOR LEDEZMA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279005" cy="129614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99237"/>
            <a:ext cx="1908303" cy="87227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979712" y="47667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>ESCUELA DE INTEGRACIÓN, FORMACIÓN DEPORTIVA, EXPRESIÓN ARTÍSTICA Y DESARROLLO LABORAL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4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Concepto de </a:t>
            </a:r>
            <a:r>
              <a:rPr lang="es-ES" dirty="0" smtClean="0"/>
              <a:t>terminado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412776"/>
            <a:ext cx="7467600" cy="4576949"/>
          </a:xfrm>
        </p:spPr>
        <p:txBody>
          <a:bodyPr>
            <a:normAutofit/>
          </a:bodyPr>
          <a:lstStyle/>
          <a:p>
            <a:r>
              <a:rPr lang="es-ES" dirty="0" smtClean="0"/>
              <a:t>Actividad </a:t>
            </a:r>
            <a:r>
              <a:rPr lang="es-ES" dirty="0"/>
              <a:t>debe tener principio y </a:t>
            </a:r>
            <a:r>
              <a:rPr lang="es-ES" dirty="0" smtClean="0"/>
              <a:t>fin</a:t>
            </a:r>
          </a:p>
          <a:p>
            <a:r>
              <a:rPr lang="es-ES" dirty="0" smtClean="0"/>
              <a:t>Muchos </a:t>
            </a:r>
            <a:r>
              <a:rPr lang="es-ES" dirty="0"/>
              <a:t>no son capaces de saber cuánto dura una actividad, lo que puede causarles angustia.</a:t>
            </a:r>
          </a:p>
          <a:p>
            <a:r>
              <a:rPr lang="es-ES" dirty="0" smtClean="0"/>
              <a:t>Saber </a:t>
            </a:r>
            <a:r>
              <a:rPr lang="es-ES" dirty="0"/>
              <a:t>cuánto trabajo se tiene que realizar y tener la sensación de realizar progresos hacia un trabajo terminado </a:t>
            </a:r>
          </a:p>
          <a:p>
            <a:r>
              <a:rPr lang="es-ES" dirty="0" smtClean="0"/>
              <a:t>Evitar que </a:t>
            </a:r>
            <a:r>
              <a:rPr lang="es-ES" dirty="0"/>
              <a:t>impongan su criterio sobre cuánto van a trabajar o qué cantidad de trabajo van a realizar</a:t>
            </a:r>
          </a:p>
        </p:txBody>
      </p:sp>
    </p:spTree>
    <p:extLst>
      <p:ext uri="{BB962C8B-B14F-4D97-AF65-F5344CB8AC3E}">
        <p14:creationId xmlns:p14="http://schemas.microsoft.com/office/powerpoint/2010/main" val="286817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1696293"/>
          </a:xfrm>
        </p:spPr>
        <p:txBody>
          <a:bodyPr/>
          <a:lstStyle/>
          <a:p>
            <a:r>
              <a:rPr lang="es-ES" dirty="0">
                <a:latin typeface="Century Schoolbook"/>
              </a:rPr>
              <a:t>Enseñar rutinas con flexibilidad </a:t>
            </a:r>
            <a:br>
              <a:rPr lang="es-ES" dirty="0">
                <a:latin typeface="Century Schoolbook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400" dirty="0">
              <a:solidFill>
                <a:srgbClr val="000000"/>
              </a:solidFill>
              <a:latin typeface="Century Schoolbook"/>
            </a:endParaRPr>
          </a:p>
          <a:p>
            <a:r>
              <a:rPr lang="es-ES" dirty="0" smtClean="0">
                <a:latin typeface="Century Schoolbook"/>
              </a:rPr>
              <a:t>Las </a:t>
            </a:r>
            <a:r>
              <a:rPr lang="es-ES" dirty="0">
                <a:latin typeface="Century Schoolbook"/>
              </a:rPr>
              <a:t>rutinas brindan </a:t>
            </a:r>
            <a:r>
              <a:rPr lang="es-ES" dirty="0" smtClean="0">
                <a:latin typeface="Century Schoolbook"/>
              </a:rPr>
              <a:t>una </a:t>
            </a:r>
            <a:r>
              <a:rPr lang="es-ES" dirty="0">
                <a:latin typeface="Century Schoolbook"/>
              </a:rPr>
              <a:t>estrategia para comprender y predecir el orden de los eventos a su alrededor </a:t>
            </a:r>
          </a:p>
          <a:p>
            <a:r>
              <a:rPr lang="es-ES" dirty="0" smtClean="0">
                <a:latin typeface="Century Schoolbook"/>
              </a:rPr>
              <a:t>El </a:t>
            </a:r>
            <a:r>
              <a:rPr lang="es-ES" dirty="0">
                <a:latin typeface="Century Schoolbook"/>
              </a:rPr>
              <a:t>no desarrollo de rutinas </a:t>
            </a:r>
            <a:r>
              <a:rPr lang="es-ES" dirty="0" smtClean="0">
                <a:latin typeface="Century Schoolbook"/>
              </a:rPr>
              <a:t>puede </a:t>
            </a:r>
            <a:r>
              <a:rPr lang="es-ES" dirty="0">
                <a:latin typeface="Century Schoolbook"/>
              </a:rPr>
              <a:t>conllevar el desarrollo de rutinas con una gran posibilidad de ser menos adaptativas e incluso </a:t>
            </a:r>
            <a:r>
              <a:rPr lang="es-ES" dirty="0" smtClean="0">
                <a:latin typeface="Century Schoolbook"/>
              </a:rPr>
              <a:t>negativas</a:t>
            </a:r>
          </a:p>
          <a:p>
            <a:r>
              <a:rPr lang="es-ES" dirty="0">
                <a:latin typeface="Century Schoolbook"/>
              </a:rPr>
              <a:t>M</a:t>
            </a:r>
            <a:r>
              <a:rPr lang="es-ES" dirty="0" smtClean="0">
                <a:latin typeface="Century Schoolbook"/>
              </a:rPr>
              <a:t>ateriales </a:t>
            </a:r>
            <a:r>
              <a:rPr lang="es-ES" dirty="0">
                <a:latin typeface="Century Schoolbook"/>
              </a:rPr>
              <a:t>de trabajo ligeramente diferentes, variabilidad en los caminos que se siguen para </a:t>
            </a:r>
            <a:r>
              <a:rPr lang="es-ES" dirty="0" smtClean="0">
                <a:latin typeface="Century Schoolbook"/>
              </a:rPr>
              <a:t>pasear o </a:t>
            </a:r>
            <a:r>
              <a:rPr lang="es-ES" dirty="0">
                <a:latin typeface="Century Schoolbook"/>
              </a:rPr>
              <a:t>en la comida que se le </a:t>
            </a:r>
            <a:r>
              <a:rPr lang="es-ES" dirty="0" smtClean="0">
                <a:latin typeface="Century Schoolbook"/>
              </a:rPr>
              <a:t>da</a:t>
            </a:r>
            <a:endParaRPr lang="es-ES" dirty="0">
              <a:latin typeface="Century Schoolbook"/>
            </a:endParaRPr>
          </a:p>
          <a:p>
            <a:endParaRPr lang="es-ES" dirty="0">
              <a:latin typeface="Century Schoolbook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10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entury Schoolbook"/>
              </a:rPr>
              <a:t>Individualización </a:t>
            </a:r>
            <a:br>
              <a:rPr lang="es-ES" dirty="0">
                <a:latin typeface="Century Schoolbook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288917"/>
          </a:xfrm>
        </p:spPr>
        <p:txBody>
          <a:bodyPr/>
          <a:lstStyle/>
          <a:p>
            <a:endParaRPr lang="es-ES" sz="800" dirty="0">
              <a:solidFill>
                <a:srgbClr val="000000"/>
              </a:solidFill>
              <a:latin typeface="Century Schoolbook"/>
            </a:endParaRPr>
          </a:p>
          <a:p>
            <a:r>
              <a:rPr lang="es-ES" dirty="0" smtClean="0">
                <a:latin typeface="Century Schoolbook"/>
              </a:rPr>
              <a:t>No existen dos seres humanos iguales</a:t>
            </a:r>
          </a:p>
          <a:p>
            <a:pPr marL="0" indent="0">
              <a:buNone/>
            </a:pPr>
            <a:endParaRPr lang="es-ES" dirty="0" smtClean="0">
              <a:latin typeface="Century Schoolbook"/>
            </a:endParaRPr>
          </a:p>
          <a:p>
            <a:r>
              <a:rPr lang="es-ES" dirty="0" smtClean="0">
                <a:latin typeface="Century Schoolbook"/>
              </a:rPr>
              <a:t>Cada </a:t>
            </a:r>
            <a:r>
              <a:rPr lang="es-ES" dirty="0">
                <a:latin typeface="Century Schoolbook"/>
              </a:rPr>
              <a:t>persona con TEA, aunque puedan tener características comunes, son muy diferentes entre sí. </a:t>
            </a:r>
          </a:p>
          <a:p>
            <a:endParaRPr lang="es-ES" dirty="0">
              <a:latin typeface="Century Schoolbook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387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1768301"/>
          </a:xfrm>
        </p:spPr>
        <p:txBody>
          <a:bodyPr/>
          <a:lstStyle/>
          <a:p>
            <a:r>
              <a:rPr lang="es-ES" sz="4400" dirty="0" smtClean="0">
                <a:latin typeface="Century Schoolbook"/>
              </a:rPr>
              <a:t>4. COMPONENTES DEL MÉTODO</a:t>
            </a:r>
            <a:br>
              <a:rPr lang="es-ES" sz="4400" dirty="0" smtClean="0">
                <a:latin typeface="Century Schoolbook"/>
              </a:rPr>
            </a:br>
            <a:r>
              <a:rPr lang="es-ES" sz="4000" dirty="0" smtClean="0">
                <a:latin typeface="Century Schoolbook"/>
              </a:rPr>
              <a:t>A. Enseñanza estructurada</a:t>
            </a:r>
            <a:r>
              <a:rPr lang="es-ES" dirty="0">
                <a:latin typeface="Century Schoolbook"/>
              </a:rPr>
              <a:t/>
            </a:r>
            <a:br>
              <a:rPr lang="es-ES" dirty="0">
                <a:latin typeface="Century Schoolbook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443052"/>
            <a:ext cx="7622232" cy="4414948"/>
          </a:xfrm>
        </p:spPr>
        <p:txBody>
          <a:bodyPr>
            <a:normAutofit/>
          </a:bodyPr>
          <a:lstStyle/>
          <a:p>
            <a:endParaRPr lang="es-ES" sz="1200" dirty="0">
              <a:solidFill>
                <a:srgbClr val="000000"/>
              </a:solidFill>
              <a:latin typeface="Century Schoolbook"/>
            </a:endParaRPr>
          </a:p>
          <a:p>
            <a:r>
              <a:rPr lang="es-ES" dirty="0" smtClean="0">
                <a:latin typeface="Century Schoolbook"/>
              </a:rPr>
              <a:t>ESTRUCTURA </a:t>
            </a:r>
            <a:r>
              <a:rPr lang="es-ES" dirty="0">
                <a:latin typeface="Century Schoolbook"/>
              </a:rPr>
              <a:t>FISICA DEL </a:t>
            </a:r>
            <a:r>
              <a:rPr lang="es-ES" dirty="0" smtClean="0">
                <a:latin typeface="Century Schoolbook"/>
              </a:rPr>
              <a:t>ENTORNO:</a:t>
            </a:r>
            <a:endParaRPr lang="es-ES" dirty="0">
              <a:solidFill>
                <a:srgbClr val="000000"/>
              </a:solidFill>
              <a:latin typeface="Century Schoolbook"/>
            </a:endParaRPr>
          </a:p>
          <a:p>
            <a:pPr lvl="1">
              <a:buFont typeface="Wingdings" pitchFamily="2" charset="2"/>
              <a:buChar char="v"/>
            </a:pPr>
            <a:r>
              <a:rPr lang="es-ES" dirty="0">
                <a:latin typeface="Century Schoolbook"/>
              </a:rPr>
              <a:t>Aulas divididas en áreas especificas </a:t>
            </a:r>
            <a:endParaRPr lang="es-ES" dirty="0" smtClean="0">
              <a:latin typeface="Century Schoolbook"/>
            </a:endParaRPr>
          </a:p>
          <a:p>
            <a:pPr lvl="1">
              <a:buFont typeface="Wingdings" pitchFamily="2" charset="2"/>
              <a:buChar char="v"/>
            </a:pPr>
            <a:r>
              <a:rPr lang="es-ES" dirty="0" smtClean="0">
                <a:latin typeface="Century Schoolbook"/>
              </a:rPr>
              <a:t>Espacios </a:t>
            </a:r>
            <a:r>
              <a:rPr lang="es-ES" dirty="0">
                <a:latin typeface="Century Schoolbook"/>
              </a:rPr>
              <a:t>con limites claros </a:t>
            </a:r>
          </a:p>
          <a:p>
            <a:pPr lvl="1">
              <a:buFont typeface="Wingdings" pitchFamily="2" charset="2"/>
              <a:buChar char="v"/>
            </a:pPr>
            <a:r>
              <a:rPr lang="es-ES" dirty="0">
                <a:latin typeface="Century Schoolbook"/>
              </a:rPr>
              <a:t>Materiales adaptados </a:t>
            </a:r>
            <a:endParaRPr lang="es-ES" dirty="0" smtClean="0">
              <a:latin typeface="Century Schoolbook"/>
            </a:endParaRPr>
          </a:p>
          <a:p>
            <a:pPr marL="329184" lvl="1" indent="0">
              <a:buNone/>
            </a:pPr>
            <a:endParaRPr lang="es-ES" dirty="0">
              <a:latin typeface="Century Schoolbook"/>
            </a:endParaRPr>
          </a:p>
          <a:p>
            <a:r>
              <a:rPr lang="es-ES" dirty="0" smtClean="0">
                <a:latin typeface="Century Schoolbook"/>
              </a:rPr>
              <a:t>AGENDAS </a:t>
            </a:r>
          </a:p>
          <a:p>
            <a:pPr lvl="1">
              <a:buFont typeface="Wingdings" pitchFamily="2" charset="2"/>
              <a:buChar char="v"/>
            </a:pPr>
            <a:r>
              <a:rPr lang="es-ES_tradnl" dirty="0" smtClean="0">
                <a:latin typeface="Century Schoolbook"/>
              </a:rPr>
              <a:t>Claridad y predictibilidad</a:t>
            </a:r>
          </a:p>
          <a:p>
            <a:pPr lvl="1">
              <a:buFont typeface="Wingdings" pitchFamily="2" charset="2"/>
              <a:buChar char="v"/>
            </a:pPr>
            <a:r>
              <a:rPr lang="es-ES_tradnl" dirty="0" smtClean="0">
                <a:latin typeface="Century Schoolbook"/>
              </a:rPr>
              <a:t>Rutina estructurada </a:t>
            </a:r>
            <a:r>
              <a:rPr lang="es-ES_tradnl" dirty="0" smtClean="0">
                <a:latin typeface="Century Schoolbook"/>
                <a:sym typeface="Wingdings" pitchFamily="2" charset="2"/>
              </a:rPr>
              <a:t> Menor ansiedad</a:t>
            </a:r>
            <a:endParaRPr lang="es-ES" dirty="0" smtClean="0">
              <a:solidFill>
                <a:srgbClr val="000000"/>
              </a:solidFill>
              <a:latin typeface="Century Schoolbook"/>
            </a:endParaRPr>
          </a:p>
          <a:p>
            <a:pPr lvl="1">
              <a:buFont typeface="Wingdings" pitchFamily="2" charset="2"/>
              <a:buChar char="v"/>
            </a:pPr>
            <a:r>
              <a:rPr lang="es-ES" dirty="0">
                <a:latin typeface="Century Schoolbook"/>
              </a:rPr>
              <a:t>N</a:t>
            </a:r>
            <a:r>
              <a:rPr lang="es-ES" dirty="0" smtClean="0">
                <a:latin typeface="Century Schoolbook"/>
              </a:rPr>
              <a:t>ivel de abstracción /Longitud/ Destinatarios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670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6948"/>
            <a:ext cx="5264823" cy="396386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8" y="4509120"/>
            <a:ext cx="8221496" cy="1728192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371588" y="188640"/>
            <a:ext cx="2184188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Estructura física del entorno</a:t>
            </a:r>
            <a:endParaRPr lang="es-ES" dirty="0"/>
          </a:p>
        </p:txBody>
      </p:sp>
      <p:sp>
        <p:nvSpPr>
          <p:cNvPr id="8" name="7 Flecha abajo"/>
          <p:cNvSpPr/>
          <p:nvPr/>
        </p:nvSpPr>
        <p:spPr>
          <a:xfrm>
            <a:off x="371588" y="2604538"/>
            <a:ext cx="1848178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Agenda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012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692696"/>
            <a:ext cx="7467600" cy="5297029"/>
          </a:xfrm>
        </p:spPr>
        <p:txBody>
          <a:bodyPr>
            <a:normAutofit/>
          </a:bodyPr>
          <a:lstStyle/>
          <a:p>
            <a:pPr lvl="0">
              <a:buClr>
                <a:srgbClr val="A63212"/>
              </a:buClr>
            </a:pP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SISTEMAS DE TRABAJO </a:t>
            </a:r>
            <a:endParaRPr lang="es-ES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Schoolbook"/>
            </a:endParaRPr>
          </a:p>
          <a:p>
            <a:pPr lvl="1">
              <a:buFont typeface="Wingdings" pitchFamily="2" charset="2"/>
              <a:buChar char="v"/>
            </a:pPr>
            <a:r>
              <a:rPr lang="es-ES" sz="2000" dirty="0" smtClean="0">
                <a:latin typeface="Century Schoolbook"/>
              </a:rPr>
              <a:t>Respuesta </a:t>
            </a:r>
            <a:r>
              <a:rPr lang="es-ES" sz="2000" dirty="0">
                <a:latin typeface="Century Schoolbook"/>
              </a:rPr>
              <a:t>a estas 4 preguntas: </a:t>
            </a:r>
          </a:p>
          <a:p>
            <a:pPr lvl="2">
              <a:buFont typeface="Arial" pitchFamily="34" charset="0"/>
              <a:buChar char="•"/>
            </a:pPr>
            <a:r>
              <a:rPr lang="es-ES" sz="1800" dirty="0">
                <a:latin typeface="Century Schoolbook"/>
              </a:rPr>
              <a:t>. ¿Qué hago? </a:t>
            </a:r>
          </a:p>
          <a:p>
            <a:pPr lvl="2">
              <a:buFont typeface="Arial" pitchFamily="34" charset="0"/>
              <a:buChar char="•"/>
            </a:pPr>
            <a:r>
              <a:rPr lang="es-ES" sz="1800" dirty="0">
                <a:latin typeface="Century Schoolbook"/>
              </a:rPr>
              <a:t>. ¿Cuánto hago? </a:t>
            </a:r>
          </a:p>
          <a:p>
            <a:pPr lvl="2">
              <a:buFont typeface="Arial" pitchFamily="34" charset="0"/>
              <a:buChar char="•"/>
            </a:pPr>
            <a:r>
              <a:rPr lang="es-ES" sz="1800" dirty="0">
                <a:latin typeface="Century Schoolbook"/>
              </a:rPr>
              <a:t>. ¿Cómo sabré cuando he terminado? </a:t>
            </a:r>
          </a:p>
          <a:p>
            <a:pPr lvl="2">
              <a:buFont typeface="Arial" pitchFamily="34" charset="0"/>
              <a:buChar char="•"/>
            </a:pPr>
            <a:r>
              <a:rPr lang="es-ES" sz="1800" dirty="0">
                <a:latin typeface="Century Schoolbook"/>
              </a:rPr>
              <a:t>. ¿Qué pasara cuando haya terminado? </a:t>
            </a:r>
          </a:p>
          <a:p>
            <a:pPr lvl="1">
              <a:buFont typeface="Wingdings" pitchFamily="2" charset="2"/>
              <a:buChar char="v"/>
            </a:pPr>
            <a:r>
              <a:rPr lang="es-ES" sz="2000" dirty="0" smtClean="0">
                <a:latin typeface="Century Schoolbook"/>
              </a:rPr>
              <a:t>Forma </a:t>
            </a:r>
            <a:r>
              <a:rPr lang="es-ES" sz="2000" dirty="0">
                <a:latin typeface="Century Schoolbook"/>
              </a:rPr>
              <a:t>sistemática y visual para responder a estas preguntas. </a:t>
            </a:r>
            <a:endParaRPr lang="es-ES" sz="2000" dirty="0" smtClean="0">
              <a:latin typeface="Century Schoolbook"/>
            </a:endParaRPr>
          </a:p>
          <a:p>
            <a:pPr marL="329184" lvl="1" indent="0">
              <a:buNone/>
            </a:pPr>
            <a:endParaRPr lang="es-ES" sz="1800" dirty="0">
              <a:solidFill>
                <a:prstClr val="black">
                  <a:lumMod val="75000"/>
                  <a:lumOff val="25000"/>
                </a:prstClr>
              </a:solidFill>
              <a:latin typeface="Century Schoolbook"/>
            </a:endParaRPr>
          </a:p>
          <a:p>
            <a:pPr lvl="0">
              <a:buClr>
                <a:srgbClr val="A63212"/>
              </a:buClr>
            </a:pPr>
            <a:r>
              <a:rPr lang="es-E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ESTRUCTURACION 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E INFORMACION VISUAL </a:t>
            </a:r>
            <a:endParaRPr lang="es-ES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Schoolbook"/>
            </a:endParaRPr>
          </a:p>
          <a:p>
            <a:pPr lvl="1">
              <a:buClr>
                <a:srgbClr val="A63212"/>
              </a:buClr>
              <a:buFont typeface="Wingdings" pitchFamily="2" charset="2"/>
              <a:buChar char="v"/>
            </a:pPr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Tres componentes:</a:t>
            </a:r>
            <a:endParaRPr lang="es-ES" sz="1800" dirty="0">
              <a:solidFill>
                <a:prstClr val="black">
                  <a:lumMod val="75000"/>
                  <a:lumOff val="25000"/>
                </a:prstClr>
              </a:solidFill>
              <a:latin typeface="Century Schoolbook"/>
            </a:endParaRPr>
          </a:p>
          <a:p>
            <a:pPr lvl="2">
              <a:buClr>
                <a:srgbClr val="A63212"/>
              </a:buClr>
              <a:buFont typeface="Arial" pitchFamily="34" charset="0"/>
              <a:buChar char="•"/>
            </a:pP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Claridad </a:t>
            </a: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visual</a:t>
            </a:r>
          </a:p>
          <a:p>
            <a:pPr lvl="2">
              <a:buClr>
                <a:srgbClr val="A63212"/>
              </a:buClr>
              <a:buFont typeface="Arial" pitchFamily="34" charset="0"/>
              <a:buChar char="•"/>
            </a:pP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Organización </a:t>
            </a: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visual</a:t>
            </a:r>
          </a:p>
          <a:p>
            <a:pPr lvl="2">
              <a:buClr>
                <a:srgbClr val="A63212"/>
              </a:buClr>
              <a:buFont typeface="Arial" pitchFamily="34" charset="0"/>
              <a:buChar char="•"/>
            </a:pP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Instrucciones </a:t>
            </a: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visuales</a:t>
            </a: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Century Schoolbook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819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521147"/>
              </p:ext>
            </p:extLst>
          </p:nvPr>
        </p:nvGraphicFramePr>
        <p:xfrm>
          <a:off x="179512" y="207159"/>
          <a:ext cx="8640960" cy="61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44776"/>
            <a:ext cx="4104456" cy="5805169"/>
          </a:xfrm>
          <a:prstGeom prst="rect">
            <a:avLst/>
          </a:prstGeom>
        </p:spPr>
      </p:pic>
      <p:sp>
        <p:nvSpPr>
          <p:cNvPr id="6" name="5 Flecha izquierda"/>
          <p:cNvSpPr/>
          <p:nvPr/>
        </p:nvSpPr>
        <p:spPr>
          <a:xfrm>
            <a:off x="2483768" y="744776"/>
            <a:ext cx="1944216" cy="2612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Sistema de trabajo</a:t>
            </a:r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2483768" y="3861048"/>
            <a:ext cx="2304256" cy="2688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Estructura e información visual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279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2272357"/>
          </a:xfrm>
        </p:spPr>
        <p:txBody>
          <a:bodyPr/>
          <a:lstStyle/>
          <a:p>
            <a:r>
              <a:rPr lang="es-ES" sz="4000" dirty="0" smtClean="0">
                <a:latin typeface="Century Schoolbook"/>
              </a:rPr>
              <a:t>B. TAREAS </a:t>
            </a:r>
            <a:r>
              <a:rPr lang="es-ES" sz="4000" dirty="0">
                <a:latin typeface="Century Schoolbook"/>
              </a:rPr>
              <a:t>EN CAJAS DE ZAPATOS Y BANDEJAS AUTOCONTENIDAS </a:t>
            </a:r>
            <a:r>
              <a:rPr lang="es-ES" dirty="0">
                <a:latin typeface="Century Schoolbook"/>
              </a:rPr>
              <a:t/>
            </a:r>
            <a:br>
              <a:rPr lang="es-ES" dirty="0">
                <a:latin typeface="Century Schoolbook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564904"/>
            <a:ext cx="7467600" cy="3951337"/>
          </a:xfrm>
        </p:spPr>
        <p:txBody>
          <a:bodyPr>
            <a:normAutofit/>
          </a:bodyPr>
          <a:lstStyle/>
          <a:p>
            <a:endParaRPr lang="es-ES" sz="1200" dirty="0">
              <a:solidFill>
                <a:srgbClr val="000000"/>
              </a:solidFill>
              <a:latin typeface="Century Schoolbook"/>
            </a:endParaRPr>
          </a:p>
          <a:p>
            <a:r>
              <a:rPr lang="es-ES" dirty="0">
                <a:latin typeface="Century Schoolbook"/>
              </a:rPr>
              <a:t>N</a:t>
            </a:r>
            <a:r>
              <a:rPr lang="es-ES" dirty="0" smtClean="0">
                <a:latin typeface="Century Schoolbook"/>
              </a:rPr>
              <a:t>iños </a:t>
            </a:r>
            <a:r>
              <a:rPr lang="es-ES" dirty="0">
                <a:latin typeface="Century Schoolbook"/>
              </a:rPr>
              <a:t>pequeños con TEA que están aprendiendo cómo trabajar </a:t>
            </a:r>
          </a:p>
          <a:p>
            <a:r>
              <a:rPr lang="es-ES" dirty="0">
                <a:latin typeface="Century Schoolbook"/>
              </a:rPr>
              <a:t>P</a:t>
            </a:r>
            <a:r>
              <a:rPr lang="es-ES" dirty="0" smtClean="0">
                <a:latin typeface="Century Schoolbook"/>
              </a:rPr>
              <a:t>ersonas </a:t>
            </a:r>
            <a:r>
              <a:rPr lang="es-ES" dirty="0">
                <a:latin typeface="Century Schoolbook"/>
              </a:rPr>
              <a:t>con TEA que tengan asociadas una discapacidad intelectual severa/profunda </a:t>
            </a:r>
          </a:p>
          <a:p>
            <a:r>
              <a:rPr lang="es-ES" dirty="0">
                <a:latin typeface="Century Schoolbook"/>
              </a:rPr>
              <a:t>R</a:t>
            </a:r>
            <a:r>
              <a:rPr lang="es-ES" dirty="0" smtClean="0">
                <a:latin typeface="Century Schoolbook"/>
              </a:rPr>
              <a:t>educen </a:t>
            </a:r>
            <a:r>
              <a:rPr lang="es-ES" dirty="0">
                <a:latin typeface="Century Schoolbook"/>
              </a:rPr>
              <a:t>el número de distracciones potenciales, al tiempo que ayudan al individuo a centrarse en el propósito de la actividad.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306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3709"/>
            <a:ext cx="4248472" cy="397729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28" y="390798"/>
            <a:ext cx="3752481" cy="32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6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5</a:t>
            </a:r>
            <a:r>
              <a:rPr lang="es-ES_tradnl" dirty="0" smtClean="0"/>
              <a:t>. ESTRATEGIAS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484784"/>
            <a:ext cx="7766248" cy="4896544"/>
          </a:xfrm>
        </p:spPr>
        <p:txBody>
          <a:bodyPr>
            <a:normAutofit/>
          </a:bodyPr>
          <a:lstStyle/>
          <a:p>
            <a:endParaRPr lang="es-ES" sz="1100" dirty="0">
              <a:solidFill>
                <a:srgbClr val="000000"/>
              </a:solidFill>
              <a:latin typeface="Century Schoolbook"/>
            </a:endParaRPr>
          </a:p>
          <a:p>
            <a:endParaRPr lang="es-ES" sz="1100" dirty="0">
              <a:latin typeface="Century Schoolbook"/>
            </a:endParaRPr>
          </a:p>
          <a:p>
            <a:r>
              <a:rPr lang="es-ES" dirty="0">
                <a:latin typeface="Century Schoolbook"/>
              </a:rPr>
              <a:t>L</a:t>
            </a:r>
            <a:r>
              <a:rPr lang="es-ES" dirty="0" smtClean="0">
                <a:latin typeface="Century Schoolbook"/>
              </a:rPr>
              <a:t>enguaje </a:t>
            </a:r>
            <a:r>
              <a:rPr lang="es-ES" dirty="0">
                <a:latin typeface="Century Schoolbook"/>
              </a:rPr>
              <a:t>conciso, claro y literal. </a:t>
            </a:r>
          </a:p>
          <a:p>
            <a:r>
              <a:rPr lang="es-ES" dirty="0" smtClean="0">
                <a:latin typeface="Century Schoolbook"/>
              </a:rPr>
              <a:t>Asegurarnos </a:t>
            </a:r>
            <a:r>
              <a:rPr lang="es-ES" dirty="0">
                <a:latin typeface="Century Schoolbook"/>
              </a:rPr>
              <a:t>la atención </a:t>
            </a:r>
            <a:r>
              <a:rPr lang="es-ES" dirty="0" smtClean="0">
                <a:latin typeface="Century Schoolbook"/>
              </a:rPr>
              <a:t>de la persona con TEA antes </a:t>
            </a:r>
            <a:r>
              <a:rPr lang="es-ES" dirty="0">
                <a:latin typeface="Century Schoolbook"/>
              </a:rPr>
              <a:t>de dirigirnos a él o a ella. </a:t>
            </a:r>
          </a:p>
          <a:p>
            <a:r>
              <a:rPr lang="es-ES" dirty="0" smtClean="0">
                <a:latin typeface="Century Schoolbook"/>
              </a:rPr>
              <a:t>Emplear </a:t>
            </a:r>
            <a:r>
              <a:rPr lang="es-ES" dirty="0">
                <a:latin typeface="Century Schoolbook"/>
              </a:rPr>
              <a:t>tonos bajos: controlar el volumen de nuestro tono de voz y hablar de forma individual “de uno en uno”. </a:t>
            </a:r>
          </a:p>
          <a:p>
            <a:r>
              <a:rPr lang="es-ES" dirty="0" smtClean="0">
                <a:latin typeface="Century Schoolbook"/>
              </a:rPr>
              <a:t>Asegurar </a:t>
            </a:r>
            <a:r>
              <a:rPr lang="es-ES" dirty="0">
                <a:latin typeface="Century Schoolbook"/>
              </a:rPr>
              <a:t>la comprensión de la información verbal (ofrecer apoyos visuales o sistemas alternativos y/o aumentativos de la comunicación: gestos naturales, signos, dibujos, pictogramas, escritura…)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414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/>
              <a:t>ÍNDICE</a:t>
            </a:r>
            <a:br>
              <a:rPr lang="es-ES" sz="6000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412776"/>
            <a:ext cx="7467600" cy="4576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 smtClean="0"/>
              <a:t>1.CONCEPTUALIZACIÓN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2.OBJETIVOS</a:t>
            </a:r>
          </a:p>
          <a:p>
            <a:pPr marL="0" indent="0">
              <a:buNone/>
            </a:pPr>
            <a:r>
              <a:rPr lang="es-ES" sz="2000" dirty="0"/>
              <a:t>3.TECNICAS EDUCATIVAS DEL METODO TEACCH</a:t>
            </a:r>
          </a:p>
          <a:p>
            <a:pPr marL="0" indent="0">
              <a:buNone/>
            </a:pPr>
            <a:r>
              <a:rPr lang="es-ES" sz="2000" dirty="0"/>
              <a:t>4.COMPONENTES DEL METODO</a:t>
            </a:r>
          </a:p>
          <a:p>
            <a:pPr marL="329184" lvl="1" indent="0">
              <a:buNone/>
            </a:pPr>
            <a:r>
              <a:rPr lang="es-ES" sz="1800" dirty="0" smtClean="0"/>
              <a:t>A.ENSEÑANZA </a:t>
            </a:r>
            <a:r>
              <a:rPr lang="es-ES" sz="1800" dirty="0"/>
              <a:t>ESTRUCTURADA:</a:t>
            </a:r>
          </a:p>
          <a:p>
            <a:pPr marL="594360" lvl="2" indent="0">
              <a:buNone/>
            </a:pPr>
            <a:r>
              <a:rPr lang="es-ES" sz="1600" dirty="0" smtClean="0"/>
              <a:t>ESTRUCTURA </a:t>
            </a:r>
            <a:r>
              <a:rPr lang="es-ES" sz="1600" dirty="0"/>
              <a:t>FISICA</a:t>
            </a:r>
          </a:p>
          <a:p>
            <a:pPr marL="594360" lvl="2" indent="0">
              <a:buNone/>
            </a:pPr>
            <a:r>
              <a:rPr lang="es-ES" sz="1600" dirty="0" smtClean="0"/>
              <a:t>AGENDAS</a:t>
            </a:r>
            <a:endParaRPr lang="es-ES" sz="1600" dirty="0"/>
          </a:p>
          <a:p>
            <a:pPr marL="594360" lvl="2" indent="0">
              <a:buNone/>
            </a:pPr>
            <a:r>
              <a:rPr lang="es-ES" sz="1600" dirty="0" smtClean="0"/>
              <a:t>SISTEMAS </a:t>
            </a:r>
            <a:r>
              <a:rPr lang="es-ES" sz="1600" dirty="0"/>
              <a:t>DE TRABAJO</a:t>
            </a:r>
          </a:p>
          <a:p>
            <a:pPr marL="594360" lvl="2" indent="0">
              <a:buNone/>
            </a:pPr>
            <a:r>
              <a:rPr lang="es-ES" sz="1600" dirty="0" smtClean="0"/>
              <a:t>INSTRUCCIONES </a:t>
            </a:r>
            <a:r>
              <a:rPr lang="es-ES" sz="1600" dirty="0"/>
              <a:t>VISUALES</a:t>
            </a:r>
          </a:p>
          <a:p>
            <a:pPr marL="329184" lvl="1" indent="0">
              <a:buNone/>
            </a:pPr>
            <a:r>
              <a:rPr lang="es-ES" sz="1800" dirty="0" smtClean="0"/>
              <a:t>B.CAJAS </a:t>
            </a:r>
            <a:r>
              <a:rPr lang="es-ES" sz="1800" dirty="0"/>
              <a:t>DE ZAPATOS O TAREAS AOTOCONTENIDAS</a:t>
            </a:r>
          </a:p>
          <a:p>
            <a:pPr marL="0" indent="0">
              <a:buNone/>
            </a:pPr>
            <a:r>
              <a:rPr lang="es-ES" sz="2000" dirty="0" smtClean="0"/>
              <a:t>5.ESTRATEGIAS</a:t>
            </a:r>
          </a:p>
          <a:p>
            <a:pPr marL="0" indent="0">
              <a:buNone/>
            </a:pPr>
            <a:r>
              <a:rPr lang="es-ES" sz="2000" dirty="0" smtClean="0"/>
              <a:t>6.CONCLUSIONES</a:t>
            </a: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7.EJEMPLOS</a:t>
            </a:r>
          </a:p>
          <a:p>
            <a:pPr marL="0" indent="0">
              <a:buNone/>
            </a:pPr>
            <a:r>
              <a:rPr lang="es-ES" sz="2000" dirty="0" smtClean="0"/>
              <a:t>8. BIBLIOGRAFÍA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5306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0"/>
            <a:ext cx="7467600" cy="6669360"/>
          </a:xfrm>
        </p:spPr>
        <p:txBody>
          <a:bodyPr>
            <a:normAutofit/>
          </a:bodyPr>
          <a:lstStyle/>
          <a:p>
            <a:endParaRPr lang="es-ES" sz="1200" dirty="0">
              <a:solidFill>
                <a:srgbClr val="000000"/>
              </a:solidFill>
              <a:latin typeface="Century Schoolbook"/>
            </a:endParaRPr>
          </a:p>
          <a:p>
            <a:endParaRPr lang="es-ES" sz="1200" dirty="0">
              <a:latin typeface="Century Schoolbook"/>
            </a:endParaRPr>
          </a:p>
          <a:p>
            <a:r>
              <a:rPr lang="es-ES" dirty="0">
                <a:latin typeface="Century Schoolbook"/>
              </a:rPr>
              <a:t>Las personas deben ser muy claras y discriminativas (distinciones marcadas entre lo que “está bien” y lo que “está mal”, normas claras que deben cumplirse siempre). </a:t>
            </a:r>
          </a:p>
          <a:p>
            <a:r>
              <a:rPr lang="es-ES" dirty="0" smtClean="0">
                <a:latin typeface="Century Schoolbook"/>
              </a:rPr>
              <a:t>Coherencia </a:t>
            </a:r>
            <a:r>
              <a:rPr lang="es-ES" dirty="0">
                <a:latin typeface="Century Schoolbook"/>
              </a:rPr>
              <a:t>personal e interpersonal </a:t>
            </a:r>
            <a:r>
              <a:rPr lang="es-ES" dirty="0" smtClean="0">
                <a:latin typeface="Century Schoolbook"/>
              </a:rPr>
              <a:t>es decir, unidad </a:t>
            </a:r>
            <a:r>
              <a:rPr lang="es-ES" dirty="0">
                <a:latin typeface="Century Schoolbook"/>
              </a:rPr>
              <a:t>de </a:t>
            </a:r>
            <a:r>
              <a:rPr lang="es-ES" dirty="0" smtClean="0">
                <a:latin typeface="Century Schoolbook"/>
              </a:rPr>
              <a:t>criterio: </a:t>
            </a:r>
            <a:r>
              <a:rPr lang="es-ES" dirty="0">
                <a:latin typeface="Century Schoolbook"/>
              </a:rPr>
              <a:t>todas las personas deben imponer los mismos límites. </a:t>
            </a:r>
          </a:p>
          <a:p>
            <a:r>
              <a:rPr lang="es-ES" dirty="0" smtClean="0">
                <a:latin typeface="Century Schoolbook"/>
              </a:rPr>
              <a:t>Reforzamiento </a:t>
            </a:r>
            <a:r>
              <a:rPr lang="es-ES" dirty="0">
                <a:latin typeface="Century Schoolbook"/>
              </a:rPr>
              <a:t>positivo: El número de refuerzos </a:t>
            </a:r>
            <a:r>
              <a:rPr lang="es-ES" dirty="0" smtClean="0">
                <a:latin typeface="Century Schoolbook"/>
              </a:rPr>
              <a:t>debería </a:t>
            </a:r>
            <a:r>
              <a:rPr lang="es-ES" dirty="0">
                <a:latin typeface="Century Schoolbook"/>
              </a:rPr>
              <a:t>ser 3 veces superior a la imposición de normas. </a:t>
            </a:r>
            <a:endParaRPr lang="es-ES" dirty="0" smtClean="0">
              <a:latin typeface="Century Schoolbook"/>
            </a:endParaRPr>
          </a:p>
          <a:p>
            <a:r>
              <a:rPr lang="es-ES" dirty="0">
                <a:latin typeface="Century Schoolbook"/>
              </a:rPr>
              <a:t>Basar actividades en los intereses del niño </a:t>
            </a:r>
          </a:p>
          <a:p>
            <a:r>
              <a:rPr lang="es-ES" dirty="0">
                <a:latin typeface="Century Schoolbook"/>
              </a:rPr>
              <a:t>Intercalar actividades más costosas con las motivadoras</a:t>
            </a:r>
          </a:p>
          <a:p>
            <a:r>
              <a:rPr lang="es-ES" dirty="0">
                <a:latin typeface="Century Schoolbook"/>
              </a:rPr>
              <a:t>Utilizar la clasificación y el emparejamiento como punto fundamental en nuestro sistema de trabajo. </a:t>
            </a:r>
          </a:p>
          <a:p>
            <a:pPr marL="0" indent="0">
              <a:buNone/>
            </a:pPr>
            <a:endParaRPr lang="es-ES" dirty="0" smtClean="0">
              <a:latin typeface="Century Schoolbook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1358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</a:t>
            </a:r>
            <a:r>
              <a:rPr lang="es-ES_tradnl" dirty="0" smtClean="0"/>
              <a:t>. 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556792"/>
            <a:ext cx="7467600" cy="4824536"/>
          </a:xfrm>
        </p:spPr>
        <p:txBody>
          <a:bodyPr>
            <a:normAutofit/>
          </a:bodyPr>
          <a:lstStyle/>
          <a:p>
            <a:endParaRPr lang="es-ES" sz="1200" dirty="0">
              <a:solidFill>
                <a:srgbClr val="000000"/>
              </a:solidFill>
              <a:latin typeface="Century Schoolbook"/>
            </a:endParaRPr>
          </a:p>
          <a:p>
            <a:endParaRPr lang="es-ES" sz="1200" dirty="0">
              <a:latin typeface="Century Schoolbook"/>
            </a:endParaRPr>
          </a:p>
          <a:p>
            <a:r>
              <a:rPr lang="es-ES" dirty="0">
                <a:latin typeface="Century Schoolbook"/>
              </a:rPr>
              <a:t>O</a:t>
            </a:r>
            <a:r>
              <a:rPr lang="es-ES" dirty="0" smtClean="0">
                <a:latin typeface="Century Schoolbook"/>
              </a:rPr>
              <a:t>bjetivos adecuados </a:t>
            </a:r>
            <a:r>
              <a:rPr lang="es-ES" dirty="0">
                <a:latin typeface="Century Schoolbook"/>
              </a:rPr>
              <a:t>a la edad cronológica, realistas y </a:t>
            </a:r>
            <a:r>
              <a:rPr lang="es-ES" dirty="0" smtClean="0">
                <a:latin typeface="Century Schoolbook"/>
              </a:rPr>
              <a:t>funcional</a:t>
            </a:r>
            <a:endParaRPr lang="es-ES" dirty="0">
              <a:latin typeface="Century Schoolbook"/>
            </a:endParaRPr>
          </a:p>
          <a:p>
            <a:r>
              <a:rPr lang="es-ES" dirty="0">
                <a:latin typeface="Century Schoolbook"/>
              </a:rPr>
              <a:t>P</a:t>
            </a:r>
            <a:r>
              <a:rPr lang="es-ES" dirty="0" smtClean="0">
                <a:latin typeface="Century Schoolbook"/>
              </a:rPr>
              <a:t>roceso </a:t>
            </a:r>
            <a:r>
              <a:rPr lang="es-ES" dirty="0">
                <a:latin typeface="Century Schoolbook"/>
              </a:rPr>
              <a:t>de enseñanza-aprendizaje de forma motivadora, el trabajo </a:t>
            </a:r>
          </a:p>
          <a:p>
            <a:r>
              <a:rPr lang="es-ES" dirty="0" smtClean="0">
                <a:latin typeface="Century Schoolbook"/>
              </a:rPr>
              <a:t>Evitar </a:t>
            </a:r>
            <a:r>
              <a:rPr lang="es-ES" dirty="0">
                <a:latin typeface="Century Schoolbook"/>
              </a:rPr>
              <a:t>el aprendizaje por ensayo / error. </a:t>
            </a:r>
          </a:p>
          <a:p>
            <a:r>
              <a:rPr lang="es-ES" dirty="0" smtClean="0">
                <a:latin typeface="Century Schoolbook"/>
              </a:rPr>
              <a:t>Moldeamiento </a:t>
            </a:r>
            <a:r>
              <a:rPr lang="es-ES" dirty="0">
                <a:latin typeface="Century Schoolbook"/>
              </a:rPr>
              <a:t>de la </a:t>
            </a:r>
            <a:r>
              <a:rPr lang="es-ES" dirty="0" smtClean="0">
                <a:latin typeface="Century Schoolbook"/>
              </a:rPr>
              <a:t>conducta</a:t>
            </a:r>
            <a:endParaRPr lang="es-ES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322849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404664"/>
            <a:ext cx="7467600" cy="6192688"/>
          </a:xfrm>
        </p:spPr>
        <p:txBody>
          <a:bodyPr>
            <a:normAutofit/>
          </a:bodyPr>
          <a:lstStyle/>
          <a:p>
            <a:endParaRPr lang="es-ES" sz="1200" dirty="0">
              <a:solidFill>
                <a:srgbClr val="000000"/>
              </a:solidFill>
              <a:latin typeface="Century Schoolbook"/>
            </a:endParaRPr>
          </a:p>
          <a:p>
            <a:endParaRPr lang="es-ES" sz="1200" dirty="0">
              <a:latin typeface="Century Schoolbook"/>
            </a:endParaRPr>
          </a:p>
          <a:p>
            <a:r>
              <a:rPr lang="es-ES" dirty="0" smtClean="0">
                <a:latin typeface="Century Schoolbook"/>
              </a:rPr>
              <a:t>Adaptarse </a:t>
            </a:r>
            <a:r>
              <a:rPr lang="es-ES" dirty="0">
                <a:latin typeface="Century Schoolbook"/>
              </a:rPr>
              <a:t>al nivel y sistema </a:t>
            </a:r>
            <a:r>
              <a:rPr lang="es-ES" dirty="0" smtClean="0">
                <a:latin typeface="Century Schoolbook"/>
              </a:rPr>
              <a:t>comunicativo</a:t>
            </a:r>
            <a:endParaRPr lang="es-ES" dirty="0">
              <a:latin typeface="Century Schoolbook"/>
            </a:endParaRPr>
          </a:p>
          <a:p>
            <a:r>
              <a:rPr lang="es-ES" dirty="0" smtClean="0">
                <a:latin typeface="Century Schoolbook"/>
              </a:rPr>
              <a:t>Uso </a:t>
            </a:r>
            <a:r>
              <a:rPr lang="es-ES" dirty="0">
                <a:latin typeface="Century Schoolbook"/>
              </a:rPr>
              <a:t>preferente de la modalidad </a:t>
            </a:r>
            <a:r>
              <a:rPr lang="es-ES" dirty="0" smtClean="0">
                <a:latin typeface="Century Schoolbook"/>
              </a:rPr>
              <a:t>visual</a:t>
            </a:r>
            <a:endParaRPr lang="es-ES" dirty="0">
              <a:latin typeface="Century Schoolbook"/>
            </a:endParaRPr>
          </a:p>
          <a:p>
            <a:r>
              <a:rPr lang="es-ES" dirty="0" smtClean="0">
                <a:latin typeface="Century Schoolbook"/>
              </a:rPr>
              <a:t>Uso </a:t>
            </a:r>
            <a:r>
              <a:rPr lang="es-ES" dirty="0">
                <a:latin typeface="Century Schoolbook"/>
              </a:rPr>
              <a:t>de un lenguaje verbal conciso, con frases cortas y </a:t>
            </a:r>
            <a:r>
              <a:rPr lang="es-ES" dirty="0" smtClean="0">
                <a:latin typeface="Century Schoolbook"/>
              </a:rPr>
              <a:t>claras</a:t>
            </a:r>
            <a:endParaRPr lang="es-ES" dirty="0">
              <a:latin typeface="Century Schoolbook"/>
            </a:endParaRPr>
          </a:p>
          <a:p>
            <a:r>
              <a:rPr lang="es-ES" dirty="0" smtClean="0">
                <a:latin typeface="Century Schoolbook"/>
              </a:rPr>
              <a:t>Evitar </a:t>
            </a:r>
            <a:r>
              <a:rPr lang="es-ES" dirty="0">
                <a:latin typeface="Century Schoolbook"/>
              </a:rPr>
              <a:t>estímulos innecesarios </a:t>
            </a:r>
            <a:endParaRPr lang="es-ES" sz="1600" dirty="0">
              <a:latin typeface="Wingdings"/>
            </a:endParaRPr>
          </a:p>
          <a:p>
            <a:r>
              <a:rPr lang="es-ES" dirty="0" smtClean="0">
                <a:latin typeface="Century Schoolbook"/>
              </a:rPr>
              <a:t>Fomentar </a:t>
            </a:r>
            <a:r>
              <a:rPr lang="es-ES" dirty="0">
                <a:latin typeface="Century Schoolbook"/>
              </a:rPr>
              <a:t>la enseñanza en entornos naturales. </a:t>
            </a:r>
          </a:p>
          <a:p>
            <a:r>
              <a:rPr lang="es-ES" dirty="0" smtClean="0">
                <a:latin typeface="Century Schoolbook"/>
              </a:rPr>
              <a:t>La </a:t>
            </a:r>
            <a:r>
              <a:rPr lang="es-ES" dirty="0">
                <a:latin typeface="Century Schoolbook"/>
              </a:rPr>
              <a:t>ayuda que se le ofrezca será solo aquella que necesite, dándole el tiempo que necesite para asimilar lo que se le está pidiendo y pueda dar una respuesta.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472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8. EJEMPLOS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264696" cy="4698522"/>
          </a:xfrm>
        </p:spPr>
      </p:pic>
    </p:spTree>
    <p:extLst>
      <p:ext uri="{BB962C8B-B14F-4D97-AF65-F5344CB8AC3E}">
        <p14:creationId xmlns:p14="http://schemas.microsoft.com/office/powerpoint/2010/main" val="1512828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99112" cy="503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684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6921676" cy="5184576"/>
          </a:xfrm>
        </p:spPr>
      </p:pic>
    </p:spTree>
    <p:extLst>
      <p:ext uri="{BB962C8B-B14F-4D97-AF65-F5344CB8AC3E}">
        <p14:creationId xmlns:p14="http://schemas.microsoft.com/office/powerpoint/2010/main" val="127756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285508" cy="4539255"/>
          </a:xfrm>
        </p:spPr>
      </p:pic>
    </p:spTree>
    <p:extLst>
      <p:ext uri="{BB962C8B-B14F-4D97-AF65-F5344CB8AC3E}">
        <p14:creationId xmlns:p14="http://schemas.microsoft.com/office/powerpoint/2010/main" val="2993897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88832" cy="5609395"/>
          </a:xfrm>
        </p:spPr>
      </p:pic>
    </p:spTree>
    <p:extLst>
      <p:ext uri="{BB962C8B-B14F-4D97-AF65-F5344CB8AC3E}">
        <p14:creationId xmlns:p14="http://schemas.microsoft.com/office/powerpoint/2010/main" val="2911530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416824" cy="5555459"/>
          </a:xfrm>
        </p:spPr>
      </p:pic>
    </p:spTree>
    <p:extLst>
      <p:ext uri="{BB962C8B-B14F-4D97-AF65-F5344CB8AC3E}">
        <p14:creationId xmlns:p14="http://schemas.microsoft.com/office/powerpoint/2010/main" val="3912400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3"/>
            <a:ext cx="7776864" cy="5825141"/>
          </a:xfrm>
        </p:spPr>
      </p:pic>
    </p:spTree>
    <p:extLst>
      <p:ext uri="{BB962C8B-B14F-4D97-AF65-F5344CB8AC3E}">
        <p14:creationId xmlns:p14="http://schemas.microsoft.com/office/powerpoint/2010/main" val="360145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1.CONCEPTUALIZACIÓN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48245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Método </a:t>
            </a:r>
            <a:r>
              <a:rPr lang="en-US" sz="2800" dirty="0"/>
              <a:t>TEACCH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Treatment and education of autistic related communication handicapped children</a:t>
            </a:r>
          </a:p>
          <a:p>
            <a:r>
              <a:rPr lang="es-ES" sz="2800" dirty="0"/>
              <a:t>P</a:t>
            </a:r>
            <a:r>
              <a:rPr lang="es-ES" sz="2800" dirty="0" smtClean="0"/>
              <a:t>rograma </a:t>
            </a:r>
            <a:r>
              <a:rPr lang="es-ES" sz="2800" dirty="0"/>
              <a:t>al servicio de las personas con Trastornos del Espectro Autista y </a:t>
            </a:r>
            <a:r>
              <a:rPr lang="es-ES" sz="2800" dirty="0" smtClean="0"/>
              <a:t>sus familias, independientemente </a:t>
            </a:r>
            <a:r>
              <a:rPr lang="es-ES" sz="2800" dirty="0"/>
              <a:t>de la edad y del nivel de funcionalidad que posea.</a:t>
            </a:r>
          </a:p>
          <a:p>
            <a:r>
              <a:rPr lang="es-ES" sz="2800" dirty="0" smtClean="0"/>
              <a:t>Fundado por </a:t>
            </a:r>
            <a:r>
              <a:rPr lang="es-ES" sz="2800" dirty="0"/>
              <a:t>Eric </a:t>
            </a:r>
            <a:r>
              <a:rPr lang="es-ES" sz="2800" dirty="0" err="1"/>
              <a:t>Schopler</a:t>
            </a:r>
            <a:r>
              <a:rPr lang="es-ES" sz="2800" dirty="0"/>
              <a:t> y Gary </a:t>
            </a:r>
            <a:r>
              <a:rPr lang="es-ES" sz="2800" dirty="0" err="1"/>
              <a:t>Mesibov</a:t>
            </a:r>
            <a:endParaRPr lang="es-ES" sz="2800" dirty="0"/>
          </a:p>
          <a:p>
            <a:r>
              <a:rPr lang="es-ES" sz="2800" dirty="0" smtClean="0"/>
              <a:t>Desarrollado </a:t>
            </a:r>
            <a:r>
              <a:rPr lang="es-ES" sz="2800" dirty="0"/>
              <a:t>por la Universidad de Carolina del Norte en los años </a:t>
            </a:r>
            <a:r>
              <a:rPr lang="es-ES" sz="2800" dirty="0" smtClean="0"/>
              <a:t>70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57168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6904" cy="6094824"/>
          </a:xfrm>
        </p:spPr>
      </p:pic>
    </p:spTree>
    <p:extLst>
      <p:ext uri="{BB962C8B-B14F-4D97-AF65-F5344CB8AC3E}">
        <p14:creationId xmlns:p14="http://schemas.microsoft.com/office/powerpoint/2010/main" val="3030721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704856" cy="5761892"/>
          </a:xfrm>
        </p:spPr>
      </p:pic>
    </p:spTree>
    <p:extLst>
      <p:ext uri="{BB962C8B-B14F-4D97-AF65-F5344CB8AC3E}">
        <p14:creationId xmlns:p14="http://schemas.microsoft.com/office/powerpoint/2010/main" val="27291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848872" cy="5223068"/>
          </a:xfrm>
        </p:spPr>
      </p:pic>
    </p:spTree>
    <p:extLst>
      <p:ext uri="{BB962C8B-B14F-4D97-AF65-F5344CB8AC3E}">
        <p14:creationId xmlns:p14="http://schemas.microsoft.com/office/powerpoint/2010/main" val="3884615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20880" cy="5940660"/>
          </a:xfrm>
        </p:spPr>
      </p:pic>
    </p:spTree>
    <p:extLst>
      <p:ext uri="{BB962C8B-B14F-4D97-AF65-F5344CB8AC3E}">
        <p14:creationId xmlns:p14="http://schemas.microsoft.com/office/powerpoint/2010/main" val="1041235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8</a:t>
            </a:r>
            <a:r>
              <a:rPr lang="es-ES_tradnl" dirty="0" smtClean="0"/>
              <a:t>. 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536504"/>
          </a:xfrm>
        </p:spPr>
        <p:txBody>
          <a:bodyPr/>
          <a:lstStyle/>
          <a:p>
            <a:pPr marL="0" indent="0">
              <a:buNone/>
            </a:pPr>
            <a:endParaRPr lang="es-ES" sz="1400" dirty="0">
              <a:latin typeface="Century Schoolbook"/>
            </a:endParaRPr>
          </a:p>
          <a:p>
            <a:r>
              <a:rPr lang="es-ES" dirty="0">
                <a:latin typeface="Century Schoolbook"/>
              </a:rPr>
              <a:t>SCHOPLER E. (2001): </a:t>
            </a:r>
            <a:r>
              <a:rPr lang="es-ES" b="1" i="1" dirty="0">
                <a:latin typeface="Century Schoolbook"/>
              </a:rPr>
              <a:t>El Programa TEACCH y sus principios. </a:t>
            </a:r>
            <a:r>
              <a:rPr lang="es-ES" dirty="0">
                <a:latin typeface="Century Schoolbook"/>
              </a:rPr>
              <a:t>Ponencia realizada por el Dr. </a:t>
            </a:r>
            <a:r>
              <a:rPr lang="es-ES" dirty="0" err="1">
                <a:latin typeface="Century Schoolbook"/>
              </a:rPr>
              <a:t>Schopler</a:t>
            </a:r>
            <a:r>
              <a:rPr lang="es-ES" dirty="0">
                <a:latin typeface="Century Schoolbook"/>
              </a:rPr>
              <a:t> en las Jornadas Internacionales de Autismo y PDD, en Barcelona en Noviembre de 2001. </a:t>
            </a:r>
          </a:p>
          <a:p>
            <a:r>
              <a:rPr lang="es-ES" dirty="0" smtClean="0">
                <a:latin typeface="Century Schoolbook"/>
              </a:rPr>
              <a:t>Página </a:t>
            </a:r>
            <a:r>
              <a:rPr lang="es-ES" dirty="0">
                <a:latin typeface="Century Schoolbook"/>
              </a:rPr>
              <a:t>web de la División TEACCH. www.teacch.com </a:t>
            </a:r>
            <a:endParaRPr lang="es-ES" dirty="0" smtClean="0">
              <a:latin typeface="Century Schoolbook"/>
            </a:endParaRPr>
          </a:p>
          <a:p>
            <a:r>
              <a:rPr lang="es-ES_tradnl" dirty="0" smtClean="0">
                <a:latin typeface="Century Schoolbook"/>
              </a:rPr>
              <a:t>www.autismodiario.org</a:t>
            </a:r>
            <a:endParaRPr lang="es-ES" dirty="0">
              <a:latin typeface="Century Schoolbook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283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s-ES_tradnl" sz="2800" dirty="0" smtClean="0"/>
              <a:t>Prioridades</a:t>
            </a:r>
            <a:endParaRPr lang="es-ES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51779"/>
              </p:ext>
            </p:extLst>
          </p:nvPr>
        </p:nvGraphicFramePr>
        <p:xfrm>
          <a:off x="323528" y="188640"/>
          <a:ext cx="8352928" cy="580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34" y="4077072"/>
            <a:ext cx="3113934" cy="23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0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80920" cy="1512168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s-ES_tradnl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TEA </a:t>
            </a:r>
            <a:r>
              <a:rPr lang="es-ES_tradnl" sz="2800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itchFamily="2" charset="2"/>
              </a:rPr>
              <a:t> Trastorno del espectro autista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5184576"/>
          </a:xfrm>
        </p:spPr>
        <p:txBody>
          <a:bodyPr>
            <a:normAutofit lnSpcReduction="10000"/>
          </a:bodyPr>
          <a:lstStyle/>
          <a:p>
            <a:r>
              <a:rPr lang="es-ES_tradnl" sz="2800" dirty="0"/>
              <a:t>Alteraciones cualitativas características de la interacción social, formas de comunicación y repertorio repetitivo estereotipado y restrictivo de intereses y actividades</a:t>
            </a:r>
          </a:p>
          <a:p>
            <a:r>
              <a:rPr lang="es-ES_tradnl" sz="2800" dirty="0" smtClean="0"/>
              <a:t>No es una enfermedad</a:t>
            </a:r>
          </a:p>
          <a:p>
            <a:r>
              <a:rPr lang="es-ES_tradnl" sz="2800" dirty="0" smtClean="0"/>
              <a:t>Trastorno generalizado del desarrollo (CIE 10)</a:t>
            </a:r>
          </a:p>
          <a:p>
            <a:r>
              <a:rPr lang="es-ES_tradnl" sz="2800" dirty="0" smtClean="0"/>
              <a:t>Trastorno: </a:t>
            </a:r>
          </a:p>
          <a:p>
            <a:pPr lvl="1">
              <a:buFont typeface="Wingdings" pitchFamily="2" charset="2"/>
              <a:buChar char="v"/>
            </a:pPr>
            <a:r>
              <a:rPr lang="es-ES_tradnl" sz="2400" dirty="0"/>
              <a:t>Serie de síntomas, acciones o comportamientos.</a:t>
            </a:r>
          </a:p>
          <a:p>
            <a:pPr lvl="1">
              <a:buFont typeface="Wingdings" pitchFamily="2" charset="2"/>
              <a:buChar char="v"/>
            </a:pPr>
            <a:r>
              <a:rPr lang="es-ES_tradnl" sz="2400" dirty="0"/>
              <a:t>No es igual que enfermedad (Afección por alteración de su estado ontológico de salud)  o síndrome (Conjunto de síntomas y signos conocidos  pero con origen o etiología de origen desconocidos</a:t>
            </a:r>
            <a:r>
              <a:rPr lang="es-ES_tradnl" sz="2400" dirty="0" smtClean="0"/>
              <a:t>)</a:t>
            </a:r>
            <a:endParaRPr lang="es-ES_tradnl" sz="2800" dirty="0" smtClean="0"/>
          </a:p>
          <a:p>
            <a:endParaRPr lang="es-ES_tradnl" sz="2800" dirty="0" smtClean="0"/>
          </a:p>
          <a:p>
            <a:pPr lvl="1">
              <a:buFont typeface="Wingdings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562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608512"/>
          </a:xfrm>
        </p:spPr>
        <p:txBody>
          <a:bodyPr>
            <a:normAutofit/>
          </a:bodyPr>
          <a:lstStyle/>
          <a:p>
            <a:r>
              <a:rPr lang="es-ES" dirty="0" smtClean="0"/>
              <a:t>Desarrollar estrategias </a:t>
            </a:r>
            <a:r>
              <a:rPr lang="es-ES" dirty="0"/>
              <a:t>para </a:t>
            </a:r>
            <a:r>
              <a:rPr lang="es-ES" dirty="0" smtClean="0"/>
              <a:t>comprender</a:t>
            </a:r>
            <a:r>
              <a:rPr lang="es-ES" dirty="0"/>
              <a:t> </a:t>
            </a:r>
            <a:r>
              <a:rPr lang="es-ES" dirty="0" smtClean="0"/>
              <a:t> y </a:t>
            </a:r>
            <a:r>
              <a:rPr lang="es-ES" dirty="0"/>
              <a:t>vivir de forma más armónica en los distintos contextos.</a:t>
            </a:r>
          </a:p>
          <a:p>
            <a:r>
              <a:rPr lang="es-ES" dirty="0" smtClean="0"/>
              <a:t>Incrementar  </a:t>
            </a:r>
            <a:r>
              <a:rPr lang="es-ES" dirty="0"/>
              <a:t>la motivación y </a:t>
            </a:r>
            <a:r>
              <a:rPr lang="es-ES" dirty="0" smtClean="0"/>
              <a:t>habilidades </a:t>
            </a:r>
            <a:r>
              <a:rPr lang="es-ES" dirty="0"/>
              <a:t>de exploración y aprendizaje.</a:t>
            </a:r>
          </a:p>
          <a:p>
            <a:r>
              <a:rPr lang="es-ES" dirty="0" smtClean="0"/>
              <a:t>Crear métodos </a:t>
            </a:r>
            <a:r>
              <a:rPr lang="es-ES" dirty="0"/>
              <a:t>de enseñanza y estrategias adecuadas a cada persona.</a:t>
            </a:r>
          </a:p>
          <a:p>
            <a:r>
              <a:rPr lang="es-ES" dirty="0" smtClean="0"/>
              <a:t>Mejorar </a:t>
            </a:r>
            <a:r>
              <a:rPr lang="es-ES" dirty="0"/>
              <a:t>del área motora fina y gruesa </a:t>
            </a:r>
          </a:p>
          <a:p>
            <a:r>
              <a:rPr lang="es-ES" dirty="0" smtClean="0"/>
              <a:t>Reducir las dificultades de convivir </a:t>
            </a:r>
            <a:r>
              <a:rPr lang="es-ES" dirty="0"/>
              <a:t>con una persona con </a:t>
            </a:r>
            <a:r>
              <a:rPr lang="es-ES" dirty="0" smtClean="0"/>
              <a:t>TEA.</a:t>
            </a:r>
            <a:endParaRPr lang="es-ES" dirty="0"/>
          </a:p>
          <a:p>
            <a:r>
              <a:rPr lang="es-ES" dirty="0" smtClean="0"/>
              <a:t>Superar los </a:t>
            </a:r>
            <a:r>
              <a:rPr lang="es-ES" dirty="0"/>
              <a:t>problemas de adaptación de las personas con </a:t>
            </a:r>
            <a:r>
              <a:rPr lang="es-ES" dirty="0" smtClean="0"/>
              <a:t>TEA.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742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1624286"/>
          </a:xfrm>
        </p:spPr>
        <p:txBody>
          <a:bodyPr/>
          <a:lstStyle/>
          <a:p>
            <a:r>
              <a:rPr lang="es-ES" dirty="0" smtClean="0"/>
              <a:t>3.TÉCNICAS </a:t>
            </a:r>
            <a:r>
              <a:rPr lang="es-ES" dirty="0"/>
              <a:t>EDUCATIVAS DEL MÉTODO TEACCH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27093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Información </a:t>
            </a:r>
            <a:r>
              <a:rPr lang="es-ES" sz="3600" dirty="0"/>
              <a:t>visual</a:t>
            </a:r>
          </a:p>
          <a:p>
            <a:r>
              <a:rPr lang="es-ES" sz="3600" dirty="0" smtClean="0"/>
              <a:t>Organización </a:t>
            </a:r>
            <a:r>
              <a:rPr lang="es-ES" sz="3600" dirty="0"/>
              <a:t>espacial</a:t>
            </a:r>
          </a:p>
          <a:p>
            <a:r>
              <a:rPr lang="es-ES" sz="3600" dirty="0" smtClean="0"/>
              <a:t>Concepto </a:t>
            </a:r>
            <a:r>
              <a:rPr lang="es-ES" sz="3600" dirty="0"/>
              <a:t>de terminado</a:t>
            </a:r>
          </a:p>
          <a:p>
            <a:r>
              <a:rPr lang="es-ES" sz="3600" dirty="0" smtClean="0"/>
              <a:t>Rutinas </a:t>
            </a:r>
            <a:r>
              <a:rPr lang="es-ES" sz="3600" dirty="0"/>
              <a:t>flexibles</a:t>
            </a:r>
          </a:p>
          <a:p>
            <a:r>
              <a:rPr lang="es-ES" sz="3600" dirty="0" smtClean="0"/>
              <a:t>Individualización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99748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Información visual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12776"/>
            <a:ext cx="7467600" cy="3951337"/>
          </a:xfrm>
        </p:spPr>
        <p:txBody>
          <a:bodyPr/>
          <a:lstStyle/>
          <a:p>
            <a:r>
              <a:rPr lang="es-ES" dirty="0"/>
              <a:t>Usar materiales (imágenes)</a:t>
            </a:r>
          </a:p>
          <a:p>
            <a:r>
              <a:rPr lang="es-ES" dirty="0" smtClean="0"/>
              <a:t>Utilizar </a:t>
            </a:r>
            <a:r>
              <a:rPr lang="es-ES" dirty="0"/>
              <a:t>la estructura física que guía visualmente a las personas con TEA hacia la comprensión de la tarea y hacia la posibilidad de realizarla </a:t>
            </a:r>
            <a:r>
              <a:rPr lang="es-ES" dirty="0" smtClean="0"/>
              <a:t>correctamente</a:t>
            </a:r>
          </a:p>
          <a:p>
            <a:r>
              <a:rPr lang="es-ES" dirty="0" smtClean="0"/>
              <a:t>Se pueden emplear palabras y algunas claves físicas que le resulten útiles a cada persona.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802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Organización espacial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Concepto </a:t>
            </a:r>
            <a:r>
              <a:rPr lang="es-ES" dirty="0"/>
              <a:t>de arriba abajo y de izquierda a derecha</a:t>
            </a:r>
          </a:p>
          <a:p>
            <a:r>
              <a:rPr lang="es-ES" dirty="0" smtClean="0"/>
              <a:t>Frente a materiales </a:t>
            </a:r>
            <a:r>
              <a:rPr lang="es-ES" dirty="0"/>
              <a:t>con mucha información, </a:t>
            </a:r>
            <a:r>
              <a:rPr lang="es-ES" dirty="0" smtClean="0"/>
              <a:t>evitar </a:t>
            </a:r>
            <a:r>
              <a:rPr lang="es-ES" dirty="0"/>
              <a:t>la incomprensión de la </a:t>
            </a:r>
            <a:r>
              <a:rPr lang="es-ES" dirty="0" smtClean="0"/>
              <a:t>tarea.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8819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TM01790492[[fn=Cuaderno de dibujo]]</Template>
  <TotalTime>129</TotalTime>
  <Words>1024</Words>
  <Application>Microsoft Office PowerPoint</Application>
  <PresentationFormat>Presentación en pantalla (4:3)</PresentationFormat>
  <Paragraphs>142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Sketchbook</vt:lpstr>
      <vt:lpstr>MÉTODO TEACCH</vt:lpstr>
      <vt:lpstr>ÍNDICE </vt:lpstr>
      <vt:lpstr>1.CONCEPTUALIZACIÓN</vt:lpstr>
      <vt:lpstr>Prioridades</vt:lpstr>
      <vt:lpstr>TEA  Trastorno del espectro autista</vt:lpstr>
      <vt:lpstr>2. OBJETIVOS</vt:lpstr>
      <vt:lpstr>3.TÉCNICAS EDUCATIVAS DEL MÉTODO TEACCH </vt:lpstr>
      <vt:lpstr>Información visual </vt:lpstr>
      <vt:lpstr>Organización espacial </vt:lpstr>
      <vt:lpstr>Concepto de terminado </vt:lpstr>
      <vt:lpstr>Enseñar rutinas con flexibilidad  </vt:lpstr>
      <vt:lpstr>Individualización  </vt:lpstr>
      <vt:lpstr>4. COMPONENTES DEL MÉTODO A. Enseñanza estructurada </vt:lpstr>
      <vt:lpstr>Presentación de PowerPoint</vt:lpstr>
      <vt:lpstr>Presentación de PowerPoint</vt:lpstr>
      <vt:lpstr>Presentación de PowerPoint</vt:lpstr>
      <vt:lpstr>B. TAREAS EN CAJAS DE ZAPATOS Y BANDEJAS AUTOCONTENIDAS  </vt:lpstr>
      <vt:lpstr>Presentación de PowerPoint</vt:lpstr>
      <vt:lpstr>5. ESTRATEGIAS</vt:lpstr>
      <vt:lpstr>Presentación de PowerPoint</vt:lpstr>
      <vt:lpstr>6. CONCLUSIONES</vt:lpstr>
      <vt:lpstr>Presentación de PowerPoint</vt:lpstr>
      <vt:lpstr>8. EJEMPLOS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8. 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TEACCH</dc:title>
  <dc:creator>Laura</dc:creator>
  <cp:lastModifiedBy>User</cp:lastModifiedBy>
  <cp:revision>14</cp:revision>
  <dcterms:created xsi:type="dcterms:W3CDTF">2016-01-29T07:07:58Z</dcterms:created>
  <dcterms:modified xsi:type="dcterms:W3CDTF">2016-02-04T02:12:08Z</dcterms:modified>
</cp:coreProperties>
</file>