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15" r:id="rId2"/>
    <p:sldId id="334" r:id="rId3"/>
    <p:sldId id="398" r:id="rId4"/>
    <p:sldId id="393" r:id="rId5"/>
    <p:sldId id="337" r:id="rId6"/>
    <p:sldId id="400" r:id="rId7"/>
    <p:sldId id="402" r:id="rId8"/>
    <p:sldId id="390" r:id="rId9"/>
    <p:sldId id="381" r:id="rId10"/>
    <p:sldId id="382" r:id="rId11"/>
    <p:sldId id="383" r:id="rId12"/>
    <p:sldId id="384" r:id="rId13"/>
    <p:sldId id="385" r:id="rId14"/>
    <p:sldId id="386" r:id="rId15"/>
    <p:sldId id="387" r:id="rId16"/>
    <p:sldId id="388" r:id="rId17"/>
    <p:sldId id="389" r:id="rId18"/>
    <p:sldId id="281" r:id="rId19"/>
    <p:sldId id="282" r:id="rId20"/>
    <p:sldId id="353" r:id="rId21"/>
    <p:sldId id="357" r:id="rId22"/>
    <p:sldId id="358" r:id="rId23"/>
    <p:sldId id="360" r:id="rId24"/>
    <p:sldId id="351" r:id="rId25"/>
    <p:sldId id="333" r:id="rId26"/>
    <p:sldId id="343" r:id="rId27"/>
    <p:sldId id="34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6ECB8B6-13BD-4879-8E67-C7F46270C365}"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187954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6ECB8B6-13BD-4879-8E67-C7F46270C365}"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273574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6ECB8B6-13BD-4879-8E67-C7F46270C365}"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FB3AA5-958D-40AF-8B54-1189647711DB}" type="slidenum">
              <a:rPr lang="en-US" smtClean="0"/>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20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36ECB8B6-13BD-4879-8E67-C7F46270C365}"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194359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36ECB8B6-13BD-4879-8E67-C7F46270C365}"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FB3AA5-958D-40AF-8B54-1189647711DB}" type="slidenum">
              <a:rPr lang="en-US" smtClean="0"/>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042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36ECB8B6-13BD-4879-8E67-C7F46270C365}"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2782349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ECB8B6-13BD-4879-8E67-C7F46270C365}"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751192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ECB8B6-13BD-4879-8E67-C7F46270C365}"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237250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ECB8B6-13BD-4879-8E67-C7F46270C365}"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30231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6ECB8B6-13BD-4879-8E67-C7F46270C365}"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315824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6ECB8B6-13BD-4879-8E67-C7F46270C365}"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409063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6ECB8B6-13BD-4879-8E67-C7F46270C365}"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45672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6ECB8B6-13BD-4879-8E67-C7F46270C365}"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360458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CB8B6-13BD-4879-8E67-C7F46270C365}"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64158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6ECB8B6-13BD-4879-8E67-C7F46270C365}"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193604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6ECB8B6-13BD-4879-8E67-C7F46270C365}"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FB3AA5-958D-40AF-8B54-1189647711DB}" type="slidenum">
              <a:rPr lang="en-US" smtClean="0"/>
              <a:t>‹Nº›</a:t>
            </a:fld>
            <a:endParaRPr lang="en-US"/>
          </a:p>
        </p:txBody>
      </p:sp>
    </p:spTree>
    <p:extLst>
      <p:ext uri="{BB962C8B-B14F-4D97-AF65-F5344CB8AC3E}">
        <p14:creationId xmlns:p14="http://schemas.microsoft.com/office/powerpoint/2010/main" val="40936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ECB8B6-13BD-4879-8E67-C7F46270C365}" type="datetimeFigureOut">
              <a:rPr lang="en-US" smtClean="0"/>
              <a:t>7/1/2020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7FB3AA5-958D-40AF-8B54-1189647711DB}" type="slidenum">
              <a:rPr lang="en-US" smtClean="0"/>
              <a:t>‹Nº›</a:t>
            </a:fld>
            <a:endParaRPr lang="en-US"/>
          </a:p>
        </p:txBody>
      </p:sp>
    </p:spTree>
    <p:extLst>
      <p:ext uri="{BB962C8B-B14F-4D97-AF65-F5344CB8AC3E}">
        <p14:creationId xmlns:p14="http://schemas.microsoft.com/office/powerpoint/2010/main" val="18746941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9491" y="3910806"/>
            <a:ext cx="10515600" cy="1325563"/>
          </a:xfrm>
        </p:spPr>
        <p:txBody>
          <a:bodyPr>
            <a:noAutofit/>
          </a:bodyPr>
          <a:lstStyle/>
          <a:p>
            <a:pPr algn="ctr"/>
            <a:r>
              <a:rPr lang="es-ES" sz="4400" b="1" dirty="0" smtClean="0">
                <a:solidFill>
                  <a:srgbClr val="002060"/>
                </a:solidFill>
              </a:rPr>
              <a:t>CLASIFICACION DE LOS TRASTORNOS DEL NEURODESARROLLO</a:t>
            </a:r>
            <a:endParaRPr lang="en-US" sz="4400" b="1" dirty="0">
              <a:solidFill>
                <a:srgbClr val="002060"/>
              </a:solidFill>
            </a:endParaRPr>
          </a:p>
        </p:txBody>
      </p:sp>
      <p:pic>
        <p:nvPicPr>
          <p:cNvPr id="6" name="Imagen 5"/>
          <p:cNvPicPr>
            <a:picLocks noChangeAspect="1"/>
          </p:cNvPicPr>
          <p:nvPr/>
        </p:nvPicPr>
        <p:blipFill>
          <a:blip r:embed="rId2"/>
          <a:stretch>
            <a:fillRect/>
          </a:stretch>
        </p:blipFill>
        <p:spPr>
          <a:xfrm>
            <a:off x="3500793" y="253654"/>
            <a:ext cx="4772482" cy="3657152"/>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494" y="428624"/>
            <a:ext cx="2741597" cy="923925"/>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625" y="-28439"/>
            <a:ext cx="1962537" cy="2060439"/>
          </a:xfrm>
          <a:prstGeom prst="rect">
            <a:avLst/>
          </a:prstGeom>
        </p:spPr>
      </p:pic>
      <p:sp>
        <p:nvSpPr>
          <p:cNvPr id="9" name="Rectángulo 8"/>
          <p:cNvSpPr/>
          <p:nvPr/>
        </p:nvSpPr>
        <p:spPr>
          <a:xfrm>
            <a:off x="7248523" y="5543550"/>
            <a:ext cx="4195763" cy="1061829"/>
          </a:xfrm>
          <a:prstGeom prst="rect">
            <a:avLst/>
          </a:prstGeom>
        </p:spPr>
        <p:txBody>
          <a:bodyPr wrap="square">
            <a:spAutoFit/>
          </a:bodyPr>
          <a:lstStyle/>
          <a:p>
            <a:endParaRPr lang="en-US" sz="900" dirty="0">
              <a:solidFill>
                <a:srgbClr val="000000"/>
              </a:solidFill>
              <a:latin typeface="Franklin Gothic Medium" panose="020B0603020102020204" pitchFamily="34" charset="0"/>
            </a:endParaRPr>
          </a:p>
          <a:p>
            <a:pPr marR="54590" algn="ctr"/>
            <a:r>
              <a:rPr lang="en-US" sz="900" dirty="0">
                <a:solidFill>
                  <a:srgbClr val="000000"/>
                </a:solidFill>
                <a:latin typeface="Franklin Gothic Medium" panose="020B0603020102020204" pitchFamily="34" charset="0"/>
              </a:rPr>
              <a:t> </a:t>
            </a:r>
            <a:r>
              <a:rPr lang="es-ES" dirty="0" smtClean="0">
                <a:solidFill>
                  <a:srgbClr val="000000"/>
                </a:solidFill>
                <a:latin typeface="Franklin Gothic Medium" panose="020B0603020102020204" pitchFamily="34" charset="0"/>
              </a:rPr>
              <a:t>Lic. Boris Benito Ramos</a:t>
            </a:r>
          </a:p>
          <a:p>
            <a:pPr marR="54590" algn="ctr"/>
            <a:r>
              <a:rPr lang="es-ES" dirty="0" smtClean="0">
                <a:solidFill>
                  <a:srgbClr val="000000"/>
                </a:solidFill>
                <a:latin typeface="Franklin Gothic Medium" panose="020B0603020102020204" pitchFamily="34" charset="0"/>
              </a:rPr>
              <a:t>PSICOPEDAGOGO</a:t>
            </a:r>
          </a:p>
          <a:p>
            <a:pPr marR="54590" algn="ctr"/>
            <a:r>
              <a:rPr lang="es-ES" dirty="0" smtClean="0">
                <a:solidFill>
                  <a:srgbClr val="000000"/>
                </a:solidFill>
                <a:latin typeface="Franklin Gothic Medium" panose="020B0603020102020204" pitchFamily="34" charset="0"/>
              </a:rPr>
              <a:t>TERAPEUTA VISUAL - BAJA VISION</a:t>
            </a:r>
            <a:endParaRPr lang="en-US" dirty="0"/>
          </a:p>
        </p:txBody>
      </p:sp>
    </p:spTree>
    <p:extLst>
      <p:ext uri="{BB962C8B-B14F-4D97-AF65-F5344CB8AC3E}">
        <p14:creationId xmlns:p14="http://schemas.microsoft.com/office/powerpoint/2010/main" val="4235579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6901" y="352425"/>
            <a:ext cx="9248774" cy="919163"/>
          </a:xfrm>
        </p:spPr>
        <p:txBody>
          <a:bodyPr>
            <a:normAutofit/>
          </a:bodyPr>
          <a:lstStyle/>
          <a:p>
            <a:r>
              <a:rPr lang="es-ES" sz="3600" b="1" dirty="0" smtClean="0">
                <a:solidFill>
                  <a:srgbClr val="006600"/>
                </a:solidFill>
              </a:rPr>
              <a:t>1.- TND – DISCAPACIDAD INTELECTUAL</a:t>
            </a:r>
            <a:endParaRPr lang="en-US" sz="3600" b="1" dirty="0">
              <a:solidFill>
                <a:srgbClr val="006600"/>
              </a:solidFill>
            </a:endParaRPr>
          </a:p>
        </p:txBody>
      </p:sp>
      <p:pic>
        <p:nvPicPr>
          <p:cNvPr id="8" name="Imagen 7"/>
          <p:cNvPicPr>
            <a:picLocks noChangeAspect="1"/>
          </p:cNvPicPr>
          <p:nvPr/>
        </p:nvPicPr>
        <p:blipFill>
          <a:blip r:embed="rId2"/>
          <a:stretch>
            <a:fillRect/>
          </a:stretch>
        </p:blipFill>
        <p:spPr>
          <a:xfrm>
            <a:off x="838201" y="1271588"/>
            <a:ext cx="10602514" cy="5472112"/>
          </a:xfrm>
          <a:prstGeom prst="rect">
            <a:avLst/>
          </a:prstGeom>
        </p:spPr>
      </p:pic>
    </p:spTree>
    <p:extLst>
      <p:ext uri="{BB962C8B-B14F-4D97-AF65-F5344CB8AC3E}">
        <p14:creationId xmlns:p14="http://schemas.microsoft.com/office/powerpoint/2010/main" val="44515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6400" y="365125"/>
            <a:ext cx="9696450" cy="720725"/>
          </a:xfrm>
        </p:spPr>
        <p:txBody>
          <a:bodyPr/>
          <a:lstStyle/>
          <a:p>
            <a:r>
              <a:rPr lang="es-ES" b="1" dirty="0" smtClean="0">
                <a:solidFill>
                  <a:srgbClr val="002060"/>
                </a:solidFill>
              </a:rPr>
              <a:t>2.- TND - Trastornos </a:t>
            </a:r>
            <a:r>
              <a:rPr lang="es-ES" b="1" dirty="0">
                <a:solidFill>
                  <a:srgbClr val="002060"/>
                </a:solidFill>
              </a:rPr>
              <a:t>de la comunicación</a:t>
            </a:r>
            <a:endParaRPr lang="en-US" dirty="0">
              <a:solidFill>
                <a:srgbClr val="002060"/>
              </a:solidFill>
            </a:endParaRPr>
          </a:p>
        </p:txBody>
      </p:sp>
      <p:pic>
        <p:nvPicPr>
          <p:cNvPr id="5" name="Imagen 4"/>
          <p:cNvPicPr>
            <a:picLocks noChangeAspect="1"/>
          </p:cNvPicPr>
          <p:nvPr/>
        </p:nvPicPr>
        <p:blipFill>
          <a:blip r:embed="rId2"/>
          <a:stretch>
            <a:fillRect/>
          </a:stretch>
        </p:blipFill>
        <p:spPr>
          <a:xfrm>
            <a:off x="940626" y="1085850"/>
            <a:ext cx="10675112" cy="5600700"/>
          </a:xfrm>
          <a:prstGeom prst="rect">
            <a:avLst/>
          </a:prstGeom>
        </p:spPr>
      </p:pic>
    </p:spTree>
    <p:extLst>
      <p:ext uri="{BB962C8B-B14F-4D97-AF65-F5344CB8AC3E}">
        <p14:creationId xmlns:p14="http://schemas.microsoft.com/office/powerpoint/2010/main" val="199121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6400" y="365125"/>
            <a:ext cx="9382125" cy="777875"/>
          </a:xfrm>
        </p:spPr>
        <p:txBody>
          <a:bodyPr>
            <a:normAutofit/>
          </a:bodyPr>
          <a:lstStyle/>
          <a:p>
            <a:r>
              <a:rPr lang="es-ES" sz="3200" b="1" dirty="0" smtClean="0">
                <a:solidFill>
                  <a:srgbClr val="002060"/>
                </a:solidFill>
              </a:rPr>
              <a:t>3.- TND - TRASTORNOS DEL ESPECTRO AUTISTA </a:t>
            </a:r>
            <a:endParaRPr lang="en-US" sz="3200" dirty="0">
              <a:solidFill>
                <a:srgbClr val="002060"/>
              </a:solidFill>
            </a:endParaRPr>
          </a:p>
        </p:txBody>
      </p:sp>
      <p:pic>
        <p:nvPicPr>
          <p:cNvPr id="5" name="Imagen 4"/>
          <p:cNvPicPr>
            <a:picLocks noChangeAspect="1"/>
          </p:cNvPicPr>
          <p:nvPr/>
        </p:nvPicPr>
        <p:blipFill>
          <a:blip r:embed="rId2"/>
          <a:stretch>
            <a:fillRect/>
          </a:stretch>
        </p:blipFill>
        <p:spPr>
          <a:xfrm>
            <a:off x="952500" y="1143000"/>
            <a:ext cx="10401300" cy="5572125"/>
          </a:xfrm>
          <a:prstGeom prst="rect">
            <a:avLst/>
          </a:prstGeom>
        </p:spPr>
      </p:pic>
    </p:spTree>
    <p:extLst>
      <p:ext uri="{BB962C8B-B14F-4D97-AF65-F5344CB8AC3E}">
        <p14:creationId xmlns:p14="http://schemas.microsoft.com/office/powerpoint/2010/main" val="284479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1075" y="222251"/>
            <a:ext cx="10515600" cy="749300"/>
          </a:xfrm>
        </p:spPr>
        <p:txBody>
          <a:bodyPr>
            <a:normAutofit fontScale="90000"/>
          </a:bodyPr>
          <a:lstStyle/>
          <a:p>
            <a:r>
              <a:rPr lang="es-ES" sz="2800" b="1" dirty="0" smtClean="0"/>
              <a:t>4.- TND - TRASTORNOS DÉFICIT DE ATENCIÓN CON HIPERACTIVIDAD </a:t>
            </a:r>
            <a:endParaRPr lang="en-US" sz="2800" dirty="0"/>
          </a:p>
        </p:txBody>
      </p:sp>
      <p:pic>
        <p:nvPicPr>
          <p:cNvPr id="5" name="Imagen 4"/>
          <p:cNvPicPr>
            <a:picLocks noChangeAspect="1"/>
          </p:cNvPicPr>
          <p:nvPr/>
        </p:nvPicPr>
        <p:blipFill>
          <a:blip r:embed="rId2"/>
          <a:stretch>
            <a:fillRect/>
          </a:stretch>
        </p:blipFill>
        <p:spPr>
          <a:xfrm>
            <a:off x="838200" y="1114426"/>
            <a:ext cx="10515600" cy="5557837"/>
          </a:xfrm>
          <a:prstGeom prst="rect">
            <a:avLst/>
          </a:prstGeom>
        </p:spPr>
      </p:pic>
    </p:spTree>
    <p:extLst>
      <p:ext uri="{BB962C8B-B14F-4D97-AF65-F5344CB8AC3E}">
        <p14:creationId xmlns:p14="http://schemas.microsoft.com/office/powerpoint/2010/main" val="3974590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8275" y="365125"/>
            <a:ext cx="9505950" cy="777875"/>
          </a:xfrm>
        </p:spPr>
        <p:txBody>
          <a:bodyPr>
            <a:normAutofit/>
          </a:bodyPr>
          <a:lstStyle/>
          <a:p>
            <a:r>
              <a:rPr lang="en-US" sz="3600" b="1" dirty="0" smtClean="0">
                <a:solidFill>
                  <a:srgbClr val="002060"/>
                </a:solidFill>
              </a:rPr>
              <a:t>5.- TND - TRASTORNOS DEL APRENDIZAJE</a:t>
            </a:r>
            <a:endParaRPr lang="en-US" sz="3600" dirty="0">
              <a:solidFill>
                <a:srgbClr val="002060"/>
              </a:solidFill>
            </a:endParaRPr>
          </a:p>
        </p:txBody>
      </p:sp>
      <p:pic>
        <p:nvPicPr>
          <p:cNvPr id="5" name="Imagen 4"/>
          <p:cNvPicPr>
            <a:picLocks noChangeAspect="1"/>
          </p:cNvPicPr>
          <p:nvPr/>
        </p:nvPicPr>
        <p:blipFill>
          <a:blip r:embed="rId2"/>
          <a:stretch>
            <a:fillRect/>
          </a:stretch>
        </p:blipFill>
        <p:spPr>
          <a:xfrm>
            <a:off x="838200" y="1143000"/>
            <a:ext cx="10515600" cy="5514975"/>
          </a:xfrm>
          <a:prstGeom prst="rect">
            <a:avLst/>
          </a:prstGeom>
        </p:spPr>
      </p:pic>
    </p:spTree>
    <p:extLst>
      <p:ext uri="{BB962C8B-B14F-4D97-AF65-F5344CB8AC3E}">
        <p14:creationId xmlns:p14="http://schemas.microsoft.com/office/powerpoint/2010/main" val="238387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8375" y="365126"/>
            <a:ext cx="6748463" cy="749300"/>
          </a:xfrm>
        </p:spPr>
        <p:txBody>
          <a:bodyPr>
            <a:normAutofit fontScale="90000"/>
          </a:bodyPr>
          <a:lstStyle/>
          <a:p>
            <a:r>
              <a:rPr lang="en-US" sz="3600" b="1" dirty="0" smtClean="0">
                <a:solidFill>
                  <a:srgbClr val="006600"/>
                </a:solidFill>
              </a:rPr>
              <a:t>6.- TND - TRASTORNOS MOTORES </a:t>
            </a:r>
            <a:endParaRPr lang="en-US" sz="3600" dirty="0">
              <a:solidFill>
                <a:srgbClr val="006600"/>
              </a:solidFill>
            </a:endParaRPr>
          </a:p>
        </p:txBody>
      </p:sp>
      <p:pic>
        <p:nvPicPr>
          <p:cNvPr id="5" name="Imagen 4"/>
          <p:cNvPicPr>
            <a:picLocks noChangeAspect="1"/>
          </p:cNvPicPr>
          <p:nvPr/>
        </p:nvPicPr>
        <p:blipFill>
          <a:blip r:embed="rId2"/>
          <a:stretch>
            <a:fillRect/>
          </a:stretch>
        </p:blipFill>
        <p:spPr>
          <a:xfrm>
            <a:off x="598553" y="1114426"/>
            <a:ext cx="10931460" cy="5586411"/>
          </a:xfrm>
          <a:prstGeom prst="rect">
            <a:avLst/>
          </a:prstGeom>
        </p:spPr>
      </p:pic>
    </p:spTree>
    <p:extLst>
      <p:ext uri="{BB962C8B-B14F-4D97-AF65-F5344CB8AC3E}">
        <p14:creationId xmlns:p14="http://schemas.microsoft.com/office/powerpoint/2010/main" val="256626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365125"/>
            <a:ext cx="10515600" cy="1034425"/>
          </a:xfrm>
        </p:spPr>
        <p:txBody>
          <a:bodyPr>
            <a:normAutofit fontScale="90000"/>
          </a:bodyPr>
          <a:lstStyle/>
          <a:p>
            <a:r>
              <a:rPr lang="es-ES" sz="3200" b="1" dirty="0" smtClean="0"/>
              <a:t>7.- OTROS TRASTORNOS DEL DESARROLLO NEUROLOGICO</a:t>
            </a:r>
            <a:endParaRPr lang="en-US" sz="3200" b="1" dirty="0"/>
          </a:p>
        </p:txBody>
      </p:sp>
      <p:sp>
        <p:nvSpPr>
          <p:cNvPr id="4" name="Rectángulo 3"/>
          <p:cNvSpPr/>
          <p:nvPr/>
        </p:nvSpPr>
        <p:spPr>
          <a:xfrm>
            <a:off x="328614" y="1399550"/>
            <a:ext cx="11258550" cy="4154984"/>
          </a:xfrm>
          <a:prstGeom prst="rect">
            <a:avLst/>
          </a:prstGeom>
        </p:spPr>
        <p:txBody>
          <a:bodyPr wrap="square">
            <a:spAutoFit/>
          </a:bodyPr>
          <a:lstStyle/>
          <a:p>
            <a:r>
              <a:rPr lang="es-ES" dirty="0">
                <a:latin typeface="Calibri" panose="020F0502020204030204" pitchFamily="34" charset="0"/>
              </a:rPr>
              <a:t>Estas </a:t>
            </a:r>
            <a:r>
              <a:rPr lang="es-ES" dirty="0" err="1">
                <a:latin typeface="Calibri" panose="020F0502020204030204" pitchFamily="34" charset="0"/>
              </a:rPr>
              <a:t>categorias</a:t>
            </a:r>
            <a:r>
              <a:rPr lang="es-ES" dirty="0">
                <a:latin typeface="Calibri" panose="020F0502020204030204" pitchFamily="34" charset="0"/>
              </a:rPr>
              <a:t> se aplican a presentaciones en las que </a:t>
            </a:r>
            <a:r>
              <a:rPr lang="es-ES" sz="2400" b="1" dirty="0">
                <a:solidFill>
                  <a:srgbClr val="006600"/>
                </a:solidFill>
                <a:latin typeface="Calibri" panose="020F0502020204030204" pitchFamily="34" charset="0"/>
              </a:rPr>
              <a:t>predominan los </a:t>
            </a:r>
            <a:r>
              <a:rPr lang="es-ES" sz="2400" b="1" dirty="0" smtClean="0">
                <a:solidFill>
                  <a:srgbClr val="006600"/>
                </a:solidFill>
                <a:latin typeface="Calibri" panose="020F0502020204030204" pitchFamily="34" charset="0"/>
              </a:rPr>
              <a:t>síntomas </a:t>
            </a:r>
            <a:r>
              <a:rPr lang="es-ES" sz="2400" b="1" dirty="0" err="1" smtClean="0">
                <a:solidFill>
                  <a:srgbClr val="006600"/>
                </a:solidFill>
                <a:latin typeface="Calibri" panose="020F0502020204030204" pitchFamily="34" charset="0"/>
              </a:rPr>
              <a:t>caracteristicos</a:t>
            </a:r>
            <a:r>
              <a:rPr lang="es-ES" sz="2400" b="1" dirty="0" smtClean="0">
                <a:solidFill>
                  <a:srgbClr val="006600"/>
                </a:solidFill>
                <a:latin typeface="Calibri" panose="020F0502020204030204" pitchFamily="34" charset="0"/>
              </a:rPr>
              <a:t> </a:t>
            </a:r>
            <a:r>
              <a:rPr lang="es-ES" sz="2400" b="1" dirty="0">
                <a:solidFill>
                  <a:srgbClr val="006600"/>
                </a:solidFill>
                <a:latin typeface="Calibri" panose="020F0502020204030204" pitchFamily="34" charset="0"/>
              </a:rPr>
              <a:t>de un trastorno del desarrollo </a:t>
            </a:r>
            <a:r>
              <a:rPr lang="es-ES" sz="2400" b="1" dirty="0" err="1">
                <a:solidFill>
                  <a:srgbClr val="006600"/>
                </a:solidFill>
                <a:latin typeface="Calibri" panose="020F0502020204030204" pitchFamily="34" charset="0"/>
              </a:rPr>
              <a:t>neurologico</a:t>
            </a:r>
            <a:r>
              <a:rPr lang="es-ES" sz="2400" b="1" dirty="0">
                <a:solidFill>
                  <a:srgbClr val="006600"/>
                </a:solidFill>
                <a:latin typeface="Calibri" panose="020F0502020204030204" pitchFamily="34" charset="0"/>
              </a:rPr>
              <a:t> que causan deterioro en </a:t>
            </a:r>
            <a:r>
              <a:rPr lang="es-ES" sz="2400" b="1" dirty="0" smtClean="0">
                <a:solidFill>
                  <a:srgbClr val="006600"/>
                </a:solidFill>
                <a:latin typeface="Calibri" panose="020F0502020204030204" pitchFamily="34" charset="0"/>
              </a:rPr>
              <a:t>lo social</a:t>
            </a:r>
            <a:r>
              <a:rPr lang="es-ES" sz="2400" b="1" dirty="0">
                <a:solidFill>
                  <a:srgbClr val="006600"/>
                </a:solidFill>
                <a:latin typeface="Calibri" panose="020F0502020204030204" pitchFamily="34" charset="0"/>
              </a:rPr>
              <a:t>, laboral u otras </a:t>
            </a:r>
            <a:r>
              <a:rPr lang="es-ES" sz="2400" b="1" dirty="0" smtClean="0">
                <a:solidFill>
                  <a:srgbClr val="006600"/>
                </a:solidFill>
                <a:latin typeface="Calibri" panose="020F0502020204030204" pitchFamily="34" charset="0"/>
              </a:rPr>
              <a:t>áreas </a:t>
            </a:r>
            <a:r>
              <a:rPr lang="es-ES" sz="2400" b="1" dirty="0">
                <a:solidFill>
                  <a:srgbClr val="006600"/>
                </a:solidFill>
                <a:latin typeface="Calibri" panose="020F0502020204030204" pitchFamily="34" charset="0"/>
              </a:rPr>
              <a:t>importantes del </a:t>
            </a:r>
            <a:r>
              <a:rPr lang="es-ES" sz="2400" b="1" dirty="0" smtClean="0">
                <a:solidFill>
                  <a:srgbClr val="006600"/>
                </a:solidFill>
                <a:latin typeface="Calibri" panose="020F0502020204030204" pitchFamily="34" charset="0"/>
              </a:rPr>
              <a:t>funcionamiento cerebral</a:t>
            </a:r>
            <a:r>
              <a:rPr lang="es-ES" b="1" dirty="0" smtClean="0">
                <a:solidFill>
                  <a:srgbClr val="006600"/>
                </a:solidFill>
                <a:latin typeface="Calibri" panose="020F0502020204030204" pitchFamily="34" charset="0"/>
              </a:rPr>
              <a:t>, </a:t>
            </a:r>
            <a:r>
              <a:rPr lang="es-ES" dirty="0">
                <a:latin typeface="Calibri" panose="020F0502020204030204" pitchFamily="34" charset="0"/>
              </a:rPr>
              <a:t>pero que no </a:t>
            </a:r>
            <a:r>
              <a:rPr lang="es-ES" dirty="0" smtClean="0">
                <a:latin typeface="Calibri" panose="020F0502020204030204" pitchFamily="34" charset="0"/>
              </a:rPr>
              <a:t>cumplen todos </a:t>
            </a:r>
            <a:r>
              <a:rPr lang="es-ES" dirty="0">
                <a:latin typeface="Calibri" panose="020F0502020204030204" pitchFamily="34" charset="0"/>
              </a:rPr>
              <a:t>los criterios de ninguno de los trastornos de la </a:t>
            </a:r>
            <a:r>
              <a:rPr lang="es-ES" dirty="0" smtClean="0">
                <a:latin typeface="Calibri" panose="020F0502020204030204" pitchFamily="34" charset="0"/>
              </a:rPr>
              <a:t>categoría </a:t>
            </a:r>
            <a:r>
              <a:rPr lang="es-ES" dirty="0">
                <a:latin typeface="Calibri" panose="020F0502020204030204" pitchFamily="34" charset="0"/>
              </a:rPr>
              <a:t>diagnostica del desarrollo</a:t>
            </a:r>
          </a:p>
          <a:p>
            <a:r>
              <a:rPr lang="en-US" dirty="0" err="1" smtClean="0">
                <a:latin typeface="Calibri" panose="020F0502020204030204" pitchFamily="34" charset="0"/>
              </a:rPr>
              <a:t>Neurologico</a:t>
            </a:r>
            <a:endParaRPr lang="en-US" dirty="0" smtClean="0">
              <a:latin typeface="Calibri" panose="020F0502020204030204" pitchFamily="34" charset="0"/>
            </a:endParaRPr>
          </a:p>
          <a:p>
            <a:endParaRPr lang="en-US" dirty="0">
              <a:latin typeface="Calibri" panose="020F0502020204030204" pitchFamily="34" charset="0"/>
            </a:endParaRPr>
          </a:p>
          <a:p>
            <a:r>
              <a:rPr lang="es-ES" b="1" dirty="0">
                <a:latin typeface="Calibri,Bold"/>
              </a:rPr>
              <a:t>Otro trastorno del desarrollo neurológico especificado</a:t>
            </a:r>
          </a:p>
          <a:p>
            <a:r>
              <a:rPr lang="es-ES" dirty="0">
                <a:latin typeface="Calibri" panose="020F0502020204030204" pitchFamily="34" charset="0"/>
              </a:rPr>
              <a:t>Esta </a:t>
            </a:r>
            <a:r>
              <a:rPr lang="es-ES" dirty="0" err="1">
                <a:latin typeface="Calibri" panose="020F0502020204030204" pitchFamily="34" charset="0"/>
              </a:rPr>
              <a:t>categoria</a:t>
            </a:r>
            <a:r>
              <a:rPr lang="es-ES" dirty="0">
                <a:latin typeface="Calibri" panose="020F0502020204030204" pitchFamily="34" charset="0"/>
              </a:rPr>
              <a:t> se utiliza en situaciones en las que el </a:t>
            </a:r>
            <a:r>
              <a:rPr lang="es-ES" dirty="0" smtClean="0">
                <a:latin typeface="Calibri" panose="020F0502020204030204" pitchFamily="34" charset="0"/>
              </a:rPr>
              <a:t>clínico </a:t>
            </a:r>
            <a:r>
              <a:rPr lang="es-ES" dirty="0">
                <a:latin typeface="Calibri" panose="020F0502020204030204" pitchFamily="34" charset="0"/>
              </a:rPr>
              <a:t>opta por comunicar el motivo</a:t>
            </a:r>
          </a:p>
          <a:p>
            <a:r>
              <a:rPr lang="es-ES" dirty="0">
                <a:latin typeface="Calibri" panose="020F0502020204030204" pitchFamily="34" charset="0"/>
              </a:rPr>
              <a:t>especifico por el que la </a:t>
            </a:r>
            <a:r>
              <a:rPr lang="es-ES" dirty="0" smtClean="0">
                <a:latin typeface="Calibri" panose="020F0502020204030204" pitchFamily="34" charset="0"/>
              </a:rPr>
              <a:t>presentación </a:t>
            </a:r>
            <a:r>
              <a:rPr lang="es-ES" dirty="0">
                <a:latin typeface="Calibri" panose="020F0502020204030204" pitchFamily="34" charset="0"/>
              </a:rPr>
              <a:t>no cumple los criterios de </a:t>
            </a:r>
            <a:r>
              <a:rPr lang="es-ES" dirty="0" err="1">
                <a:latin typeface="Calibri" panose="020F0502020204030204" pitchFamily="34" charset="0"/>
              </a:rPr>
              <a:t>ningun</a:t>
            </a:r>
            <a:r>
              <a:rPr lang="es-ES" dirty="0">
                <a:latin typeface="Calibri" panose="020F0502020204030204" pitchFamily="34" charset="0"/>
              </a:rPr>
              <a:t> trastorno del</a:t>
            </a:r>
          </a:p>
          <a:p>
            <a:r>
              <a:rPr lang="en-US" dirty="0" err="1">
                <a:latin typeface="Calibri" panose="020F0502020204030204" pitchFamily="34" charset="0"/>
              </a:rPr>
              <a:t>desarrollo</a:t>
            </a:r>
            <a:r>
              <a:rPr lang="en-US" dirty="0">
                <a:latin typeface="Calibri" panose="020F0502020204030204" pitchFamily="34" charset="0"/>
              </a:rPr>
              <a:t> </a:t>
            </a:r>
            <a:r>
              <a:rPr lang="en-US" dirty="0" err="1">
                <a:latin typeface="Calibri" panose="020F0502020204030204" pitchFamily="34" charset="0"/>
              </a:rPr>
              <a:t>neurologico</a:t>
            </a:r>
            <a:r>
              <a:rPr lang="en-US" dirty="0">
                <a:latin typeface="Calibri" panose="020F0502020204030204" pitchFamily="34" charset="0"/>
              </a:rPr>
              <a:t> </a:t>
            </a:r>
            <a:r>
              <a:rPr lang="en-US" dirty="0" err="1">
                <a:latin typeface="Calibri" panose="020F0502020204030204" pitchFamily="34" charset="0"/>
              </a:rPr>
              <a:t>especifico</a:t>
            </a:r>
            <a:r>
              <a:rPr lang="en-US" dirty="0">
                <a:latin typeface="Calibri" panose="020F0502020204030204" pitchFamily="34" charset="0"/>
              </a:rPr>
              <a:t>. </a:t>
            </a:r>
            <a:r>
              <a:rPr lang="en-US" dirty="0" err="1">
                <a:latin typeface="Calibri" panose="020F0502020204030204" pitchFamily="34" charset="0"/>
              </a:rPr>
              <a:t>Esto</a:t>
            </a:r>
            <a:r>
              <a:rPr lang="en-US" dirty="0">
                <a:latin typeface="Calibri" panose="020F0502020204030204" pitchFamily="34" charset="0"/>
              </a:rPr>
              <a:t> se </a:t>
            </a:r>
            <a:r>
              <a:rPr lang="en-US" dirty="0" err="1">
                <a:latin typeface="Calibri" panose="020F0502020204030204" pitchFamily="34" charset="0"/>
              </a:rPr>
              <a:t>hace</a:t>
            </a:r>
            <a:r>
              <a:rPr lang="en-US" dirty="0">
                <a:latin typeface="Calibri" panose="020F0502020204030204" pitchFamily="34" charset="0"/>
              </a:rPr>
              <a:t> </a:t>
            </a:r>
            <a:r>
              <a:rPr lang="en-US" dirty="0" err="1">
                <a:latin typeface="Calibri" panose="020F0502020204030204" pitchFamily="34" charset="0"/>
              </a:rPr>
              <a:t>registrando</a:t>
            </a:r>
            <a:r>
              <a:rPr lang="en-US" dirty="0">
                <a:latin typeface="Calibri" panose="020F0502020204030204" pitchFamily="34" charset="0"/>
              </a:rPr>
              <a:t> ≪</a:t>
            </a:r>
            <a:r>
              <a:rPr lang="en-US" dirty="0" err="1">
                <a:latin typeface="Calibri" panose="020F0502020204030204" pitchFamily="34" charset="0"/>
              </a:rPr>
              <a:t>otro</a:t>
            </a:r>
            <a:r>
              <a:rPr lang="en-US" dirty="0">
                <a:latin typeface="Calibri" panose="020F0502020204030204" pitchFamily="34" charset="0"/>
              </a:rPr>
              <a:t> </a:t>
            </a:r>
            <a:r>
              <a:rPr lang="en-US" dirty="0" err="1">
                <a:latin typeface="Calibri" panose="020F0502020204030204" pitchFamily="34" charset="0"/>
              </a:rPr>
              <a:t>trastorno</a:t>
            </a:r>
            <a:r>
              <a:rPr lang="en-US" dirty="0">
                <a:latin typeface="Calibri" panose="020F0502020204030204" pitchFamily="34" charset="0"/>
              </a:rPr>
              <a:t> del</a:t>
            </a:r>
          </a:p>
          <a:p>
            <a:r>
              <a:rPr lang="es-ES" dirty="0">
                <a:latin typeface="Calibri" panose="020F0502020204030204" pitchFamily="34" charset="0"/>
              </a:rPr>
              <a:t>desarrollo </a:t>
            </a:r>
            <a:r>
              <a:rPr lang="es-ES" dirty="0" err="1">
                <a:latin typeface="Calibri" panose="020F0502020204030204" pitchFamily="34" charset="0"/>
              </a:rPr>
              <a:t>neurologico</a:t>
            </a:r>
            <a:r>
              <a:rPr lang="es-ES" dirty="0">
                <a:latin typeface="Calibri" panose="020F0502020204030204" pitchFamily="34" charset="0"/>
              </a:rPr>
              <a:t> especificado≫ y a </a:t>
            </a:r>
            <a:r>
              <a:rPr lang="es-ES" dirty="0" err="1">
                <a:latin typeface="Calibri" panose="020F0502020204030204" pitchFamily="34" charset="0"/>
              </a:rPr>
              <a:t>continuacion</a:t>
            </a:r>
            <a:r>
              <a:rPr lang="es-ES" dirty="0">
                <a:latin typeface="Calibri" panose="020F0502020204030204" pitchFamily="34" charset="0"/>
              </a:rPr>
              <a:t> el motivo especifico </a:t>
            </a:r>
            <a:endParaRPr lang="es-ES" dirty="0" smtClean="0">
              <a:latin typeface="Calibri" panose="020F0502020204030204" pitchFamily="34" charset="0"/>
            </a:endParaRPr>
          </a:p>
          <a:p>
            <a:r>
              <a:rPr lang="es-ES" sz="2400" b="1" dirty="0" smtClean="0">
                <a:solidFill>
                  <a:srgbClr val="006600"/>
                </a:solidFill>
                <a:latin typeface="Calibri" panose="020F0502020204030204" pitchFamily="34" charset="0"/>
              </a:rPr>
              <a:t>Ejemplo: T</a:t>
            </a:r>
            <a:r>
              <a:rPr lang="en-US" sz="2400" b="1" dirty="0" err="1" smtClean="0">
                <a:solidFill>
                  <a:srgbClr val="006600"/>
                </a:solidFill>
                <a:latin typeface="Calibri" panose="020F0502020204030204" pitchFamily="34" charset="0"/>
              </a:rPr>
              <a:t>rastorno</a:t>
            </a:r>
            <a:r>
              <a:rPr lang="en-US" sz="2400" b="1" dirty="0" smtClean="0">
                <a:solidFill>
                  <a:srgbClr val="006600"/>
                </a:solidFill>
                <a:latin typeface="Calibri" panose="020F0502020204030204" pitchFamily="34" charset="0"/>
              </a:rPr>
              <a:t> </a:t>
            </a:r>
            <a:r>
              <a:rPr lang="en-US" sz="2400" b="1" dirty="0">
                <a:solidFill>
                  <a:srgbClr val="006600"/>
                </a:solidFill>
                <a:latin typeface="Calibri" panose="020F0502020204030204" pitchFamily="34" charset="0"/>
              </a:rPr>
              <a:t>del </a:t>
            </a:r>
            <a:r>
              <a:rPr lang="en-US" sz="2400" b="1" dirty="0" err="1">
                <a:solidFill>
                  <a:srgbClr val="006600"/>
                </a:solidFill>
                <a:latin typeface="Calibri" panose="020F0502020204030204" pitchFamily="34" charset="0"/>
              </a:rPr>
              <a:t>desarrollo</a:t>
            </a:r>
            <a:r>
              <a:rPr lang="en-US" sz="2400" b="1" dirty="0">
                <a:solidFill>
                  <a:srgbClr val="006600"/>
                </a:solidFill>
                <a:latin typeface="Calibri" panose="020F0502020204030204" pitchFamily="34" charset="0"/>
              </a:rPr>
              <a:t> </a:t>
            </a:r>
            <a:r>
              <a:rPr lang="en-US" sz="2400" b="1" dirty="0" err="1">
                <a:solidFill>
                  <a:srgbClr val="006600"/>
                </a:solidFill>
                <a:latin typeface="Calibri" panose="020F0502020204030204" pitchFamily="34" charset="0"/>
              </a:rPr>
              <a:t>neurologico</a:t>
            </a:r>
            <a:r>
              <a:rPr lang="en-US" sz="2400" b="1" dirty="0">
                <a:solidFill>
                  <a:srgbClr val="006600"/>
                </a:solidFill>
                <a:latin typeface="Calibri" panose="020F0502020204030204" pitchFamily="34" charset="0"/>
              </a:rPr>
              <a:t> </a:t>
            </a:r>
            <a:r>
              <a:rPr lang="en-US" sz="2400" b="1" dirty="0" err="1">
                <a:solidFill>
                  <a:srgbClr val="006600"/>
                </a:solidFill>
                <a:latin typeface="Calibri" panose="020F0502020204030204" pitchFamily="34" charset="0"/>
              </a:rPr>
              <a:t>asociado</a:t>
            </a:r>
            <a:r>
              <a:rPr lang="en-US" sz="2400" b="1" dirty="0">
                <a:solidFill>
                  <a:srgbClr val="006600"/>
                </a:solidFill>
                <a:latin typeface="Calibri" panose="020F0502020204030204" pitchFamily="34" charset="0"/>
              </a:rPr>
              <a:t> a </a:t>
            </a:r>
            <a:r>
              <a:rPr lang="en-US" sz="2400" b="1" dirty="0" err="1">
                <a:solidFill>
                  <a:srgbClr val="006600"/>
                </a:solidFill>
                <a:latin typeface="Calibri" panose="020F0502020204030204" pitchFamily="34" charset="0"/>
              </a:rPr>
              <a:t>exposicion</a:t>
            </a:r>
            <a:r>
              <a:rPr lang="en-US" sz="2400" b="1" dirty="0">
                <a:solidFill>
                  <a:srgbClr val="006600"/>
                </a:solidFill>
                <a:latin typeface="Calibri" panose="020F0502020204030204" pitchFamily="34" charset="0"/>
              </a:rPr>
              <a:t> </a:t>
            </a:r>
            <a:r>
              <a:rPr lang="en-US" sz="2400" b="1" dirty="0" err="1">
                <a:solidFill>
                  <a:srgbClr val="006600"/>
                </a:solidFill>
                <a:latin typeface="Calibri" panose="020F0502020204030204" pitchFamily="34" charset="0"/>
              </a:rPr>
              <a:t>intrauterina</a:t>
            </a:r>
            <a:r>
              <a:rPr lang="en-US" sz="2400" b="1" dirty="0">
                <a:solidFill>
                  <a:srgbClr val="006600"/>
                </a:solidFill>
                <a:latin typeface="Calibri" panose="020F0502020204030204" pitchFamily="34" charset="0"/>
              </a:rPr>
              <a:t> al alcohol</a:t>
            </a:r>
            <a:r>
              <a:rPr lang="en-US" sz="2400" b="1" dirty="0" smtClean="0">
                <a:solidFill>
                  <a:srgbClr val="006600"/>
                </a:solidFill>
                <a:latin typeface="Calibri" panose="020F0502020204030204" pitchFamily="34" charset="0"/>
              </a:rPr>
              <a:t>).</a:t>
            </a:r>
            <a:endParaRPr lang="en-US" sz="2400" b="1" dirty="0">
              <a:solidFill>
                <a:srgbClr val="006600"/>
              </a:solidFill>
              <a:latin typeface="Calibri" panose="020F0502020204030204" pitchFamily="34" charset="0"/>
            </a:endParaRPr>
          </a:p>
        </p:txBody>
      </p:sp>
    </p:spTree>
    <p:extLst>
      <p:ext uri="{BB962C8B-B14F-4D97-AF65-F5344CB8AC3E}">
        <p14:creationId xmlns:p14="http://schemas.microsoft.com/office/powerpoint/2010/main" val="14775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US" sz="3600" b="1" dirty="0" smtClean="0"/>
              <a:t>CONSIDERACIONES SOBRE CAMBIOS MAS IMPORTANTES SPBRE LOS TRASTORNOS DEL NEURODESARROLLO</a:t>
            </a:r>
            <a:endParaRPr lang="en-US" sz="3600" dirty="0"/>
          </a:p>
        </p:txBody>
      </p:sp>
      <p:sp>
        <p:nvSpPr>
          <p:cNvPr id="4" name="Rectángulo 3"/>
          <p:cNvSpPr/>
          <p:nvPr/>
        </p:nvSpPr>
        <p:spPr>
          <a:xfrm>
            <a:off x="1081088" y="2655063"/>
            <a:ext cx="10739437" cy="2677656"/>
          </a:xfrm>
          <a:prstGeom prst="rect">
            <a:avLst/>
          </a:prstGeom>
        </p:spPr>
        <p:txBody>
          <a:bodyPr wrap="square">
            <a:spAutoFit/>
          </a:bodyPr>
          <a:lstStyle/>
          <a:p>
            <a:r>
              <a:rPr lang="es-ES" sz="2800" dirty="0">
                <a:latin typeface="Arial" panose="020B0604020202020204" pitchFamily="34" charset="0"/>
              </a:rPr>
              <a:t>• </a:t>
            </a:r>
            <a:r>
              <a:rPr lang="es-ES" sz="2800" dirty="0">
                <a:latin typeface="Calibri" panose="020F0502020204030204" pitchFamily="34" charset="0"/>
              </a:rPr>
              <a:t>Trastorno del Espectro Autista remplaza al TGD e incluye </a:t>
            </a:r>
            <a:r>
              <a:rPr lang="es-ES" sz="2800" dirty="0" smtClean="0">
                <a:latin typeface="Calibri" panose="020F0502020204030204" pitchFamily="34" charset="0"/>
              </a:rPr>
              <a:t>muchos</a:t>
            </a:r>
          </a:p>
          <a:p>
            <a:r>
              <a:rPr lang="es-ES" sz="2800" dirty="0" smtClean="0">
                <a:latin typeface="Calibri" panose="020F0502020204030204" pitchFamily="34" charset="0"/>
              </a:rPr>
              <a:t>   </a:t>
            </a:r>
            <a:r>
              <a:rPr lang="en-US" sz="2800" dirty="0" err="1" smtClean="0">
                <a:latin typeface="Calibri" panose="020F0502020204030204" pitchFamily="34" charset="0"/>
              </a:rPr>
              <a:t>especificadores</a:t>
            </a:r>
            <a:r>
              <a:rPr lang="en-US" sz="2800" dirty="0" smtClean="0">
                <a:latin typeface="Calibri" panose="020F0502020204030204" pitchFamily="34" charset="0"/>
              </a:rPr>
              <a:t> </a:t>
            </a:r>
            <a:r>
              <a:rPr lang="en-US" sz="2800" dirty="0">
                <a:latin typeface="Calibri" panose="020F0502020204030204" pitchFamily="34" charset="0"/>
              </a:rPr>
              <a:t>y </a:t>
            </a:r>
            <a:r>
              <a:rPr lang="en-US" sz="2800" dirty="0" err="1">
                <a:latin typeface="Calibri" panose="020F0502020204030204" pitchFamily="34" charset="0"/>
              </a:rPr>
              <a:t>severidad</a:t>
            </a:r>
            <a:endParaRPr lang="en-US" sz="2800" dirty="0">
              <a:latin typeface="Calibri" panose="020F0502020204030204" pitchFamily="34" charset="0"/>
            </a:endParaRPr>
          </a:p>
          <a:p>
            <a:r>
              <a:rPr lang="es-ES" sz="2800" dirty="0">
                <a:latin typeface="Arial" panose="020B0604020202020204" pitchFamily="34" charset="0"/>
              </a:rPr>
              <a:t>• </a:t>
            </a:r>
            <a:r>
              <a:rPr lang="es-ES" sz="2800" dirty="0">
                <a:latin typeface="Calibri" panose="020F0502020204030204" pitchFamily="34" charset="0"/>
              </a:rPr>
              <a:t>Se incluye el Trastorno de </a:t>
            </a:r>
            <a:r>
              <a:rPr lang="es-ES" sz="2800" dirty="0" smtClean="0">
                <a:latin typeface="Calibri" panose="020F0502020204030204" pitchFamily="34" charset="0"/>
              </a:rPr>
              <a:t>Comunicación </a:t>
            </a:r>
            <a:r>
              <a:rPr lang="es-ES" sz="2800" dirty="0">
                <a:latin typeface="Calibri" panose="020F0502020204030204" pitchFamily="34" charset="0"/>
              </a:rPr>
              <a:t>Social</a:t>
            </a:r>
          </a:p>
          <a:p>
            <a:r>
              <a:rPr lang="es-ES" sz="2800" dirty="0">
                <a:latin typeface="Arial" panose="020B0604020202020204" pitchFamily="34" charset="0"/>
              </a:rPr>
              <a:t>• </a:t>
            </a:r>
            <a:r>
              <a:rPr lang="es-ES" sz="2800" dirty="0">
                <a:latin typeface="Calibri" panose="020F0502020204030204" pitchFamily="34" charset="0"/>
              </a:rPr>
              <a:t>Se consolidan los trastornos del aprendizaje pero incluyendo </a:t>
            </a:r>
            <a:r>
              <a:rPr lang="es-ES" sz="2800" dirty="0" smtClean="0">
                <a:latin typeface="Calibri" panose="020F0502020204030204" pitchFamily="34" charset="0"/>
              </a:rPr>
              <a:t>los</a:t>
            </a:r>
          </a:p>
          <a:p>
            <a:r>
              <a:rPr lang="es-ES" sz="2800" dirty="0">
                <a:latin typeface="Calibri" panose="020F0502020204030204" pitchFamily="34" charset="0"/>
              </a:rPr>
              <a:t> </a:t>
            </a:r>
            <a:r>
              <a:rPr lang="es-ES" sz="2800" dirty="0" smtClean="0">
                <a:latin typeface="Calibri" panose="020F0502020204030204" pitchFamily="34" charset="0"/>
              </a:rPr>
              <a:t>  especificadores </a:t>
            </a:r>
            <a:r>
              <a:rPr lang="es-ES" sz="2800" dirty="0">
                <a:latin typeface="Calibri" panose="020F0502020204030204" pitchFamily="34" charset="0"/>
              </a:rPr>
              <a:t>para los </a:t>
            </a:r>
            <a:r>
              <a:rPr lang="es-ES" sz="2800" dirty="0" err="1">
                <a:latin typeface="Calibri" panose="020F0502020204030204" pitchFamily="34" charset="0"/>
              </a:rPr>
              <a:t>deficits</a:t>
            </a:r>
            <a:r>
              <a:rPr lang="es-ES" sz="2800" dirty="0">
                <a:latin typeface="Calibri" panose="020F0502020204030204" pitchFamily="34" charset="0"/>
              </a:rPr>
              <a:t> en lectura, escritura y </a:t>
            </a:r>
            <a:r>
              <a:rPr lang="es-ES" sz="2800" dirty="0" smtClean="0">
                <a:latin typeface="Calibri" panose="020F0502020204030204" pitchFamily="34" charset="0"/>
              </a:rPr>
              <a:t>expresión</a:t>
            </a:r>
            <a:endParaRPr lang="es-ES" sz="2800" dirty="0">
              <a:latin typeface="Calibri" panose="020F0502020204030204" pitchFamily="34" charset="0"/>
            </a:endParaRPr>
          </a:p>
          <a:p>
            <a:r>
              <a:rPr lang="es-ES" sz="2800" dirty="0">
                <a:latin typeface="Arial" panose="020B0604020202020204" pitchFamily="34" charset="0"/>
              </a:rPr>
              <a:t>• </a:t>
            </a:r>
            <a:r>
              <a:rPr lang="es-ES" sz="2800" dirty="0">
                <a:latin typeface="Calibri" panose="020F0502020204030204" pitchFamily="34" charset="0"/>
              </a:rPr>
              <a:t>El trastorno de discapacidad intelectual remplaza al de retraso mental</a:t>
            </a:r>
            <a:endParaRPr lang="en-US" sz="2800" dirty="0"/>
          </a:p>
        </p:txBody>
      </p:sp>
    </p:spTree>
    <p:extLst>
      <p:ext uri="{BB962C8B-B14F-4D97-AF65-F5344CB8AC3E}">
        <p14:creationId xmlns:p14="http://schemas.microsoft.com/office/powerpoint/2010/main" val="290438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50876"/>
            <a:ext cx="10515600" cy="534988"/>
          </a:xfrm>
        </p:spPr>
        <p:txBody>
          <a:bodyPr>
            <a:normAutofit fontScale="90000"/>
          </a:bodyPr>
          <a:lstStyle/>
          <a:p>
            <a:pPr algn="ctr"/>
            <a:r>
              <a:rPr lang="es-ES" b="1" dirty="0" smtClean="0"/>
              <a:t>CLASIFICACION POR ORIGEN DE </a:t>
            </a:r>
            <a:r>
              <a:rPr lang="es-ES" b="1" dirty="0" smtClean="0"/>
              <a:t>LOS                                                </a:t>
            </a:r>
            <a:r>
              <a:rPr lang="es-ES" b="1" dirty="0" smtClean="0"/>
              <a:t>TRASTORNOS DEL NEURODESARROLLO</a:t>
            </a:r>
            <a:endParaRPr lang="en-US" b="1" dirty="0"/>
          </a:p>
        </p:txBody>
      </p:sp>
      <p:sp>
        <p:nvSpPr>
          <p:cNvPr id="3" name="Marcador de contenido 2"/>
          <p:cNvSpPr>
            <a:spLocks noGrp="1"/>
          </p:cNvSpPr>
          <p:nvPr>
            <p:ph idx="1"/>
          </p:nvPr>
        </p:nvSpPr>
        <p:spPr>
          <a:xfrm>
            <a:off x="838200" y="1711326"/>
            <a:ext cx="10820400" cy="4351338"/>
          </a:xfrm>
        </p:spPr>
        <p:txBody>
          <a:bodyPr>
            <a:noAutofit/>
          </a:bodyPr>
          <a:lstStyle/>
          <a:p>
            <a:pPr marL="0" indent="0">
              <a:buNone/>
            </a:pPr>
            <a:r>
              <a:rPr lang="es-ES" sz="3000" b="1" dirty="0"/>
              <a:t>Trastornos del </a:t>
            </a:r>
            <a:r>
              <a:rPr lang="es-ES" sz="3000" b="1" dirty="0" err="1" smtClean="0"/>
              <a:t>neurodesarrollo</a:t>
            </a:r>
            <a:r>
              <a:rPr lang="es-ES" sz="3000" b="1" dirty="0" smtClean="0"/>
              <a:t> de origen </a:t>
            </a:r>
            <a:r>
              <a:rPr lang="es-ES" sz="3000" b="1" dirty="0" smtClean="0"/>
              <a:t>neurológico </a:t>
            </a:r>
            <a:r>
              <a:rPr lang="es-ES" sz="3000" b="1" dirty="0"/>
              <a:t>(</a:t>
            </a:r>
            <a:r>
              <a:rPr lang="es-ES" sz="3000" b="1" dirty="0" smtClean="0"/>
              <a:t>TNDON).</a:t>
            </a:r>
            <a:endParaRPr lang="es-ES" sz="3000" b="1" dirty="0"/>
          </a:p>
          <a:p>
            <a:r>
              <a:rPr lang="es-ES" sz="2400" dirty="0" smtClean="0">
                <a:solidFill>
                  <a:schemeClr val="tx1"/>
                </a:solidFill>
                <a:latin typeface="Arial" panose="020B0604020202020204" pitchFamily="34" charset="0"/>
                <a:cs typeface="Arial" panose="020B0604020202020204" pitchFamily="34" charset="0"/>
              </a:rPr>
              <a:t>TLC</a:t>
            </a:r>
            <a:r>
              <a:rPr lang="es-ES" sz="2400" dirty="0">
                <a:solidFill>
                  <a:schemeClr val="tx1"/>
                </a:solidFill>
                <a:latin typeface="Arial" panose="020B0604020202020204" pitchFamily="34" charset="0"/>
                <a:cs typeface="Arial" panose="020B0604020202020204" pitchFamily="34" charset="0"/>
              </a:rPr>
              <a:t>. Trastornos </a:t>
            </a:r>
            <a:r>
              <a:rPr lang="es-ES" sz="2400" dirty="0" smtClean="0">
                <a:solidFill>
                  <a:schemeClr val="tx1"/>
                </a:solidFill>
                <a:latin typeface="Arial" panose="020B0604020202020204" pitchFamily="34" charset="0"/>
                <a:cs typeface="Arial" panose="020B0604020202020204" pitchFamily="34" charset="0"/>
              </a:rPr>
              <a:t>del lenguaje y </a:t>
            </a:r>
            <a:r>
              <a:rPr lang="es-ES" sz="2400" dirty="0">
                <a:solidFill>
                  <a:schemeClr val="tx1"/>
                </a:solidFill>
                <a:latin typeface="Arial" panose="020B0604020202020204" pitchFamily="34" charset="0"/>
                <a:cs typeface="Arial" panose="020B0604020202020204" pitchFamily="34" charset="0"/>
              </a:rPr>
              <a:t>la Comunicación. </a:t>
            </a:r>
            <a:endParaRPr lang="es-ES" sz="2400" dirty="0" smtClean="0">
              <a:solidFill>
                <a:schemeClr val="tx1"/>
              </a:solidFill>
              <a:latin typeface="Arial" panose="020B0604020202020204" pitchFamily="34" charset="0"/>
              <a:cs typeface="Arial" panose="020B0604020202020204" pitchFamily="34" charset="0"/>
            </a:endParaRPr>
          </a:p>
          <a:p>
            <a:r>
              <a:rPr lang="es-ES" sz="2400" dirty="0" smtClean="0">
                <a:solidFill>
                  <a:schemeClr val="tx1"/>
                </a:solidFill>
                <a:latin typeface="Arial" panose="020B0604020202020204" pitchFamily="34" charset="0"/>
                <a:cs typeface="Arial" panose="020B0604020202020204" pitchFamily="34" charset="0"/>
              </a:rPr>
              <a:t>TDAH</a:t>
            </a:r>
            <a:r>
              <a:rPr lang="es-ES" sz="2400" dirty="0">
                <a:solidFill>
                  <a:schemeClr val="tx1"/>
                </a:solidFill>
                <a:latin typeface="Arial" panose="020B0604020202020204" pitchFamily="34" charset="0"/>
                <a:cs typeface="Arial" panose="020B0604020202020204" pitchFamily="34" charset="0"/>
              </a:rPr>
              <a:t>. Trastorno por Déficit de Atención con Hiperactividad. </a:t>
            </a:r>
            <a:endParaRPr lang="es-ES" sz="2400" dirty="0" smtClean="0">
              <a:solidFill>
                <a:schemeClr val="tx1"/>
              </a:solidFill>
              <a:latin typeface="Arial" panose="020B0604020202020204" pitchFamily="34" charset="0"/>
              <a:cs typeface="Arial" panose="020B0604020202020204" pitchFamily="34" charset="0"/>
            </a:endParaRPr>
          </a:p>
          <a:p>
            <a:r>
              <a:rPr lang="es-ES" sz="2400" dirty="0" smtClean="0">
                <a:solidFill>
                  <a:schemeClr val="tx1"/>
                </a:solidFill>
                <a:latin typeface="Arial" panose="020B0604020202020204" pitchFamily="34" charset="0"/>
                <a:cs typeface="Arial" panose="020B0604020202020204" pitchFamily="34" charset="0"/>
              </a:rPr>
              <a:t>TDA-SH Trastorno por Déficit de Atención sin Hiperactividad. </a:t>
            </a:r>
          </a:p>
          <a:p>
            <a:r>
              <a:rPr lang="es-ES" sz="2400" dirty="0" smtClean="0">
                <a:solidFill>
                  <a:schemeClr val="tx1"/>
                </a:solidFill>
                <a:latin typeface="Arial" panose="020B0604020202020204" pitchFamily="34" charset="0"/>
                <a:cs typeface="Arial" panose="020B0604020202020204" pitchFamily="34" charset="0"/>
              </a:rPr>
              <a:t>TDI</a:t>
            </a:r>
            <a:r>
              <a:rPr lang="es-ES" sz="2400" dirty="0">
                <a:solidFill>
                  <a:schemeClr val="tx1"/>
                </a:solidFill>
                <a:latin typeface="Arial" panose="020B0604020202020204" pitchFamily="34" charset="0"/>
                <a:cs typeface="Arial" panose="020B0604020202020204" pitchFamily="34" charset="0"/>
              </a:rPr>
              <a:t>. Trastornos del Desarrollo Intelectual. </a:t>
            </a:r>
            <a:endParaRPr lang="es-ES" sz="2400" dirty="0" smtClean="0">
              <a:solidFill>
                <a:schemeClr val="tx1"/>
              </a:solidFill>
              <a:latin typeface="Arial" panose="020B0604020202020204" pitchFamily="34" charset="0"/>
              <a:cs typeface="Arial" panose="020B0604020202020204" pitchFamily="34" charset="0"/>
            </a:endParaRPr>
          </a:p>
          <a:p>
            <a:r>
              <a:rPr lang="es-ES" sz="2400" dirty="0" smtClean="0">
                <a:solidFill>
                  <a:schemeClr val="tx1"/>
                </a:solidFill>
                <a:latin typeface="Arial" panose="020B0604020202020204" pitchFamily="34" charset="0"/>
                <a:cs typeface="Arial" panose="020B0604020202020204" pitchFamily="34" charset="0"/>
              </a:rPr>
              <a:t>TEL. Trastornos específicos del aprendizaje. (dislexias, </a:t>
            </a:r>
            <a:r>
              <a:rPr lang="es-ES" sz="2400" dirty="0" err="1" smtClean="0">
                <a:solidFill>
                  <a:schemeClr val="tx1"/>
                </a:solidFill>
                <a:latin typeface="Arial" panose="020B0604020202020204" pitchFamily="34" charset="0"/>
                <a:cs typeface="Arial" panose="020B0604020202020204" pitchFamily="34" charset="0"/>
              </a:rPr>
              <a:t>discalculia</a:t>
            </a:r>
            <a:r>
              <a:rPr lang="es-ES" sz="2400" dirty="0" smtClean="0">
                <a:solidFill>
                  <a:schemeClr val="tx1"/>
                </a:solidFill>
                <a:latin typeface="Arial" panose="020B0604020202020204" pitchFamily="34" charset="0"/>
                <a:cs typeface="Arial" panose="020B0604020202020204" pitchFamily="34" charset="0"/>
              </a:rPr>
              <a:t>, </a:t>
            </a:r>
            <a:r>
              <a:rPr lang="es-ES" sz="2400" dirty="0" err="1" smtClean="0">
                <a:solidFill>
                  <a:schemeClr val="tx1"/>
                </a:solidFill>
                <a:latin typeface="Arial" panose="020B0604020202020204" pitchFamily="34" charset="0"/>
                <a:cs typeface="Arial" panose="020B0604020202020204" pitchFamily="34" charset="0"/>
              </a:rPr>
              <a:t>disgrafia</a:t>
            </a:r>
            <a:r>
              <a:rPr lang="es-ES" sz="2400" dirty="0" smtClean="0">
                <a:solidFill>
                  <a:schemeClr val="tx1"/>
                </a:solidFill>
                <a:latin typeface="Arial" panose="020B0604020202020204" pitchFamily="34" charset="0"/>
                <a:cs typeface="Arial" panose="020B0604020202020204" pitchFamily="34" charset="0"/>
              </a:rPr>
              <a:t>, </a:t>
            </a:r>
            <a:r>
              <a:rPr lang="es-ES" sz="2400" dirty="0" err="1" smtClean="0">
                <a:solidFill>
                  <a:schemeClr val="tx1"/>
                </a:solidFill>
                <a:latin typeface="Arial" panose="020B0604020202020204" pitchFamily="34" charset="0"/>
                <a:cs typeface="Arial" panose="020B0604020202020204" pitchFamily="34" charset="0"/>
              </a:rPr>
              <a:t>disortografia</a:t>
            </a:r>
            <a:r>
              <a:rPr lang="es-ES" sz="2400" dirty="0" smtClean="0">
                <a:solidFill>
                  <a:schemeClr val="tx1"/>
                </a:solidFill>
                <a:latin typeface="Arial" panose="020B0604020202020204" pitchFamily="34" charset="0"/>
                <a:cs typeface="Arial" panose="020B0604020202020204" pitchFamily="34" charset="0"/>
              </a:rPr>
              <a:t>, </a:t>
            </a:r>
            <a:r>
              <a:rPr lang="es-ES" sz="2400" dirty="0" err="1" smtClean="0">
                <a:solidFill>
                  <a:schemeClr val="tx1"/>
                </a:solidFill>
                <a:latin typeface="Arial" panose="020B0604020202020204" pitchFamily="34" charset="0"/>
                <a:cs typeface="Arial" panose="020B0604020202020204" pitchFamily="34" charset="0"/>
              </a:rPr>
              <a:t>dispraxias</a:t>
            </a:r>
            <a:r>
              <a:rPr lang="es-ES" sz="2400" dirty="0" smtClean="0">
                <a:solidFill>
                  <a:schemeClr val="tx1"/>
                </a:solidFill>
                <a:latin typeface="Arial" panose="020B0604020202020204" pitchFamily="34" charset="0"/>
                <a:cs typeface="Arial" panose="020B0604020202020204" pitchFamily="34" charset="0"/>
              </a:rPr>
              <a:t>, etc..)</a:t>
            </a:r>
          </a:p>
          <a:p>
            <a:r>
              <a:rPr lang="es-ES" sz="2400" dirty="0" smtClean="0">
                <a:solidFill>
                  <a:schemeClr val="tx1"/>
                </a:solidFill>
                <a:latin typeface="Arial" panose="020B0604020202020204" pitchFamily="34" charset="0"/>
                <a:cs typeface="Arial" panose="020B0604020202020204" pitchFamily="34" charset="0"/>
              </a:rPr>
              <a:t>TEA</a:t>
            </a:r>
            <a:r>
              <a:rPr lang="es-ES" sz="2400" dirty="0">
                <a:solidFill>
                  <a:schemeClr val="tx1"/>
                </a:solidFill>
                <a:latin typeface="Arial" panose="020B0604020202020204" pitchFamily="34" charset="0"/>
                <a:cs typeface="Arial" panose="020B0604020202020204" pitchFamily="34" charset="0"/>
              </a:rPr>
              <a:t>. Trastorno del Espectro del Autismo</a:t>
            </a:r>
            <a:r>
              <a:rPr lang="es-ES" sz="2400" dirty="0" smtClean="0">
                <a:solidFill>
                  <a:schemeClr val="tx1"/>
                </a:solidFill>
                <a:latin typeface="Arial" panose="020B0604020202020204" pitchFamily="34" charset="0"/>
                <a:cs typeface="Arial" panose="020B0604020202020204" pitchFamily="34" charset="0"/>
              </a:rPr>
              <a:t>.</a:t>
            </a:r>
          </a:p>
          <a:p>
            <a:r>
              <a:rPr lang="es-ES" sz="2400" dirty="0" smtClean="0">
                <a:solidFill>
                  <a:schemeClr val="tx1"/>
                </a:solidFill>
                <a:latin typeface="Arial" panose="020B0604020202020204" pitchFamily="34" charset="0"/>
                <a:cs typeface="Arial" panose="020B0604020202020204" pitchFamily="34" charset="0"/>
              </a:rPr>
              <a:t>S. Síndromes: </a:t>
            </a:r>
            <a:r>
              <a:rPr lang="es-ES" sz="2400" dirty="0" err="1" smtClean="0">
                <a:solidFill>
                  <a:schemeClr val="tx1"/>
                </a:solidFill>
                <a:latin typeface="Arial" panose="020B0604020202020204" pitchFamily="34" charset="0"/>
                <a:cs typeface="Arial" panose="020B0604020202020204" pitchFamily="34" charset="0"/>
              </a:rPr>
              <a:t>down</a:t>
            </a:r>
            <a:r>
              <a:rPr lang="es-ES" sz="2400" dirty="0" smtClean="0">
                <a:solidFill>
                  <a:schemeClr val="tx1"/>
                </a:solidFill>
                <a:latin typeface="Arial" panose="020B0604020202020204" pitchFamily="34" charset="0"/>
                <a:cs typeface="Arial" panose="020B0604020202020204" pitchFamily="34" charset="0"/>
              </a:rPr>
              <a:t>, </a:t>
            </a:r>
            <a:r>
              <a:rPr lang="es-ES" sz="2400" dirty="0" err="1" smtClean="0">
                <a:solidFill>
                  <a:schemeClr val="tx1"/>
                </a:solidFill>
                <a:latin typeface="Arial" panose="020B0604020202020204" pitchFamily="34" charset="0"/>
                <a:cs typeface="Arial" panose="020B0604020202020204" pitchFamily="34" charset="0"/>
              </a:rPr>
              <a:t>williaams</a:t>
            </a:r>
            <a:r>
              <a:rPr lang="es-ES" sz="2400" dirty="0" smtClean="0">
                <a:solidFill>
                  <a:schemeClr val="tx1"/>
                </a:solidFill>
                <a:latin typeface="Arial" panose="020B0604020202020204" pitchFamily="34" charset="0"/>
                <a:cs typeface="Arial" panose="020B0604020202020204" pitchFamily="34" charset="0"/>
              </a:rPr>
              <a:t>, </a:t>
            </a:r>
            <a:r>
              <a:rPr lang="es-ES" sz="2400" dirty="0" err="1" smtClean="0">
                <a:solidFill>
                  <a:schemeClr val="tx1"/>
                </a:solidFill>
                <a:latin typeface="Arial" panose="020B0604020202020204" pitchFamily="34" charset="0"/>
                <a:cs typeface="Arial" panose="020B0604020202020204" pitchFamily="34" charset="0"/>
              </a:rPr>
              <a:t>tounert</a:t>
            </a:r>
            <a:r>
              <a:rPr lang="es-ES" sz="2400" dirty="0" smtClean="0">
                <a:solidFill>
                  <a:schemeClr val="tx1"/>
                </a:solidFill>
                <a:latin typeface="Arial" panose="020B0604020202020204" pitchFamily="34" charset="0"/>
                <a:cs typeface="Arial" panose="020B0604020202020204" pitchFamily="34" charset="0"/>
              </a:rPr>
              <a:t>, de alcoholismo fetal, </a:t>
            </a:r>
            <a:r>
              <a:rPr lang="es-ES" sz="2400" dirty="0" err="1" smtClean="0">
                <a:solidFill>
                  <a:schemeClr val="tx1"/>
                </a:solidFill>
                <a:latin typeface="Arial" panose="020B0604020202020204" pitchFamily="34" charset="0"/>
                <a:cs typeface="Arial" panose="020B0604020202020204" pitchFamily="34" charset="0"/>
              </a:rPr>
              <a:t>etc</a:t>
            </a:r>
            <a:r>
              <a:rPr lang="es-ES" sz="2400" dirty="0" smtClean="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69167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09712" y="468313"/>
            <a:ext cx="10515600" cy="4351338"/>
          </a:xfrm>
        </p:spPr>
        <p:txBody>
          <a:bodyPr>
            <a:noAutofit/>
          </a:bodyPr>
          <a:lstStyle/>
          <a:p>
            <a:pPr marL="0" indent="0">
              <a:buNone/>
            </a:pPr>
            <a:r>
              <a:rPr lang="es-ES" sz="3000" b="1" dirty="0">
                <a:solidFill>
                  <a:srgbClr val="002060"/>
                </a:solidFill>
              </a:rPr>
              <a:t>Trastornos del Desarrollo </a:t>
            </a:r>
            <a:r>
              <a:rPr lang="es-ES" sz="3000" b="1" dirty="0" smtClean="0">
                <a:solidFill>
                  <a:srgbClr val="002060"/>
                </a:solidFill>
              </a:rPr>
              <a:t>de origen sensorial </a:t>
            </a:r>
            <a:r>
              <a:rPr lang="es-ES" sz="3000" b="1" dirty="0">
                <a:solidFill>
                  <a:srgbClr val="002060"/>
                </a:solidFill>
              </a:rPr>
              <a:t>y </a:t>
            </a:r>
            <a:r>
              <a:rPr lang="es-ES" sz="3000" b="1" dirty="0" smtClean="0">
                <a:solidFill>
                  <a:srgbClr val="002060"/>
                </a:solidFill>
              </a:rPr>
              <a:t>físico-motor.</a:t>
            </a:r>
            <a:endParaRPr lang="es-ES" sz="3000" b="1" dirty="0">
              <a:solidFill>
                <a:srgbClr val="002060"/>
              </a:solidFill>
            </a:endParaRPr>
          </a:p>
          <a:p>
            <a:r>
              <a:rPr lang="es-ES" sz="2400" dirty="0" smtClean="0">
                <a:solidFill>
                  <a:schemeClr val="tx1"/>
                </a:solidFill>
                <a:latin typeface="Arial" panose="020B0604020202020204" pitchFamily="34" charset="0"/>
                <a:cs typeface="Arial" panose="020B0604020202020204" pitchFamily="34" charset="0"/>
              </a:rPr>
              <a:t>DVC</a:t>
            </a:r>
            <a:r>
              <a:rPr lang="es-ES" sz="2400" dirty="0">
                <a:solidFill>
                  <a:schemeClr val="tx1"/>
                </a:solidFill>
                <a:latin typeface="Arial" panose="020B0604020202020204" pitchFamily="34" charset="0"/>
                <a:cs typeface="Arial" panose="020B0604020202020204" pitchFamily="34" charset="0"/>
              </a:rPr>
              <a:t>. </a:t>
            </a:r>
            <a:r>
              <a:rPr lang="es-ES" sz="2400" dirty="0" smtClean="0">
                <a:solidFill>
                  <a:schemeClr val="tx1"/>
                </a:solidFill>
                <a:latin typeface="Arial" panose="020B0604020202020204" pitchFamily="34" charset="0"/>
                <a:cs typeface="Arial" panose="020B0604020202020204" pitchFamily="34" charset="0"/>
              </a:rPr>
              <a:t>Deficiencia y/o Discapacidad </a:t>
            </a:r>
            <a:r>
              <a:rPr lang="es-ES" sz="2400" dirty="0">
                <a:solidFill>
                  <a:schemeClr val="tx1"/>
                </a:solidFill>
                <a:latin typeface="Arial" panose="020B0604020202020204" pitchFamily="34" charset="0"/>
                <a:cs typeface="Arial" panose="020B0604020202020204" pitchFamily="34" charset="0"/>
              </a:rPr>
              <a:t>Visual </a:t>
            </a:r>
            <a:r>
              <a:rPr lang="es-ES" sz="2400" dirty="0" smtClean="0">
                <a:solidFill>
                  <a:schemeClr val="tx1"/>
                </a:solidFill>
                <a:latin typeface="Arial" panose="020B0604020202020204" pitchFamily="34" charset="0"/>
                <a:cs typeface="Arial" panose="020B0604020202020204" pitchFamily="34" charset="0"/>
              </a:rPr>
              <a:t>(Baja Visión y Ceguera). </a:t>
            </a:r>
            <a:endParaRPr lang="es-ES" sz="2400" dirty="0">
              <a:solidFill>
                <a:schemeClr val="tx1"/>
              </a:solidFill>
              <a:latin typeface="Arial" panose="020B0604020202020204" pitchFamily="34" charset="0"/>
              <a:cs typeface="Arial" panose="020B0604020202020204" pitchFamily="34" charset="0"/>
            </a:endParaRPr>
          </a:p>
          <a:p>
            <a:r>
              <a:rPr lang="en-US" sz="2400" dirty="0" smtClean="0">
                <a:solidFill>
                  <a:schemeClr val="tx1"/>
                </a:solidFill>
                <a:latin typeface="Arial" panose="020B0604020202020204" pitchFamily="34" charset="0"/>
                <a:cs typeface="Arial" panose="020B0604020202020204" pitchFamily="34" charset="0"/>
              </a:rPr>
              <a:t>DAS</a:t>
            </a:r>
            <a:r>
              <a:rPr lang="en-US" sz="2400" dirty="0">
                <a:solidFill>
                  <a:schemeClr val="tx1"/>
                </a:solidFill>
                <a:latin typeface="Arial" panose="020B0604020202020204" pitchFamily="34" charset="0"/>
                <a:cs typeface="Arial" panose="020B0604020202020204" pitchFamily="34" charset="0"/>
              </a:rPr>
              <a:t>. </a:t>
            </a:r>
            <a:r>
              <a:rPr lang="es-ES" sz="2400" dirty="0" smtClean="0">
                <a:solidFill>
                  <a:schemeClr val="tx1"/>
                </a:solidFill>
                <a:latin typeface="Arial" panose="020B0604020202020204" pitchFamily="34" charset="0"/>
                <a:cs typeface="Arial" panose="020B0604020202020204" pitchFamily="34" charset="0"/>
              </a:rPr>
              <a:t>Deficiencia y/o </a:t>
            </a:r>
            <a:r>
              <a:rPr lang="en-US" sz="2400" dirty="0" err="1" smtClean="0">
                <a:solidFill>
                  <a:schemeClr val="tx1"/>
                </a:solidFill>
                <a:latin typeface="Arial" panose="020B0604020202020204" pitchFamily="34" charset="0"/>
                <a:cs typeface="Arial" panose="020B0604020202020204" pitchFamily="34" charset="0"/>
              </a:rPr>
              <a:t>Discapacidad</a:t>
            </a:r>
            <a:r>
              <a:rPr lang="en-US" sz="2400" dirty="0" smtClean="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Auditiva</a:t>
            </a:r>
            <a:r>
              <a:rPr lang="en-US" sz="2400" dirty="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Hipocusia</a:t>
            </a:r>
            <a:r>
              <a:rPr lang="en-US" sz="2400" dirty="0" smtClean="0">
                <a:solidFill>
                  <a:schemeClr val="tx1"/>
                </a:solidFill>
                <a:latin typeface="Arial" panose="020B0604020202020204" pitchFamily="34" charset="0"/>
                <a:cs typeface="Arial" panose="020B0604020202020204" pitchFamily="34" charset="0"/>
              </a:rPr>
              <a:t> y </a:t>
            </a:r>
            <a:r>
              <a:rPr lang="en-US" sz="2400" dirty="0" err="1" smtClean="0">
                <a:solidFill>
                  <a:schemeClr val="tx1"/>
                </a:solidFill>
                <a:latin typeface="Arial" panose="020B0604020202020204" pitchFamily="34" charset="0"/>
                <a:cs typeface="Arial" panose="020B0604020202020204" pitchFamily="34" charset="0"/>
              </a:rPr>
              <a:t>Sordera</a:t>
            </a:r>
            <a:r>
              <a:rPr lang="en-US" sz="2400" dirty="0" smtClean="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p>
            <a:r>
              <a:rPr lang="en-US" sz="2400" dirty="0" smtClean="0">
                <a:solidFill>
                  <a:schemeClr val="tx1"/>
                </a:solidFill>
                <a:latin typeface="Arial" panose="020B0604020202020204" pitchFamily="34" charset="0"/>
                <a:cs typeface="Arial" panose="020B0604020202020204" pitchFamily="34" charset="0"/>
              </a:rPr>
              <a:t>DFM</a:t>
            </a:r>
            <a:r>
              <a:rPr lang="en-US" sz="2400" dirty="0">
                <a:solidFill>
                  <a:schemeClr val="tx1"/>
                </a:solidFill>
                <a:latin typeface="Arial" panose="020B0604020202020204" pitchFamily="34" charset="0"/>
                <a:cs typeface="Arial" panose="020B0604020202020204" pitchFamily="34" charset="0"/>
              </a:rPr>
              <a:t>. </a:t>
            </a:r>
            <a:r>
              <a:rPr lang="es-ES" sz="2400" dirty="0" smtClean="0">
                <a:solidFill>
                  <a:schemeClr val="tx1"/>
                </a:solidFill>
                <a:latin typeface="Arial" panose="020B0604020202020204" pitchFamily="34" charset="0"/>
                <a:cs typeface="Arial" panose="020B0604020202020204" pitchFamily="34" charset="0"/>
              </a:rPr>
              <a:t>Deficiencia y/o </a:t>
            </a:r>
            <a:r>
              <a:rPr lang="en-US" sz="2400" dirty="0" err="1" smtClean="0">
                <a:solidFill>
                  <a:schemeClr val="tx1"/>
                </a:solidFill>
                <a:latin typeface="Arial" panose="020B0604020202020204" pitchFamily="34" charset="0"/>
                <a:cs typeface="Arial" panose="020B0604020202020204" pitchFamily="34" charset="0"/>
              </a:rPr>
              <a:t>Discapacidad</a:t>
            </a:r>
            <a:r>
              <a:rPr lang="en-US" sz="2400" dirty="0" smtClean="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F</a:t>
            </a:r>
            <a:r>
              <a:rPr lang="en-US" sz="2400" dirty="0" err="1" smtClean="0">
                <a:solidFill>
                  <a:schemeClr val="tx1"/>
                </a:solidFill>
                <a:latin typeface="Arial" panose="020B0604020202020204" pitchFamily="34" charset="0"/>
                <a:cs typeface="Arial" panose="020B0604020202020204" pitchFamily="34" charset="0"/>
              </a:rPr>
              <a:t>isica</a:t>
            </a:r>
            <a:r>
              <a:rPr lang="en-US" sz="2400" dirty="0" smtClean="0">
                <a:solidFill>
                  <a:schemeClr val="tx1"/>
                </a:solidFill>
                <a:latin typeface="Arial" panose="020B0604020202020204" pitchFamily="34" charset="0"/>
                <a:cs typeface="Arial" panose="020B0604020202020204" pitchFamily="34" charset="0"/>
              </a:rPr>
              <a:t> Motor</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p>
            <a:pPr marL="0" indent="0">
              <a:buNone/>
            </a:pPr>
            <a:r>
              <a:rPr lang="en-US" sz="2400" b="1" dirty="0" err="1">
                <a:solidFill>
                  <a:schemeClr val="tx1"/>
                </a:solidFill>
                <a:latin typeface="Arial" panose="020B0604020202020204" pitchFamily="34" charset="0"/>
                <a:cs typeface="Arial" panose="020B0604020202020204" pitchFamily="34" charset="0"/>
              </a:rPr>
              <a:t>Dificultades</a:t>
            </a:r>
            <a:r>
              <a:rPr lang="en-US" sz="2400" b="1" dirty="0">
                <a:solidFill>
                  <a:schemeClr val="tx1"/>
                </a:solidFill>
                <a:latin typeface="Arial" panose="020B0604020202020204" pitchFamily="34" charset="0"/>
                <a:cs typeface="Arial" panose="020B0604020202020204" pitchFamily="34" charset="0"/>
              </a:rPr>
              <a:t> de </a:t>
            </a:r>
            <a:r>
              <a:rPr lang="en-US" sz="2400" b="1" dirty="0" err="1" smtClean="0">
                <a:solidFill>
                  <a:schemeClr val="tx1"/>
                </a:solidFill>
                <a:latin typeface="Arial" panose="020B0604020202020204" pitchFamily="34" charset="0"/>
                <a:cs typeface="Arial" panose="020B0604020202020204" pitchFamily="34" charset="0"/>
              </a:rPr>
              <a:t>aprendizaje</a:t>
            </a:r>
            <a:r>
              <a:rPr lang="en-US" sz="2400" b="1" dirty="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de </a:t>
            </a:r>
            <a:r>
              <a:rPr lang="en-US" sz="2400" b="1" dirty="0" err="1" smtClean="0">
                <a:solidFill>
                  <a:schemeClr val="tx1"/>
                </a:solidFill>
                <a:latin typeface="Arial" panose="020B0604020202020204" pitchFamily="34" charset="0"/>
                <a:cs typeface="Arial" panose="020B0604020202020204" pitchFamily="34" charset="0"/>
              </a:rPr>
              <a:t>origen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ambiental</a:t>
            </a:r>
            <a:endParaRPr lang="en-US" sz="2400" b="1" dirty="0">
              <a:solidFill>
                <a:schemeClr val="tx1"/>
              </a:solidFill>
              <a:latin typeface="Arial" panose="020B0604020202020204" pitchFamily="34" charset="0"/>
              <a:cs typeface="Arial" panose="020B0604020202020204" pitchFamily="34" charset="0"/>
            </a:endParaRPr>
          </a:p>
          <a:p>
            <a:r>
              <a:rPr lang="es-ES" sz="2400" dirty="0">
                <a:solidFill>
                  <a:schemeClr val="tx1"/>
                </a:solidFill>
                <a:latin typeface="Arial" panose="020B0604020202020204" pitchFamily="34" charset="0"/>
                <a:cs typeface="Arial" panose="020B0604020202020204" pitchFamily="34" charset="0"/>
              </a:rPr>
              <a:t>DALE. Dificultades en el Aprendizaje de la </a:t>
            </a:r>
            <a:r>
              <a:rPr lang="es-ES" sz="2400" dirty="0" err="1">
                <a:solidFill>
                  <a:schemeClr val="tx1"/>
                </a:solidFill>
                <a:latin typeface="Arial" panose="020B0604020202020204" pitchFamily="34" charset="0"/>
                <a:cs typeface="Arial" panose="020B0604020202020204" pitchFamily="34" charset="0"/>
              </a:rPr>
              <a:t>Lecto</a:t>
            </a:r>
            <a:r>
              <a:rPr lang="es-ES" sz="2400" dirty="0">
                <a:solidFill>
                  <a:schemeClr val="tx1"/>
                </a:solidFill>
                <a:latin typeface="Arial" panose="020B0604020202020204" pitchFamily="34" charset="0"/>
                <a:cs typeface="Arial" panose="020B0604020202020204" pitchFamily="34" charset="0"/>
              </a:rPr>
              <a:t>-Escritura</a:t>
            </a:r>
          </a:p>
          <a:p>
            <a:r>
              <a:rPr lang="es-ES" sz="2400" dirty="0">
                <a:solidFill>
                  <a:schemeClr val="tx1"/>
                </a:solidFill>
                <a:latin typeface="Arial" panose="020B0604020202020204" pitchFamily="34" charset="0"/>
                <a:cs typeface="Arial" panose="020B0604020202020204" pitchFamily="34" charset="0"/>
              </a:rPr>
              <a:t>DAM. Dificultades en el Aprendizaje de las Matemáticas. </a:t>
            </a:r>
          </a:p>
          <a:p>
            <a:r>
              <a:rPr lang="es-ES" sz="2400" dirty="0" err="1">
                <a:solidFill>
                  <a:schemeClr val="tx1"/>
                </a:solidFill>
                <a:latin typeface="Arial" panose="020B0604020202020204" pitchFamily="34" charset="0"/>
                <a:cs typeface="Arial" panose="020B0604020202020204" pitchFamily="34" charset="0"/>
              </a:rPr>
              <a:t>InEs</a:t>
            </a:r>
            <a:r>
              <a:rPr lang="es-ES" sz="2400" dirty="0">
                <a:solidFill>
                  <a:schemeClr val="tx1"/>
                </a:solidFill>
                <a:latin typeface="Arial" panose="020B0604020202020204" pitchFamily="34" charset="0"/>
                <a:cs typeface="Arial" panose="020B0604020202020204" pitchFamily="34" charset="0"/>
              </a:rPr>
              <a:t>. Inadaptación Escolar. </a:t>
            </a:r>
            <a:endParaRPr lang="en-US" sz="2400" dirty="0">
              <a:solidFill>
                <a:schemeClr val="tx1"/>
              </a:solidFill>
              <a:latin typeface="Arial" panose="020B0604020202020204" pitchFamily="34" charset="0"/>
              <a:cs typeface="Arial" panose="020B0604020202020204" pitchFamily="34" charset="0"/>
            </a:endParaRPr>
          </a:p>
          <a:p>
            <a:pPr marL="0" indent="0">
              <a:buNone/>
            </a:pPr>
            <a:r>
              <a:rPr lang="en-US" sz="2400" b="1" dirty="0" err="1" smtClean="0">
                <a:solidFill>
                  <a:schemeClr val="tx1"/>
                </a:solidFill>
                <a:latin typeface="Arial" panose="020B0604020202020204" pitchFamily="34" charset="0"/>
                <a:cs typeface="Arial" panose="020B0604020202020204" pitchFamily="34" charset="0"/>
              </a:rPr>
              <a:t>Otros</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trastornos</a:t>
            </a:r>
            <a:r>
              <a:rPr lang="en-US" sz="2400" b="1" dirty="0" smtClean="0">
                <a:solidFill>
                  <a:schemeClr val="tx1"/>
                </a:solidFill>
                <a:latin typeface="Arial" panose="020B0604020202020204" pitchFamily="34" charset="0"/>
                <a:cs typeface="Arial" panose="020B0604020202020204" pitchFamily="34" charset="0"/>
              </a:rPr>
              <a:t> del </a:t>
            </a:r>
            <a:r>
              <a:rPr lang="en-US" sz="2400" b="1" dirty="0" err="1" smtClean="0">
                <a:solidFill>
                  <a:schemeClr val="tx1"/>
                </a:solidFill>
                <a:latin typeface="Arial" panose="020B0604020202020204" pitchFamily="34" charset="0"/>
                <a:cs typeface="Arial" panose="020B0604020202020204" pitchFamily="34" charset="0"/>
              </a:rPr>
              <a:t>neurodesarrollo</a:t>
            </a:r>
            <a:r>
              <a:rPr lang="en-US" sz="2400" b="1" dirty="0" smtClean="0">
                <a:solidFill>
                  <a:schemeClr val="tx1"/>
                </a:solidFill>
                <a:latin typeface="Arial" panose="020B0604020202020204" pitchFamily="34" charset="0"/>
                <a:cs typeface="Arial" panose="020B0604020202020204" pitchFamily="34" charset="0"/>
              </a:rPr>
              <a:t> de </a:t>
            </a:r>
            <a:r>
              <a:rPr lang="en-US" sz="2400" b="1" dirty="0" err="1" smtClean="0">
                <a:solidFill>
                  <a:schemeClr val="tx1"/>
                </a:solidFill>
                <a:latin typeface="Arial" panose="020B0604020202020204" pitchFamily="34" charset="0"/>
                <a:cs typeface="Arial" panose="020B0604020202020204" pitchFamily="34" charset="0"/>
              </a:rPr>
              <a:t>oriegen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desconocido</a:t>
            </a:r>
            <a:endParaRPr lang="en-US" sz="2400" b="1"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T</a:t>
            </a:r>
            <a:r>
              <a:rPr lang="en-US" sz="2400" dirty="0" smtClean="0">
                <a:solidFill>
                  <a:schemeClr val="tx1"/>
                </a:solidFill>
                <a:latin typeface="Arial" panose="020B0604020202020204" pitchFamily="34" charset="0"/>
                <a:cs typeface="Arial" panose="020B0604020202020204" pitchFamily="34" charset="0"/>
              </a:rPr>
              <a:t>E</a:t>
            </a:r>
            <a:r>
              <a:rPr lang="en-US" sz="2400" dirty="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trastornos</a:t>
            </a:r>
            <a:r>
              <a:rPr lang="en-US" sz="2400" dirty="0" smtClean="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emocionales</a:t>
            </a:r>
            <a:r>
              <a:rPr lang="en-US" sz="2400" dirty="0">
                <a:solidFill>
                  <a:schemeClr val="tx1"/>
                </a:solidFill>
                <a:latin typeface="Arial" panose="020B0604020202020204" pitchFamily="34" charset="0"/>
                <a:cs typeface="Arial" panose="020B0604020202020204" pitchFamily="34" charset="0"/>
              </a:rPr>
              <a:t>. </a:t>
            </a:r>
            <a:endParaRPr lang="en-US" sz="2400" dirty="0" smtClean="0">
              <a:solidFill>
                <a:schemeClr val="tx1"/>
              </a:solidFill>
              <a:latin typeface="Arial" panose="020B0604020202020204" pitchFamily="34" charset="0"/>
              <a:cs typeface="Arial" panose="020B0604020202020204" pitchFamily="34" charset="0"/>
            </a:endParaRPr>
          </a:p>
          <a:p>
            <a:r>
              <a:rPr lang="en-US" sz="2400" dirty="0" smtClean="0">
                <a:solidFill>
                  <a:schemeClr val="tx1"/>
                </a:solidFill>
                <a:latin typeface="Arial" panose="020B0604020202020204" pitchFamily="34" charset="0"/>
                <a:cs typeface="Arial" panose="020B0604020202020204" pitchFamily="34" charset="0"/>
              </a:rPr>
              <a:t>ACI. </a:t>
            </a:r>
            <a:r>
              <a:rPr lang="en-US" sz="2400" dirty="0" err="1" smtClean="0">
                <a:solidFill>
                  <a:schemeClr val="tx1"/>
                </a:solidFill>
                <a:latin typeface="Arial" panose="020B0604020202020204" pitchFamily="34" charset="0"/>
                <a:cs typeface="Arial" panose="020B0604020202020204" pitchFamily="34" charset="0"/>
              </a:rPr>
              <a:t>Altas</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Capacidades</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Intelectuales</a:t>
            </a:r>
            <a:r>
              <a:rPr lang="en-US" sz="2400" dirty="0" smtClean="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61848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0007" y="1282700"/>
            <a:ext cx="6226556" cy="1940134"/>
          </a:xfrm>
        </p:spPr>
        <p:txBody>
          <a:bodyPr>
            <a:noAutofit/>
          </a:bodyPr>
          <a:lstStyle/>
          <a:p>
            <a:pPr marL="0" indent="0">
              <a:buNone/>
            </a:pPr>
            <a:r>
              <a:rPr lang="es-ES" sz="2400" dirty="0">
                <a:solidFill>
                  <a:schemeClr val="tx1"/>
                </a:solidFill>
                <a:latin typeface="Arial" panose="020B0604020202020204" pitchFamily="34" charset="0"/>
                <a:cs typeface="Arial" panose="020B0604020202020204" pitchFamily="34" charset="0"/>
              </a:rPr>
              <a:t>El </a:t>
            </a:r>
            <a:r>
              <a:rPr lang="es-ES" sz="2400" dirty="0" err="1">
                <a:solidFill>
                  <a:schemeClr val="tx1"/>
                </a:solidFill>
                <a:latin typeface="Arial" panose="020B0604020202020204" pitchFamily="34" charset="0"/>
                <a:cs typeface="Arial" panose="020B0604020202020204" pitchFamily="34" charset="0"/>
              </a:rPr>
              <a:t>neurodesarrollo</a:t>
            </a:r>
            <a:r>
              <a:rPr lang="es-ES" sz="2400" dirty="0">
                <a:solidFill>
                  <a:schemeClr val="tx1"/>
                </a:solidFill>
                <a:latin typeface="Arial" panose="020B0604020202020204" pitchFamily="34" charset="0"/>
                <a:cs typeface="Arial" panose="020B0604020202020204" pitchFamily="34" charset="0"/>
              </a:rPr>
              <a:t> es un procesos </a:t>
            </a:r>
            <a:r>
              <a:rPr lang="es-ES" sz="2400" dirty="0" err="1">
                <a:solidFill>
                  <a:schemeClr val="tx1"/>
                </a:solidFill>
                <a:latin typeface="Arial" panose="020B0604020202020204" pitchFamily="34" charset="0"/>
                <a:cs typeface="Arial" panose="020B0604020202020204" pitchFamily="34" charset="0"/>
              </a:rPr>
              <a:t>dinamico</a:t>
            </a:r>
            <a:r>
              <a:rPr lang="es-ES" sz="2400" dirty="0">
                <a:solidFill>
                  <a:schemeClr val="tx1"/>
                </a:solidFill>
                <a:latin typeface="Arial" panose="020B0604020202020204" pitchFamily="34" charset="0"/>
                <a:cs typeface="Arial" panose="020B0604020202020204" pitchFamily="34" charset="0"/>
              </a:rPr>
              <a:t> de </a:t>
            </a:r>
            <a:r>
              <a:rPr lang="es-ES" sz="2400" dirty="0" err="1">
                <a:solidFill>
                  <a:schemeClr val="tx1"/>
                </a:solidFill>
                <a:latin typeface="Arial" panose="020B0604020202020204" pitchFamily="34" charset="0"/>
                <a:cs typeface="Arial" panose="020B0604020202020204" pitchFamily="34" charset="0"/>
              </a:rPr>
              <a:t>interaccion</a:t>
            </a:r>
            <a:r>
              <a:rPr lang="es-ES" sz="2400" dirty="0">
                <a:solidFill>
                  <a:schemeClr val="tx1"/>
                </a:solidFill>
                <a:latin typeface="Arial" panose="020B0604020202020204" pitchFamily="34" charset="0"/>
                <a:cs typeface="Arial" panose="020B0604020202020204" pitchFamily="34" charset="0"/>
              </a:rPr>
              <a:t> </a:t>
            </a:r>
            <a:r>
              <a:rPr lang="es-ES" sz="2400" dirty="0" smtClean="0">
                <a:solidFill>
                  <a:schemeClr val="tx1"/>
                </a:solidFill>
                <a:latin typeface="Arial" panose="020B0604020202020204" pitchFamily="34" charset="0"/>
                <a:cs typeface="Arial" panose="020B0604020202020204" pitchFamily="34" charset="0"/>
              </a:rPr>
              <a:t>entre </a:t>
            </a:r>
            <a:r>
              <a:rPr lang="es-ES" sz="2400" dirty="0">
                <a:solidFill>
                  <a:schemeClr val="tx1"/>
                </a:solidFill>
                <a:latin typeface="Arial" panose="020B0604020202020204" pitchFamily="34" charset="0"/>
                <a:cs typeface="Arial" panose="020B0604020202020204" pitchFamily="34" charset="0"/>
              </a:rPr>
              <a:t>el </a:t>
            </a:r>
            <a:r>
              <a:rPr lang="es-ES" sz="2400" dirty="0" err="1">
                <a:solidFill>
                  <a:schemeClr val="tx1"/>
                </a:solidFill>
                <a:latin typeface="Arial" panose="020B0604020202020204" pitchFamily="34" charset="0"/>
                <a:cs typeface="Arial" panose="020B0604020202020204" pitchFamily="34" charset="0"/>
              </a:rPr>
              <a:t>orgnismo</a:t>
            </a:r>
            <a:r>
              <a:rPr lang="es-ES" sz="2400" dirty="0">
                <a:solidFill>
                  <a:schemeClr val="tx1"/>
                </a:solidFill>
                <a:latin typeface="Arial" panose="020B0604020202020204" pitchFamily="34" charset="0"/>
                <a:cs typeface="Arial" panose="020B0604020202020204" pitchFamily="34" charset="0"/>
              </a:rPr>
              <a:t> y el medio que da como resultado la </a:t>
            </a:r>
            <a:r>
              <a:rPr lang="es-ES" sz="2400" dirty="0" smtClean="0">
                <a:solidFill>
                  <a:schemeClr val="tx1"/>
                </a:solidFill>
                <a:latin typeface="Arial" panose="020B0604020202020204" pitchFamily="34" charset="0"/>
                <a:cs typeface="Arial" panose="020B0604020202020204" pitchFamily="34" charset="0"/>
              </a:rPr>
              <a:t>maduración </a:t>
            </a:r>
            <a:r>
              <a:rPr lang="es-ES" sz="2400" dirty="0" err="1" smtClean="0">
                <a:solidFill>
                  <a:schemeClr val="tx1"/>
                </a:solidFill>
                <a:latin typeface="Arial" panose="020B0604020202020204" pitchFamily="34" charset="0"/>
                <a:cs typeface="Arial" panose="020B0604020202020204" pitchFamily="34" charset="0"/>
              </a:rPr>
              <a:t>organica</a:t>
            </a:r>
            <a:r>
              <a:rPr lang="es-ES" sz="2400" dirty="0" smtClean="0">
                <a:solidFill>
                  <a:schemeClr val="tx1"/>
                </a:solidFill>
                <a:latin typeface="Arial" panose="020B0604020202020204" pitchFamily="34" charset="0"/>
                <a:cs typeface="Arial" panose="020B0604020202020204" pitchFamily="34" charset="0"/>
              </a:rPr>
              <a:t>  </a:t>
            </a:r>
            <a:r>
              <a:rPr lang="es-ES" sz="2400" dirty="0">
                <a:solidFill>
                  <a:schemeClr val="tx1"/>
                </a:solidFill>
                <a:latin typeface="Arial" panose="020B0604020202020204" pitchFamily="34" charset="0"/>
                <a:cs typeface="Arial" panose="020B0604020202020204" pitchFamily="34" charset="0"/>
              </a:rPr>
              <a:t>y funcional del sistema </a:t>
            </a:r>
            <a:r>
              <a:rPr lang="es-ES" sz="2400" dirty="0" err="1">
                <a:solidFill>
                  <a:schemeClr val="tx1"/>
                </a:solidFill>
                <a:latin typeface="Arial" panose="020B0604020202020204" pitchFamily="34" charset="0"/>
                <a:cs typeface="Arial" panose="020B0604020202020204" pitchFamily="34" charset="0"/>
              </a:rPr>
              <a:t>nerviso</a:t>
            </a:r>
            <a:r>
              <a:rPr lang="es-ES" sz="2400" dirty="0">
                <a:solidFill>
                  <a:schemeClr val="tx1"/>
                </a:solidFill>
                <a:latin typeface="Arial" panose="020B0604020202020204" pitchFamily="34" charset="0"/>
                <a:cs typeface="Arial" panose="020B0604020202020204" pitchFamily="34" charset="0"/>
              </a:rPr>
              <a:t>, el desarrollo de las </a:t>
            </a:r>
            <a:r>
              <a:rPr lang="es-ES" sz="2400" dirty="0" smtClean="0">
                <a:solidFill>
                  <a:schemeClr val="tx1"/>
                </a:solidFill>
                <a:latin typeface="Arial" panose="020B0604020202020204" pitchFamily="34" charset="0"/>
                <a:cs typeface="Arial" panose="020B0604020202020204" pitchFamily="34" charset="0"/>
              </a:rPr>
              <a:t>funciones  </a:t>
            </a:r>
            <a:r>
              <a:rPr lang="es-ES" sz="2400" dirty="0" err="1">
                <a:solidFill>
                  <a:schemeClr val="tx1"/>
                </a:solidFill>
                <a:latin typeface="Arial" panose="020B0604020202020204" pitchFamily="34" charset="0"/>
                <a:cs typeface="Arial" panose="020B0604020202020204" pitchFamily="34" charset="0"/>
              </a:rPr>
              <a:t>psiquiquicas</a:t>
            </a:r>
            <a:r>
              <a:rPr lang="es-ES" sz="2400" dirty="0">
                <a:solidFill>
                  <a:schemeClr val="tx1"/>
                </a:solidFill>
                <a:latin typeface="Arial" panose="020B0604020202020204" pitchFamily="34" charset="0"/>
                <a:cs typeface="Arial" panose="020B0604020202020204" pitchFamily="34" charset="0"/>
              </a:rPr>
              <a:t>  y la </a:t>
            </a:r>
            <a:r>
              <a:rPr lang="es-ES" sz="2400" dirty="0" smtClean="0">
                <a:solidFill>
                  <a:schemeClr val="tx1"/>
                </a:solidFill>
                <a:latin typeface="Arial" panose="020B0604020202020204" pitchFamily="34" charset="0"/>
                <a:cs typeface="Arial" panose="020B0604020202020204" pitchFamily="34" charset="0"/>
              </a:rPr>
              <a:t> </a:t>
            </a:r>
            <a:r>
              <a:rPr lang="es-ES" sz="2400" dirty="0" err="1" smtClean="0">
                <a:solidFill>
                  <a:schemeClr val="tx1"/>
                </a:solidFill>
                <a:latin typeface="Arial" panose="020B0604020202020204" pitchFamily="34" charset="0"/>
                <a:cs typeface="Arial" panose="020B0604020202020204" pitchFamily="34" charset="0"/>
              </a:rPr>
              <a:t>structuración</a:t>
            </a:r>
            <a:r>
              <a:rPr lang="es-ES" sz="2400" dirty="0" smtClean="0">
                <a:solidFill>
                  <a:schemeClr val="tx1"/>
                </a:solidFill>
                <a:latin typeface="Arial" panose="020B0604020202020204" pitchFamily="34" charset="0"/>
                <a:cs typeface="Arial" panose="020B0604020202020204" pitchFamily="34" charset="0"/>
              </a:rPr>
              <a:t> </a:t>
            </a:r>
            <a:r>
              <a:rPr lang="es-ES" sz="2400" dirty="0">
                <a:solidFill>
                  <a:schemeClr val="tx1"/>
                </a:solidFill>
                <a:latin typeface="Arial" panose="020B0604020202020204" pitchFamily="34" charset="0"/>
                <a:cs typeface="Arial" panose="020B0604020202020204" pitchFamily="34" charset="0"/>
              </a:rPr>
              <a:t>de la personalidad </a:t>
            </a:r>
            <a:r>
              <a:rPr lang="es-ES" sz="2400" dirty="0" smtClean="0">
                <a:solidFill>
                  <a:schemeClr val="tx1"/>
                </a:solidFill>
                <a:latin typeface="Arial" panose="020B0604020202020204" pitchFamily="34" charset="0"/>
                <a:cs typeface="Arial" panose="020B0604020202020204" pitchFamily="34" charset="0"/>
              </a:rPr>
              <a:t>Blanco </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Atencion</a:t>
            </a:r>
            <a:r>
              <a:rPr lang="es-ES" sz="2400" dirty="0">
                <a:solidFill>
                  <a:schemeClr val="tx1"/>
                </a:solidFill>
                <a:latin typeface="Arial" panose="020B0604020202020204" pitchFamily="34" charset="0"/>
                <a:cs typeface="Arial" panose="020B0604020202020204" pitchFamily="34" charset="0"/>
              </a:rPr>
              <a:t> temprana  </a:t>
            </a:r>
            <a:r>
              <a:rPr lang="es-ES" sz="2400" dirty="0" smtClean="0">
                <a:solidFill>
                  <a:schemeClr val="tx1"/>
                </a:solidFill>
                <a:latin typeface="Arial" panose="020B0604020202020204" pitchFamily="34" charset="0"/>
                <a:cs typeface="Arial" panose="020B0604020202020204" pitchFamily="34" charset="0"/>
              </a:rPr>
              <a:t>2000 </a:t>
            </a:r>
          </a:p>
        </p:txBody>
      </p:sp>
      <p:sp>
        <p:nvSpPr>
          <p:cNvPr id="4" name="Rectángulo 3"/>
          <p:cNvSpPr/>
          <p:nvPr/>
        </p:nvSpPr>
        <p:spPr>
          <a:xfrm>
            <a:off x="560007" y="659140"/>
            <a:ext cx="8112506" cy="523220"/>
          </a:xfrm>
          <a:prstGeom prst="rect">
            <a:avLst/>
          </a:prstGeom>
        </p:spPr>
        <p:txBody>
          <a:bodyPr wrap="square">
            <a:spAutoFit/>
          </a:bodyPr>
          <a:lstStyle/>
          <a:p>
            <a:r>
              <a:rPr lang="es-ES" sz="2800" b="1" dirty="0" smtClean="0">
                <a:latin typeface="Arial" panose="020B0604020202020204" pitchFamily="34" charset="0"/>
                <a:cs typeface="Arial" panose="020B0604020202020204" pitchFamily="34" charset="0"/>
              </a:rPr>
              <a:t>Que entendemos por </a:t>
            </a:r>
            <a:r>
              <a:rPr lang="es-ES" sz="2800" b="1" dirty="0" err="1" smtClean="0">
                <a:latin typeface="Arial" panose="020B0604020202020204" pitchFamily="34" charset="0"/>
                <a:cs typeface="Arial" panose="020B0604020202020204" pitchFamily="34" charset="0"/>
              </a:rPr>
              <a:t>neurodesarrollo</a:t>
            </a:r>
            <a:r>
              <a:rPr lang="es-E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
        <p:nvSpPr>
          <p:cNvPr id="5" name="Rectángulo 4"/>
          <p:cNvSpPr/>
          <p:nvPr/>
        </p:nvSpPr>
        <p:spPr>
          <a:xfrm>
            <a:off x="445707" y="3946734"/>
            <a:ext cx="9381094" cy="584775"/>
          </a:xfrm>
          <a:prstGeom prst="rect">
            <a:avLst/>
          </a:prstGeom>
        </p:spPr>
        <p:txBody>
          <a:bodyPr wrap="none">
            <a:spAutoFit/>
          </a:bodyPr>
          <a:lstStyle/>
          <a:p>
            <a:r>
              <a:rPr lang="es-ES" sz="3200" b="1" dirty="0" smtClean="0">
                <a:latin typeface="Arial" panose="020B0604020202020204" pitchFamily="34" charset="0"/>
                <a:cs typeface="Arial" panose="020B0604020202020204" pitchFamily="34" charset="0"/>
              </a:rPr>
              <a:t>Que son los trastornos del </a:t>
            </a:r>
            <a:r>
              <a:rPr lang="es-ES" sz="3200" b="1" dirty="0" err="1" smtClean="0">
                <a:latin typeface="Arial" panose="020B0604020202020204" pitchFamily="34" charset="0"/>
                <a:cs typeface="Arial" panose="020B0604020202020204" pitchFamily="34" charset="0"/>
              </a:rPr>
              <a:t>neurodesarrollo</a:t>
            </a:r>
            <a:r>
              <a:rPr lang="es-ES" sz="3200" b="1" dirty="0" smtClean="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6" name="Rectángulo 5"/>
          <p:cNvSpPr/>
          <p:nvPr/>
        </p:nvSpPr>
        <p:spPr>
          <a:xfrm>
            <a:off x="1117171" y="4813092"/>
            <a:ext cx="10515601" cy="1569660"/>
          </a:xfrm>
          <a:prstGeom prst="rect">
            <a:avLst/>
          </a:prstGeom>
        </p:spPr>
        <p:txBody>
          <a:bodyPr wrap="square">
            <a:spAutoFit/>
          </a:bodyPr>
          <a:lstStyle/>
          <a:p>
            <a:r>
              <a:rPr lang="es-ES" sz="2400" dirty="0">
                <a:latin typeface="WarnockPro-Regular"/>
              </a:rPr>
              <a:t>Los TND se caracterizan por una alteración o </a:t>
            </a:r>
            <a:r>
              <a:rPr lang="es-ES" sz="2400" dirty="0" smtClean="0">
                <a:latin typeface="WarnockPro-Regular"/>
              </a:rPr>
              <a:t>variación en </a:t>
            </a:r>
            <a:r>
              <a:rPr lang="es-ES" sz="2400" dirty="0">
                <a:latin typeface="WarnockPro-Regular"/>
              </a:rPr>
              <a:t>el crecimiento y desarrollo del cerebro</a:t>
            </a:r>
            <a:r>
              <a:rPr lang="es-ES" sz="2400" dirty="0" smtClean="0">
                <a:latin typeface="WarnockPro-Regular"/>
              </a:rPr>
              <a:t>, asociadas </a:t>
            </a:r>
            <a:r>
              <a:rPr lang="es-ES" sz="2400" dirty="0">
                <a:latin typeface="WarnockPro-Regular"/>
              </a:rPr>
              <a:t>a una disfunción cognitiva, neurológica o</a:t>
            </a:r>
          </a:p>
          <a:p>
            <a:r>
              <a:rPr lang="en-US" sz="2400" dirty="0" err="1">
                <a:latin typeface="WarnockPro-Regular"/>
              </a:rPr>
              <a:t>psiquiátrica</a:t>
            </a:r>
            <a:r>
              <a:rPr lang="en-US" sz="2400" dirty="0">
                <a:latin typeface="WarnockPro-Regular"/>
              </a:rPr>
              <a:t>. Las </a:t>
            </a:r>
            <a:r>
              <a:rPr lang="en-US" sz="2400" dirty="0" err="1">
                <a:latin typeface="WarnockPro-Regular"/>
              </a:rPr>
              <a:t>entidades</a:t>
            </a:r>
            <a:r>
              <a:rPr lang="en-US" sz="2400" dirty="0">
                <a:latin typeface="WarnockPro-Regular"/>
              </a:rPr>
              <a:t> </a:t>
            </a:r>
            <a:r>
              <a:rPr lang="en-US" sz="2400" dirty="0" err="1">
                <a:latin typeface="WarnockPro-Regular"/>
              </a:rPr>
              <a:t>incluidas</a:t>
            </a:r>
            <a:r>
              <a:rPr lang="en-US" sz="2400" dirty="0">
                <a:latin typeface="WarnockPro-Regular"/>
              </a:rPr>
              <a:t> o </a:t>
            </a:r>
            <a:r>
              <a:rPr lang="en-US" sz="2400" dirty="0" err="1">
                <a:latin typeface="WarnockPro-Regular"/>
              </a:rPr>
              <a:t>excluidas</a:t>
            </a:r>
            <a:r>
              <a:rPr lang="en-US" sz="2400" dirty="0">
                <a:latin typeface="WarnockPro-Regular"/>
              </a:rPr>
              <a:t> </a:t>
            </a:r>
            <a:r>
              <a:rPr lang="en-US" sz="2400" dirty="0" err="1" smtClean="0">
                <a:latin typeface="WarnockPro-Regular"/>
              </a:rPr>
              <a:t>va</a:t>
            </a:r>
            <a:r>
              <a:rPr lang="en-US" sz="2400" dirty="0" err="1"/>
              <a:t>rían</a:t>
            </a:r>
            <a:r>
              <a:rPr lang="en-US" sz="2400" dirty="0"/>
              <a:t> </a:t>
            </a:r>
            <a:r>
              <a:rPr lang="en-US" sz="2400" dirty="0" err="1"/>
              <a:t>según</a:t>
            </a:r>
            <a:r>
              <a:rPr lang="en-US" sz="2400" dirty="0"/>
              <a:t> las </a:t>
            </a:r>
            <a:r>
              <a:rPr lang="en-US" sz="2400" dirty="0" err="1"/>
              <a:t>clasificaciones</a:t>
            </a:r>
            <a:endParaRPr lang="en-US" sz="24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829" y="334791"/>
            <a:ext cx="3611943" cy="3611943"/>
          </a:xfrm>
          <a:prstGeom prst="rect">
            <a:avLst/>
          </a:prstGeom>
        </p:spPr>
      </p:pic>
    </p:spTree>
    <p:extLst>
      <p:ext uri="{BB962C8B-B14F-4D97-AF65-F5344CB8AC3E}">
        <p14:creationId xmlns:p14="http://schemas.microsoft.com/office/powerpoint/2010/main" val="3711178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DESAFIOS Y OPORTUNIDADES </a:t>
            </a:r>
          </a:p>
        </p:txBody>
      </p:sp>
      <p:sp>
        <p:nvSpPr>
          <p:cNvPr id="4" name="Rectángulo 3"/>
          <p:cNvSpPr/>
          <p:nvPr/>
        </p:nvSpPr>
        <p:spPr>
          <a:xfrm>
            <a:off x="838200" y="1378075"/>
            <a:ext cx="6096000" cy="1615827"/>
          </a:xfrm>
          <a:prstGeom prst="rect">
            <a:avLst/>
          </a:prstGeom>
        </p:spPr>
        <p:txBody>
          <a:bodyPr>
            <a:spAutoFit/>
          </a:bodyPr>
          <a:lstStyle/>
          <a:p>
            <a:endParaRPr lang="en-US" sz="900" dirty="0">
              <a:solidFill>
                <a:srgbClr val="000000"/>
              </a:solidFill>
              <a:latin typeface="Tahoma" panose="020B0604030504040204" pitchFamily="34" charset="0"/>
            </a:endParaRPr>
          </a:p>
          <a:p>
            <a:r>
              <a:rPr lang="es-ES" dirty="0">
                <a:solidFill>
                  <a:srgbClr val="000000"/>
                </a:solidFill>
                <a:latin typeface="Tahoma" panose="020B0604030504040204" pitchFamily="34" charset="0"/>
              </a:rPr>
              <a:t>La detección mas temprana ofrece la oportunidad de intervenir a favor de la </a:t>
            </a:r>
            <a:r>
              <a:rPr lang="es-ES" dirty="0" err="1">
                <a:solidFill>
                  <a:srgbClr val="000000"/>
                </a:solidFill>
                <a:latin typeface="Tahoma" panose="020B0604030504040204" pitchFamily="34" charset="0"/>
              </a:rPr>
              <a:t>neuroplasticidad</a:t>
            </a:r>
            <a:r>
              <a:rPr lang="es-ES" dirty="0">
                <a:solidFill>
                  <a:srgbClr val="000000"/>
                </a:solidFill>
                <a:latin typeface="Tahoma" panose="020B0604030504040204" pitchFamily="34" charset="0"/>
              </a:rPr>
              <a:t> cerebral</a:t>
            </a:r>
          </a:p>
          <a:p>
            <a:r>
              <a:rPr lang="es-ES" dirty="0" err="1">
                <a:solidFill>
                  <a:srgbClr val="000000"/>
                </a:solidFill>
                <a:latin typeface="Tahoma" panose="020B0604030504040204" pitchFamily="34" charset="0"/>
              </a:rPr>
              <a:t>Existiria</a:t>
            </a:r>
            <a:r>
              <a:rPr lang="es-ES" dirty="0">
                <a:solidFill>
                  <a:srgbClr val="000000"/>
                </a:solidFill>
                <a:latin typeface="Tahoma" panose="020B0604030504040204" pitchFamily="34" charset="0"/>
              </a:rPr>
              <a:t> una concentración de esfuerzos en etapas mas precoces y una esperada reducción en estadios mas </a:t>
            </a:r>
            <a:r>
              <a:rPr lang="es-ES" dirty="0" err="1">
                <a:solidFill>
                  <a:srgbClr val="000000"/>
                </a:solidFill>
                <a:latin typeface="Tahoma" panose="020B0604030504040204" pitchFamily="34" charset="0"/>
              </a:rPr>
              <a:t>tardios</a:t>
            </a:r>
            <a:endParaRPr lang="es-ES" dirty="0">
              <a:solidFill>
                <a:srgbClr val="000000"/>
              </a:solidFill>
              <a:latin typeface="Tahoma" panose="020B0604030504040204" pitchFamily="34" charset="0"/>
            </a:endParaRPr>
          </a:p>
        </p:txBody>
      </p:sp>
      <p:sp>
        <p:nvSpPr>
          <p:cNvPr id="6" name="Título 1"/>
          <p:cNvSpPr txBox="1">
            <a:spLocks/>
          </p:cNvSpPr>
          <p:nvPr/>
        </p:nvSpPr>
        <p:spPr>
          <a:xfrm>
            <a:off x="838200" y="2832100"/>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
            </a:r>
            <a:br>
              <a:rPr lang="en-US" smtClean="0"/>
            </a:br>
            <a:r>
              <a:rPr lang="en-US" b="1" smtClean="0"/>
              <a:t>MECANISMOS CELULARES DEL</a:t>
            </a:r>
            <a:r>
              <a:rPr lang="en-US" smtClean="0"/>
              <a:t/>
            </a:r>
            <a:br>
              <a:rPr lang="en-US" smtClean="0"/>
            </a:br>
            <a:r>
              <a:rPr lang="en-US" b="1" smtClean="0"/>
              <a:t>APRENDIZAJE  </a:t>
            </a:r>
            <a:endParaRPr lang="en-US" dirty="0"/>
          </a:p>
        </p:txBody>
      </p:sp>
      <p:sp>
        <p:nvSpPr>
          <p:cNvPr id="7" name="Rectángulo 6"/>
          <p:cNvSpPr/>
          <p:nvPr/>
        </p:nvSpPr>
        <p:spPr>
          <a:xfrm>
            <a:off x="3662363" y="4519365"/>
            <a:ext cx="6096000" cy="1477328"/>
          </a:xfrm>
          <a:prstGeom prst="rect">
            <a:avLst/>
          </a:prstGeom>
        </p:spPr>
        <p:txBody>
          <a:bodyPr>
            <a:spAutoFit/>
          </a:bodyPr>
          <a:lstStyle/>
          <a:p>
            <a:r>
              <a:rPr lang="en-US" b="1" dirty="0">
                <a:solidFill>
                  <a:srgbClr val="000000"/>
                </a:solidFill>
                <a:latin typeface="Tahoma" panose="020B0604030504040204" pitchFamily="34" charset="0"/>
              </a:rPr>
              <a:t>AL MENOS HASTA </a:t>
            </a:r>
            <a:r>
              <a:rPr lang="en-US" b="1" dirty="0" smtClean="0">
                <a:solidFill>
                  <a:srgbClr val="000000"/>
                </a:solidFill>
                <a:latin typeface="Tahoma" panose="020B0604030504040204" pitchFamily="34" charset="0"/>
              </a:rPr>
              <a:t>HOY A </a:t>
            </a:r>
            <a:r>
              <a:rPr lang="en-US" b="1" dirty="0">
                <a:solidFill>
                  <a:srgbClr val="000000"/>
                </a:solidFill>
                <a:latin typeface="Tahoma" panose="020B0604030504040204" pitchFamily="34" charset="0"/>
              </a:rPr>
              <a:t>NIVEL CELULAR y</a:t>
            </a:r>
            <a:endParaRPr lang="en-US" dirty="0">
              <a:solidFill>
                <a:srgbClr val="000000"/>
              </a:solidFill>
              <a:latin typeface="Tahoma" panose="020B0604030504040204" pitchFamily="34" charset="0"/>
            </a:endParaRPr>
          </a:p>
          <a:p>
            <a:r>
              <a:rPr lang="es-ES" b="1" dirty="0">
                <a:solidFill>
                  <a:srgbClr val="000000"/>
                </a:solidFill>
                <a:latin typeface="Tahoma" panose="020B0604030504040204" pitchFamily="34" charset="0"/>
              </a:rPr>
              <a:t>EN ANIMALES DE EXPERIMENTACION LOS MECANISMOS ALTERADOS DE LOS TRASTORNOS DEL NEURODESARROLLO SON EN GRAN MEDIDA REVERSIBLES</a:t>
            </a:r>
            <a:endParaRPr lang="en-US" dirty="0"/>
          </a:p>
        </p:txBody>
      </p:sp>
    </p:spTree>
    <p:extLst>
      <p:ext uri="{BB962C8B-B14F-4D97-AF65-F5344CB8AC3E}">
        <p14:creationId xmlns:p14="http://schemas.microsoft.com/office/powerpoint/2010/main" val="333138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4" name="Rectángulo 3"/>
          <p:cNvSpPr/>
          <p:nvPr/>
        </p:nvSpPr>
        <p:spPr>
          <a:xfrm>
            <a:off x="1443037" y="2205588"/>
            <a:ext cx="9329737" cy="3062377"/>
          </a:xfrm>
          <a:prstGeom prst="rect">
            <a:avLst/>
          </a:prstGeom>
        </p:spPr>
        <p:txBody>
          <a:bodyPr wrap="square">
            <a:spAutoFit/>
          </a:bodyPr>
          <a:lstStyle/>
          <a:p>
            <a:endParaRPr lang="en-US" sz="900" dirty="0">
              <a:solidFill>
                <a:srgbClr val="000000"/>
              </a:solidFill>
              <a:latin typeface="Tahoma" panose="020B0604030504040204" pitchFamily="34" charset="0"/>
            </a:endParaRPr>
          </a:p>
          <a:p>
            <a:r>
              <a:rPr lang="es-ES" sz="2400" dirty="0">
                <a:solidFill>
                  <a:srgbClr val="000000"/>
                </a:solidFill>
                <a:latin typeface="Tahoma" panose="020B0604030504040204" pitchFamily="34" charset="0"/>
              </a:rPr>
              <a:t>La principal fuente de estrés para el infante es la insatisfacción de sus necesidades, lo que está generalmente relacionado a las situaciones de pobreza, negligencia en el cuidado, abandono y maltrato durante los primeros meses y años de vida. </a:t>
            </a:r>
          </a:p>
          <a:p>
            <a:endParaRPr lang="es-ES" sz="1600" dirty="0">
              <a:solidFill>
                <a:srgbClr val="000000"/>
              </a:solidFill>
              <a:latin typeface="Wingdings" panose="05000000000000000000" pitchFamily="2" charset="2"/>
            </a:endParaRPr>
          </a:p>
          <a:p>
            <a:r>
              <a:rPr lang="es-ES" sz="2400" dirty="0" smtClean="0">
                <a:solidFill>
                  <a:srgbClr val="000000"/>
                </a:solidFill>
                <a:latin typeface="Tahoma" panose="020B0604030504040204" pitchFamily="34" charset="0"/>
              </a:rPr>
              <a:t>La </a:t>
            </a:r>
            <a:r>
              <a:rPr lang="es-ES" sz="2400" dirty="0">
                <a:solidFill>
                  <a:srgbClr val="000000"/>
                </a:solidFill>
                <a:latin typeface="Tahoma" panose="020B0604030504040204" pitchFamily="34" charset="0"/>
              </a:rPr>
              <a:t>experiencia ambiental más fundamental en la vida del niño, especialmente en los decisivos primeros meses, es la calidad del vínculo con la madre y lenguaje materno.</a:t>
            </a:r>
          </a:p>
        </p:txBody>
      </p:sp>
    </p:spTree>
    <p:extLst>
      <p:ext uri="{BB962C8B-B14F-4D97-AF65-F5344CB8AC3E}">
        <p14:creationId xmlns:p14="http://schemas.microsoft.com/office/powerpoint/2010/main" val="188325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4" name="Rectángulo 3"/>
          <p:cNvSpPr/>
          <p:nvPr/>
        </p:nvSpPr>
        <p:spPr>
          <a:xfrm>
            <a:off x="828675" y="2478108"/>
            <a:ext cx="11004549" cy="2831544"/>
          </a:xfrm>
          <a:prstGeom prst="rect">
            <a:avLst/>
          </a:prstGeom>
        </p:spPr>
        <p:txBody>
          <a:bodyPr wrap="square">
            <a:spAutoFit/>
          </a:bodyPr>
          <a:lstStyle/>
          <a:p>
            <a:endParaRPr lang="en-US" sz="1000" dirty="0">
              <a:solidFill>
                <a:srgbClr val="000000"/>
              </a:solidFill>
              <a:latin typeface="Tahoma" panose="020B0604030504040204" pitchFamily="34" charset="0"/>
            </a:endParaRPr>
          </a:p>
          <a:p>
            <a:r>
              <a:rPr lang="es-ES" sz="2400" dirty="0">
                <a:solidFill>
                  <a:srgbClr val="000000"/>
                </a:solidFill>
                <a:latin typeface="Tahoma" panose="020B0604030504040204" pitchFamily="34" charset="0"/>
              </a:rPr>
              <a:t>Las madres deprimidas o poco interesadas tienen dificultad para proveer niveles óptimos de estimulación e interacciones emocionales positivas. Si esta conducta poco atenta de parte de las madres continúa, los bebés aprenden que sus respuestas no importan (falta de motivación de efecto). Por ello, desarrollan altos niveles de ansiedad, que tratan de aliviar a través de “auto-</a:t>
            </a:r>
            <a:r>
              <a:rPr lang="es-ES" sz="2400" dirty="0" err="1">
                <a:solidFill>
                  <a:srgbClr val="000000"/>
                </a:solidFill>
                <a:latin typeface="Tahoma" panose="020B0604030504040204" pitchFamily="34" charset="0"/>
              </a:rPr>
              <a:t>tranquilización</a:t>
            </a:r>
            <a:r>
              <a:rPr lang="es-ES" sz="2400" dirty="0">
                <a:solidFill>
                  <a:srgbClr val="000000"/>
                </a:solidFill>
                <a:latin typeface="Tahoma" panose="020B0604030504040204" pitchFamily="34" charset="0"/>
              </a:rPr>
              <a:t>” más que dirigirse a los otros (Goodman, </a:t>
            </a:r>
            <a:r>
              <a:rPr lang="es-ES" sz="2400" dirty="0" err="1">
                <a:solidFill>
                  <a:srgbClr val="000000"/>
                </a:solidFill>
                <a:latin typeface="Tahoma" panose="020B0604030504040204" pitchFamily="34" charset="0"/>
              </a:rPr>
              <a:t>Radke-Yarrow</a:t>
            </a:r>
            <a:r>
              <a:rPr lang="es-ES" sz="2400" dirty="0">
                <a:solidFill>
                  <a:srgbClr val="000000"/>
                </a:solidFill>
                <a:latin typeface="Tahoma" panose="020B0604030504040204" pitchFamily="34" charset="0"/>
              </a:rPr>
              <a:t>, &amp; </a:t>
            </a:r>
            <a:r>
              <a:rPr lang="es-ES" sz="2400" dirty="0" err="1">
                <a:solidFill>
                  <a:srgbClr val="000000"/>
                </a:solidFill>
                <a:latin typeface="Tahoma" panose="020B0604030504040204" pitchFamily="34" charset="0"/>
              </a:rPr>
              <a:t>Teti</a:t>
            </a:r>
            <a:r>
              <a:rPr lang="es-ES" sz="2400" dirty="0">
                <a:solidFill>
                  <a:srgbClr val="000000"/>
                </a:solidFill>
                <a:latin typeface="Tahoma" panose="020B0604030504040204" pitchFamily="34" charset="0"/>
              </a:rPr>
              <a:t>, 1993; </a:t>
            </a:r>
            <a:r>
              <a:rPr lang="es-ES" sz="2400" dirty="0" err="1">
                <a:solidFill>
                  <a:srgbClr val="000000"/>
                </a:solidFill>
                <a:latin typeface="Tahoma" panose="020B0604030504040204" pitchFamily="34" charset="0"/>
              </a:rPr>
              <a:t>Edhborg</a:t>
            </a:r>
            <a:r>
              <a:rPr lang="es-ES" sz="2400" dirty="0">
                <a:solidFill>
                  <a:srgbClr val="000000"/>
                </a:solidFill>
                <a:latin typeface="Tahoma" panose="020B0604030504040204" pitchFamily="34" charset="0"/>
              </a:rPr>
              <a:t>, </a:t>
            </a:r>
            <a:r>
              <a:rPr lang="es-ES" sz="2400" dirty="0" err="1">
                <a:solidFill>
                  <a:srgbClr val="000000"/>
                </a:solidFill>
                <a:latin typeface="Tahoma" panose="020B0604030504040204" pitchFamily="34" charset="0"/>
              </a:rPr>
              <a:t>Seimyr</a:t>
            </a:r>
            <a:r>
              <a:rPr lang="es-ES" sz="2400" dirty="0">
                <a:solidFill>
                  <a:srgbClr val="000000"/>
                </a:solidFill>
                <a:latin typeface="Tahoma" panose="020B0604030504040204" pitchFamily="34" charset="0"/>
              </a:rPr>
              <a:t>, </a:t>
            </a:r>
            <a:r>
              <a:rPr lang="es-ES" sz="2400" dirty="0" err="1">
                <a:solidFill>
                  <a:srgbClr val="000000"/>
                </a:solidFill>
                <a:latin typeface="Tahoma" panose="020B0604030504040204" pitchFamily="34" charset="0"/>
              </a:rPr>
              <a:t>Lundh</a:t>
            </a:r>
            <a:r>
              <a:rPr lang="es-ES" sz="2400" dirty="0">
                <a:solidFill>
                  <a:srgbClr val="000000"/>
                </a:solidFill>
                <a:latin typeface="Tahoma" panose="020B0604030504040204" pitchFamily="34" charset="0"/>
              </a:rPr>
              <a:t>, &amp; </a:t>
            </a:r>
            <a:r>
              <a:rPr lang="es-ES" sz="2400" dirty="0" err="1">
                <a:solidFill>
                  <a:srgbClr val="000000"/>
                </a:solidFill>
                <a:latin typeface="Tahoma" panose="020B0604030504040204" pitchFamily="34" charset="0"/>
              </a:rPr>
              <a:t>Widstroem</a:t>
            </a:r>
            <a:r>
              <a:rPr lang="es-ES" sz="2400" dirty="0">
                <a:solidFill>
                  <a:srgbClr val="000000"/>
                </a:solidFill>
                <a:latin typeface="Tahoma" panose="020B0604030504040204" pitchFamily="34" charset="0"/>
              </a:rPr>
              <a:t>, 2000; </a:t>
            </a:r>
            <a:r>
              <a:rPr lang="es-ES" sz="2400" dirty="0" err="1">
                <a:solidFill>
                  <a:srgbClr val="000000"/>
                </a:solidFill>
                <a:latin typeface="Tahoma" panose="020B0604030504040204" pitchFamily="34" charset="0"/>
              </a:rPr>
              <a:t>Herring</a:t>
            </a:r>
            <a:r>
              <a:rPr lang="es-ES" sz="2400" dirty="0">
                <a:solidFill>
                  <a:srgbClr val="000000"/>
                </a:solidFill>
                <a:latin typeface="Tahoma" panose="020B0604030504040204" pitchFamily="34" charset="0"/>
              </a:rPr>
              <a:t> &amp; </a:t>
            </a:r>
            <a:r>
              <a:rPr lang="es-ES" sz="2400" dirty="0" err="1">
                <a:solidFill>
                  <a:srgbClr val="000000"/>
                </a:solidFill>
                <a:latin typeface="Tahoma" panose="020B0604030504040204" pitchFamily="34" charset="0"/>
              </a:rPr>
              <a:t>Kaslow</a:t>
            </a:r>
            <a:r>
              <a:rPr lang="es-ES" sz="2400" dirty="0">
                <a:solidFill>
                  <a:srgbClr val="000000"/>
                </a:solidFill>
                <a:latin typeface="Tahoma" panose="020B0604030504040204" pitchFamily="34" charset="0"/>
              </a:rPr>
              <a:t>, 2002). </a:t>
            </a:r>
          </a:p>
        </p:txBody>
      </p:sp>
    </p:spTree>
    <p:extLst>
      <p:ext uri="{BB962C8B-B14F-4D97-AF65-F5344CB8AC3E}">
        <p14:creationId xmlns:p14="http://schemas.microsoft.com/office/powerpoint/2010/main" val="244385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4" name="Rectángulo 3"/>
          <p:cNvSpPr/>
          <p:nvPr/>
        </p:nvSpPr>
        <p:spPr>
          <a:xfrm>
            <a:off x="1100138" y="2344088"/>
            <a:ext cx="9886950" cy="3247043"/>
          </a:xfrm>
          <a:prstGeom prst="rect">
            <a:avLst/>
          </a:prstGeom>
        </p:spPr>
        <p:txBody>
          <a:bodyPr wrap="square">
            <a:spAutoFit/>
          </a:bodyPr>
          <a:lstStyle/>
          <a:p>
            <a:endParaRPr lang="en-US" sz="900" dirty="0">
              <a:solidFill>
                <a:srgbClr val="000000"/>
              </a:solidFill>
              <a:latin typeface="Tahoma" panose="020B0604030504040204" pitchFamily="34" charset="0"/>
            </a:endParaRPr>
          </a:p>
          <a:p>
            <a:r>
              <a:rPr lang="es-ES" sz="2800" dirty="0">
                <a:solidFill>
                  <a:srgbClr val="000000"/>
                </a:solidFill>
                <a:latin typeface="Tahoma" panose="020B0604030504040204" pitchFamily="34" charset="0"/>
              </a:rPr>
              <a:t>Por ello, una de las principales alternativas para evitar o paliar las desastrosas consecuencias que produce el estrés en el desarrollo cognitivo y socio-emocional del niño, es el mejoramiento de las relaciones de cuidado o vínculos de apego entre la madre/cuidador y el niño. La calidad del apego en el primer año de vida está relacionada con la competencia social y el bienestar emocional. </a:t>
            </a:r>
          </a:p>
        </p:txBody>
      </p:sp>
    </p:spTree>
    <p:extLst>
      <p:ext uri="{BB962C8B-B14F-4D97-AF65-F5344CB8AC3E}">
        <p14:creationId xmlns:p14="http://schemas.microsoft.com/office/powerpoint/2010/main" val="2516990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LA DEFINICION ENFATIZALA IMPORTANCIA DE LA TRAYECTORIA </a:t>
            </a:r>
            <a:endParaRPr lang="en-US" dirty="0"/>
          </a:p>
        </p:txBody>
      </p:sp>
      <p:sp>
        <p:nvSpPr>
          <p:cNvPr id="4" name="Rectángulo 3"/>
          <p:cNvSpPr/>
          <p:nvPr/>
        </p:nvSpPr>
        <p:spPr>
          <a:xfrm>
            <a:off x="3048000" y="2274838"/>
            <a:ext cx="6096000" cy="2308324"/>
          </a:xfrm>
          <a:prstGeom prst="rect">
            <a:avLst/>
          </a:prstGeom>
        </p:spPr>
        <p:txBody>
          <a:bodyPr>
            <a:spAutoFit/>
          </a:bodyPr>
          <a:lstStyle/>
          <a:p>
            <a:r>
              <a:rPr lang="es-ES" b="1" dirty="0">
                <a:solidFill>
                  <a:srgbClr val="000000"/>
                </a:solidFill>
                <a:latin typeface="Times New Roman" panose="02020603050405020304" pitchFamily="18" charset="0"/>
              </a:rPr>
              <a:t>LOS TND DEBERIAN SER DIAGNOSTICADOS A LO LARGO DE UN TIEMPO MAS QUE EN UN PUNTO DEL DESARROLLO .ESTA TRAYECTORIA DEL DESARROLLO SUELE SER MAS EN “ SERRUCHO “ MAS QUE LINEAL. EN VERDAD LO QUE ES “ NORMAL “ POSEEE UNA GRAN VARIACION Y TRAZAR LA LINEA EN UN NIÑO EN PARTICULAR ES UN GRAN DESAFIO </a:t>
            </a:r>
            <a:endParaRPr lang="en-US" dirty="0"/>
          </a:p>
        </p:txBody>
      </p:sp>
    </p:spTree>
    <p:extLst>
      <p:ext uri="{BB962C8B-B14F-4D97-AF65-F5344CB8AC3E}">
        <p14:creationId xmlns:p14="http://schemas.microsoft.com/office/powerpoint/2010/main" val="3832864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   </a:t>
            </a:r>
            <a:endParaRPr lang="en-US" dirty="0"/>
          </a:p>
        </p:txBody>
      </p:sp>
      <p:sp>
        <p:nvSpPr>
          <p:cNvPr id="4" name="Rectángulo 3"/>
          <p:cNvSpPr/>
          <p:nvPr/>
        </p:nvSpPr>
        <p:spPr>
          <a:xfrm>
            <a:off x="319088" y="365125"/>
            <a:ext cx="10382250" cy="7848302"/>
          </a:xfrm>
          <a:prstGeom prst="rect">
            <a:avLst/>
          </a:prstGeom>
        </p:spPr>
        <p:txBody>
          <a:bodyPr wrap="square">
            <a:spAutoFit/>
          </a:bodyPr>
          <a:lstStyle/>
          <a:p>
            <a:r>
              <a:rPr lang="en-US" b="1" dirty="0" err="1">
                <a:solidFill>
                  <a:srgbClr val="262626"/>
                </a:solidFill>
                <a:latin typeface="Times New Roman" panose="02020603050405020304" pitchFamily="18" charset="0"/>
              </a:rPr>
              <a:t>Trastornos</a:t>
            </a:r>
            <a:r>
              <a:rPr lang="en-US" b="1" dirty="0">
                <a:solidFill>
                  <a:srgbClr val="262626"/>
                </a:solidFill>
                <a:latin typeface="Times New Roman" panose="02020603050405020304" pitchFamily="18" charset="0"/>
              </a:rPr>
              <a:t> del </a:t>
            </a:r>
            <a:r>
              <a:rPr lang="en-US" b="1" dirty="0" err="1">
                <a:solidFill>
                  <a:srgbClr val="262626"/>
                </a:solidFill>
                <a:latin typeface="Times New Roman" panose="02020603050405020304" pitchFamily="18" charset="0"/>
              </a:rPr>
              <a:t>Desarrollo</a:t>
            </a:r>
            <a:r>
              <a:rPr lang="en-US" b="1" dirty="0">
                <a:solidFill>
                  <a:srgbClr val="262626"/>
                </a:solidFill>
                <a:latin typeface="Times New Roman" panose="02020603050405020304" pitchFamily="18" charset="0"/>
              </a:rPr>
              <a:t> y</a:t>
            </a:r>
          </a:p>
          <a:p>
            <a:r>
              <a:rPr lang="en-US" b="1" dirty="0" err="1">
                <a:solidFill>
                  <a:srgbClr val="262626"/>
                </a:solidFill>
                <a:latin typeface="Times New Roman" panose="02020603050405020304" pitchFamily="18" charset="0"/>
              </a:rPr>
              <a:t>Dificultades</a:t>
            </a:r>
            <a:r>
              <a:rPr lang="en-US" b="1" dirty="0">
                <a:solidFill>
                  <a:srgbClr val="262626"/>
                </a:solidFill>
                <a:latin typeface="Times New Roman" panose="02020603050405020304" pitchFamily="18" charset="0"/>
              </a:rPr>
              <a:t> del </a:t>
            </a:r>
            <a:r>
              <a:rPr lang="en-US" b="1" dirty="0" err="1" smtClean="0">
                <a:solidFill>
                  <a:srgbClr val="262626"/>
                </a:solidFill>
                <a:latin typeface="Times New Roman" panose="02020603050405020304" pitchFamily="18" charset="0"/>
              </a:rPr>
              <a:t>Aprendizaje</a:t>
            </a:r>
            <a:r>
              <a:rPr lang="en-US" b="1" dirty="0" smtClean="0">
                <a:solidFill>
                  <a:srgbClr val="262626"/>
                </a:solidFill>
                <a:latin typeface="Times New Roman" panose="02020603050405020304" pitchFamily="18" charset="0"/>
              </a:rPr>
              <a:t>       </a:t>
            </a:r>
            <a:r>
              <a:rPr lang="en-US" b="1" dirty="0"/>
              <a:t>A. Miguel </a:t>
            </a:r>
            <a:r>
              <a:rPr lang="en-US" b="1" dirty="0" smtClean="0"/>
              <a:t>Pérez</a:t>
            </a:r>
          </a:p>
          <a:p>
            <a:endParaRPr lang="es-BO" b="1" dirty="0" smtClean="0"/>
          </a:p>
          <a:p>
            <a:r>
              <a:rPr lang="es-ES" b="1" dirty="0"/>
              <a:t>Bases genéticas de los trastornos del </a:t>
            </a:r>
            <a:r>
              <a:rPr lang="es-ES" b="1" dirty="0" err="1"/>
              <a:t>neurodesarrollo</a:t>
            </a:r>
            <a:endParaRPr lang="es-ES" b="1" dirty="0"/>
          </a:p>
          <a:p>
            <a:r>
              <a:rPr lang="pt-BR" dirty="0" err="1"/>
              <a:t>Josep</a:t>
            </a:r>
            <a:r>
              <a:rPr lang="pt-BR" dirty="0"/>
              <a:t> </a:t>
            </a:r>
            <a:r>
              <a:rPr lang="pt-BR" dirty="0" err="1"/>
              <a:t>Artigas-Pallarés</a:t>
            </a:r>
            <a:r>
              <a:rPr lang="pt-BR" dirty="0"/>
              <a:t>, Miriam </a:t>
            </a:r>
            <a:r>
              <a:rPr lang="pt-BR" dirty="0" err="1"/>
              <a:t>Guitart</a:t>
            </a:r>
            <a:r>
              <a:rPr lang="pt-BR" dirty="0"/>
              <a:t>, Elisabeth </a:t>
            </a:r>
            <a:r>
              <a:rPr lang="pt-BR" dirty="0" err="1"/>
              <a:t>Gabau</a:t>
            </a:r>
            <a:r>
              <a:rPr lang="pt-BR" dirty="0"/>
              <a:t>-Vila</a:t>
            </a:r>
          </a:p>
          <a:p>
            <a:r>
              <a:rPr lang="en-US" b="1" dirty="0" err="1"/>
              <a:t>Resumen</a:t>
            </a:r>
            <a:r>
              <a:rPr lang="en-US" b="1" dirty="0" smtClean="0"/>
              <a:t>.</a:t>
            </a:r>
          </a:p>
          <a:p>
            <a:endParaRPr lang="es-BO" b="1" dirty="0"/>
          </a:p>
          <a:p>
            <a:endParaRPr lang="en-US" dirty="0"/>
          </a:p>
          <a:p>
            <a:endParaRPr lang="en-US" dirty="0"/>
          </a:p>
          <a:p>
            <a:r>
              <a:rPr lang="es-ES" dirty="0"/>
              <a:t> LA IMPORTANCIA DE LA ATENCIÓN TEMPRANA EN NIÑOS CON TRASTORNOS DEL NEURODESARROLLO </a:t>
            </a:r>
            <a:r>
              <a:rPr lang="es-ES" dirty="0" smtClean="0"/>
              <a:t>  </a:t>
            </a:r>
            <a:endParaRPr lang="en-US" dirty="0"/>
          </a:p>
          <a:p>
            <a:endParaRPr lang="en-US" dirty="0"/>
          </a:p>
          <a:p>
            <a:r>
              <a:rPr lang="en-US" dirty="0"/>
              <a:t> Javier </a:t>
            </a:r>
            <a:r>
              <a:rPr lang="en-US" dirty="0" err="1"/>
              <a:t>Tamarit</a:t>
            </a:r>
            <a:r>
              <a:rPr lang="en-US" dirty="0"/>
              <a:t> </a:t>
            </a:r>
          </a:p>
          <a:p>
            <a:r>
              <a:rPr lang="es-ES" dirty="0"/>
              <a:t>Director del área de calidad de vida en FEAPS </a:t>
            </a:r>
            <a:r>
              <a:rPr lang="es-ES" dirty="0" smtClean="0"/>
              <a:t>  </a:t>
            </a:r>
            <a:r>
              <a:rPr lang="en-US" dirty="0" smtClean="0"/>
              <a:t> </a:t>
            </a:r>
            <a:r>
              <a:rPr lang="en-US" dirty="0"/>
              <a:t>DR. ENRIQUE </a:t>
            </a:r>
            <a:r>
              <a:rPr lang="en-US" dirty="0" smtClean="0"/>
              <a:t>MENZANO </a:t>
            </a:r>
          </a:p>
          <a:p>
            <a:endParaRPr lang="es-ES" dirty="0"/>
          </a:p>
          <a:p>
            <a:r>
              <a:rPr lang="en-US" b="1" dirty="0"/>
              <a:t>LOS TRASTORNOS DEL NEURODESARROLLO</a:t>
            </a:r>
          </a:p>
          <a:p>
            <a:r>
              <a:rPr lang="en-US" b="1" dirty="0"/>
              <a:t>EN EL </a:t>
            </a:r>
            <a:r>
              <a:rPr lang="en-US" b="1" dirty="0" smtClean="0"/>
              <a:t>DSM-5                 </a:t>
            </a:r>
            <a:r>
              <a:rPr lang="en-US" dirty="0"/>
              <a:t>Dra. Beatriz </a:t>
            </a:r>
            <a:r>
              <a:rPr lang="en-US" dirty="0" smtClean="0"/>
              <a:t>Martinez   Dr</a:t>
            </a:r>
            <a:r>
              <a:rPr lang="en-US" dirty="0"/>
              <a:t>. Dario </a:t>
            </a:r>
            <a:r>
              <a:rPr lang="en-US" dirty="0" smtClean="0"/>
              <a:t>Rico      </a:t>
            </a:r>
            <a:r>
              <a:rPr lang="en-US" b="1" dirty="0" err="1" smtClean="0"/>
              <a:t>Jornadas</a:t>
            </a:r>
            <a:r>
              <a:rPr lang="en-US" b="1" dirty="0" smtClean="0"/>
              <a:t> </a:t>
            </a:r>
            <a:r>
              <a:rPr lang="en-US" b="1" dirty="0"/>
              <a:t>AVAP 27 de </a:t>
            </a:r>
            <a:r>
              <a:rPr lang="en-US" b="1" dirty="0" err="1"/>
              <a:t>marzo</a:t>
            </a:r>
            <a:r>
              <a:rPr lang="en-US" b="1" dirty="0"/>
              <a:t> de 2014</a:t>
            </a:r>
            <a:endParaRPr lang="es-ES" dirty="0" smtClean="0"/>
          </a:p>
          <a:p>
            <a:endParaRPr lang="en-US" b="1" dirty="0" smtClean="0"/>
          </a:p>
          <a:p>
            <a:endParaRPr lang="es-BO" b="1" dirty="0"/>
          </a:p>
          <a:p>
            <a:endParaRPr lang="en-US" b="1" dirty="0" smtClean="0"/>
          </a:p>
          <a:p>
            <a:endParaRPr lang="es-BO" b="1" dirty="0"/>
          </a:p>
          <a:p>
            <a:endParaRPr lang="es-BO" b="1" dirty="0" smtClean="0"/>
          </a:p>
          <a:p>
            <a:endParaRPr lang="es-BO" b="1" dirty="0"/>
          </a:p>
          <a:p>
            <a:endParaRPr lang="es-BO" b="1" dirty="0" smtClean="0"/>
          </a:p>
          <a:p>
            <a:endParaRPr lang="es-BO" b="1" dirty="0"/>
          </a:p>
          <a:p>
            <a:endParaRPr lang="es-BO" b="1" dirty="0" smtClean="0"/>
          </a:p>
          <a:p>
            <a:endParaRPr lang="es-BO" b="1" dirty="0"/>
          </a:p>
          <a:p>
            <a:endParaRPr lang="es-BO" b="1" dirty="0" smtClean="0"/>
          </a:p>
          <a:p>
            <a:endParaRPr lang="en-US" dirty="0"/>
          </a:p>
        </p:txBody>
      </p:sp>
    </p:spTree>
    <p:extLst>
      <p:ext uri="{BB962C8B-B14F-4D97-AF65-F5344CB8AC3E}">
        <p14:creationId xmlns:p14="http://schemas.microsoft.com/office/powerpoint/2010/main" val="1828755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1450" y="309785"/>
            <a:ext cx="8911687" cy="618903"/>
          </a:xfrm>
        </p:spPr>
        <p:txBody>
          <a:bodyPr>
            <a:normAutofit fontScale="90000"/>
          </a:bodyPr>
          <a:lstStyle/>
          <a:p>
            <a:r>
              <a:rPr lang="es-ES" sz="3100" b="1" dirty="0">
                <a:solidFill>
                  <a:srgbClr val="002060"/>
                </a:solidFill>
              </a:rPr>
              <a:t>MODELO CENTRADO EN LA FAMILIA Y EL ENTORNO</a:t>
            </a:r>
            <a:r>
              <a:rPr lang="en-US" dirty="0"/>
              <a:t/>
            </a:r>
            <a:br>
              <a:rPr lang="en-US" dirty="0"/>
            </a:br>
            <a:endParaRPr lang="en-US" dirty="0"/>
          </a:p>
        </p:txBody>
      </p:sp>
      <p:pic>
        <p:nvPicPr>
          <p:cNvPr id="5" name="Imagen 4"/>
          <p:cNvPicPr>
            <a:picLocks noChangeAspect="1"/>
          </p:cNvPicPr>
          <p:nvPr/>
        </p:nvPicPr>
        <p:blipFill>
          <a:blip r:embed="rId2"/>
          <a:stretch>
            <a:fillRect/>
          </a:stretch>
        </p:blipFill>
        <p:spPr>
          <a:xfrm>
            <a:off x="585788" y="1285875"/>
            <a:ext cx="11430000" cy="5343525"/>
          </a:xfrm>
          <a:prstGeom prst="rect">
            <a:avLst/>
          </a:prstGeom>
        </p:spPr>
      </p:pic>
    </p:spTree>
    <p:extLst>
      <p:ext uri="{BB962C8B-B14F-4D97-AF65-F5344CB8AC3E}">
        <p14:creationId xmlns:p14="http://schemas.microsoft.com/office/powerpoint/2010/main" val="205004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6863" y="339725"/>
            <a:ext cx="10515600" cy="1674812"/>
          </a:xfrm>
        </p:spPr>
        <p:txBody>
          <a:bodyPr>
            <a:noAutofit/>
          </a:bodyPr>
          <a:lstStyle/>
          <a:p>
            <a:r>
              <a:rPr lang="es-ES" sz="3200" b="1" dirty="0" smtClean="0"/>
              <a:t>El modelo de intervención centrada en la familia y entornos naturales, plantea un sistema integral y coordinado de prestación de servicios  de AT basado en la evidencia científica que es utilizado en diferentes países.</a:t>
            </a:r>
            <a:endParaRPr lang="en-US" sz="3200" b="1" dirty="0"/>
          </a:p>
        </p:txBody>
      </p:sp>
      <p:sp>
        <p:nvSpPr>
          <p:cNvPr id="3" name="Marcador de contenido 2"/>
          <p:cNvSpPr>
            <a:spLocks noGrp="1"/>
          </p:cNvSpPr>
          <p:nvPr>
            <p:ph idx="1"/>
          </p:nvPr>
        </p:nvSpPr>
        <p:spPr>
          <a:xfrm>
            <a:off x="2686050" y="2914649"/>
            <a:ext cx="8277225" cy="3376613"/>
          </a:xfrm>
        </p:spPr>
        <p:txBody>
          <a:bodyPr>
            <a:normAutofit/>
          </a:bodyPr>
          <a:lstStyle/>
          <a:p>
            <a:endParaRPr lang="en-US" dirty="0"/>
          </a:p>
          <a:p>
            <a:pPr marL="0" indent="0">
              <a:buNone/>
            </a:pPr>
            <a:r>
              <a:rPr lang="es-ES" b="1" dirty="0">
                <a:latin typeface="Arial" panose="020B0604020202020204" pitchFamily="34" charset="0"/>
                <a:cs typeface="Arial" panose="020B0604020202020204" pitchFamily="34" charset="0"/>
              </a:rPr>
              <a:t>Seis temas para una alianza colaborativa entre familias y profesionales: </a:t>
            </a:r>
          </a:p>
          <a:p>
            <a:pPr marL="0" indent="0">
              <a:buNone/>
            </a:pP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Comunicación</a:t>
            </a:r>
            <a:r>
              <a:rPr lang="en-US" b="1" dirty="0">
                <a:latin typeface="Arial" panose="020B0604020202020204" pitchFamily="34" charset="0"/>
                <a:cs typeface="Arial" panose="020B0604020202020204" pitchFamily="34" charset="0"/>
              </a:rPr>
              <a:t> </a:t>
            </a:r>
          </a:p>
          <a:p>
            <a:pPr marL="0" indent="0">
              <a:buNone/>
            </a:pP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Compromiso</a:t>
            </a:r>
            <a:r>
              <a:rPr lang="en-US" b="1" dirty="0">
                <a:latin typeface="Arial" panose="020B0604020202020204" pitchFamily="34" charset="0"/>
                <a:cs typeface="Arial" panose="020B0604020202020204" pitchFamily="34" charset="0"/>
              </a:rPr>
              <a:t> </a:t>
            </a:r>
          </a:p>
          <a:p>
            <a:pPr marL="0" indent="0">
              <a:buNone/>
            </a:pP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Igualdad</a:t>
            </a:r>
            <a:r>
              <a:rPr lang="en-US" b="1" dirty="0">
                <a:latin typeface="Arial" panose="020B0604020202020204" pitchFamily="34" charset="0"/>
                <a:cs typeface="Arial" panose="020B0604020202020204" pitchFamily="34" charset="0"/>
              </a:rPr>
              <a:t> </a:t>
            </a:r>
          </a:p>
          <a:p>
            <a:pPr marL="0" indent="0">
              <a:buNone/>
            </a:pP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Habilidades</a:t>
            </a:r>
            <a:r>
              <a:rPr lang="en-US" b="1" dirty="0">
                <a:latin typeface="Arial" panose="020B0604020202020204" pitchFamily="34" charset="0"/>
                <a:cs typeface="Arial" panose="020B0604020202020204" pitchFamily="34" charset="0"/>
              </a:rPr>
              <a:t> </a:t>
            </a:r>
          </a:p>
          <a:p>
            <a:pPr marL="0" indent="0">
              <a:buNone/>
            </a:pP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Confianza</a:t>
            </a:r>
            <a:r>
              <a:rPr lang="en-US" b="1" dirty="0">
                <a:latin typeface="Arial" panose="020B0604020202020204" pitchFamily="34" charset="0"/>
                <a:cs typeface="Arial" panose="020B0604020202020204" pitchFamily="34" charset="0"/>
              </a:rPr>
              <a:t> </a:t>
            </a:r>
          </a:p>
          <a:p>
            <a:pPr marL="0" indent="0">
              <a:buNone/>
            </a:pP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Respeto</a:t>
            </a:r>
            <a:r>
              <a:rPr lang="en-US" b="1"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58533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4225" y="1038447"/>
            <a:ext cx="8911687" cy="1280890"/>
          </a:xfrm>
        </p:spPr>
        <p:txBody>
          <a:bodyPr>
            <a:noAutofit/>
          </a:bodyPr>
          <a:lstStyle/>
          <a:p>
            <a:pPr algn="ctr"/>
            <a:r>
              <a:rPr lang="en-US" sz="2800" b="1" dirty="0"/>
              <a:t>LA DEFINICION de TND </a:t>
            </a:r>
            <a:r>
              <a:rPr lang="en-US" sz="2800" dirty="0"/>
              <a:t/>
            </a:r>
            <a:br>
              <a:rPr lang="en-US" sz="2800" dirty="0"/>
            </a:br>
            <a:r>
              <a:rPr lang="en-US" sz="2800" b="1" dirty="0"/>
              <a:t>ENFATIZA TANTO LAS DIFICULTADES </a:t>
            </a:r>
            <a:r>
              <a:rPr lang="en-US" sz="2800" dirty="0"/>
              <a:t/>
            </a:r>
            <a:br>
              <a:rPr lang="en-US" sz="2800" dirty="0"/>
            </a:br>
            <a:r>
              <a:rPr lang="en-US" sz="2800" b="1" dirty="0"/>
              <a:t>COMO SU CONTEXTO</a:t>
            </a:r>
            <a:endParaRPr lang="en-US" sz="2800" dirty="0"/>
          </a:p>
        </p:txBody>
      </p:sp>
      <p:sp>
        <p:nvSpPr>
          <p:cNvPr id="4" name="Rectángulo 3"/>
          <p:cNvSpPr/>
          <p:nvPr/>
        </p:nvSpPr>
        <p:spPr>
          <a:xfrm>
            <a:off x="1357312" y="2959478"/>
            <a:ext cx="9972675" cy="2677656"/>
          </a:xfrm>
          <a:prstGeom prst="rect">
            <a:avLst/>
          </a:prstGeom>
        </p:spPr>
        <p:txBody>
          <a:bodyPr wrap="square">
            <a:spAutoFit/>
          </a:bodyPr>
          <a:lstStyle/>
          <a:p>
            <a:pPr algn="just"/>
            <a:r>
              <a:rPr lang="es-ES" sz="2800" b="1" dirty="0">
                <a:solidFill>
                  <a:srgbClr val="000000"/>
                </a:solidFill>
                <a:latin typeface="Arial" panose="020B0604020202020204" pitchFamily="34" charset="0"/>
              </a:rPr>
              <a:t>L</a:t>
            </a:r>
            <a:r>
              <a:rPr lang="es-ES" sz="2800" b="1" dirty="0" smtClean="0">
                <a:solidFill>
                  <a:srgbClr val="000000"/>
                </a:solidFill>
                <a:latin typeface="Arial" panose="020B0604020202020204" pitchFamily="34" charset="0"/>
              </a:rPr>
              <a:t>os TND son un grupo de cuadros </a:t>
            </a:r>
            <a:r>
              <a:rPr lang="es-ES" sz="2800" b="1" dirty="0" err="1" smtClean="0">
                <a:solidFill>
                  <a:srgbClr val="000000"/>
                </a:solidFill>
                <a:latin typeface="Arial" panose="020B0604020202020204" pitchFamily="34" charset="0"/>
              </a:rPr>
              <a:t>clinicos</a:t>
            </a:r>
            <a:r>
              <a:rPr lang="es-ES" sz="2800" b="1" dirty="0" smtClean="0">
                <a:solidFill>
                  <a:srgbClr val="000000"/>
                </a:solidFill>
                <a:latin typeface="Arial" panose="020B0604020202020204" pitchFamily="34" charset="0"/>
              </a:rPr>
              <a:t> usualmente </a:t>
            </a:r>
            <a:r>
              <a:rPr lang="es-ES" sz="2800" b="1" dirty="0" err="1" smtClean="0">
                <a:solidFill>
                  <a:srgbClr val="000000"/>
                </a:solidFill>
                <a:latin typeface="Arial" panose="020B0604020202020204" pitchFamily="34" charset="0"/>
              </a:rPr>
              <a:t>cronicos</a:t>
            </a:r>
            <a:r>
              <a:rPr lang="es-ES" sz="2800" b="1" dirty="0" smtClean="0">
                <a:solidFill>
                  <a:srgbClr val="000000"/>
                </a:solidFill>
                <a:latin typeface="Arial" panose="020B0604020202020204" pitchFamily="34" charset="0"/>
              </a:rPr>
              <a:t> que comparten disfunciones comunes y afectan </a:t>
            </a:r>
            <a:r>
              <a:rPr lang="es-ES" sz="2800" b="1" dirty="0" err="1" smtClean="0">
                <a:solidFill>
                  <a:srgbClr val="000000"/>
                </a:solidFill>
                <a:latin typeface="Arial" panose="020B0604020202020204" pitchFamily="34" charset="0"/>
              </a:rPr>
              <a:t>cuali</a:t>
            </a:r>
            <a:r>
              <a:rPr lang="es-ES" sz="2800" b="1" dirty="0" smtClean="0">
                <a:solidFill>
                  <a:srgbClr val="000000"/>
                </a:solidFill>
                <a:latin typeface="Arial" panose="020B0604020202020204" pitchFamily="34" charset="0"/>
              </a:rPr>
              <a:t> y/o cuantitativamente el desarrollo madurativo en 1 o mas de las siguientes </a:t>
            </a:r>
            <a:r>
              <a:rPr lang="es-ES" sz="2800" b="1" dirty="0" err="1" smtClean="0">
                <a:solidFill>
                  <a:srgbClr val="000000"/>
                </a:solidFill>
                <a:latin typeface="Arial" panose="020B0604020202020204" pitchFamily="34" charset="0"/>
              </a:rPr>
              <a:t>areas</a:t>
            </a:r>
            <a:r>
              <a:rPr lang="es-ES" sz="2800" b="1" dirty="0" smtClean="0">
                <a:solidFill>
                  <a:srgbClr val="000000"/>
                </a:solidFill>
                <a:latin typeface="Arial" panose="020B0604020202020204" pitchFamily="34" charset="0"/>
              </a:rPr>
              <a:t>: </a:t>
            </a:r>
            <a:r>
              <a:rPr lang="en-US" sz="2800" b="1" dirty="0" smtClean="0">
                <a:solidFill>
                  <a:srgbClr val="000000"/>
                </a:solidFill>
                <a:latin typeface="Arial" panose="020B0604020202020204" pitchFamily="34" charset="0"/>
              </a:rPr>
              <a:t>motor </a:t>
            </a:r>
            <a:r>
              <a:rPr lang="en-US" sz="2800" b="1" dirty="0" err="1" smtClean="0">
                <a:solidFill>
                  <a:srgbClr val="000000"/>
                </a:solidFill>
                <a:latin typeface="Arial" panose="020B0604020202020204" pitchFamily="34" charset="0"/>
              </a:rPr>
              <a:t>finoy</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grueso</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lenguaje</a:t>
            </a:r>
            <a:r>
              <a:rPr lang="en-US" sz="2800" b="1" dirty="0" smtClean="0">
                <a:solidFill>
                  <a:srgbClr val="000000"/>
                </a:solidFill>
                <a:latin typeface="Arial" panose="020B0604020202020204" pitchFamily="34" charset="0"/>
              </a:rPr>
              <a:t> y </a:t>
            </a:r>
            <a:r>
              <a:rPr lang="en-US" sz="2800" b="1" dirty="0" err="1" smtClean="0">
                <a:solidFill>
                  <a:srgbClr val="000000"/>
                </a:solidFill>
                <a:latin typeface="Arial" panose="020B0604020202020204" pitchFamily="34" charset="0"/>
              </a:rPr>
              <a:t>habla</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cognicion</a:t>
            </a:r>
            <a:r>
              <a:rPr lang="en-US" sz="2800" b="1" dirty="0" smtClean="0">
                <a:solidFill>
                  <a:srgbClr val="000000"/>
                </a:solidFill>
                <a:latin typeface="Arial" panose="020B0604020202020204" pitchFamily="34" charset="0"/>
              </a:rPr>
              <a:t>, personal-social y </a:t>
            </a:r>
            <a:r>
              <a:rPr lang="es-ES" sz="2800" b="1" dirty="0" smtClean="0">
                <a:solidFill>
                  <a:srgbClr val="000000"/>
                </a:solidFill>
                <a:latin typeface="Arial" panose="020B0604020202020204" pitchFamily="34" charset="0"/>
              </a:rPr>
              <a:t>actividades de la vida diaria .</a:t>
            </a:r>
            <a:endParaRPr lang="es-ES"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50378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57188" y="182009"/>
            <a:ext cx="5157787" cy="3647042"/>
          </a:xfrm>
          <a:prstGeom prst="rect">
            <a:avLst/>
          </a:prstGeom>
        </p:spPr>
      </p:pic>
      <p:pic>
        <p:nvPicPr>
          <p:cNvPr id="3" name="Imagen 2"/>
          <p:cNvPicPr>
            <a:picLocks noChangeAspect="1"/>
          </p:cNvPicPr>
          <p:nvPr/>
        </p:nvPicPr>
        <p:blipFill>
          <a:blip r:embed="rId3"/>
          <a:stretch>
            <a:fillRect/>
          </a:stretch>
        </p:blipFill>
        <p:spPr>
          <a:xfrm>
            <a:off x="6096001" y="1352855"/>
            <a:ext cx="5791199" cy="4952392"/>
          </a:xfrm>
          <a:prstGeom prst="rect">
            <a:avLst/>
          </a:prstGeom>
        </p:spPr>
      </p:pic>
    </p:spTree>
    <p:extLst>
      <p:ext uri="{BB962C8B-B14F-4D97-AF65-F5344CB8AC3E}">
        <p14:creationId xmlns:p14="http://schemas.microsoft.com/office/powerpoint/2010/main" val="1720316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12455" y="860015"/>
            <a:ext cx="3290888" cy="2031325"/>
          </a:xfrm>
          <a:prstGeom prst="rect">
            <a:avLst/>
          </a:prstGeom>
        </p:spPr>
        <p:txBody>
          <a:bodyPr wrap="square">
            <a:spAutoFit/>
          </a:bodyPr>
          <a:lstStyle/>
          <a:p>
            <a:r>
              <a:rPr lang="en-US" b="1" i="1" dirty="0">
                <a:latin typeface="WarnockPro-It"/>
              </a:rPr>
              <a:t>TND </a:t>
            </a:r>
            <a:r>
              <a:rPr lang="en-US" b="1" i="1" dirty="0" err="1">
                <a:latin typeface="WarnockPro-It"/>
              </a:rPr>
              <a:t>sindrómicos</a:t>
            </a:r>
            <a:r>
              <a:rPr lang="en-US" b="1" i="1" dirty="0" smtClean="0">
                <a:latin typeface="WarnockPro-It"/>
              </a:rPr>
              <a:t>.</a:t>
            </a:r>
          </a:p>
          <a:p>
            <a:r>
              <a:rPr lang="es-ES" dirty="0" smtClean="0">
                <a:latin typeface="WarnockPro-Regular"/>
              </a:rPr>
              <a:t>Muchos de ellos ya se ha </a:t>
            </a:r>
            <a:r>
              <a:rPr lang="es-ES" dirty="0">
                <a:latin typeface="WarnockPro-Regular"/>
              </a:rPr>
              <a:t>identificado la </a:t>
            </a:r>
            <a:r>
              <a:rPr lang="es-ES" dirty="0" smtClean="0">
                <a:latin typeface="WarnockPro-Regular"/>
              </a:rPr>
              <a:t>región genética </a:t>
            </a:r>
            <a:r>
              <a:rPr lang="es-ES" dirty="0">
                <a:latin typeface="WarnockPro-Regular"/>
              </a:rPr>
              <a:t>responsable. Por ejemplo, en el </a:t>
            </a:r>
            <a:r>
              <a:rPr lang="es-ES" dirty="0" smtClean="0">
                <a:latin typeface="WarnockPro-Regular"/>
              </a:rPr>
              <a:t>síndrome de </a:t>
            </a:r>
            <a:r>
              <a:rPr lang="es-ES" dirty="0">
                <a:latin typeface="WarnockPro-Regular"/>
              </a:rPr>
              <a:t>Williams –</a:t>
            </a:r>
            <a:r>
              <a:rPr lang="es-ES" dirty="0" err="1">
                <a:latin typeface="WarnockPro-Regular"/>
              </a:rPr>
              <a:t>deleción</a:t>
            </a:r>
            <a:r>
              <a:rPr lang="es-ES" dirty="0">
                <a:latin typeface="WarnockPro-Regular"/>
              </a:rPr>
              <a:t> de unos 25 genes </a:t>
            </a:r>
            <a:r>
              <a:rPr lang="es-ES" dirty="0" smtClean="0">
                <a:latin typeface="WarnockPro-Regular"/>
              </a:rPr>
              <a:t>en el </a:t>
            </a:r>
            <a:r>
              <a:rPr lang="es-ES" dirty="0">
                <a:latin typeface="WarnockPro-Regular"/>
              </a:rPr>
              <a:t>cromosoma 7</a:t>
            </a:r>
            <a:r>
              <a:rPr lang="es-ES" dirty="0" smtClean="0">
                <a:latin typeface="WarnockPro-Regular"/>
              </a:rPr>
              <a:t>–</a:t>
            </a:r>
            <a:endParaRPr lang="en-US" dirty="0"/>
          </a:p>
        </p:txBody>
      </p:sp>
      <p:pic>
        <p:nvPicPr>
          <p:cNvPr id="6" name="Imagen 5"/>
          <p:cNvPicPr>
            <a:picLocks noChangeAspect="1"/>
          </p:cNvPicPr>
          <p:nvPr/>
        </p:nvPicPr>
        <p:blipFill>
          <a:blip r:embed="rId2"/>
          <a:stretch>
            <a:fillRect/>
          </a:stretch>
        </p:blipFill>
        <p:spPr>
          <a:xfrm>
            <a:off x="4564855" y="3173086"/>
            <a:ext cx="3138488" cy="2423470"/>
          </a:xfrm>
          <a:prstGeom prst="rect">
            <a:avLst/>
          </a:prstGeom>
        </p:spPr>
      </p:pic>
      <p:sp>
        <p:nvSpPr>
          <p:cNvPr id="7" name="Rectángulo 6"/>
          <p:cNvSpPr/>
          <p:nvPr/>
        </p:nvSpPr>
        <p:spPr>
          <a:xfrm>
            <a:off x="204789" y="3203864"/>
            <a:ext cx="4043361" cy="2646878"/>
          </a:xfrm>
          <a:prstGeom prst="rect">
            <a:avLst/>
          </a:prstGeom>
        </p:spPr>
        <p:txBody>
          <a:bodyPr wrap="square">
            <a:spAutoFit/>
          </a:bodyPr>
          <a:lstStyle/>
          <a:p>
            <a:r>
              <a:rPr lang="es-ES" sz="2000" b="1" i="1" dirty="0" smtClean="0">
                <a:latin typeface="WarnockPro-It"/>
              </a:rPr>
              <a:t>TND </a:t>
            </a:r>
            <a:r>
              <a:rPr lang="es-ES" sz="2000" b="1" i="1" dirty="0">
                <a:latin typeface="WarnockPro-It"/>
              </a:rPr>
              <a:t>vinculados a una causa ambiental conocida.</a:t>
            </a:r>
          </a:p>
          <a:p>
            <a:r>
              <a:rPr lang="es-ES" dirty="0" smtClean="0">
                <a:latin typeface="WarnockPro-Regular"/>
              </a:rPr>
              <a:t>Ejemplo: Espectro </a:t>
            </a:r>
            <a:r>
              <a:rPr lang="es-ES" dirty="0">
                <a:latin typeface="WarnockPro-Regular"/>
              </a:rPr>
              <a:t>de efectos fetales del alcohol.</a:t>
            </a:r>
          </a:p>
          <a:p>
            <a:r>
              <a:rPr lang="es-ES" dirty="0">
                <a:latin typeface="WarnockPro-Regular"/>
              </a:rPr>
              <a:t>De todos modos, aunque existe una </a:t>
            </a:r>
            <a:r>
              <a:rPr lang="es-ES" dirty="0" smtClean="0">
                <a:latin typeface="WarnockPro-Regular"/>
              </a:rPr>
              <a:t>causa ambiental </a:t>
            </a:r>
            <a:r>
              <a:rPr lang="es-ES" dirty="0">
                <a:latin typeface="WarnockPro-Regular"/>
              </a:rPr>
              <a:t>evidente, no se excluye una </a:t>
            </a:r>
            <a:r>
              <a:rPr lang="es-ES" dirty="0" err="1">
                <a:latin typeface="WarnockPro-Regular"/>
              </a:rPr>
              <a:t>multifactorialidad</a:t>
            </a:r>
            <a:endParaRPr lang="es-ES" dirty="0">
              <a:latin typeface="WarnockPro-Regular"/>
            </a:endParaRPr>
          </a:p>
          <a:p>
            <a:r>
              <a:rPr lang="es-ES" dirty="0">
                <a:latin typeface="WarnockPro-Regular"/>
              </a:rPr>
              <a:t>con intervención de efectos genéticos.</a:t>
            </a:r>
            <a:endParaRPr lang="en-US" dirty="0"/>
          </a:p>
        </p:txBody>
      </p:sp>
      <p:pic>
        <p:nvPicPr>
          <p:cNvPr id="8" name="Imagen 7"/>
          <p:cNvPicPr>
            <a:picLocks noChangeAspect="1"/>
          </p:cNvPicPr>
          <p:nvPr/>
        </p:nvPicPr>
        <p:blipFill>
          <a:blip r:embed="rId3"/>
          <a:stretch>
            <a:fillRect/>
          </a:stretch>
        </p:blipFill>
        <p:spPr>
          <a:xfrm>
            <a:off x="9458324" y="375472"/>
            <a:ext cx="2343151" cy="2051870"/>
          </a:xfrm>
          <a:prstGeom prst="rect">
            <a:avLst/>
          </a:prstGeom>
        </p:spPr>
      </p:pic>
      <p:sp>
        <p:nvSpPr>
          <p:cNvPr id="9" name="Rectángulo 8"/>
          <p:cNvSpPr/>
          <p:nvPr/>
        </p:nvSpPr>
        <p:spPr>
          <a:xfrm>
            <a:off x="8020049" y="3173086"/>
            <a:ext cx="3967164" cy="3477875"/>
          </a:xfrm>
          <a:prstGeom prst="rect">
            <a:avLst/>
          </a:prstGeom>
        </p:spPr>
        <p:txBody>
          <a:bodyPr wrap="square">
            <a:spAutoFit/>
          </a:bodyPr>
          <a:lstStyle/>
          <a:p>
            <a:r>
              <a:rPr lang="es-ES" sz="2000" b="1" i="1" dirty="0">
                <a:latin typeface="WarnockPro-It"/>
              </a:rPr>
              <a:t>TND sin una causa específica identificada. </a:t>
            </a:r>
            <a:endParaRPr lang="es-ES" sz="2000" b="1" i="1" dirty="0" smtClean="0">
              <a:latin typeface="WarnockPro-It"/>
            </a:endParaRPr>
          </a:p>
          <a:p>
            <a:r>
              <a:rPr lang="es-ES" dirty="0" smtClean="0">
                <a:latin typeface="WarnockPro-Regular"/>
              </a:rPr>
              <a:t>TND</a:t>
            </a:r>
            <a:r>
              <a:rPr lang="es-ES" dirty="0">
                <a:latin typeface="WarnockPro-Regular"/>
              </a:rPr>
              <a:t>. En él se incluirán: el </a:t>
            </a:r>
            <a:r>
              <a:rPr lang="es-ES" dirty="0" smtClean="0">
                <a:latin typeface="WarnockPro-Regular"/>
              </a:rPr>
              <a:t>trastorno del </a:t>
            </a:r>
            <a:r>
              <a:rPr lang="es-ES" dirty="0">
                <a:latin typeface="WarnockPro-Regular"/>
              </a:rPr>
              <a:t>lenguaje, el trastorno del habla, el </a:t>
            </a:r>
            <a:r>
              <a:rPr lang="es-ES" dirty="0" smtClean="0">
                <a:latin typeface="WarnockPro-Regular"/>
              </a:rPr>
              <a:t>trastorno de </a:t>
            </a:r>
            <a:r>
              <a:rPr lang="es-ES" dirty="0">
                <a:latin typeface="WarnockPro-Regular"/>
              </a:rPr>
              <a:t>la comunicación social, el trastorno </a:t>
            </a:r>
            <a:r>
              <a:rPr lang="es-ES" dirty="0" smtClean="0">
                <a:latin typeface="WarnockPro-Regular"/>
              </a:rPr>
              <a:t>específico del </a:t>
            </a:r>
            <a:r>
              <a:rPr lang="es-ES" dirty="0">
                <a:latin typeface="WarnockPro-Regular"/>
              </a:rPr>
              <a:t>aprendizaje, el TDAH, el trastorno del </a:t>
            </a:r>
            <a:r>
              <a:rPr lang="es-ES" dirty="0" smtClean="0">
                <a:latin typeface="WarnockPro-Regular"/>
              </a:rPr>
              <a:t>espectro autista </a:t>
            </a:r>
            <a:r>
              <a:rPr lang="es-ES" dirty="0">
                <a:latin typeface="WarnockPro-Regular"/>
              </a:rPr>
              <a:t>(TEA), el trastorno del desarrollo</a:t>
            </a:r>
          </a:p>
          <a:p>
            <a:r>
              <a:rPr lang="es-ES" dirty="0">
                <a:latin typeface="WarnockPro-Regular"/>
              </a:rPr>
              <a:t>de la comunicación, el trastorno de </a:t>
            </a:r>
            <a:r>
              <a:rPr lang="es-ES" dirty="0" smtClean="0">
                <a:latin typeface="WarnockPro-Regular"/>
              </a:rPr>
              <a:t>movimientos estereotipados </a:t>
            </a:r>
            <a:r>
              <a:rPr lang="es-ES" dirty="0">
                <a:latin typeface="WarnockPro-Regular"/>
              </a:rPr>
              <a:t>y los diversos trastornos </a:t>
            </a:r>
            <a:r>
              <a:rPr lang="es-ES" dirty="0" smtClean="0">
                <a:latin typeface="WarnockPro-Regular"/>
              </a:rPr>
              <a:t>de tics</a:t>
            </a:r>
            <a:endParaRPr lang="en-US" dirty="0"/>
          </a:p>
        </p:txBody>
      </p:sp>
      <p:sp>
        <p:nvSpPr>
          <p:cNvPr id="3" name="Rectángulo 2"/>
          <p:cNvSpPr/>
          <p:nvPr/>
        </p:nvSpPr>
        <p:spPr>
          <a:xfrm>
            <a:off x="9335122" y="2027232"/>
            <a:ext cx="1751978" cy="400110"/>
          </a:xfrm>
          <a:prstGeom prst="rect">
            <a:avLst/>
          </a:prstGeom>
        </p:spPr>
        <p:txBody>
          <a:bodyPr wrap="square">
            <a:spAutoFit/>
          </a:bodyPr>
          <a:lstStyle/>
          <a:p>
            <a:r>
              <a:rPr lang="en-US" sz="2000" b="1" i="1" dirty="0" err="1" smtClean="0">
                <a:latin typeface="WarnockPro-It"/>
              </a:rPr>
              <a:t>Epigenetica</a:t>
            </a:r>
            <a:endParaRPr lang="en-US" sz="2000" b="1" i="1" dirty="0">
              <a:latin typeface="WarnockPro-It"/>
            </a:endParaRPr>
          </a:p>
        </p:txBody>
      </p:sp>
      <p:sp>
        <p:nvSpPr>
          <p:cNvPr id="10" name="Rectángulo 9"/>
          <p:cNvSpPr/>
          <p:nvPr/>
        </p:nvSpPr>
        <p:spPr>
          <a:xfrm>
            <a:off x="1702867" y="116604"/>
            <a:ext cx="8135560" cy="461665"/>
          </a:xfrm>
          <a:prstGeom prst="rect">
            <a:avLst/>
          </a:prstGeom>
        </p:spPr>
        <p:txBody>
          <a:bodyPr wrap="none">
            <a:spAutoFit/>
          </a:bodyPr>
          <a:lstStyle/>
          <a:p>
            <a:r>
              <a:rPr lang="es-ES" sz="2400" b="1" dirty="0">
                <a:latin typeface="Taz-ExtraBold"/>
              </a:rPr>
              <a:t>Bases genéticas de los trastornos del </a:t>
            </a:r>
            <a:r>
              <a:rPr lang="es-ES" sz="2400" b="1" dirty="0" err="1">
                <a:latin typeface="Taz-ExtraBold"/>
              </a:rPr>
              <a:t>neurodesarrollo</a:t>
            </a:r>
            <a:endParaRPr lang="en-US" sz="2400" dirty="0"/>
          </a:p>
        </p:txBody>
      </p:sp>
      <p:sp>
        <p:nvSpPr>
          <p:cNvPr id="4" name="Rectángulo 3"/>
          <p:cNvSpPr/>
          <p:nvPr/>
        </p:nvSpPr>
        <p:spPr>
          <a:xfrm>
            <a:off x="2047875" y="6004630"/>
            <a:ext cx="6096000" cy="646331"/>
          </a:xfrm>
          <a:prstGeom prst="rect">
            <a:avLst/>
          </a:prstGeom>
        </p:spPr>
        <p:txBody>
          <a:bodyPr>
            <a:spAutoFit/>
          </a:bodyPr>
          <a:lstStyle/>
          <a:p>
            <a:pPr algn="ctr"/>
            <a:r>
              <a:rPr lang="en-US" dirty="0" err="1">
                <a:solidFill>
                  <a:srgbClr val="C00000"/>
                </a:solidFill>
                <a:latin typeface="WarnockPro-Regular"/>
              </a:rPr>
              <a:t>Es</a:t>
            </a:r>
            <a:r>
              <a:rPr lang="en-US" dirty="0">
                <a:solidFill>
                  <a:srgbClr val="C00000"/>
                </a:solidFill>
                <a:latin typeface="WarnockPro-Regular"/>
              </a:rPr>
              <a:t> </a:t>
            </a:r>
            <a:r>
              <a:rPr lang="es-ES" dirty="0">
                <a:solidFill>
                  <a:srgbClr val="C00000"/>
                </a:solidFill>
                <a:latin typeface="WarnockPro-Regular"/>
              </a:rPr>
              <a:t>posible identificar tres grupos de TND con claras </a:t>
            </a:r>
            <a:r>
              <a:rPr lang="en-US" dirty="0" err="1">
                <a:solidFill>
                  <a:srgbClr val="C00000"/>
                </a:solidFill>
                <a:latin typeface="WarnockPro-Regular"/>
              </a:rPr>
              <a:t>interconexiones</a:t>
            </a:r>
            <a:r>
              <a:rPr lang="en-US" dirty="0">
                <a:solidFill>
                  <a:srgbClr val="C00000"/>
                </a:solidFill>
                <a:latin typeface="WarnockPro-Regular"/>
              </a:rPr>
              <a:t> entre </a:t>
            </a:r>
            <a:r>
              <a:rPr lang="en-US" dirty="0" err="1">
                <a:solidFill>
                  <a:srgbClr val="C00000"/>
                </a:solidFill>
                <a:latin typeface="WarnockPro-Regular"/>
              </a:rPr>
              <a:t>ellos</a:t>
            </a:r>
            <a:r>
              <a:rPr lang="en-US" dirty="0">
                <a:solidFill>
                  <a:srgbClr val="C00000"/>
                </a:solidFill>
                <a:latin typeface="WarnockPro-Regular"/>
              </a:rPr>
              <a:t>:</a:t>
            </a:r>
            <a:endParaRPr lang="en-US" dirty="0">
              <a:solidFill>
                <a:srgbClr val="C00000"/>
              </a:solidFill>
            </a:endParaRPr>
          </a:p>
        </p:txBody>
      </p:sp>
      <p:pic>
        <p:nvPicPr>
          <p:cNvPr id="11" name="Imagen 10"/>
          <p:cNvPicPr>
            <a:picLocks noChangeAspect="1"/>
          </p:cNvPicPr>
          <p:nvPr/>
        </p:nvPicPr>
        <p:blipFill>
          <a:blip r:embed="rId4"/>
          <a:stretch>
            <a:fillRect/>
          </a:stretch>
        </p:blipFill>
        <p:spPr>
          <a:xfrm>
            <a:off x="683419" y="678836"/>
            <a:ext cx="3086100" cy="2464079"/>
          </a:xfrm>
          <a:prstGeom prst="rect">
            <a:avLst/>
          </a:prstGeom>
        </p:spPr>
      </p:pic>
    </p:spTree>
    <p:extLst>
      <p:ext uri="{BB962C8B-B14F-4D97-AF65-F5344CB8AC3E}">
        <p14:creationId xmlns:p14="http://schemas.microsoft.com/office/powerpoint/2010/main" val="63962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7163" y="387461"/>
            <a:ext cx="8911687" cy="1280890"/>
          </a:xfrm>
        </p:spPr>
        <p:txBody>
          <a:bodyPr/>
          <a:lstStyle/>
          <a:p>
            <a:r>
              <a:rPr lang="es-ES" b="1" dirty="0" smtClean="0">
                <a:solidFill>
                  <a:srgbClr val="006600"/>
                </a:solidFill>
              </a:rPr>
              <a:t>OTROS FACTORES QUE CAUSAN TND</a:t>
            </a:r>
            <a:endParaRPr lang="en-US" b="1" dirty="0">
              <a:solidFill>
                <a:srgbClr val="006600"/>
              </a:solidFill>
            </a:endParaRPr>
          </a:p>
        </p:txBody>
      </p:sp>
      <p:sp>
        <p:nvSpPr>
          <p:cNvPr id="4" name="Rectángulo 3"/>
          <p:cNvSpPr/>
          <p:nvPr/>
        </p:nvSpPr>
        <p:spPr>
          <a:xfrm>
            <a:off x="1681163" y="1346099"/>
            <a:ext cx="6096000" cy="2446824"/>
          </a:xfrm>
          <a:prstGeom prst="rect">
            <a:avLst/>
          </a:prstGeom>
        </p:spPr>
        <p:txBody>
          <a:bodyPr>
            <a:spAutoFit/>
          </a:bodyPr>
          <a:lstStyle/>
          <a:p>
            <a:endParaRPr lang="en-US" sz="900" dirty="0">
              <a:solidFill>
                <a:srgbClr val="000000"/>
              </a:solidFill>
              <a:latin typeface="Tahoma" panose="020B0604030504040204" pitchFamily="34" charset="0"/>
            </a:endParaRPr>
          </a:p>
          <a:p>
            <a:r>
              <a:rPr lang="es-ES" dirty="0">
                <a:solidFill>
                  <a:srgbClr val="000000"/>
                </a:solidFill>
                <a:latin typeface="Tahoma" panose="020B0604030504040204" pitchFamily="34" charset="0"/>
              </a:rPr>
              <a:t>Existen diversos factores ambientales que pueden afectar los procesos del desarrollo cerebral, pero uno de los más relevantes es el producido por el estrés ambiental que impacta fuertemente la biología del cerebro, principalmente a través de su influencia en el funcionamiento hormonal del organismo, ya que produce la activación de la glándula suprarrenal, que secreta las hormonas </a:t>
            </a:r>
            <a:r>
              <a:rPr lang="es-ES" dirty="0" err="1">
                <a:solidFill>
                  <a:srgbClr val="000000"/>
                </a:solidFill>
                <a:latin typeface="Tahoma" panose="020B0604030504040204" pitchFamily="34" charset="0"/>
              </a:rPr>
              <a:t>esteroidales</a:t>
            </a:r>
            <a:r>
              <a:rPr lang="es-ES" dirty="0">
                <a:solidFill>
                  <a:srgbClr val="000000"/>
                </a:solidFill>
                <a:latin typeface="Tahoma" panose="020B0604030504040204" pitchFamily="34" charset="0"/>
              </a:rPr>
              <a:t> corticales, entre ellas, el cortisol. </a:t>
            </a:r>
          </a:p>
        </p:txBody>
      </p:sp>
      <p:sp>
        <p:nvSpPr>
          <p:cNvPr id="5" name="Rectángulo 4"/>
          <p:cNvSpPr/>
          <p:nvPr/>
        </p:nvSpPr>
        <p:spPr>
          <a:xfrm>
            <a:off x="5476875" y="4022318"/>
            <a:ext cx="6096000" cy="2185214"/>
          </a:xfrm>
          <a:prstGeom prst="rect">
            <a:avLst/>
          </a:prstGeom>
        </p:spPr>
        <p:txBody>
          <a:bodyPr>
            <a:spAutoFit/>
          </a:bodyPr>
          <a:lstStyle/>
          <a:p>
            <a:endParaRPr lang="en-US" sz="1000" dirty="0">
              <a:solidFill>
                <a:srgbClr val="000000"/>
              </a:solidFill>
              <a:latin typeface="Tahoma" panose="020B0604030504040204" pitchFamily="34" charset="0"/>
            </a:endParaRPr>
          </a:p>
          <a:p>
            <a:r>
              <a:rPr lang="es-ES" dirty="0">
                <a:solidFill>
                  <a:srgbClr val="000000"/>
                </a:solidFill>
                <a:latin typeface="Tahoma" panose="020B0604030504040204" pitchFamily="34" charset="0"/>
              </a:rPr>
              <a:t>Por lo tanto, el estrés provoca un aumento en los niveles de cortisol en la sangre. Los niveles excesivamente altos y permanentes de cortisol en el cerebro impiden el crecimiento neuronal y la formación de sinapsis en el niño. De allí, al riesgo de déficit cognitivo y socio-emocional, hay un solo paso (Lewis &amp; Thomas, 1990; </a:t>
            </a:r>
            <a:r>
              <a:rPr lang="es-ES" dirty="0" err="1">
                <a:solidFill>
                  <a:srgbClr val="000000"/>
                </a:solidFill>
                <a:latin typeface="Tahoma" panose="020B0604030504040204" pitchFamily="34" charset="0"/>
              </a:rPr>
              <a:t>Larson</a:t>
            </a:r>
            <a:r>
              <a:rPr lang="es-ES" dirty="0">
                <a:solidFill>
                  <a:srgbClr val="000000"/>
                </a:solidFill>
                <a:latin typeface="Tahoma" panose="020B0604030504040204" pitchFamily="34" charset="0"/>
              </a:rPr>
              <a:t>, </a:t>
            </a:r>
            <a:r>
              <a:rPr lang="es-ES" dirty="0" err="1">
                <a:solidFill>
                  <a:srgbClr val="000000"/>
                </a:solidFill>
                <a:latin typeface="Tahoma" panose="020B0604030504040204" pitchFamily="34" charset="0"/>
              </a:rPr>
              <a:t>Gunnar</a:t>
            </a:r>
            <a:r>
              <a:rPr lang="es-ES" dirty="0">
                <a:solidFill>
                  <a:srgbClr val="000000"/>
                </a:solidFill>
                <a:latin typeface="Tahoma" panose="020B0604030504040204" pitchFamily="34" charset="0"/>
              </a:rPr>
              <a:t>, &amp; </a:t>
            </a:r>
            <a:r>
              <a:rPr lang="es-ES" dirty="0" err="1">
                <a:solidFill>
                  <a:srgbClr val="000000"/>
                </a:solidFill>
                <a:latin typeface="Tahoma" panose="020B0604030504040204" pitchFamily="34" charset="0"/>
              </a:rPr>
              <a:t>Hertzgaard</a:t>
            </a:r>
            <a:r>
              <a:rPr lang="es-ES" dirty="0">
                <a:solidFill>
                  <a:srgbClr val="000000"/>
                </a:solidFill>
                <a:latin typeface="Tahoma" panose="020B0604030504040204" pitchFamily="34" charset="0"/>
              </a:rPr>
              <a:t>, 1991).</a:t>
            </a:r>
          </a:p>
        </p:txBody>
      </p:sp>
    </p:spTree>
    <p:extLst>
      <p:ext uri="{BB962C8B-B14F-4D97-AF65-F5344CB8AC3E}">
        <p14:creationId xmlns:p14="http://schemas.microsoft.com/office/powerpoint/2010/main" val="318683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85738"/>
            <a:ext cx="11801475" cy="704850"/>
          </a:xfrm>
        </p:spPr>
        <p:txBody>
          <a:bodyPr>
            <a:normAutofit fontScale="90000"/>
          </a:bodyPr>
          <a:lstStyle/>
          <a:p>
            <a:r>
              <a:rPr lang="es-ES" sz="3600" b="1" dirty="0" smtClean="0">
                <a:solidFill>
                  <a:srgbClr val="002060"/>
                </a:solidFill>
              </a:rPr>
              <a:t>AFECCIONES DE LOS TND EN LA FUNCIONALIDAD DEL SNC</a:t>
            </a:r>
            <a:endParaRPr lang="en-US" sz="3600" b="1" dirty="0">
              <a:solidFill>
                <a:srgbClr val="002060"/>
              </a:solidFill>
            </a:endParaRPr>
          </a:p>
        </p:txBody>
      </p:sp>
      <p:pic>
        <p:nvPicPr>
          <p:cNvPr id="5" name="Imagen 4"/>
          <p:cNvPicPr>
            <a:picLocks noChangeAspect="1"/>
          </p:cNvPicPr>
          <p:nvPr/>
        </p:nvPicPr>
        <p:blipFill>
          <a:blip r:embed="rId2"/>
          <a:stretch>
            <a:fillRect/>
          </a:stretch>
        </p:blipFill>
        <p:spPr>
          <a:xfrm>
            <a:off x="1885950" y="890588"/>
            <a:ext cx="8159248" cy="5767387"/>
          </a:xfrm>
          <a:prstGeom prst="rect">
            <a:avLst/>
          </a:prstGeom>
        </p:spPr>
      </p:pic>
    </p:spTree>
    <p:extLst>
      <p:ext uri="{BB962C8B-B14F-4D97-AF65-F5344CB8AC3E}">
        <p14:creationId xmlns:p14="http://schemas.microsoft.com/office/powerpoint/2010/main" val="308028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35038"/>
          </a:xfrm>
        </p:spPr>
        <p:txBody>
          <a:bodyPr>
            <a:normAutofit/>
          </a:bodyPr>
          <a:lstStyle/>
          <a:p>
            <a:r>
              <a:rPr lang="es-ES" sz="2400" b="1" dirty="0" smtClean="0"/>
              <a:t>A QUE EDAD SE PRESENTAN LOS TND…???</a:t>
            </a:r>
            <a:endParaRPr lang="en-US" sz="2400" b="1" dirty="0"/>
          </a:p>
        </p:txBody>
      </p:sp>
      <p:pic>
        <p:nvPicPr>
          <p:cNvPr id="4" name="Imagen 3"/>
          <p:cNvPicPr>
            <a:picLocks noChangeAspect="1"/>
          </p:cNvPicPr>
          <p:nvPr/>
        </p:nvPicPr>
        <p:blipFill>
          <a:blip r:embed="rId2"/>
          <a:stretch>
            <a:fillRect/>
          </a:stretch>
        </p:blipFill>
        <p:spPr>
          <a:xfrm>
            <a:off x="1014414" y="1185863"/>
            <a:ext cx="9529762" cy="5543549"/>
          </a:xfrm>
          <a:prstGeom prst="rect">
            <a:avLst/>
          </a:prstGeom>
        </p:spPr>
      </p:pic>
    </p:spTree>
    <p:extLst>
      <p:ext uri="{BB962C8B-B14F-4D97-AF65-F5344CB8AC3E}">
        <p14:creationId xmlns:p14="http://schemas.microsoft.com/office/powerpoint/2010/main" val="371778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6815" y="352648"/>
            <a:ext cx="8911687" cy="1280890"/>
          </a:xfrm>
        </p:spPr>
        <p:txBody>
          <a:bodyPr/>
          <a:lstStyle/>
          <a:p>
            <a:pPr algn="ctr"/>
            <a:r>
              <a:rPr lang="es-ES" b="1" dirty="0" smtClean="0">
                <a:solidFill>
                  <a:srgbClr val="C00000"/>
                </a:solidFill>
              </a:rPr>
              <a:t>CLASIFICACION DE LOS TND DSM 5</a:t>
            </a:r>
            <a:endParaRPr lang="en-US" b="1" dirty="0">
              <a:solidFill>
                <a:srgbClr val="C00000"/>
              </a:solidFill>
            </a:endParaRPr>
          </a:p>
        </p:txBody>
      </p:sp>
      <p:pic>
        <p:nvPicPr>
          <p:cNvPr id="7" name="Imagen 6"/>
          <p:cNvPicPr>
            <a:picLocks noChangeAspect="1"/>
          </p:cNvPicPr>
          <p:nvPr/>
        </p:nvPicPr>
        <p:blipFill>
          <a:blip r:embed="rId2"/>
          <a:stretch>
            <a:fillRect/>
          </a:stretch>
        </p:blipFill>
        <p:spPr>
          <a:xfrm>
            <a:off x="485776" y="1209674"/>
            <a:ext cx="11116544" cy="5648326"/>
          </a:xfrm>
          <a:prstGeom prst="rect">
            <a:avLst/>
          </a:prstGeom>
        </p:spPr>
      </p:pic>
    </p:spTree>
    <p:extLst>
      <p:ext uri="{BB962C8B-B14F-4D97-AF65-F5344CB8AC3E}">
        <p14:creationId xmlns:p14="http://schemas.microsoft.com/office/powerpoint/2010/main" val="3072315663"/>
      </p:ext>
    </p:extLst>
  </p:cSld>
  <p:clrMapOvr>
    <a:masterClrMapping/>
  </p:clrMapOvr>
</p:sld>
</file>

<file path=ppt/theme/theme1.xml><?xml version="1.0" encoding="utf-8"?>
<a:theme xmlns:a="http://schemas.openxmlformats.org/drawingml/2006/main" name="Espiral">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1564</TotalTime>
  <Words>1431</Words>
  <Application>Microsoft Office PowerPoint</Application>
  <PresentationFormat>Panorámica</PresentationFormat>
  <Paragraphs>129</Paragraphs>
  <Slides>27</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27</vt:i4>
      </vt:variant>
    </vt:vector>
  </HeadingPairs>
  <TitlesOfParts>
    <vt:vector size="40" baseType="lpstr">
      <vt:lpstr>Arial</vt:lpstr>
      <vt:lpstr>Calibri</vt:lpstr>
      <vt:lpstr>Calibri,Bold</vt:lpstr>
      <vt:lpstr>Century Gothic</vt:lpstr>
      <vt:lpstr>Franklin Gothic Medium</vt:lpstr>
      <vt:lpstr>Tahoma</vt:lpstr>
      <vt:lpstr>Taz-ExtraBold</vt:lpstr>
      <vt:lpstr>Times New Roman</vt:lpstr>
      <vt:lpstr>WarnockPro-It</vt:lpstr>
      <vt:lpstr>WarnockPro-Regular</vt:lpstr>
      <vt:lpstr>Wingdings</vt:lpstr>
      <vt:lpstr>Wingdings 3</vt:lpstr>
      <vt:lpstr>Espiral</vt:lpstr>
      <vt:lpstr>CLASIFICACION DE LOS TRASTORNOS DEL NEURODESARROLLO</vt:lpstr>
      <vt:lpstr>Presentación de PowerPoint</vt:lpstr>
      <vt:lpstr>LA DEFINICION de TND  ENFATIZA TANTO LAS DIFICULTADES  COMO SU CONTEXTO</vt:lpstr>
      <vt:lpstr>Presentación de PowerPoint</vt:lpstr>
      <vt:lpstr>Presentación de PowerPoint</vt:lpstr>
      <vt:lpstr>OTROS FACTORES QUE CAUSAN TND</vt:lpstr>
      <vt:lpstr>AFECCIONES DE LOS TND EN LA FUNCIONALIDAD DEL SNC</vt:lpstr>
      <vt:lpstr>A QUE EDAD SE PRESENTAN LOS TND…???</vt:lpstr>
      <vt:lpstr>CLASIFICACION DE LOS TND DSM 5</vt:lpstr>
      <vt:lpstr>1.- TND – DISCAPACIDAD INTELECTUAL</vt:lpstr>
      <vt:lpstr>2.- TND - Trastornos de la comunicación</vt:lpstr>
      <vt:lpstr>3.- TND - TRASTORNOS DEL ESPECTRO AUTISTA </vt:lpstr>
      <vt:lpstr>4.- TND - TRASTORNOS DÉFICIT DE ATENCIÓN CON HIPERACTIVIDAD </vt:lpstr>
      <vt:lpstr>5.- TND - TRASTORNOS DEL APRENDIZAJE</vt:lpstr>
      <vt:lpstr>6.- TND - TRASTORNOS MOTORES </vt:lpstr>
      <vt:lpstr>7.- OTROS TRASTORNOS DEL DESARROLLO NEUROLOGICO</vt:lpstr>
      <vt:lpstr>CONSIDERACIONES SOBRE CAMBIOS MAS IMPORTANTES SPBRE LOS TRASTORNOS DEL NEURODESARROLLO</vt:lpstr>
      <vt:lpstr>CLASIFICACION POR ORIGEN DE LOS                                                TRASTORNOS DEL NEURODESARROLLO</vt:lpstr>
      <vt:lpstr>Presentación de PowerPoint</vt:lpstr>
      <vt:lpstr>DESAFIOS Y OPORTUNIDADES </vt:lpstr>
      <vt:lpstr>Presentación de PowerPoint</vt:lpstr>
      <vt:lpstr>Presentación de PowerPoint</vt:lpstr>
      <vt:lpstr>Presentación de PowerPoint</vt:lpstr>
      <vt:lpstr>LA DEFINICION ENFATIZALA IMPORTANCIA DE LA TRAYECTORIA </vt:lpstr>
      <vt:lpstr>   </vt:lpstr>
      <vt:lpstr>MODELO CENTRADO EN LA FAMILIA Y EL ENTORNO </vt:lpstr>
      <vt:lpstr>El modelo de intervención centrada en la familia y entornos naturales, plantea un sistema integral y coordinado de prestación de servicios  de AT basado en la evidencia científica que es utilizado en diferentes países.</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sony</dc:creator>
  <cp:lastModifiedBy>sony</cp:lastModifiedBy>
  <cp:revision>79</cp:revision>
  <dcterms:created xsi:type="dcterms:W3CDTF">2020-04-07T20:30:31Z</dcterms:created>
  <dcterms:modified xsi:type="dcterms:W3CDTF">2020-07-01T16:28:55Z</dcterms:modified>
</cp:coreProperties>
</file>