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3" r:id="rId6"/>
    <p:sldId id="260" r:id="rId7"/>
    <p:sldId id="259" r:id="rId8"/>
    <p:sldId id="277" r:id="rId9"/>
    <p:sldId id="263" r:id="rId10"/>
    <p:sldId id="280" r:id="rId11"/>
    <p:sldId id="264" r:id="rId12"/>
    <p:sldId id="297" r:id="rId13"/>
    <p:sldId id="265" r:id="rId14"/>
    <p:sldId id="267" r:id="rId15"/>
    <p:sldId id="274" r:id="rId16"/>
    <p:sldId id="276" r:id="rId17"/>
    <p:sldId id="286" r:id="rId18"/>
    <p:sldId id="268" r:id="rId19"/>
    <p:sldId id="289" r:id="rId20"/>
    <p:sldId id="278" r:id="rId21"/>
    <p:sldId id="287" r:id="rId22"/>
    <p:sldId id="288" r:id="rId23"/>
    <p:sldId id="290" r:id="rId24"/>
    <p:sldId id="291" r:id="rId25"/>
    <p:sldId id="281" r:id="rId26"/>
    <p:sldId id="282" r:id="rId27"/>
    <p:sldId id="271" r:id="rId28"/>
    <p:sldId id="283" r:id="rId29"/>
    <p:sldId id="284" r:id="rId30"/>
    <p:sldId id="269" r:id="rId31"/>
    <p:sldId id="292" r:id="rId32"/>
    <p:sldId id="293" r:id="rId33"/>
    <p:sldId id="294" r:id="rId34"/>
    <p:sldId id="295" r:id="rId35"/>
    <p:sldId id="296" r:id="rId36"/>
    <p:sldId id="270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A4AA1-625C-416C-AC47-727FC63ECBF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CBFC09B8-30E5-471C-9DC0-BB33CA7E2BE6}">
      <dgm:prSet phldrT="[Texto]"/>
      <dgm:spPr/>
      <dgm:t>
        <a:bodyPr/>
        <a:lstStyle/>
        <a:p>
          <a:r>
            <a:rPr lang="es-MX" b="1" dirty="0" smtClean="0"/>
            <a:t>ESTRES</a:t>
          </a:r>
          <a:endParaRPr lang="es-MX" b="1" dirty="0"/>
        </a:p>
      </dgm:t>
    </dgm:pt>
    <dgm:pt modelId="{C4276408-4925-41CD-923A-DEEC244419B5}" type="parTrans" cxnId="{71FD9ED7-F0FA-462B-BC61-54C32E408623}">
      <dgm:prSet/>
      <dgm:spPr/>
      <dgm:t>
        <a:bodyPr/>
        <a:lstStyle/>
        <a:p>
          <a:endParaRPr lang="es-MX"/>
        </a:p>
      </dgm:t>
    </dgm:pt>
    <dgm:pt modelId="{2C489D48-8939-4CA6-A591-7FDCB9B8B498}" type="sibTrans" cxnId="{71FD9ED7-F0FA-462B-BC61-54C32E408623}">
      <dgm:prSet/>
      <dgm:spPr/>
      <dgm:t>
        <a:bodyPr/>
        <a:lstStyle/>
        <a:p>
          <a:endParaRPr lang="es-MX"/>
        </a:p>
      </dgm:t>
    </dgm:pt>
    <dgm:pt modelId="{F1E50A7B-4CE1-44D7-A5C6-346DE3D0E943}">
      <dgm:prSet phldrT="[Texto]"/>
      <dgm:spPr/>
      <dgm:t>
        <a:bodyPr/>
        <a:lstStyle/>
        <a:p>
          <a:r>
            <a:rPr lang="es-MX" b="1" dirty="0" smtClean="0"/>
            <a:t>ANSIEDAD</a:t>
          </a:r>
          <a:endParaRPr lang="es-MX" b="1" dirty="0"/>
        </a:p>
      </dgm:t>
    </dgm:pt>
    <dgm:pt modelId="{5914421E-930A-4094-B6AC-52CF9F87DA07}" type="parTrans" cxnId="{CCC3F6F4-3BE0-4443-B407-BB419049337A}">
      <dgm:prSet/>
      <dgm:spPr/>
      <dgm:t>
        <a:bodyPr/>
        <a:lstStyle/>
        <a:p>
          <a:endParaRPr lang="es-MX"/>
        </a:p>
      </dgm:t>
    </dgm:pt>
    <dgm:pt modelId="{ADA5CD07-207D-4D17-8DBB-B1850C260381}" type="sibTrans" cxnId="{CCC3F6F4-3BE0-4443-B407-BB419049337A}">
      <dgm:prSet/>
      <dgm:spPr/>
      <dgm:t>
        <a:bodyPr/>
        <a:lstStyle/>
        <a:p>
          <a:endParaRPr lang="es-MX"/>
        </a:p>
      </dgm:t>
    </dgm:pt>
    <dgm:pt modelId="{BAB9276D-2AAF-40FA-82D7-CCEA1D7DA6F9}">
      <dgm:prSet phldrT="[Texto]"/>
      <dgm:spPr/>
      <dgm:t>
        <a:bodyPr/>
        <a:lstStyle/>
        <a:p>
          <a:r>
            <a:rPr lang="es-MX" b="1" dirty="0" smtClean="0"/>
            <a:t>DEPRESION</a:t>
          </a:r>
          <a:endParaRPr lang="es-MX" b="1" dirty="0"/>
        </a:p>
      </dgm:t>
    </dgm:pt>
    <dgm:pt modelId="{BF15ED95-DFD1-450D-9646-3F3B573336FF}" type="parTrans" cxnId="{7AD313CE-6767-44C7-9A44-A2DD82A98AA4}">
      <dgm:prSet/>
      <dgm:spPr/>
      <dgm:t>
        <a:bodyPr/>
        <a:lstStyle/>
        <a:p>
          <a:endParaRPr lang="es-MX"/>
        </a:p>
      </dgm:t>
    </dgm:pt>
    <dgm:pt modelId="{B04ED96E-20CB-48F7-ABE4-2762B0AF0109}" type="sibTrans" cxnId="{7AD313CE-6767-44C7-9A44-A2DD82A98AA4}">
      <dgm:prSet/>
      <dgm:spPr/>
      <dgm:t>
        <a:bodyPr/>
        <a:lstStyle/>
        <a:p>
          <a:endParaRPr lang="es-MX"/>
        </a:p>
      </dgm:t>
    </dgm:pt>
    <dgm:pt modelId="{87227F52-C3E2-4F18-BDDA-58AFF795681E}" type="pres">
      <dgm:prSet presAssocID="{887A4AA1-625C-416C-AC47-727FC63ECBF2}" presName="linearFlow" presStyleCnt="0">
        <dgm:presLayoutVars>
          <dgm:resizeHandles val="exact"/>
        </dgm:presLayoutVars>
      </dgm:prSet>
      <dgm:spPr/>
    </dgm:pt>
    <dgm:pt modelId="{DF37B6EF-D11E-457C-8901-EC92C3979A9A}" type="pres">
      <dgm:prSet presAssocID="{CBFC09B8-30E5-471C-9DC0-BB33CA7E2B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4866C5-D271-4101-B386-3B36112AC54A}" type="pres">
      <dgm:prSet presAssocID="{2C489D48-8939-4CA6-A591-7FDCB9B8B498}" presName="sibTrans" presStyleLbl="sibTrans2D1" presStyleIdx="0" presStyleCnt="2"/>
      <dgm:spPr/>
    </dgm:pt>
    <dgm:pt modelId="{8102DF51-B23A-4380-B277-789D052721B2}" type="pres">
      <dgm:prSet presAssocID="{2C489D48-8939-4CA6-A591-7FDCB9B8B498}" presName="connectorText" presStyleLbl="sibTrans2D1" presStyleIdx="0" presStyleCnt="2"/>
      <dgm:spPr/>
    </dgm:pt>
    <dgm:pt modelId="{225C12F9-1C92-493D-9E90-A6841DA649FE}" type="pres">
      <dgm:prSet presAssocID="{F1E50A7B-4CE1-44D7-A5C6-346DE3D0E943}" presName="node" presStyleLbl="node1" presStyleIdx="1" presStyleCnt="3">
        <dgm:presLayoutVars>
          <dgm:bulletEnabled val="1"/>
        </dgm:presLayoutVars>
      </dgm:prSet>
      <dgm:spPr/>
    </dgm:pt>
    <dgm:pt modelId="{DC664E25-8883-4940-8EDB-1A671C0656AB}" type="pres">
      <dgm:prSet presAssocID="{ADA5CD07-207D-4D17-8DBB-B1850C260381}" presName="sibTrans" presStyleLbl="sibTrans2D1" presStyleIdx="1" presStyleCnt="2"/>
      <dgm:spPr/>
    </dgm:pt>
    <dgm:pt modelId="{9DCE5000-D609-41E7-9EE5-317E4AF1B5AB}" type="pres">
      <dgm:prSet presAssocID="{ADA5CD07-207D-4D17-8DBB-B1850C260381}" presName="connectorText" presStyleLbl="sibTrans2D1" presStyleIdx="1" presStyleCnt="2"/>
      <dgm:spPr/>
    </dgm:pt>
    <dgm:pt modelId="{D562F325-3298-4107-913A-D9D67068FF1F}" type="pres">
      <dgm:prSet presAssocID="{BAB9276D-2AAF-40FA-82D7-CCEA1D7DA6F9}" presName="node" presStyleLbl="node1" presStyleIdx="2" presStyleCnt="3">
        <dgm:presLayoutVars>
          <dgm:bulletEnabled val="1"/>
        </dgm:presLayoutVars>
      </dgm:prSet>
      <dgm:spPr/>
    </dgm:pt>
  </dgm:ptLst>
  <dgm:cxnLst>
    <dgm:cxn modelId="{B3A0E3AE-1D0C-4FCA-A851-26D3B52241FA}" type="presOf" srcId="{CBFC09B8-30E5-471C-9DC0-BB33CA7E2BE6}" destId="{DF37B6EF-D11E-457C-8901-EC92C3979A9A}" srcOrd="0" destOrd="0" presId="urn:microsoft.com/office/officeart/2005/8/layout/process2"/>
    <dgm:cxn modelId="{71FD9ED7-F0FA-462B-BC61-54C32E408623}" srcId="{887A4AA1-625C-416C-AC47-727FC63ECBF2}" destId="{CBFC09B8-30E5-471C-9DC0-BB33CA7E2BE6}" srcOrd="0" destOrd="0" parTransId="{C4276408-4925-41CD-923A-DEEC244419B5}" sibTransId="{2C489D48-8939-4CA6-A591-7FDCB9B8B498}"/>
    <dgm:cxn modelId="{8A83715C-31AE-4891-A190-01527F1AFDAD}" type="presOf" srcId="{ADA5CD07-207D-4D17-8DBB-B1850C260381}" destId="{DC664E25-8883-4940-8EDB-1A671C0656AB}" srcOrd="0" destOrd="0" presId="urn:microsoft.com/office/officeart/2005/8/layout/process2"/>
    <dgm:cxn modelId="{B120BD88-F647-48B7-8268-A946215F2C2F}" type="presOf" srcId="{2C489D48-8939-4CA6-A591-7FDCB9B8B498}" destId="{8102DF51-B23A-4380-B277-789D052721B2}" srcOrd="1" destOrd="0" presId="urn:microsoft.com/office/officeart/2005/8/layout/process2"/>
    <dgm:cxn modelId="{BADB64B9-143E-4786-A701-8A4B516E4D98}" type="presOf" srcId="{887A4AA1-625C-416C-AC47-727FC63ECBF2}" destId="{87227F52-C3E2-4F18-BDDA-58AFF795681E}" srcOrd="0" destOrd="0" presId="urn:microsoft.com/office/officeart/2005/8/layout/process2"/>
    <dgm:cxn modelId="{CCC3F6F4-3BE0-4443-B407-BB419049337A}" srcId="{887A4AA1-625C-416C-AC47-727FC63ECBF2}" destId="{F1E50A7B-4CE1-44D7-A5C6-346DE3D0E943}" srcOrd="1" destOrd="0" parTransId="{5914421E-930A-4094-B6AC-52CF9F87DA07}" sibTransId="{ADA5CD07-207D-4D17-8DBB-B1850C260381}"/>
    <dgm:cxn modelId="{19536431-E827-453A-BB61-2CEB5712478C}" type="presOf" srcId="{BAB9276D-2AAF-40FA-82D7-CCEA1D7DA6F9}" destId="{D562F325-3298-4107-913A-D9D67068FF1F}" srcOrd="0" destOrd="0" presId="urn:microsoft.com/office/officeart/2005/8/layout/process2"/>
    <dgm:cxn modelId="{7BE4823B-8D25-4AD8-8413-38F40F0C219B}" type="presOf" srcId="{ADA5CD07-207D-4D17-8DBB-B1850C260381}" destId="{9DCE5000-D609-41E7-9EE5-317E4AF1B5AB}" srcOrd="1" destOrd="0" presId="urn:microsoft.com/office/officeart/2005/8/layout/process2"/>
    <dgm:cxn modelId="{71322DB8-F152-4073-9076-7035C1977652}" type="presOf" srcId="{2C489D48-8939-4CA6-A591-7FDCB9B8B498}" destId="{674866C5-D271-4101-B386-3B36112AC54A}" srcOrd="0" destOrd="0" presId="urn:microsoft.com/office/officeart/2005/8/layout/process2"/>
    <dgm:cxn modelId="{7AD313CE-6767-44C7-9A44-A2DD82A98AA4}" srcId="{887A4AA1-625C-416C-AC47-727FC63ECBF2}" destId="{BAB9276D-2AAF-40FA-82D7-CCEA1D7DA6F9}" srcOrd="2" destOrd="0" parTransId="{BF15ED95-DFD1-450D-9646-3F3B573336FF}" sibTransId="{B04ED96E-20CB-48F7-ABE4-2762B0AF0109}"/>
    <dgm:cxn modelId="{21A617F7-277D-4346-821D-D59CC8DB0453}" type="presOf" srcId="{F1E50A7B-4CE1-44D7-A5C6-346DE3D0E943}" destId="{225C12F9-1C92-493D-9E90-A6841DA649FE}" srcOrd="0" destOrd="0" presId="urn:microsoft.com/office/officeart/2005/8/layout/process2"/>
    <dgm:cxn modelId="{85DD9D0D-D665-4AF4-9D91-5F34EEF8A20D}" type="presParOf" srcId="{87227F52-C3E2-4F18-BDDA-58AFF795681E}" destId="{DF37B6EF-D11E-457C-8901-EC92C3979A9A}" srcOrd="0" destOrd="0" presId="urn:microsoft.com/office/officeart/2005/8/layout/process2"/>
    <dgm:cxn modelId="{A28E3036-FAC4-47D9-9B01-24FCBBA67732}" type="presParOf" srcId="{87227F52-C3E2-4F18-BDDA-58AFF795681E}" destId="{674866C5-D271-4101-B386-3B36112AC54A}" srcOrd="1" destOrd="0" presId="urn:microsoft.com/office/officeart/2005/8/layout/process2"/>
    <dgm:cxn modelId="{CA602423-858A-465E-9F58-57A669643CB7}" type="presParOf" srcId="{674866C5-D271-4101-B386-3B36112AC54A}" destId="{8102DF51-B23A-4380-B277-789D052721B2}" srcOrd="0" destOrd="0" presId="urn:microsoft.com/office/officeart/2005/8/layout/process2"/>
    <dgm:cxn modelId="{AAD2DBF1-AB24-40DC-A4BF-B28382B96881}" type="presParOf" srcId="{87227F52-C3E2-4F18-BDDA-58AFF795681E}" destId="{225C12F9-1C92-493D-9E90-A6841DA649FE}" srcOrd="2" destOrd="0" presId="urn:microsoft.com/office/officeart/2005/8/layout/process2"/>
    <dgm:cxn modelId="{DC8165F7-AF50-4FA3-B081-50923F0A3094}" type="presParOf" srcId="{87227F52-C3E2-4F18-BDDA-58AFF795681E}" destId="{DC664E25-8883-4940-8EDB-1A671C0656AB}" srcOrd="3" destOrd="0" presId="urn:microsoft.com/office/officeart/2005/8/layout/process2"/>
    <dgm:cxn modelId="{3C96F4F6-7A18-4D2F-8FF0-673EC53A5039}" type="presParOf" srcId="{DC664E25-8883-4940-8EDB-1A671C0656AB}" destId="{9DCE5000-D609-41E7-9EE5-317E4AF1B5AB}" srcOrd="0" destOrd="0" presId="urn:microsoft.com/office/officeart/2005/8/layout/process2"/>
    <dgm:cxn modelId="{5F445B48-BD0E-4E46-8934-683A89229F25}" type="presParOf" srcId="{87227F52-C3E2-4F18-BDDA-58AFF795681E}" destId="{D562F325-3298-4107-913A-D9D67068FF1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7B6EF-D11E-457C-8901-EC92C3979A9A}">
      <dsp:nvSpPr>
        <dsp:cNvPr id="0" name=""/>
        <dsp:cNvSpPr/>
      </dsp:nvSpPr>
      <dsp:spPr>
        <a:xfrm>
          <a:off x="2331362" y="0"/>
          <a:ext cx="2180987" cy="1211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ESTRES</a:t>
          </a:r>
          <a:endParaRPr lang="es-MX" sz="2800" b="1" kern="1200" dirty="0"/>
        </a:p>
      </dsp:txBody>
      <dsp:txXfrm>
        <a:off x="2366850" y="35488"/>
        <a:ext cx="2110011" cy="1140683"/>
      </dsp:txXfrm>
    </dsp:sp>
    <dsp:sp modelId="{674866C5-D271-4101-B386-3B36112AC54A}">
      <dsp:nvSpPr>
        <dsp:cNvPr id="0" name=""/>
        <dsp:cNvSpPr/>
      </dsp:nvSpPr>
      <dsp:spPr>
        <a:xfrm rot="5400000">
          <a:off x="3194669" y="1241950"/>
          <a:ext cx="454372" cy="545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 rot="-5400000">
        <a:off x="3258281" y="1287387"/>
        <a:ext cx="327148" cy="318060"/>
      </dsp:txXfrm>
    </dsp:sp>
    <dsp:sp modelId="{225C12F9-1C92-493D-9E90-A6841DA649FE}">
      <dsp:nvSpPr>
        <dsp:cNvPr id="0" name=""/>
        <dsp:cNvSpPr/>
      </dsp:nvSpPr>
      <dsp:spPr>
        <a:xfrm>
          <a:off x="2331362" y="1817489"/>
          <a:ext cx="2180987" cy="1211659"/>
        </a:xfrm>
        <a:prstGeom prst="roundRect">
          <a:avLst>
            <a:gd name="adj" fmla="val 1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ANSIEDAD</a:t>
          </a:r>
          <a:endParaRPr lang="es-MX" sz="2800" b="1" kern="1200" dirty="0"/>
        </a:p>
      </dsp:txBody>
      <dsp:txXfrm>
        <a:off x="2366850" y="1852977"/>
        <a:ext cx="2110011" cy="1140683"/>
      </dsp:txXfrm>
    </dsp:sp>
    <dsp:sp modelId="{DC664E25-8883-4940-8EDB-1A671C0656AB}">
      <dsp:nvSpPr>
        <dsp:cNvPr id="0" name=""/>
        <dsp:cNvSpPr/>
      </dsp:nvSpPr>
      <dsp:spPr>
        <a:xfrm rot="5400000">
          <a:off x="3194669" y="3059440"/>
          <a:ext cx="454372" cy="545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 rot="-5400000">
        <a:off x="3258281" y="3104877"/>
        <a:ext cx="327148" cy="318060"/>
      </dsp:txXfrm>
    </dsp:sp>
    <dsp:sp modelId="{D562F325-3298-4107-913A-D9D67068FF1F}">
      <dsp:nvSpPr>
        <dsp:cNvPr id="0" name=""/>
        <dsp:cNvSpPr/>
      </dsp:nvSpPr>
      <dsp:spPr>
        <a:xfrm>
          <a:off x="2331362" y="3634978"/>
          <a:ext cx="2180987" cy="1211659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DEPRESION</a:t>
          </a:r>
          <a:endParaRPr lang="es-MX" sz="2800" b="1" kern="1200" dirty="0"/>
        </a:p>
      </dsp:txBody>
      <dsp:txXfrm>
        <a:off x="2366850" y="3670466"/>
        <a:ext cx="2110011" cy="114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58B8A0-1793-451A-A512-697C68D68729}" type="datetimeFigureOut">
              <a:rPr lang="es-MX" smtClean="0"/>
              <a:t>30/01/2020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DC4534-4C49-46CB-AFA7-2C7CAB86131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mbarazo.net/molestias-en-el-embaraz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dos.usal.es/bitstream/handle/10366/133218/TG_Elia_MariaFontana_Estresgestacional.pdf;jsessionid=E186CD2ECC054A6FC295E1497A381D27?sequence=1" TargetMode="External"/><Relationship Id="rId2" Type="http://schemas.openxmlformats.org/officeDocument/2006/relationships/hyperlink" Target="http://www.policlinicarampa.sld.cu/publico/estress_embaraz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sicologiaymente.com/neurociencias/adrenalina-hormona-acti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600" dirty="0" smtClean="0">
                <a:solidFill>
                  <a:srgbClr val="00B0F0"/>
                </a:solidFill>
                <a:latin typeface="Rockwell Extra Bold" pitchFamily="18" charset="0"/>
              </a:rPr>
              <a:t>Salud física y mental durante el embarazo</a:t>
            </a:r>
            <a:r>
              <a:rPr lang="es-MX" dirty="0" smtClean="0">
                <a:solidFill>
                  <a:srgbClr val="FFFF00"/>
                </a:solidFill>
              </a:rPr>
              <a:t>		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5076056" y="3283634"/>
            <a:ext cx="3742042" cy="1920240"/>
          </a:xfrm>
        </p:spPr>
        <p:txBody>
          <a:bodyPr>
            <a:normAutofit/>
          </a:bodyPr>
          <a:lstStyle/>
          <a:p>
            <a:endParaRPr lang="es-MX" sz="2400" dirty="0" smtClean="0"/>
          </a:p>
          <a:p>
            <a:pPr algn="ctr"/>
            <a:r>
              <a:rPr lang="es-MX" sz="2400" b="1" dirty="0" smtClean="0">
                <a:latin typeface="Adobe Gothic Std B" pitchFamily="34" charset="-128"/>
                <a:ea typeface="Adobe Gothic Std B" pitchFamily="34" charset="-128"/>
              </a:rPr>
              <a:t>Lic. Georgette Camacho</a:t>
            </a:r>
            <a:endParaRPr lang="es-MX" sz="2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073012" cy="4044182"/>
          </a:xfrm>
        </p:spPr>
      </p:sp>
      <p:pic>
        <p:nvPicPr>
          <p:cNvPr id="1028" name="Picture 4" descr="Resultado de imagen para comunicacion materno f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012">
            <a:off x="737405" y="1598251"/>
            <a:ext cx="3841813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QUE ES EL ESTRÉS?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r>
              <a:rPr lang="es-MX" dirty="0"/>
              <a:t>El estrés es una respuesta adaptativa que prepara a nuestro cuerpo para llevar a cabo una respuesta de lucha o huida ante un estímulo peligroso o amenazante. </a:t>
            </a:r>
          </a:p>
          <a:p>
            <a:r>
              <a:rPr lang="es-MX" dirty="0" smtClean="0"/>
              <a:t>Si este es crónico puede causar </a:t>
            </a:r>
            <a:r>
              <a:rPr lang="es-MX" dirty="0"/>
              <a:t>serios problemas para la salud física y mental.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4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/>
              <a:t>Sintomas</a:t>
            </a:r>
            <a:r>
              <a:rPr lang="es-MX" dirty="0" smtClean="0"/>
              <a:t> de EL </a:t>
            </a:r>
            <a:r>
              <a:rPr lang="es-MX" dirty="0" smtClean="0"/>
              <a:t>ESTRES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Sensación </a:t>
            </a:r>
            <a:r>
              <a:rPr lang="es-MX" dirty="0"/>
              <a:t>de fatiga, cansancio y agotamiento.</a:t>
            </a:r>
          </a:p>
          <a:p>
            <a:r>
              <a:rPr lang="es-MX" dirty="0"/>
              <a:t>Problemas de memoria, concentración y aprendizaje.</a:t>
            </a:r>
          </a:p>
          <a:p>
            <a:r>
              <a:rPr lang="es-MX" dirty="0"/>
              <a:t>Predominio de la irritabilidad, la ira y agresividad.</a:t>
            </a:r>
          </a:p>
          <a:p>
            <a:r>
              <a:rPr lang="es-MX" dirty="0"/>
              <a:t>Dolor físico (por ejemplo, de cabeza o estómago)</a:t>
            </a:r>
          </a:p>
          <a:p>
            <a:r>
              <a:rPr lang="es-MX" dirty="0"/>
              <a:t>Debilitación del sistema inmunológico y, por tanto, enfermedades, alergias, etc.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6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 descr="Resultado de imagen para infografias de el estres en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6247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444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ESTRÉS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Las </a:t>
            </a:r>
            <a:r>
              <a:rPr lang="es-MX" dirty="0"/>
              <a:t>mujeres embarazadas que padecen altos niveles de estrés </a:t>
            </a:r>
            <a:r>
              <a:rPr lang="es-MX" dirty="0" smtClean="0"/>
              <a:t> </a:t>
            </a:r>
            <a:r>
              <a:rPr lang="es-MX" dirty="0"/>
              <a:t>pueden tener un riesgo mayor de parto </a:t>
            </a:r>
            <a:r>
              <a:rPr lang="es-MX" dirty="0" smtClean="0"/>
              <a:t>prematuro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Los bebés demasiado pequeños y prematuros están expuestos a un riesgo mayor de tener problemas de </a:t>
            </a:r>
            <a:r>
              <a:rPr lang="es-MX" dirty="0" smtClean="0"/>
              <a:t>salud.</a:t>
            </a:r>
            <a:endParaRPr lang="es-MX" dirty="0"/>
          </a:p>
        </p:txBody>
      </p:sp>
      <p:pic>
        <p:nvPicPr>
          <p:cNvPr id="4" name="Picture 2" descr="Resultado de imagen para estres durante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03356"/>
            <a:ext cx="3987857" cy="2607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estrés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El </a:t>
            </a:r>
            <a:r>
              <a:rPr lang="es-MX" dirty="0"/>
              <a:t>estrés de la madre puede causar la liberación de una hormona llamada hormona liberadora de </a:t>
            </a:r>
            <a:r>
              <a:rPr lang="es-MX" dirty="0" err="1"/>
              <a:t>corticotropina</a:t>
            </a:r>
            <a:r>
              <a:rPr lang="es-MX" dirty="0"/>
              <a:t> (</a:t>
            </a:r>
            <a:r>
              <a:rPr lang="es-MX" dirty="0" smtClean="0"/>
              <a:t>CRH), se </a:t>
            </a:r>
            <a:r>
              <a:rPr lang="es-MX" dirty="0"/>
              <a:t>encuentra estrechamente relacionada con el trabajo de parto. Hace que el organismo libere sustancias químicas </a:t>
            </a:r>
            <a:r>
              <a:rPr lang="es-MX" dirty="0" smtClean="0"/>
              <a:t>las </a:t>
            </a:r>
            <a:r>
              <a:rPr lang="es-MX" dirty="0"/>
              <a:t>cuales producen las contracciones uterinas.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estrés severo o prolongado también puede interferir con el funcionamiento normal del sistema inmunológico, lo cual puede hacer que la mujer embarazada sea más propensa a infecciones que afectan al útero. Las infecciones uterinas son una causa importante de parto prematuro, </a:t>
            </a:r>
          </a:p>
        </p:txBody>
      </p:sp>
    </p:spTree>
    <p:extLst>
      <p:ext uri="{BB962C8B-B14F-4D97-AF65-F5344CB8AC3E}">
        <p14:creationId xmlns:p14="http://schemas.microsoft.com/office/powerpoint/2010/main" val="42424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ESTRÉS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4968552" cy="484632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El estrés materno se acompaña de una afectación global a nivel emocional, comportamental y fisiológico mediante cambios que afectan principalmente </a:t>
            </a:r>
            <a:r>
              <a:rPr lang="es-MX" dirty="0" smtClean="0"/>
              <a:t>al </a:t>
            </a:r>
            <a:r>
              <a:rPr lang="es-MX" dirty="0"/>
              <a:t>Sistema Nervioso </a:t>
            </a:r>
            <a:endParaRPr lang="es-MX" dirty="0" smtClean="0"/>
          </a:p>
          <a:p>
            <a:r>
              <a:rPr lang="es-MX" dirty="0" smtClean="0"/>
              <a:t>Estas </a:t>
            </a:r>
            <a:r>
              <a:rPr lang="es-MX" dirty="0"/>
              <a:t>alteraciones influencian la fisiología fetal </a:t>
            </a:r>
            <a:r>
              <a:rPr lang="es-MX" dirty="0" smtClean="0"/>
              <a:t>Todos </a:t>
            </a:r>
            <a:r>
              <a:rPr lang="es-MX" dirty="0"/>
              <a:t>estos cambios, que actúan mediante diferentes vías, llevan a consecuencias de tipo neurológico, endocrinológico, metabólico y </a:t>
            </a:r>
            <a:r>
              <a:rPr lang="es-MX" dirty="0" smtClean="0"/>
              <a:t>cardiovascular</a:t>
            </a:r>
          </a:p>
          <a:p>
            <a:endParaRPr lang="es-MX" dirty="0"/>
          </a:p>
        </p:txBody>
      </p:sp>
      <p:pic>
        <p:nvPicPr>
          <p:cNvPr id="7170" name="Picture 2" descr="Resultado de imagen para estres durante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ESTRÉS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1609416"/>
            <a:ext cx="3628256" cy="4846320"/>
          </a:xfrm>
        </p:spPr>
        <p:txBody>
          <a:bodyPr>
            <a:normAutofit/>
          </a:bodyPr>
          <a:lstStyle/>
          <a:p>
            <a:r>
              <a:rPr lang="es-MX" dirty="0"/>
              <a:t>Así por ejemplo, se ha observado un mayor riesgo de depresión y esquizofrenia entre los individuos cuyas madres experimentaron desastres naturales, guerra y duelo mientras estaban embarazadas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9218" name="Picture 2" descr="Resultado de imagen para estres durante el embaraz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 bwMode="auto">
          <a:xfrm>
            <a:off x="899592" y="1844823"/>
            <a:ext cx="2842165" cy="4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es-MX" dirty="0" err="1" smtClean="0"/>
              <a:t>Sintomas</a:t>
            </a:r>
            <a:r>
              <a:rPr lang="es-MX" dirty="0" smtClean="0"/>
              <a:t> del </a:t>
            </a:r>
            <a:r>
              <a:rPr lang="es-MX" dirty="0" err="1" smtClean="0"/>
              <a:t>estres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No siempre es fácil concretar los </a:t>
            </a:r>
            <a:r>
              <a:rPr lang="es-MX" b="1" dirty="0"/>
              <a:t>síntomas del estrés en la </a:t>
            </a:r>
            <a:r>
              <a:rPr lang="es-MX" b="1" dirty="0" smtClean="0"/>
              <a:t>embarazada</a:t>
            </a:r>
            <a:r>
              <a:rPr lang="es-MX" dirty="0" smtClean="0"/>
              <a:t> porque se pueden confundir con </a:t>
            </a:r>
            <a:r>
              <a:rPr lang="es-MX" dirty="0" smtClean="0">
                <a:hlinkClick r:id="rId2"/>
              </a:rPr>
              <a:t>molestias del embarazo</a:t>
            </a:r>
            <a:r>
              <a:rPr lang="es-MX" dirty="0" smtClean="0"/>
              <a:t> :</a:t>
            </a:r>
          </a:p>
          <a:p>
            <a:endParaRPr lang="es-MX" dirty="0" smtClean="0"/>
          </a:p>
          <a:p>
            <a:r>
              <a:rPr lang="es-MX" dirty="0" smtClean="0"/>
              <a:t>Tensión muscular </a:t>
            </a:r>
            <a:endParaRPr lang="es-MX" dirty="0"/>
          </a:p>
          <a:p>
            <a:r>
              <a:rPr lang="es-MX" dirty="0"/>
              <a:t>A</a:t>
            </a:r>
            <a:r>
              <a:rPr lang="es-MX" dirty="0" smtClean="0"/>
              <a:t>lteraciones en el apetito y el sueño</a:t>
            </a:r>
            <a:endParaRPr lang="es-MX" dirty="0"/>
          </a:p>
          <a:p>
            <a:r>
              <a:rPr lang="es-MX" dirty="0"/>
              <a:t>D</a:t>
            </a:r>
            <a:r>
              <a:rPr lang="es-MX" dirty="0" smtClean="0"/>
              <a:t>olor de cabeza, opresión en el pecho y molestias en el estómago.</a:t>
            </a:r>
          </a:p>
          <a:p>
            <a:r>
              <a:rPr lang="es-MX" dirty="0"/>
              <a:t>C</a:t>
            </a:r>
            <a:r>
              <a:rPr lang="es-MX" dirty="0" smtClean="0"/>
              <a:t>ambios </a:t>
            </a:r>
            <a:r>
              <a:rPr lang="es-MX" dirty="0"/>
              <a:t>bruscos de humor, irritabilidad, apatía, angustia e incluso sentimiento de culpa.</a:t>
            </a:r>
          </a:p>
          <a:p>
            <a:r>
              <a:rPr lang="es-MX" dirty="0"/>
              <a:t>D</a:t>
            </a:r>
            <a:r>
              <a:rPr lang="es-MX" dirty="0" smtClean="0"/>
              <a:t>ificultad </a:t>
            </a:r>
            <a:r>
              <a:rPr lang="es-MX" dirty="0"/>
              <a:t>para concentrarnos </a:t>
            </a:r>
            <a:endParaRPr lang="es-MX" dirty="0" smtClean="0"/>
          </a:p>
          <a:p>
            <a:r>
              <a:rPr lang="es-MX" dirty="0"/>
              <a:t>C</a:t>
            </a:r>
            <a:r>
              <a:rPr lang="es-MX" dirty="0" smtClean="0"/>
              <a:t>onsumo de tabaco o alcohol como sí ocurre en el resto de la población.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33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REDUCIR EL ESTRES?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6275040" cy="4846320"/>
          </a:xfrm>
        </p:spPr>
        <p:txBody>
          <a:bodyPr/>
          <a:lstStyle/>
          <a:p>
            <a:r>
              <a:rPr lang="es-MX" dirty="0" smtClean="0"/>
              <a:t>Deben </a:t>
            </a:r>
            <a:r>
              <a:rPr lang="es-MX" dirty="0"/>
              <a:t>comer una dieta sana, </a:t>
            </a:r>
            <a:endParaRPr lang="es-MX" dirty="0" smtClean="0"/>
          </a:p>
          <a:p>
            <a:r>
              <a:rPr lang="es-MX" dirty="0" smtClean="0"/>
              <a:t>Dormir </a:t>
            </a:r>
            <a:r>
              <a:rPr lang="es-MX" dirty="0"/>
              <a:t>bastante </a:t>
            </a:r>
            <a:endParaRPr lang="es-MX" dirty="0" smtClean="0"/>
          </a:p>
          <a:p>
            <a:r>
              <a:rPr lang="es-MX" dirty="0" smtClean="0"/>
              <a:t>Evitar </a:t>
            </a:r>
            <a:r>
              <a:rPr lang="es-MX" dirty="0"/>
              <a:t>el alcohol, los cigarrillos y las </a:t>
            </a:r>
            <a:r>
              <a:rPr lang="es-MX" dirty="0" smtClean="0"/>
              <a:t>drogas.</a:t>
            </a:r>
          </a:p>
          <a:p>
            <a:r>
              <a:rPr lang="es-MX" dirty="0"/>
              <a:t>H</a:t>
            </a:r>
            <a:r>
              <a:rPr lang="es-MX" dirty="0" smtClean="0"/>
              <a:t>acer </a:t>
            </a:r>
            <a:r>
              <a:rPr lang="es-MX" dirty="0"/>
              <a:t>ejercicio </a:t>
            </a:r>
            <a:r>
              <a:rPr lang="es-MX" dirty="0" smtClean="0"/>
              <a:t>regularmente.</a:t>
            </a:r>
          </a:p>
          <a:p>
            <a:r>
              <a:rPr lang="es-MX" dirty="0"/>
              <a:t>Una buena red de apoyo (que incluya por ejemplo a la pareja de la mujer embarazada, su familia y parientes, amigos y otras personas) también puede ayudar a las mujeres embarazadas a aliviar su estrés.  </a:t>
            </a:r>
          </a:p>
        </p:txBody>
      </p:sp>
    </p:spTree>
    <p:extLst>
      <p:ext uri="{BB962C8B-B14F-4D97-AF65-F5344CB8AC3E}">
        <p14:creationId xmlns:p14="http://schemas.microsoft.com/office/powerpoint/2010/main" val="6945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 es l a depresion?</a:t>
            </a:r>
            <a:endParaRPr lang="es-MX" dirty="0"/>
          </a:p>
        </p:txBody>
      </p:sp>
      <p:pic>
        <p:nvPicPr>
          <p:cNvPr id="4" name="Picture 2" descr="Resultado de imagen para depresion durante el embaraz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9222"/>
            <a:ext cx="7239000" cy="37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 generales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QUE ES EL EMBARAZO?</a:t>
            </a:r>
          </a:p>
          <a:p>
            <a:endParaRPr lang="es-MX" dirty="0"/>
          </a:p>
          <a:p>
            <a:r>
              <a:rPr lang="es-MX" dirty="0" smtClean="0"/>
              <a:t>ES EL TIEMPO ENTRE EL MOMENTO DE LA CONCEPCION HASTA EL PARTO</a:t>
            </a:r>
          </a:p>
          <a:p>
            <a:endParaRPr lang="es-MX" dirty="0"/>
          </a:p>
          <a:p>
            <a:r>
              <a:rPr lang="es-MX" b="1" dirty="0" smtClean="0">
                <a:solidFill>
                  <a:srgbClr val="FF0000"/>
                </a:solidFill>
              </a:rPr>
              <a:t>QUE ES EL PUERPERIO?</a:t>
            </a:r>
          </a:p>
          <a:p>
            <a:endParaRPr lang="es-MX" dirty="0"/>
          </a:p>
          <a:p>
            <a:r>
              <a:rPr lang="es-MX" dirty="0"/>
              <a:t>Período de tiempo que dura la recuperación completa del aparato reproductor después del parto, que suele durar entre cinco y seis semanas</a:t>
            </a:r>
          </a:p>
        </p:txBody>
      </p:sp>
    </p:spTree>
    <p:extLst>
      <p:ext uri="{BB962C8B-B14F-4D97-AF65-F5344CB8AC3E}">
        <p14:creationId xmlns:p14="http://schemas.microsoft.com/office/powerpoint/2010/main" val="9317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DEPRESION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6851104" cy="4846320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QUE ES LA DEPRESION?</a:t>
            </a:r>
          </a:p>
          <a:p>
            <a:pPr algn="just"/>
            <a:r>
              <a:rPr lang="es-MX" dirty="0" smtClean="0"/>
              <a:t>La </a:t>
            </a:r>
            <a:r>
              <a:rPr lang="es-MX" dirty="0"/>
              <a:t>depresión es el trastorno de salud mental más frecuente durante la gestación y el posparto y afecta aproximadamente a un quinto de las </a:t>
            </a:r>
            <a:r>
              <a:rPr lang="es-MX" dirty="0" smtClean="0"/>
              <a:t>mujeres.</a:t>
            </a:r>
            <a:endParaRPr lang="es-MX" baseline="30000" dirty="0"/>
          </a:p>
          <a:p>
            <a:pPr algn="just"/>
            <a:r>
              <a:rPr lang="es-MX" dirty="0" smtClean="0"/>
              <a:t>La </a:t>
            </a:r>
            <a:r>
              <a:rPr lang="es-MX" dirty="0"/>
              <a:t>depresión preparto es un factor de riesgo importante para la depresión posparto, que generalmente es la continuación de la depresión que comienza antes del nacimiento.</a:t>
            </a:r>
          </a:p>
        </p:txBody>
      </p:sp>
    </p:spTree>
    <p:extLst>
      <p:ext uri="{BB962C8B-B14F-4D97-AF65-F5344CB8AC3E}">
        <p14:creationId xmlns:p14="http://schemas.microsoft.com/office/powerpoint/2010/main" val="12080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Resultado de imagen para depresion durante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564"/>
            <a:ext cx="6912768" cy="64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Resultado de imagen para depresion durante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/>
          <a:lstStyle/>
          <a:p>
            <a:r>
              <a:rPr lang="es-MX" dirty="0" smtClean="0"/>
              <a:t>Depresion post-parto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la mayoría de los casos las mujeres que tienen este padecimiento no buscan tratamiento debido a que socialmente se encuentra mal visto que una mujer se sienta triste después de tener a su </a:t>
            </a:r>
            <a:r>
              <a:rPr lang="es-MX" dirty="0" smtClean="0"/>
              <a:t>bebé.</a:t>
            </a:r>
          </a:p>
          <a:p>
            <a:r>
              <a:rPr lang="es-MX" dirty="0" smtClean="0"/>
              <a:t>Si </a:t>
            </a:r>
            <a:r>
              <a:rPr lang="es-MX" dirty="0"/>
              <a:t>una madre se atreve a expresar sentimientos negativos en sus primeros días de maternidad los familiares o amigos suelen señalarlas como malas madres. </a:t>
            </a:r>
            <a:endParaRPr lang="es-MX" dirty="0" smtClean="0"/>
          </a:p>
          <a:p>
            <a:r>
              <a:rPr lang="es-MX" dirty="0" smtClean="0"/>
              <a:t>Hoy </a:t>
            </a:r>
            <a:r>
              <a:rPr lang="es-MX" dirty="0"/>
              <a:t>en día la depresión es una de las principales causas de problemas de salud y discapacidad a nivel mundial.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35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Sintomas</a:t>
            </a:r>
            <a:r>
              <a:rPr lang="es-MX" dirty="0" smtClean="0"/>
              <a:t> depresion postparto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Ansiedad extrema o pánico.</a:t>
            </a:r>
          </a:p>
          <a:p>
            <a:r>
              <a:rPr lang="es-MX" dirty="0"/>
              <a:t>Culpa por no atender las necesidades del bebé.</a:t>
            </a:r>
          </a:p>
          <a:p>
            <a:r>
              <a:rPr lang="es-MX" dirty="0"/>
              <a:t>Confusión o incapacidad para concentrarse.</a:t>
            </a:r>
          </a:p>
          <a:p>
            <a:r>
              <a:rPr lang="es-MX" dirty="0"/>
              <a:t>Miedo de estar a solas con el bebé.</a:t>
            </a:r>
          </a:p>
          <a:p>
            <a:r>
              <a:rPr lang="es-MX" dirty="0"/>
              <a:t>Sentimientos que no corresponden con la realidad.</a:t>
            </a:r>
          </a:p>
          <a:p>
            <a:r>
              <a:rPr lang="es-MX" dirty="0"/>
              <a:t>Imposibilidad de dormir incluso cuando el bebé esté dormido.</a:t>
            </a:r>
          </a:p>
          <a:p>
            <a:r>
              <a:rPr lang="es-MX" dirty="0"/>
              <a:t>Descuido personal.</a:t>
            </a:r>
          </a:p>
          <a:p>
            <a:r>
              <a:rPr lang="es-MX" dirty="0"/>
              <a:t>Falta de interés por el bebé.</a:t>
            </a:r>
          </a:p>
          <a:p>
            <a:r>
              <a:rPr lang="es-MX" dirty="0"/>
              <a:t>Deseos de no levantarse de la cama.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0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4" name="Picture 4" descr="https://clinicaparccentral.com/wp-content/uploads/2017/09/ansiedad-en-el-emba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Ansiedad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5248584"/>
          </a:xfrm>
        </p:spPr>
        <p:txBody>
          <a:bodyPr>
            <a:normAutofit fontScale="92500" lnSpcReduction="20000"/>
          </a:bodyPr>
          <a:lstStyle/>
          <a:p>
            <a:pPr fontAlgn="base"/>
            <a:endParaRPr lang="es-MX" dirty="0" smtClean="0"/>
          </a:p>
          <a:p>
            <a:pPr fontAlgn="base"/>
            <a:r>
              <a:rPr lang="es-MX" dirty="0" smtClean="0"/>
              <a:t>La </a:t>
            </a:r>
            <a:r>
              <a:rPr lang="es-MX" dirty="0"/>
              <a:t>ansiedad es un recurso natural que aparece en el momento que nosotros evaluamos que hay algún peligro y nuestro cuerpo nos pide huir o evitar el peligro, pero </a:t>
            </a:r>
            <a:r>
              <a:rPr lang="es-MX" dirty="0">
                <a:solidFill>
                  <a:srgbClr val="FF0000"/>
                </a:solidFill>
              </a:rPr>
              <a:t>¿siempre lo hacemos de forma correcta?</a:t>
            </a:r>
            <a:r>
              <a:rPr lang="es-MX" dirty="0"/>
              <a:t> </a:t>
            </a:r>
            <a:endParaRPr lang="es-MX" dirty="0" smtClean="0"/>
          </a:p>
          <a:p>
            <a:pPr fontAlgn="base"/>
            <a:r>
              <a:rPr lang="es-MX" dirty="0" smtClean="0">
                <a:solidFill>
                  <a:srgbClr val="FF0000"/>
                </a:solidFill>
              </a:rPr>
              <a:t>La </a:t>
            </a:r>
            <a:r>
              <a:rPr lang="es-MX" dirty="0">
                <a:solidFill>
                  <a:srgbClr val="FF0000"/>
                </a:solidFill>
              </a:rPr>
              <a:t>respuesta es que no</a:t>
            </a:r>
            <a:r>
              <a:rPr lang="es-MX" dirty="0"/>
              <a:t>, muchas veces evaluamos que hay un peligro y realmente no lo hay, nuestra mente se nos dispara con pensamientos negativos y nerviosismo.</a:t>
            </a:r>
          </a:p>
          <a:p>
            <a:pPr fontAlgn="base"/>
            <a:r>
              <a:rPr lang="es-MX" dirty="0"/>
              <a:t>El embarazo es un cambio muy significativo para cualquier mujer a nivel emocional y físico, por lo tanto es común que la ansiedad también aparezca.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Ansiedad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2808312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La ansiedad es una preocupación excesiva e incontrolable. Tener un trastorno de ansiedad significa que la preocupación interfiere con las actividades diarias.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Puede </a:t>
            </a:r>
            <a:r>
              <a:rPr lang="es-MX" dirty="0"/>
              <a:t>ser difícil notar la diferencia entre lo que es la preocupación normal esperada por el embarazo y lo que es la preocupación excesiva o un trastorno de ansiedad. </a:t>
            </a:r>
          </a:p>
        </p:txBody>
      </p:sp>
      <p:pic>
        <p:nvPicPr>
          <p:cNvPr id="11266" name="Picture 2" descr="Resultado de imagen para ansiedad durante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9528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es-MX" dirty="0" err="1" smtClean="0"/>
              <a:t>Sintomas</a:t>
            </a:r>
            <a:r>
              <a:rPr lang="es-MX" dirty="0" smtClean="0"/>
              <a:t> de la ansiedad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7239000" cy="513195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s-MX" dirty="0"/>
              <a:t>Tensión y sentirse sobrepasada.</a:t>
            </a:r>
          </a:p>
          <a:p>
            <a:pPr fontAlgn="base"/>
            <a:r>
              <a:rPr lang="es-MX" dirty="0"/>
              <a:t>Dificultad respiratoria repentina, que puede llegar a ser importante.</a:t>
            </a:r>
          </a:p>
          <a:p>
            <a:pPr fontAlgn="base"/>
            <a:r>
              <a:rPr lang="es-MX" dirty="0"/>
              <a:t>Taquicardia.</a:t>
            </a:r>
          </a:p>
          <a:p>
            <a:pPr fontAlgn="base"/>
            <a:r>
              <a:rPr lang="es-MX" dirty="0"/>
              <a:t>Sudoración repentina.</a:t>
            </a:r>
          </a:p>
          <a:p>
            <a:pPr fontAlgn="base"/>
            <a:r>
              <a:rPr lang="es-MX" dirty="0"/>
              <a:t>Temblores inesperados.</a:t>
            </a:r>
          </a:p>
          <a:p>
            <a:pPr fontAlgn="base"/>
            <a:r>
              <a:rPr lang="es-MX" dirty="0"/>
              <a:t>Calor o frío intenso.</a:t>
            </a:r>
          </a:p>
          <a:p>
            <a:pPr fontAlgn="base"/>
            <a:r>
              <a:rPr lang="es-MX" dirty="0"/>
              <a:t>Escalofríos.</a:t>
            </a:r>
          </a:p>
          <a:p>
            <a:pPr fontAlgn="base"/>
            <a:r>
              <a:rPr lang="es-MX" dirty="0"/>
              <a:t>Nudo en la boca del estómago.</a:t>
            </a:r>
          </a:p>
          <a:p>
            <a:pPr fontAlgn="base"/>
            <a:r>
              <a:rPr lang="es-MX" dirty="0"/>
              <a:t>Náuseas y mareos.</a:t>
            </a:r>
          </a:p>
          <a:p>
            <a:pPr fontAlgn="base"/>
            <a:r>
              <a:rPr lang="es-MX" dirty="0"/>
              <a:t>Agitación.</a:t>
            </a:r>
          </a:p>
          <a:p>
            <a:pPr fontAlgn="base"/>
            <a:r>
              <a:rPr lang="es-MX" dirty="0"/>
              <a:t>Pérdida del apetito y rechazo a la comida.</a:t>
            </a:r>
          </a:p>
          <a:p>
            <a:pPr fontAlgn="base"/>
            <a:r>
              <a:rPr lang="es-MX" dirty="0"/>
              <a:t>Rechazo a los cambios corporales.</a:t>
            </a:r>
          </a:p>
          <a:p>
            <a:pPr fontAlgn="base"/>
            <a:r>
              <a:rPr lang="es-MX" dirty="0"/>
              <a:t>Insomnio.</a:t>
            </a:r>
          </a:p>
          <a:p>
            <a:pPr fontAlgn="base"/>
            <a:r>
              <a:rPr lang="es-MX" dirty="0"/>
              <a:t>Pesadillas recurrentes acompañadas de ansiedad.</a:t>
            </a:r>
          </a:p>
          <a:p>
            <a:pPr fontAlgn="base"/>
            <a:r>
              <a:rPr lang="es-MX" dirty="0"/>
              <a:t>Inestabilidad emocional.</a:t>
            </a:r>
          </a:p>
          <a:p>
            <a:pPr fontAlgn="base"/>
            <a:r>
              <a:rPr lang="es-MX" dirty="0"/>
              <a:t>Tristeza.</a:t>
            </a:r>
          </a:p>
          <a:p>
            <a:pPr fontAlgn="base"/>
            <a:r>
              <a:rPr lang="es-MX" dirty="0"/>
              <a:t>Anergia.</a:t>
            </a:r>
          </a:p>
          <a:p>
            <a:pPr fontAlgn="base"/>
            <a:r>
              <a:rPr lang="es-MX" dirty="0" smtClean="0"/>
              <a:t>Negación </a:t>
            </a:r>
            <a:r>
              <a:rPr lang="es-MX" dirty="0"/>
              <a:t>de estar embarazada</a:t>
            </a:r>
            <a:r>
              <a:rPr lang="es-MX" b="1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64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Consecuencias en el bebe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MX" dirty="0"/>
              <a:t>Parto prematuro. Si la </a:t>
            </a:r>
            <a:r>
              <a:rPr lang="es-MX" b="1" dirty="0"/>
              <a:t>ansiedad</a:t>
            </a:r>
            <a:r>
              <a:rPr lang="es-MX" dirty="0"/>
              <a:t> es muy intensa, el riesgo de que el bebé sea prematuro es </a:t>
            </a:r>
            <a:r>
              <a:rPr lang="es-MX" dirty="0" smtClean="0"/>
              <a:t>mayor.</a:t>
            </a:r>
          </a:p>
          <a:p>
            <a:pPr fontAlgn="base"/>
            <a:r>
              <a:rPr lang="es-MX" dirty="0" smtClean="0"/>
              <a:t>Bajo </a:t>
            </a:r>
            <a:r>
              <a:rPr lang="es-MX" dirty="0"/>
              <a:t>peso al nacer que puede ser consecuencia de la prematuridad.</a:t>
            </a:r>
          </a:p>
          <a:p>
            <a:pPr fontAlgn="base"/>
            <a:r>
              <a:rPr lang="es-MX" dirty="0"/>
              <a:t>Retraso en el crecimiento fetal.</a:t>
            </a:r>
          </a:p>
          <a:p>
            <a:pPr fontAlgn="base"/>
            <a:r>
              <a:rPr lang="es-MX" dirty="0"/>
              <a:t>Malformaciones </a:t>
            </a:r>
            <a:r>
              <a:rPr lang="es-MX" dirty="0" smtClean="0"/>
              <a:t>congénitas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02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es-MX" dirty="0" smtClean="0"/>
              <a:t>DATOS DE LA OMS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s-MX" dirty="0"/>
              <a:t>La salud materna comprende todos los aspectos de la salud de la mujer desde el embarazo, al parto hasta el posparto. </a:t>
            </a:r>
            <a:endParaRPr lang="es-MX" dirty="0" smtClean="0"/>
          </a:p>
          <a:p>
            <a:pPr fontAlgn="base"/>
            <a:r>
              <a:rPr lang="es-MX" dirty="0" smtClean="0"/>
              <a:t>Cinco </a:t>
            </a:r>
            <a:r>
              <a:rPr lang="es-MX" dirty="0"/>
              <a:t>complicaciones directamente relacionadas son responsables de más del 70% de las muertes maternas</a:t>
            </a:r>
            <a:r>
              <a:rPr lang="es-MX" dirty="0" smtClean="0"/>
              <a:t>:</a:t>
            </a:r>
          </a:p>
          <a:p>
            <a:pPr fontAlgn="base"/>
            <a:r>
              <a:rPr lang="es-MX" dirty="0" smtClean="0"/>
              <a:t>Hemorragias</a:t>
            </a:r>
          </a:p>
          <a:p>
            <a:pPr fontAlgn="base"/>
            <a:r>
              <a:rPr lang="es-MX" dirty="0" smtClean="0"/>
              <a:t>Infecciones</a:t>
            </a:r>
            <a:endParaRPr lang="es-MX" dirty="0" smtClean="0"/>
          </a:p>
          <a:p>
            <a:pPr fontAlgn="base"/>
            <a:r>
              <a:rPr lang="es-MX" dirty="0" smtClean="0"/>
              <a:t>Abortos Peligrosos</a:t>
            </a:r>
          </a:p>
          <a:p>
            <a:pPr fontAlgn="base"/>
            <a:r>
              <a:rPr lang="es-MX" dirty="0" smtClean="0"/>
              <a:t>Eclampsia </a:t>
            </a:r>
            <a:endParaRPr lang="es-MX" dirty="0" smtClean="0"/>
          </a:p>
          <a:p>
            <a:pPr fontAlgn="base"/>
            <a:r>
              <a:rPr lang="es-MX" dirty="0" smtClean="0"/>
              <a:t>Parto Obstruido. </a:t>
            </a:r>
            <a:endParaRPr lang="es-MX" dirty="0"/>
          </a:p>
        </p:txBody>
      </p:sp>
      <p:pic>
        <p:nvPicPr>
          <p:cNvPr id="4" name="Picture 2" descr="Resultado de imagen para comunicacion materno f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0361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TECNICAS COMBATIVAS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7156648" cy="4538904"/>
          </a:xfrm>
        </p:spPr>
        <p:txBody>
          <a:bodyPr/>
          <a:lstStyle/>
          <a:p>
            <a:r>
              <a:rPr lang="es-MX" dirty="0"/>
              <a:t>Existe una serie de técnicas para reducir el </a:t>
            </a:r>
            <a:r>
              <a:rPr lang="es-MX" dirty="0" smtClean="0"/>
              <a:t>estrés, ansiedad y depresion </a:t>
            </a:r>
            <a:r>
              <a:rPr lang="es-MX" dirty="0"/>
              <a:t>que pueden ser útiles durante el embarazo.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médico seguramente podrá indicarle a la mujer embarazada a dónde recurrir en su comunidad. </a:t>
            </a:r>
            <a:endParaRPr lang="es-MX" dirty="0" smtClean="0"/>
          </a:p>
          <a:p>
            <a:r>
              <a:rPr lang="es-MX" dirty="0" smtClean="0"/>
              <a:t>Las </a:t>
            </a:r>
            <a:r>
              <a:rPr lang="es-MX" dirty="0"/>
              <a:t>clases de preparación para el parto enseñan técnicas de </a:t>
            </a:r>
            <a:r>
              <a:rPr lang="es-MX" dirty="0" smtClean="0"/>
              <a:t>relajación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9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858"/>
            <a:ext cx="4032448" cy="23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Resultado de imagen para tecnicas de relajacion durante el embara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3500"/>
            <a:ext cx="3240360" cy="23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n para tecnicas de relajacion durante el embaraz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441098" cy="19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es-MX" dirty="0" err="1" smtClean="0"/>
              <a:t>doulas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259228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Una </a:t>
            </a:r>
            <a:r>
              <a:rPr lang="es-MX" b="1" dirty="0" err="1"/>
              <a:t>doula</a:t>
            </a:r>
            <a:r>
              <a:rPr lang="es-MX" dirty="0"/>
              <a:t> es una profesional capacitada en el parto, que proporciona apoyo emocional, físico y educativo a una madre que está esperando, está experimentando el parto, o ha dado a luz recientemente. El propósito de la </a:t>
            </a:r>
            <a:r>
              <a:rPr lang="es-MX" b="1" dirty="0" err="1"/>
              <a:t>doula</a:t>
            </a:r>
            <a:r>
              <a:rPr lang="es-MX" dirty="0"/>
              <a:t> es ayudar a las mujeres tener una experiencia de parto seguro, memorable, y empoderando.</a:t>
            </a:r>
            <a:endParaRPr lang="es-MX" dirty="0"/>
          </a:p>
        </p:txBody>
      </p:sp>
      <p:pic>
        <p:nvPicPr>
          <p:cNvPr id="17410" name="Picture 2" descr="Resultado de imagen para doula en el embara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3" y="3861048"/>
            <a:ext cx="4264373" cy="25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488"/>
            <a:ext cx="59626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 descr="La imagen puede contener: texto que dice &quot;TALLER DE LACTANCIA Dirigido por: Estefanía Salinas Asesora de Lactancia Viernes 24 de Enero De 15:00 hs. Prolactar Actividad gratuita confirmar asistencia al Cel.: 707 38681 Destinado para embarazadas para mamas bebes Aclaramos todos mitos acerca Lactancia Materna Acompañantes (familiares niños) bienvenidos Lugar: &quot;Luna Mandala #2&quot; Calle: E. Viscarra 1240 Entre: Luis Quintin Vila y Erasmo Arce Cochabamb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328592" cy="60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Gracias…………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7" name="AutoShape 2" descr="Resultado de imagen para doula en el embaraz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4" descr="Resultado de imagen para doula en el embaraz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2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bibliografia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www.policlinicarampa.sld.cu/publico/estress_embarazo.pdf</a:t>
            </a:r>
            <a:endParaRPr lang="es-MX" dirty="0" smtClean="0"/>
          </a:p>
          <a:p>
            <a:r>
              <a:rPr lang="es-MX" dirty="0">
                <a:hlinkClick r:id="rId3"/>
              </a:rPr>
              <a:t>https://gredos.usal.es/bitstream/handle/10366/133218/TG_Elia_MariaFontana_Estresgestacional.pdf;jsessionid=E186CD2ECC054A6FC295E1497A381D27?sequence=1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1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SALUD FISICA Y MENTAL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Malas condiciones de salud física después del parto pueden derivar en problemas de salud mental y malas condiciones de salud mental pueden derivar en problemas de salud física, ya que están </a:t>
            </a:r>
            <a:r>
              <a:rPr lang="es-MX" b="1" dirty="0" smtClean="0">
                <a:solidFill>
                  <a:srgbClr val="FF0000"/>
                </a:solidFill>
              </a:rPr>
              <a:t>interconectadas.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108523" cy="229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812598" y="4080729"/>
            <a:ext cx="1512168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SALUD FISICA</a:t>
            </a:r>
            <a:endParaRPr lang="es-MX" dirty="0"/>
          </a:p>
        </p:txBody>
      </p:sp>
      <p:sp>
        <p:nvSpPr>
          <p:cNvPr id="6" name="5 Elipse"/>
          <p:cNvSpPr/>
          <p:nvPr/>
        </p:nvSpPr>
        <p:spPr>
          <a:xfrm>
            <a:off x="6436064" y="4005094"/>
            <a:ext cx="1546595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SALUD MENTAL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49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COMUNICACIÓN MATERNA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5194920" cy="4846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MX" dirty="0" smtClean="0"/>
          </a:p>
          <a:p>
            <a:r>
              <a:rPr lang="es-MX" dirty="0"/>
              <a:t>I</a:t>
            </a:r>
            <a:r>
              <a:rPr lang="es-MX" dirty="0" smtClean="0"/>
              <a:t>ndispensable </a:t>
            </a:r>
            <a:r>
              <a:rPr lang="es-MX" dirty="0"/>
              <a:t>y continua comunicación recíproca </a:t>
            </a:r>
            <a:r>
              <a:rPr lang="es-MX" dirty="0" smtClean="0"/>
              <a:t>madre-feto</a:t>
            </a:r>
          </a:p>
          <a:p>
            <a:pPr algn="just"/>
            <a:r>
              <a:rPr lang="es-MX" dirty="0"/>
              <a:t>C</a:t>
            </a:r>
            <a:r>
              <a:rPr lang="es-MX" dirty="0" smtClean="0"/>
              <a:t>rea </a:t>
            </a:r>
            <a:r>
              <a:rPr lang="es-MX" dirty="0"/>
              <a:t>un enlace indisoluble entre los dos individuos. </a:t>
            </a:r>
            <a:endParaRPr lang="es-MX" dirty="0" smtClean="0"/>
          </a:p>
          <a:p>
            <a:pPr algn="just"/>
            <a:r>
              <a:rPr lang="es-MX" dirty="0" smtClean="0"/>
              <a:t>Sin </a:t>
            </a:r>
            <a:r>
              <a:rPr lang="es-MX" dirty="0"/>
              <a:t>embargo, hoy sabemos que las vivencias negativas de la madre podrían transferirse al feto, que se vería en parte desprotegido y expuesto a situaciones adversas</a:t>
            </a:r>
          </a:p>
          <a:p>
            <a:pPr algn="just"/>
            <a:endParaRPr lang="es-MX" dirty="0"/>
          </a:p>
        </p:txBody>
      </p:sp>
      <p:pic>
        <p:nvPicPr>
          <p:cNvPr id="3076" name="Picture 4" descr="Resultado de imagen para comunicacion materno f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65" y="2348879"/>
            <a:ext cx="3115123" cy="2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Que es salud mental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r>
              <a:rPr lang="es-MX" dirty="0"/>
              <a:t>La Organización Mundial de la Salud (OMS) define la salud mental </a:t>
            </a:r>
            <a:r>
              <a:rPr lang="es-MX" dirty="0" smtClean="0"/>
              <a:t>como: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 “Un </a:t>
            </a:r>
            <a:r>
              <a:rPr lang="es-MX" dirty="0"/>
              <a:t>estado de </a:t>
            </a:r>
            <a:r>
              <a:rPr lang="es-MX" dirty="0">
                <a:solidFill>
                  <a:srgbClr val="FF0000"/>
                </a:solidFill>
              </a:rPr>
              <a:t>bienestar</a:t>
            </a:r>
            <a:r>
              <a:rPr lang="es-MX" dirty="0"/>
              <a:t> en el cual el individuo es consciente de sus propias capacidades, puede afrontar las tensiones normales de la vida, puede trabajar de forma productiva y fructífera y es capaz de hacer una contribución a su comunidad</a:t>
            </a:r>
          </a:p>
        </p:txBody>
      </p:sp>
    </p:spTree>
    <p:extLst>
      <p:ext uri="{BB962C8B-B14F-4D97-AF65-F5344CB8AC3E}">
        <p14:creationId xmlns:p14="http://schemas.microsoft.com/office/powerpoint/2010/main" val="36103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Salud mental durante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 D</a:t>
            </a:r>
            <a:r>
              <a:rPr lang="es-MX" dirty="0" smtClean="0"/>
              <a:t>urante </a:t>
            </a:r>
            <a:r>
              <a:rPr lang="es-MX" dirty="0"/>
              <a:t>el embarazo, el parto y después del parto, las mujeres tienen mayor riesgo de tener problemas de salud mental.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A</a:t>
            </a:r>
            <a:r>
              <a:rPr lang="es-MX" dirty="0" smtClean="0"/>
              <a:t>umentan </a:t>
            </a:r>
            <a:r>
              <a:rPr lang="es-MX" dirty="0"/>
              <a:t>los niveles de ansiedad y estrés, que puede suceder de forma aislada o presentarse junto con otros problemas de salud </a:t>
            </a:r>
            <a:r>
              <a:rPr lang="es-MX" dirty="0" smtClean="0"/>
              <a:t>mental.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53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1389684"/>
              </p:ext>
            </p:extLst>
          </p:nvPr>
        </p:nvGraphicFramePr>
        <p:xfrm>
          <a:off x="1043608" y="980728"/>
          <a:ext cx="6843712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6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es-MX" dirty="0" smtClean="0"/>
              <a:t>EL ESTRES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4474840" cy="484632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 </a:t>
            </a:r>
            <a:r>
              <a:rPr lang="es-MX" b="1" dirty="0" smtClean="0">
                <a:solidFill>
                  <a:srgbClr val="FF0000"/>
                </a:solidFill>
              </a:rPr>
              <a:t>“La </a:t>
            </a:r>
            <a:r>
              <a:rPr lang="es-MX" b="1" dirty="0">
                <a:solidFill>
                  <a:srgbClr val="FF0000"/>
                </a:solidFill>
              </a:rPr>
              <a:t>epidemia del siglo </a:t>
            </a:r>
            <a:r>
              <a:rPr lang="es-MX" b="1" dirty="0" smtClean="0">
                <a:solidFill>
                  <a:srgbClr val="FF0000"/>
                </a:solidFill>
              </a:rPr>
              <a:t>XXI“</a:t>
            </a:r>
          </a:p>
          <a:p>
            <a:pPr algn="just"/>
            <a:endParaRPr lang="es-MX" dirty="0"/>
          </a:p>
          <a:p>
            <a:pPr algn="just"/>
            <a:r>
              <a:rPr lang="es-MX" b="1" dirty="0">
                <a:solidFill>
                  <a:srgbClr val="00B0F0"/>
                </a:solidFill>
              </a:rPr>
              <a:t>El cortisol es una de las hormonas asociadas al estrés</a:t>
            </a:r>
            <a:r>
              <a:rPr lang="es-MX" dirty="0"/>
              <a:t> junto con la </a:t>
            </a:r>
            <a:r>
              <a:rPr lang="es-MX" b="1" dirty="0">
                <a:solidFill>
                  <a:srgbClr val="92D050"/>
                </a:solidFill>
                <a:hlinkClick r:id="rId2"/>
              </a:rPr>
              <a:t>adrenalina</a:t>
            </a:r>
            <a:r>
              <a:rPr lang="es-MX" dirty="0">
                <a:solidFill>
                  <a:srgbClr val="FF0000"/>
                </a:solidFill>
              </a:rPr>
              <a:t>, </a:t>
            </a:r>
            <a:r>
              <a:rPr lang="es-MX" dirty="0"/>
              <a:t>y su función principal preparar al organismo para los momentos de mayor activación en los que es necesario estar alerta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5122" name="Picture 2" descr="Resultado de imagen para CORTI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799"/>
            <a:ext cx="3450495" cy="4618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1207</Words>
  <Application>Microsoft Office PowerPoint</Application>
  <PresentationFormat>Presentación en pantalla (4:3)</PresentationFormat>
  <Paragraphs>143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Opulento</vt:lpstr>
      <vt:lpstr>Salud física y mental durante el embarazo  </vt:lpstr>
      <vt:lpstr>Consideraciones generales</vt:lpstr>
      <vt:lpstr>DATOS DE LA OMS</vt:lpstr>
      <vt:lpstr>SALUD FISICA Y MENTAL</vt:lpstr>
      <vt:lpstr>COMUNICACIÓN MATERNA</vt:lpstr>
      <vt:lpstr>Que es salud mental</vt:lpstr>
      <vt:lpstr>Salud mental durante el embarazo</vt:lpstr>
      <vt:lpstr>Presentación de PowerPoint</vt:lpstr>
      <vt:lpstr>EL ESTRES</vt:lpstr>
      <vt:lpstr>QUE ES EL ESTRÉS?</vt:lpstr>
      <vt:lpstr>Sintomas de EL ESTRES</vt:lpstr>
      <vt:lpstr>Presentación de PowerPoint</vt:lpstr>
      <vt:lpstr>EL ESTRÉS DURANTE EL EMBARAZO</vt:lpstr>
      <vt:lpstr>El estrés durante el embarazo</vt:lpstr>
      <vt:lpstr>EL ESTRÉS DURANTE EL EMBARAZO</vt:lpstr>
      <vt:lpstr>EL ESTRÉS DURANTE EL EMBARAZO</vt:lpstr>
      <vt:lpstr>Sintomas del estres</vt:lpstr>
      <vt:lpstr>Como REDUCIR EL ESTRES?</vt:lpstr>
      <vt:lpstr>Que es l a depresion?</vt:lpstr>
      <vt:lpstr>DEPRESION</vt:lpstr>
      <vt:lpstr>Presentación de PowerPoint</vt:lpstr>
      <vt:lpstr>Presentación de PowerPoint</vt:lpstr>
      <vt:lpstr>Depresion post-parto</vt:lpstr>
      <vt:lpstr>Sintomas depresion postparto</vt:lpstr>
      <vt:lpstr>Presentación de PowerPoint</vt:lpstr>
      <vt:lpstr>Ansiedad durante el embarazo</vt:lpstr>
      <vt:lpstr>Ansiedad durante el embarazo</vt:lpstr>
      <vt:lpstr>Sintomas de la ansiedad</vt:lpstr>
      <vt:lpstr>Consecuencias en el bebe</vt:lpstr>
      <vt:lpstr>TECNICAS COMBATIVAS DURANTE EL EMBARAZO</vt:lpstr>
      <vt:lpstr>Presentación de PowerPoint</vt:lpstr>
      <vt:lpstr>doulas</vt:lpstr>
      <vt:lpstr>Presentación de PowerPoint</vt:lpstr>
      <vt:lpstr>Presentación de PowerPoint</vt:lpstr>
      <vt:lpstr>Gracias…………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Georget</dc:creator>
  <cp:lastModifiedBy>Georget</cp:lastModifiedBy>
  <cp:revision>17</cp:revision>
  <dcterms:created xsi:type="dcterms:W3CDTF">2020-01-30T00:53:53Z</dcterms:created>
  <dcterms:modified xsi:type="dcterms:W3CDTF">2020-01-30T11:41:18Z</dcterms:modified>
</cp:coreProperties>
</file>