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35"/>
  </p:notesMasterIdLst>
  <p:handoutMasterIdLst>
    <p:handoutMasterId r:id="rId36"/>
  </p:handoutMasterIdLst>
  <p:sldIdLst>
    <p:sldId id="330" r:id="rId2"/>
    <p:sldId id="466" r:id="rId3"/>
    <p:sldId id="469" r:id="rId4"/>
    <p:sldId id="509" r:id="rId5"/>
    <p:sldId id="481" r:id="rId6"/>
    <p:sldId id="511" r:id="rId7"/>
    <p:sldId id="484" r:id="rId8"/>
    <p:sldId id="479" r:id="rId9"/>
    <p:sldId id="482" r:id="rId10"/>
    <p:sldId id="485" r:id="rId11"/>
    <p:sldId id="486" r:id="rId12"/>
    <p:sldId id="489" r:id="rId13"/>
    <p:sldId id="508" r:id="rId14"/>
    <p:sldId id="521" r:id="rId15"/>
    <p:sldId id="513" r:id="rId16"/>
    <p:sldId id="512" r:id="rId17"/>
    <p:sldId id="515" r:id="rId18"/>
    <p:sldId id="492" r:id="rId19"/>
    <p:sldId id="494" r:id="rId20"/>
    <p:sldId id="499" r:id="rId21"/>
    <p:sldId id="501" r:id="rId22"/>
    <p:sldId id="503" r:id="rId23"/>
    <p:sldId id="522" r:id="rId24"/>
    <p:sldId id="505" r:id="rId25"/>
    <p:sldId id="502" r:id="rId26"/>
    <p:sldId id="507" r:id="rId27"/>
    <p:sldId id="506" r:id="rId28"/>
    <p:sldId id="510" r:id="rId29"/>
    <p:sldId id="516" r:id="rId30"/>
    <p:sldId id="518" r:id="rId31"/>
    <p:sldId id="517" r:id="rId32"/>
    <p:sldId id="519" r:id="rId33"/>
    <p:sldId id="478" r:id="rId34"/>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00"/>
    <a:srgbClr val="FBF38B"/>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38" autoAdjust="0"/>
    <p:restoredTop sz="94394" autoAdjust="0"/>
  </p:normalViewPr>
  <p:slideViewPr>
    <p:cSldViewPr>
      <p:cViewPr varScale="1">
        <p:scale>
          <a:sx n="70" d="100"/>
          <a:sy n="70" d="100"/>
        </p:scale>
        <p:origin x="82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handoutMaster" Target="handoutMasters/handout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5C0F6-6F82-4870-BBF1-01B713832CC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BO"/>
        </a:p>
      </dgm:t>
    </dgm:pt>
    <dgm:pt modelId="{DC36D934-8D4F-4D17-B2DA-E59FB84221CA}">
      <dgm:prSet phldrT="[Texto]" custT="1"/>
      <dgm:spPr/>
      <dgm:t>
        <a:bodyPr/>
        <a:lstStyle/>
        <a:p>
          <a:r>
            <a:rPr lang="es-BO" sz="5400" b="1" dirty="0">
              <a:solidFill>
                <a:srgbClr val="FFC000"/>
              </a:solidFill>
            </a:rPr>
            <a:t>1</a:t>
          </a:r>
        </a:p>
      </dgm:t>
    </dgm:pt>
    <dgm:pt modelId="{C5351A3D-F16B-47D2-82BE-C994E4EFA2D1}" type="parTrans" cxnId="{BF21CCE3-7421-4868-AD9E-4AEBAF6AB5F4}">
      <dgm:prSet/>
      <dgm:spPr/>
      <dgm:t>
        <a:bodyPr/>
        <a:lstStyle/>
        <a:p>
          <a:endParaRPr lang="es-BO"/>
        </a:p>
      </dgm:t>
    </dgm:pt>
    <dgm:pt modelId="{3CF35B83-8147-4F46-91C9-38EBACB650CE}" type="sibTrans" cxnId="{BF21CCE3-7421-4868-AD9E-4AEBAF6AB5F4}">
      <dgm:prSet/>
      <dgm:spPr/>
      <dgm:t>
        <a:bodyPr/>
        <a:lstStyle/>
        <a:p>
          <a:endParaRPr lang="es-BO"/>
        </a:p>
      </dgm:t>
    </dgm:pt>
    <dgm:pt modelId="{E8DE4D24-D1E8-4693-B29A-3216EE63715D}">
      <dgm:prSet phldrT="[Texto]" custT="1"/>
      <dgm:spPr/>
      <dgm:t>
        <a:bodyPr/>
        <a:lstStyle/>
        <a:p>
          <a:pPr algn="l"/>
          <a:r>
            <a:rPr lang="es-BO" sz="3200" b="1" dirty="0">
              <a:solidFill>
                <a:srgbClr val="FFC000"/>
              </a:solidFill>
            </a:rPr>
            <a:t>Ambientes flexibles</a:t>
          </a:r>
        </a:p>
      </dgm:t>
    </dgm:pt>
    <dgm:pt modelId="{089BC069-6270-469C-A4AC-6750508A3F94}" type="parTrans" cxnId="{8113BCB8-86B8-4FFA-A814-4BBD4AB1ED86}">
      <dgm:prSet/>
      <dgm:spPr/>
      <dgm:t>
        <a:bodyPr/>
        <a:lstStyle/>
        <a:p>
          <a:endParaRPr lang="es-BO"/>
        </a:p>
      </dgm:t>
    </dgm:pt>
    <dgm:pt modelId="{E28EBCE4-3463-405F-AC1F-9AB015F8CDB2}" type="sibTrans" cxnId="{8113BCB8-86B8-4FFA-A814-4BBD4AB1ED86}">
      <dgm:prSet/>
      <dgm:spPr/>
      <dgm:t>
        <a:bodyPr/>
        <a:lstStyle/>
        <a:p>
          <a:endParaRPr lang="es-BO"/>
        </a:p>
      </dgm:t>
    </dgm:pt>
    <dgm:pt modelId="{F94E7CAA-8427-42D9-A508-AA817DE4E074}">
      <dgm:prSet phldrT="[Texto]" custT="1"/>
      <dgm:spPr/>
      <dgm:t>
        <a:bodyPr/>
        <a:lstStyle/>
        <a:p>
          <a:r>
            <a:rPr lang="es-BO" sz="5400" b="1" dirty="0">
              <a:solidFill>
                <a:srgbClr val="FFC000"/>
              </a:solidFill>
            </a:rPr>
            <a:t>2</a:t>
          </a:r>
          <a:endParaRPr lang="es-BO" sz="5400" dirty="0"/>
        </a:p>
      </dgm:t>
    </dgm:pt>
    <dgm:pt modelId="{3FBAAC37-DFCD-4C97-8AED-4D76E4B8E4BC}" type="parTrans" cxnId="{41503982-3A79-4ED0-9192-ECE68B4AB10F}">
      <dgm:prSet/>
      <dgm:spPr/>
      <dgm:t>
        <a:bodyPr/>
        <a:lstStyle/>
        <a:p>
          <a:endParaRPr lang="es-BO"/>
        </a:p>
      </dgm:t>
    </dgm:pt>
    <dgm:pt modelId="{6D0A6898-B04D-4FD7-AAF1-3AEBD163F8CE}" type="sibTrans" cxnId="{41503982-3A79-4ED0-9192-ECE68B4AB10F}">
      <dgm:prSet/>
      <dgm:spPr/>
      <dgm:t>
        <a:bodyPr/>
        <a:lstStyle/>
        <a:p>
          <a:endParaRPr lang="es-BO"/>
        </a:p>
      </dgm:t>
    </dgm:pt>
    <dgm:pt modelId="{08286A47-3A90-44AE-98BE-550471A6510E}">
      <dgm:prSet phldrT="[Texto]" custT="1"/>
      <dgm:spPr/>
      <dgm:t>
        <a:bodyPr/>
        <a:lstStyle/>
        <a:p>
          <a:pPr algn="l"/>
          <a:r>
            <a:rPr lang="es-BO" sz="3200" b="1" dirty="0">
              <a:solidFill>
                <a:srgbClr val="FFC000"/>
              </a:solidFill>
            </a:rPr>
            <a:t>Cultura de aprendizaje</a:t>
          </a:r>
          <a:endParaRPr lang="es-BO" sz="3200" dirty="0"/>
        </a:p>
      </dgm:t>
    </dgm:pt>
    <dgm:pt modelId="{FEDF6661-9EB2-4D5C-8B90-EB586BBBA448}" type="parTrans" cxnId="{BD1FDEF7-471D-499C-80F0-7925283070CF}">
      <dgm:prSet/>
      <dgm:spPr/>
      <dgm:t>
        <a:bodyPr/>
        <a:lstStyle/>
        <a:p>
          <a:endParaRPr lang="es-BO"/>
        </a:p>
      </dgm:t>
    </dgm:pt>
    <dgm:pt modelId="{5B6C2571-8073-473F-86F9-72CC2924CF5E}" type="sibTrans" cxnId="{BD1FDEF7-471D-499C-80F0-7925283070CF}">
      <dgm:prSet/>
      <dgm:spPr/>
      <dgm:t>
        <a:bodyPr/>
        <a:lstStyle/>
        <a:p>
          <a:endParaRPr lang="es-BO"/>
        </a:p>
      </dgm:t>
    </dgm:pt>
    <dgm:pt modelId="{6EA60E16-A309-4D02-9D7C-4EA8454FAB65}">
      <dgm:prSet phldrT="[Texto]" custT="1"/>
      <dgm:spPr/>
      <dgm:t>
        <a:bodyPr/>
        <a:lstStyle/>
        <a:p>
          <a:pPr algn="just"/>
          <a:r>
            <a:rPr lang="es-BO" sz="2200" dirty="0"/>
            <a:t>Se evidencia un cambio deliberado de una clase centrada en el profesor a una en el estudiante. El tiempo en el aula es para profundizar en temas, crear oportunidades más enriquecedoras de aprendizaje y maximizar las interacciones cara a cara para asegurar el entendimiento y síntesis del material. </a:t>
          </a:r>
          <a:r>
            <a:rPr lang="es-BO" sz="2200" b="0" i="0" dirty="0"/>
            <a:t>Los estudiantes participan activamente en la construcción del conocimiento, al tiempo que evalúan su aprendizaje de una manera que puede ser personalmente significativo.</a:t>
          </a:r>
          <a:endParaRPr lang="es-BO" sz="2200" dirty="0"/>
        </a:p>
      </dgm:t>
    </dgm:pt>
    <dgm:pt modelId="{419B5B87-FFEC-4C75-BBFA-1BEC7C58A145}" type="sibTrans" cxnId="{5575889F-C79D-46C5-A70B-838F235D1B88}">
      <dgm:prSet/>
      <dgm:spPr/>
      <dgm:t>
        <a:bodyPr/>
        <a:lstStyle/>
        <a:p>
          <a:endParaRPr lang="es-BO"/>
        </a:p>
      </dgm:t>
    </dgm:pt>
    <dgm:pt modelId="{C1213F1C-31DB-4C48-8591-67A783F2D261}" type="parTrans" cxnId="{5575889F-C79D-46C5-A70B-838F235D1B88}">
      <dgm:prSet/>
      <dgm:spPr/>
      <dgm:t>
        <a:bodyPr/>
        <a:lstStyle/>
        <a:p>
          <a:endParaRPr lang="es-BO"/>
        </a:p>
      </dgm:t>
    </dgm:pt>
    <dgm:pt modelId="{46C294E8-83AA-463B-8F48-07603CBD9DA1}">
      <dgm:prSet phldrT="[Texto]" custT="1"/>
      <dgm:spPr/>
      <dgm:t>
        <a:bodyPr/>
        <a:lstStyle/>
        <a:p>
          <a:pPr algn="l"/>
          <a:r>
            <a:rPr lang="es-BO" sz="2000" dirty="0"/>
            <a:t>Los estudiantes pueden elegir cuándo y dónde aprenden; esto da mayor flexibilidad a sus expectativas en el ritmo de aprendizaje. Los profesores </a:t>
          </a:r>
          <a:r>
            <a:rPr lang="es-BO" sz="2000" b="0" i="0" dirty="0"/>
            <a:t>invierten en clases flexibles en los tiempos de aprendizaje</a:t>
          </a:r>
          <a:r>
            <a:rPr lang="es-BO" sz="2000" dirty="0"/>
            <a:t>. Se establecen evaluaciones apropiadas que midan el entendimiento de una manera significativa para los estudiantes y profesores.</a:t>
          </a:r>
          <a:endParaRPr lang="es-BO" sz="3200" b="1" dirty="0">
            <a:solidFill>
              <a:srgbClr val="FFC000"/>
            </a:solidFill>
          </a:endParaRPr>
        </a:p>
      </dgm:t>
    </dgm:pt>
    <dgm:pt modelId="{D9585E00-A870-497D-AFF7-3F99CA29B6D2}" type="parTrans" cxnId="{6ACAF97E-F823-4AD6-AF06-F9CE8FE3452B}">
      <dgm:prSet/>
      <dgm:spPr/>
    </dgm:pt>
    <dgm:pt modelId="{72084C85-54C5-48B8-969A-662EE012D11B}" type="sibTrans" cxnId="{6ACAF97E-F823-4AD6-AF06-F9CE8FE3452B}">
      <dgm:prSet/>
      <dgm:spPr/>
    </dgm:pt>
    <dgm:pt modelId="{06054EA4-981B-4F90-8300-55431AAD54AE}" type="pres">
      <dgm:prSet presAssocID="{AD05C0F6-6F82-4870-BBF1-01B713832CCE}" presName="linearFlow" presStyleCnt="0">
        <dgm:presLayoutVars>
          <dgm:dir/>
          <dgm:animLvl val="lvl"/>
          <dgm:resizeHandles val="exact"/>
        </dgm:presLayoutVars>
      </dgm:prSet>
      <dgm:spPr/>
    </dgm:pt>
    <dgm:pt modelId="{6277300A-9B1C-43FA-87A2-C812D2BF7F57}" type="pres">
      <dgm:prSet presAssocID="{DC36D934-8D4F-4D17-B2DA-E59FB84221CA}" presName="composite" presStyleCnt="0"/>
      <dgm:spPr/>
    </dgm:pt>
    <dgm:pt modelId="{7EF8987A-23DC-43DE-9B08-81F2318B4226}" type="pres">
      <dgm:prSet presAssocID="{DC36D934-8D4F-4D17-B2DA-E59FB84221CA}" presName="parentText" presStyleLbl="alignNode1" presStyleIdx="0" presStyleCnt="2">
        <dgm:presLayoutVars>
          <dgm:chMax val="1"/>
          <dgm:bulletEnabled val="1"/>
        </dgm:presLayoutVars>
      </dgm:prSet>
      <dgm:spPr/>
    </dgm:pt>
    <dgm:pt modelId="{FB68B093-E2B0-445D-8F2C-5955BC029568}" type="pres">
      <dgm:prSet presAssocID="{DC36D934-8D4F-4D17-B2DA-E59FB84221CA}" presName="descendantText" presStyleLbl="alignAcc1" presStyleIdx="0" presStyleCnt="2" custScaleY="154853" custLinFactNeighborX="-720" custLinFactNeighborY="-6519">
        <dgm:presLayoutVars>
          <dgm:bulletEnabled val="1"/>
        </dgm:presLayoutVars>
      </dgm:prSet>
      <dgm:spPr/>
    </dgm:pt>
    <dgm:pt modelId="{D69FEEA1-2243-4793-BAB2-3C440C50A65C}" type="pres">
      <dgm:prSet presAssocID="{3CF35B83-8147-4F46-91C9-38EBACB650CE}" presName="sp" presStyleCnt="0"/>
      <dgm:spPr/>
    </dgm:pt>
    <dgm:pt modelId="{82DF70B6-EECD-4756-8F9C-81C5E6FBE133}" type="pres">
      <dgm:prSet presAssocID="{F94E7CAA-8427-42D9-A508-AA817DE4E074}" presName="composite" presStyleCnt="0"/>
      <dgm:spPr/>
    </dgm:pt>
    <dgm:pt modelId="{7E062CBC-1DBE-4E07-A1E8-CCF17386BCD8}" type="pres">
      <dgm:prSet presAssocID="{F94E7CAA-8427-42D9-A508-AA817DE4E074}" presName="parentText" presStyleLbl="alignNode1" presStyleIdx="1" presStyleCnt="2">
        <dgm:presLayoutVars>
          <dgm:chMax val="1"/>
          <dgm:bulletEnabled val="1"/>
        </dgm:presLayoutVars>
      </dgm:prSet>
      <dgm:spPr/>
    </dgm:pt>
    <dgm:pt modelId="{7E2B9908-0732-4CEB-BF2A-116F0C96BE25}" type="pres">
      <dgm:prSet presAssocID="{F94E7CAA-8427-42D9-A508-AA817DE4E074}" presName="descendantText" presStyleLbl="alignAcc1" presStyleIdx="1" presStyleCnt="2" custScaleY="210479">
        <dgm:presLayoutVars>
          <dgm:bulletEnabled val="1"/>
        </dgm:presLayoutVars>
      </dgm:prSet>
      <dgm:spPr/>
    </dgm:pt>
  </dgm:ptLst>
  <dgm:cxnLst>
    <dgm:cxn modelId="{82B54013-CB4B-4C98-B70E-F8463401442B}" type="presOf" srcId="{DC36D934-8D4F-4D17-B2DA-E59FB84221CA}" destId="{7EF8987A-23DC-43DE-9B08-81F2318B4226}" srcOrd="0" destOrd="0" presId="urn:microsoft.com/office/officeart/2005/8/layout/chevron2"/>
    <dgm:cxn modelId="{D32F175C-C6BD-4E05-AB00-5F5E226817B0}" type="presOf" srcId="{6EA60E16-A309-4D02-9D7C-4EA8454FAB65}" destId="{7E2B9908-0732-4CEB-BF2A-116F0C96BE25}" srcOrd="0" destOrd="1" presId="urn:microsoft.com/office/officeart/2005/8/layout/chevron2"/>
    <dgm:cxn modelId="{EF6A9B47-0482-4BFD-84CC-FFE10716532F}" type="presOf" srcId="{F94E7CAA-8427-42D9-A508-AA817DE4E074}" destId="{7E062CBC-1DBE-4E07-A1E8-CCF17386BCD8}" srcOrd="0" destOrd="0" presId="urn:microsoft.com/office/officeart/2005/8/layout/chevron2"/>
    <dgm:cxn modelId="{6ACAF97E-F823-4AD6-AF06-F9CE8FE3452B}" srcId="{DC36D934-8D4F-4D17-B2DA-E59FB84221CA}" destId="{46C294E8-83AA-463B-8F48-07603CBD9DA1}" srcOrd="1" destOrd="0" parTransId="{D9585E00-A870-497D-AFF7-3F99CA29B6D2}" sibTransId="{72084C85-54C5-48B8-969A-662EE012D11B}"/>
    <dgm:cxn modelId="{41503982-3A79-4ED0-9192-ECE68B4AB10F}" srcId="{AD05C0F6-6F82-4870-BBF1-01B713832CCE}" destId="{F94E7CAA-8427-42D9-A508-AA817DE4E074}" srcOrd="1" destOrd="0" parTransId="{3FBAAC37-DFCD-4C97-8AED-4D76E4B8E4BC}" sibTransId="{6D0A6898-B04D-4FD7-AAF1-3AEBD163F8CE}"/>
    <dgm:cxn modelId="{2C90118B-2AFD-4C0C-B821-4FAE7643E5DE}" type="presOf" srcId="{E8DE4D24-D1E8-4693-B29A-3216EE63715D}" destId="{FB68B093-E2B0-445D-8F2C-5955BC029568}" srcOrd="0" destOrd="0" presId="urn:microsoft.com/office/officeart/2005/8/layout/chevron2"/>
    <dgm:cxn modelId="{61553799-D135-4E62-83B0-FC62C07C04DE}" type="presOf" srcId="{08286A47-3A90-44AE-98BE-550471A6510E}" destId="{7E2B9908-0732-4CEB-BF2A-116F0C96BE25}" srcOrd="0" destOrd="0" presId="urn:microsoft.com/office/officeart/2005/8/layout/chevron2"/>
    <dgm:cxn modelId="{C88BD59A-AB72-4A7D-B110-ACE5C3D4BAD8}" type="presOf" srcId="{AD05C0F6-6F82-4870-BBF1-01B713832CCE}" destId="{06054EA4-981B-4F90-8300-55431AAD54AE}" srcOrd="0" destOrd="0" presId="urn:microsoft.com/office/officeart/2005/8/layout/chevron2"/>
    <dgm:cxn modelId="{5575889F-C79D-46C5-A70B-838F235D1B88}" srcId="{F94E7CAA-8427-42D9-A508-AA817DE4E074}" destId="{6EA60E16-A309-4D02-9D7C-4EA8454FAB65}" srcOrd="1" destOrd="0" parTransId="{C1213F1C-31DB-4C48-8591-67A783F2D261}" sibTransId="{419B5B87-FFEC-4C75-BBFA-1BEC7C58A145}"/>
    <dgm:cxn modelId="{8113BCB8-86B8-4FFA-A814-4BBD4AB1ED86}" srcId="{DC36D934-8D4F-4D17-B2DA-E59FB84221CA}" destId="{E8DE4D24-D1E8-4693-B29A-3216EE63715D}" srcOrd="0" destOrd="0" parTransId="{089BC069-6270-469C-A4AC-6750508A3F94}" sibTransId="{E28EBCE4-3463-405F-AC1F-9AB015F8CDB2}"/>
    <dgm:cxn modelId="{B9BDB1CC-2242-4A77-9B84-093190A2404A}" type="presOf" srcId="{46C294E8-83AA-463B-8F48-07603CBD9DA1}" destId="{FB68B093-E2B0-445D-8F2C-5955BC029568}" srcOrd="0" destOrd="1" presId="urn:microsoft.com/office/officeart/2005/8/layout/chevron2"/>
    <dgm:cxn modelId="{BF21CCE3-7421-4868-AD9E-4AEBAF6AB5F4}" srcId="{AD05C0F6-6F82-4870-BBF1-01B713832CCE}" destId="{DC36D934-8D4F-4D17-B2DA-E59FB84221CA}" srcOrd="0" destOrd="0" parTransId="{C5351A3D-F16B-47D2-82BE-C994E4EFA2D1}" sibTransId="{3CF35B83-8147-4F46-91C9-38EBACB650CE}"/>
    <dgm:cxn modelId="{BD1FDEF7-471D-499C-80F0-7925283070CF}" srcId="{F94E7CAA-8427-42D9-A508-AA817DE4E074}" destId="{08286A47-3A90-44AE-98BE-550471A6510E}" srcOrd="0" destOrd="0" parTransId="{FEDF6661-9EB2-4D5C-8B90-EB586BBBA448}" sibTransId="{5B6C2571-8073-473F-86F9-72CC2924CF5E}"/>
    <dgm:cxn modelId="{35BAC213-CE07-4032-8A24-F36EFA532EC7}" type="presParOf" srcId="{06054EA4-981B-4F90-8300-55431AAD54AE}" destId="{6277300A-9B1C-43FA-87A2-C812D2BF7F57}" srcOrd="0" destOrd="0" presId="urn:microsoft.com/office/officeart/2005/8/layout/chevron2"/>
    <dgm:cxn modelId="{087AB407-AEE8-4997-BC29-9784E7F73D25}" type="presParOf" srcId="{6277300A-9B1C-43FA-87A2-C812D2BF7F57}" destId="{7EF8987A-23DC-43DE-9B08-81F2318B4226}" srcOrd="0" destOrd="0" presId="urn:microsoft.com/office/officeart/2005/8/layout/chevron2"/>
    <dgm:cxn modelId="{0652232B-120B-468D-B3D9-1FEE8B6BF3F8}" type="presParOf" srcId="{6277300A-9B1C-43FA-87A2-C812D2BF7F57}" destId="{FB68B093-E2B0-445D-8F2C-5955BC029568}" srcOrd="1" destOrd="0" presId="urn:microsoft.com/office/officeart/2005/8/layout/chevron2"/>
    <dgm:cxn modelId="{349B24AA-AD42-401A-A78C-D8EC4318D7AE}" type="presParOf" srcId="{06054EA4-981B-4F90-8300-55431AAD54AE}" destId="{D69FEEA1-2243-4793-BAB2-3C440C50A65C}" srcOrd="1" destOrd="0" presId="urn:microsoft.com/office/officeart/2005/8/layout/chevron2"/>
    <dgm:cxn modelId="{245AB9EA-CD24-4138-9D05-778668DA2D55}" type="presParOf" srcId="{06054EA4-981B-4F90-8300-55431AAD54AE}" destId="{82DF70B6-EECD-4756-8F9C-81C5E6FBE133}" srcOrd="2" destOrd="0" presId="urn:microsoft.com/office/officeart/2005/8/layout/chevron2"/>
    <dgm:cxn modelId="{E1784C83-E6CF-4CBE-8C60-24EBBAD4E8DC}" type="presParOf" srcId="{82DF70B6-EECD-4756-8F9C-81C5E6FBE133}" destId="{7E062CBC-1DBE-4E07-A1E8-CCF17386BCD8}" srcOrd="0" destOrd="0" presId="urn:microsoft.com/office/officeart/2005/8/layout/chevron2"/>
    <dgm:cxn modelId="{34015B75-E6E6-436B-887A-01E863BE9D2B}" type="presParOf" srcId="{82DF70B6-EECD-4756-8F9C-81C5E6FBE133}" destId="{7E2B9908-0732-4CEB-BF2A-116F0C96BE2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05C0F6-6F82-4870-BBF1-01B713832CC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BO"/>
        </a:p>
      </dgm:t>
    </dgm:pt>
    <dgm:pt modelId="{DC36D934-8D4F-4D17-B2DA-E59FB84221CA}">
      <dgm:prSet phldrT="[Texto]" custT="1"/>
      <dgm:spPr/>
      <dgm:t>
        <a:bodyPr/>
        <a:lstStyle/>
        <a:p>
          <a:r>
            <a:rPr lang="es-BO" sz="5400" b="1" dirty="0">
              <a:solidFill>
                <a:srgbClr val="FFC000"/>
              </a:solidFill>
            </a:rPr>
            <a:t>3</a:t>
          </a:r>
        </a:p>
      </dgm:t>
    </dgm:pt>
    <dgm:pt modelId="{C5351A3D-F16B-47D2-82BE-C994E4EFA2D1}" type="parTrans" cxnId="{BF21CCE3-7421-4868-AD9E-4AEBAF6AB5F4}">
      <dgm:prSet/>
      <dgm:spPr/>
      <dgm:t>
        <a:bodyPr/>
        <a:lstStyle/>
        <a:p>
          <a:endParaRPr lang="es-BO"/>
        </a:p>
      </dgm:t>
    </dgm:pt>
    <dgm:pt modelId="{3CF35B83-8147-4F46-91C9-38EBACB650CE}" type="sibTrans" cxnId="{BF21CCE3-7421-4868-AD9E-4AEBAF6AB5F4}">
      <dgm:prSet/>
      <dgm:spPr/>
      <dgm:t>
        <a:bodyPr/>
        <a:lstStyle/>
        <a:p>
          <a:endParaRPr lang="es-BO"/>
        </a:p>
      </dgm:t>
    </dgm:pt>
    <dgm:pt modelId="{E8DE4D24-D1E8-4693-B29A-3216EE63715D}">
      <dgm:prSet phldrT="[Texto]" custT="1"/>
      <dgm:spPr/>
      <dgm:t>
        <a:bodyPr/>
        <a:lstStyle/>
        <a:p>
          <a:pPr algn="l"/>
          <a:r>
            <a:rPr lang="es-BO" sz="3200" b="1" dirty="0">
              <a:solidFill>
                <a:srgbClr val="FFC000"/>
              </a:solidFill>
            </a:rPr>
            <a:t>Contenido intencional</a:t>
          </a:r>
        </a:p>
      </dgm:t>
    </dgm:pt>
    <dgm:pt modelId="{089BC069-6270-469C-A4AC-6750508A3F94}" type="parTrans" cxnId="{8113BCB8-86B8-4FFA-A814-4BBD4AB1ED86}">
      <dgm:prSet/>
      <dgm:spPr/>
      <dgm:t>
        <a:bodyPr/>
        <a:lstStyle/>
        <a:p>
          <a:endParaRPr lang="es-BO"/>
        </a:p>
      </dgm:t>
    </dgm:pt>
    <dgm:pt modelId="{E28EBCE4-3463-405F-AC1F-9AB015F8CDB2}" type="sibTrans" cxnId="{8113BCB8-86B8-4FFA-A814-4BBD4AB1ED86}">
      <dgm:prSet/>
      <dgm:spPr/>
      <dgm:t>
        <a:bodyPr/>
        <a:lstStyle/>
        <a:p>
          <a:endParaRPr lang="es-BO"/>
        </a:p>
      </dgm:t>
    </dgm:pt>
    <dgm:pt modelId="{F94E7CAA-8427-42D9-A508-AA817DE4E074}">
      <dgm:prSet phldrT="[Texto]" custT="1"/>
      <dgm:spPr/>
      <dgm:t>
        <a:bodyPr/>
        <a:lstStyle/>
        <a:p>
          <a:r>
            <a:rPr lang="es-BO" sz="5400" dirty="0"/>
            <a:t>4</a:t>
          </a:r>
        </a:p>
      </dgm:t>
    </dgm:pt>
    <dgm:pt modelId="{3FBAAC37-DFCD-4C97-8AED-4D76E4B8E4BC}" type="parTrans" cxnId="{41503982-3A79-4ED0-9192-ECE68B4AB10F}">
      <dgm:prSet/>
      <dgm:spPr/>
      <dgm:t>
        <a:bodyPr/>
        <a:lstStyle/>
        <a:p>
          <a:endParaRPr lang="es-BO"/>
        </a:p>
      </dgm:t>
    </dgm:pt>
    <dgm:pt modelId="{6D0A6898-B04D-4FD7-AAF1-3AEBD163F8CE}" type="sibTrans" cxnId="{41503982-3A79-4ED0-9192-ECE68B4AB10F}">
      <dgm:prSet/>
      <dgm:spPr/>
      <dgm:t>
        <a:bodyPr/>
        <a:lstStyle/>
        <a:p>
          <a:endParaRPr lang="es-BO"/>
        </a:p>
      </dgm:t>
    </dgm:pt>
    <dgm:pt modelId="{08286A47-3A90-44AE-98BE-550471A6510E}">
      <dgm:prSet phldrT="[Texto]" custT="1"/>
      <dgm:spPr/>
      <dgm:t>
        <a:bodyPr/>
        <a:lstStyle/>
        <a:p>
          <a:pPr algn="l"/>
          <a:r>
            <a:rPr lang="es-BO" sz="3200" b="1" dirty="0">
              <a:solidFill>
                <a:srgbClr val="FFC000"/>
              </a:solidFill>
            </a:rPr>
            <a:t>Docente profesional</a:t>
          </a:r>
          <a:endParaRPr lang="es-BO" sz="3200" dirty="0"/>
        </a:p>
      </dgm:t>
    </dgm:pt>
    <dgm:pt modelId="{FEDF6661-9EB2-4D5C-8B90-EB586BBBA448}" type="parTrans" cxnId="{BD1FDEF7-471D-499C-80F0-7925283070CF}">
      <dgm:prSet/>
      <dgm:spPr/>
      <dgm:t>
        <a:bodyPr/>
        <a:lstStyle/>
        <a:p>
          <a:endParaRPr lang="es-BO"/>
        </a:p>
      </dgm:t>
    </dgm:pt>
    <dgm:pt modelId="{5B6C2571-8073-473F-86F9-72CC2924CF5E}" type="sibTrans" cxnId="{BD1FDEF7-471D-499C-80F0-7925283070CF}">
      <dgm:prSet/>
      <dgm:spPr/>
      <dgm:t>
        <a:bodyPr/>
        <a:lstStyle/>
        <a:p>
          <a:endParaRPr lang="es-BO"/>
        </a:p>
      </dgm:t>
    </dgm:pt>
    <dgm:pt modelId="{6EA60E16-A309-4D02-9D7C-4EA8454FAB65}">
      <dgm:prSet phldrT="[Texto]" custT="1"/>
      <dgm:spPr/>
      <dgm:t>
        <a:bodyPr/>
        <a:lstStyle/>
        <a:p>
          <a:pPr algn="just"/>
          <a:r>
            <a:rPr lang="es-BO" sz="2200" b="0" i="0" dirty="0"/>
            <a:t>Los educadores profesionales observan continuamente a sus alumnos, </a:t>
          </a:r>
          <a:r>
            <a:rPr lang="es-BO" sz="2200" b="0" i="0" dirty="0" err="1"/>
            <a:t>proporcionán-doles</a:t>
          </a:r>
          <a:r>
            <a:rPr lang="es-BO" sz="2200" b="0" i="0" dirty="0"/>
            <a:t> retroalimentación relevante en cada momento, así como evaluación de su trabajo. Los educadores profesionales son reflexivos en su práctica, interactúan entre sí para mejorar la calidad de su docencia, aceptan la crítica constructiva y toleran el “caos controlado en sus aula</a:t>
          </a:r>
          <a:endParaRPr lang="es-BO" sz="2200" dirty="0"/>
        </a:p>
      </dgm:t>
    </dgm:pt>
    <dgm:pt modelId="{419B5B87-FFEC-4C75-BBFA-1BEC7C58A145}" type="sibTrans" cxnId="{5575889F-C79D-46C5-A70B-838F235D1B88}">
      <dgm:prSet/>
      <dgm:spPr/>
      <dgm:t>
        <a:bodyPr/>
        <a:lstStyle/>
        <a:p>
          <a:endParaRPr lang="es-BO"/>
        </a:p>
      </dgm:t>
    </dgm:pt>
    <dgm:pt modelId="{C1213F1C-31DB-4C48-8591-67A783F2D261}" type="parTrans" cxnId="{5575889F-C79D-46C5-A70B-838F235D1B88}">
      <dgm:prSet/>
      <dgm:spPr/>
      <dgm:t>
        <a:bodyPr/>
        <a:lstStyle/>
        <a:p>
          <a:endParaRPr lang="es-BO"/>
        </a:p>
      </dgm:t>
    </dgm:pt>
    <dgm:pt modelId="{7D556B34-A203-48D9-8FB9-72A0BB2FF79E}">
      <dgm:prSet phldrT="[Texto]" custT="1"/>
      <dgm:spPr/>
      <dgm:t>
        <a:bodyPr/>
        <a:lstStyle/>
        <a:p>
          <a:pPr algn="just"/>
          <a:r>
            <a:rPr lang="es-BO" sz="2200" b="0" i="0" dirty="0"/>
            <a:t>Los educadores piensan continuamente sobre cómo pueden utilizar el modelo FLIP para ayudar a los estudiantes a desarrollar la comprensión conceptual y la fluidez de procedimiento. Los profesores emplean contenido intencional para maximizar el tiempo de clase con el fin de adoptar métodos y estrategias activas de aprendizaje centrados en el estudiante.</a:t>
          </a:r>
          <a:endParaRPr lang="es-BO" sz="2200" dirty="0"/>
        </a:p>
      </dgm:t>
    </dgm:pt>
    <dgm:pt modelId="{7D941579-46FB-4595-97DE-E92E4086F7D1}" type="parTrans" cxnId="{EEEBB624-D5FF-4AD1-9B05-CC867C69377C}">
      <dgm:prSet/>
      <dgm:spPr/>
    </dgm:pt>
    <dgm:pt modelId="{0E8D47D2-F4A7-4907-B203-061A1DA457C4}" type="sibTrans" cxnId="{EEEBB624-D5FF-4AD1-9B05-CC867C69377C}">
      <dgm:prSet/>
      <dgm:spPr/>
    </dgm:pt>
    <dgm:pt modelId="{06054EA4-981B-4F90-8300-55431AAD54AE}" type="pres">
      <dgm:prSet presAssocID="{AD05C0F6-6F82-4870-BBF1-01B713832CCE}" presName="linearFlow" presStyleCnt="0">
        <dgm:presLayoutVars>
          <dgm:dir/>
          <dgm:animLvl val="lvl"/>
          <dgm:resizeHandles val="exact"/>
        </dgm:presLayoutVars>
      </dgm:prSet>
      <dgm:spPr/>
    </dgm:pt>
    <dgm:pt modelId="{6277300A-9B1C-43FA-87A2-C812D2BF7F57}" type="pres">
      <dgm:prSet presAssocID="{DC36D934-8D4F-4D17-B2DA-E59FB84221CA}" presName="composite" presStyleCnt="0"/>
      <dgm:spPr/>
    </dgm:pt>
    <dgm:pt modelId="{7EF8987A-23DC-43DE-9B08-81F2318B4226}" type="pres">
      <dgm:prSet presAssocID="{DC36D934-8D4F-4D17-B2DA-E59FB84221CA}" presName="parentText" presStyleLbl="alignNode1" presStyleIdx="0" presStyleCnt="2">
        <dgm:presLayoutVars>
          <dgm:chMax val="1"/>
          <dgm:bulletEnabled val="1"/>
        </dgm:presLayoutVars>
      </dgm:prSet>
      <dgm:spPr/>
    </dgm:pt>
    <dgm:pt modelId="{FB68B093-E2B0-445D-8F2C-5955BC029568}" type="pres">
      <dgm:prSet presAssocID="{DC36D934-8D4F-4D17-B2DA-E59FB84221CA}" presName="descendantText" presStyleLbl="alignAcc1" presStyleIdx="0" presStyleCnt="2" custScaleY="154853" custLinFactNeighborX="-720" custLinFactNeighborY="-6519">
        <dgm:presLayoutVars>
          <dgm:bulletEnabled val="1"/>
        </dgm:presLayoutVars>
      </dgm:prSet>
      <dgm:spPr/>
    </dgm:pt>
    <dgm:pt modelId="{D69FEEA1-2243-4793-BAB2-3C440C50A65C}" type="pres">
      <dgm:prSet presAssocID="{3CF35B83-8147-4F46-91C9-38EBACB650CE}" presName="sp" presStyleCnt="0"/>
      <dgm:spPr/>
    </dgm:pt>
    <dgm:pt modelId="{82DF70B6-EECD-4756-8F9C-81C5E6FBE133}" type="pres">
      <dgm:prSet presAssocID="{F94E7CAA-8427-42D9-A508-AA817DE4E074}" presName="composite" presStyleCnt="0"/>
      <dgm:spPr/>
    </dgm:pt>
    <dgm:pt modelId="{7E062CBC-1DBE-4E07-A1E8-CCF17386BCD8}" type="pres">
      <dgm:prSet presAssocID="{F94E7CAA-8427-42D9-A508-AA817DE4E074}" presName="parentText" presStyleLbl="alignNode1" presStyleIdx="1" presStyleCnt="2">
        <dgm:presLayoutVars>
          <dgm:chMax val="1"/>
          <dgm:bulletEnabled val="1"/>
        </dgm:presLayoutVars>
      </dgm:prSet>
      <dgm:spPr/>
    </dgm:pt>
    <dgm:pt modelId="{7E2B9908-0732-4CEB-BF2A-116F0C96BE25}" type="pres">
      <dgm:prSet presAssocID="{F94E7CAA-8427-42D9-A508-AA817DE4E074}" presName="descendantText" presStyleLbl="alignAcc1" presStyleIdx="1" presStyleCnt="2" custScaleY="175233">
        <dgm:presLayoutVars>
          <dgm:bulletEnabled val="1"/>
        </dgm:presLayoutVars>
      </dgm:prSet>
      <dgm:spPr/>
    </dgm:pt>
  </dgm:ptLst>
  <dgm:cxnLst>
    <dgm:cxn modelId="{82B54013-CB4B-4C98-B70E-F8463401442B}" type="presOf" srcId="{DC36D934-8D4F-4D17-B2DA-E59FB84221CA}" destId="{7EF8987A-23DC-43DE-9B08-81F2318B4226}" srcOrd="0" destOrd="0" presId="urn:microsoft.com/office/officeart/2005/8/layout/chevron2"/>
    <dgm:cxn modelId="{EEEBB624-D5FF-4AD1-9B05-CC867C69377C}" srcId="{DC36D934-8D4F-4D17-B2DA-E59FB84221CA}" destId="{7D556B34-A203-48D9-8FB9-72A0BB2FF79E}" srcOrd="1" destOrd="0" parTransId="{7D941579-46FB-4595-97DE-E92E4086F7D1}" sibTransId="{0E8D47D2-F4A7-4907-B203-061A1DA457C4}"/>
    <dgm:cxn modelId="{D32F175C-C6BD-4E05-AB00-5F5E226817B0}" type="presOf" srcId="{6EA60E16-A309-4D02-9D7C-4EA8454FAB65}" destId="{7E2B9908-0732-4CEB-BF2A-116F0C96BE25}" srcOrd="0" destOrd="1" presId="urn:microsoft.com/office/officeart/2005/8/layout/chevron2"/>
    <dgm:cxn modelId="{EF6A9B47-0482-4BFD-84CC-FFE10716532F}" type="presOf" srcId="{F94E7CAA-8427-42D9-A508-AA817DE4E074}" destId="{7E062CBC-1DBE-4E07-A1E8-CCF17386BCD8}" srcOrd="0" destOrd="0" presId="urn:microsoft.com/office/officeart/2005/8/layout/chevron2"/>
    <dgm:cxn modelId="{41503982-3A79-4ED0-9192-ECE68B4AB10F}" srcId="{AD05C0F6-6F82-4870-BBF1-01B713832CCE}" destId="{F94E7CAA-8427-42D9-A508-AA817DE4E074}" srcOrd="1" destOrd="0" parTransId="{3FBAAC37-DFCD-4C97-8AED-4D76E4B8E4BC}" sibTransId="{6D0A6898-B04D-4FD7-AAF1-3AEBD163F8CE}"/>
    <dgm:cxn modelId="{2C90118B-2AFD-4C0C-B821-4FAE7643E5DE}" type="presOf" srcId="{E8DE4D24-D1E8-4693-B29A-3216EE63715D}" destId="{FB68B093-E2B0-445D-8F2C-5955BC029568}" srcOrd="0" destOrd="0" presId="urn:microsoft.com/office/officeart/2005/8/layout/chevron2"/>
    <dgm:cxn modelId="{61553799-D135-4E62-83B0-FC62C07C04DE}" type="presOf" srcId="{08286A47-3A90-44AE-98BE-550471A6510E}" destId="{7E2B9908-0732-4CEB-BF2A-116F0C96BE25}" srcOrd="0" destOrd="0" presId="urn:microsoft.com/office/officeart/2005/8/layout/chevron2"/>
    <dgm:cxn modelId="{C88BD59A-AB72-4A7D-B110-ACE5C3D4BAD8}" type="presOf" srcId="{AD05C0F6-6F82-4870-BBF1-01B713832CCE}" destId="{06054EA4-981B-4F90-8300-55431AAD54AE}" srcOrd="0" destOrd="0" presId="urn:microsoft.com/office/officeart/2005/8/layout/chevron2"/>
    <dgm:cxn modelId="{5575889F-C79D-46C5-A70B-838F235D1B88}" srcId="{F94E7CAA-8427-42D9-A508-AA817DE4E074}" destId="{6EA60E16-A309-4D02-9D7C-4EA8454FAB65}" srcOrd="1" destOrd="0" parTransId="{C1213F1C-31DB-4C48-8591-67A783F2D261}" sibTransId="{419B5B87-FFEC-4C75-BBFA-1BEC7C58A145}"/>
    <dgm:cxn modelId="{8113BCB8-86B8-4FFA-A814-4BBD4AB1ED86}" srcId="{DC36D934-8D4F-4D17-B2DA-E59FB84221CA}" destId="{E8DE4D24-D1E8-4693-B29A-3216EE63715D}" srcOrd="0" destOrd="0" parTransId="{089BC069-6270-469C-A4AC-6750508A3F94}" sibTransId="{E28EBCE4-3463-405F-AC1F-9AB015F8CDB2}"/>
    <dgm:cxn modelId="{6E2920C3-D366-4535-A8BD-96C678055361}" type="presOf" srcId="{7D556B34-A203-48D9-8FB9-72A0BB2FF79E}" destId="{FB68B093-E2B0-445D-8F2C-5955BC029568}" srcOrd="0" destOrd="1" presId="urn:microsoft.com/office/officeart/2005/8/layout/chevron2"/>
    <dgm:cxn modelId="{BF21CCE3-7421-4868-AD9E-4AEBAF6AB5F4}" srcId="{AD05C0F6-6F82-4870-BBF1-01B713832CCE}" destId="{DC36D934-8D4F-4D17-B2DA-E59FB84221CA}" srcOrd="0" destOrd="0" parTransId="{C5351A3D-F16B-47D2-82BE-C994E4EFA2D1}" sibTransId="{3CF35B83-8147-4F46-91C9-38EBACB650CE}"/>
    <dgm:cxn modelId="{BD1FDEF7-471D-499C-80F0-7925283070CF}" srcId="{F94E7CAA-8427-42D9-A508-AA817DE4E074}" destId="{08286A47-3A90-44AE-98BE-550471A6510E}" srcOrd="0" destOrd="0" parTransId="{FEDF6661-9EB2-4D5C-8B90-EB586BBBA448}" sibTransId="{5B6C2571-8073-473F-86F9-72CC2924CF5E}"/>
    <dgm:cxn modelId="{35BAC213-CE07-4032-8A24-F36EFA532EC7}" type="presParOf" srcId="{06054EA4-981B-4F90-8300-55431AAD54AE}" destId="{6277300A-9B1C-43FA-87A2-C812D2BF7F57}" srcOrd="0" destOrd="0" presId="urn:microsoft.com/office/officeart/2005/8/layout/chevron2"/>
    <dgm:cxn modelId="{087AB407-AEE8-4997-BC29-9784E7F73D25}" type="presParOf" srcId="{6277300A-9B1C-43FA-87A2-C812D2BF7F57}" destId="{7EF8987A-23DC-43DE-9B08-81F2318B4226}" srcOrd="0" destOrd="0" presId="urn:microsoft.com/office/officeart/2005/8/layout/chevron2"/>
    <dgm:cxn modelId="{0652232B-120B-468D-B3D9-1FEE8B6BF3F8}" type="presParOf" srcId="{6277300A-9B1C-43FA-87A2-C812D2BF7F57}" destId="{FB68B093-E2B0-445D-8F2C-5955BC029568}" srcOrd="1" destOrd="0" presId="urn:microsoft.com/office/officeart/2005/8/layout/chevron2"/>
    <dgm:cxn modelId="{349B24AA-AD42-401A-A78C-D8EC4318D7AE}" type="presParOf" srcId="{06054EA4-981B-4F90-8300-55431AAD54AE}" destId="{D69FEEA1-2243-4793-BAB2-3C440C50A65C}" srcOrd="1" destOrd="0" presId="urn:microsoft.com/office/officeart/2005/8/layout/chevron2"/>
    <dgm:cxn modelId="{245AB9EA-CD24-4138-9D05-778668DA2D55}" type="presParOf" srcId="{06054EA4-981B-4F90-8300-55431AAD54AE}" destId="{82DF70B6-EECD-4756-8F9C-81C5E6FBE133}" srcOrd="2" destOrd="0" presId="urn:microsoft.com/office/officeart/2005/8/layout/chevron2"/>
    <dgm:cxn modelId="{E1784C83-E6CF-4CBE-8C60-24EBBAD4E8DC}" type="presParOf" srcId="{82DF70B6-EECD-4756-8F9C-81C5E6FBE133}" destId="{7E062CBC-1DBE-4E07-A1E8-CCF17386BCD8}" srcOrd="0" destOrd="0" presId="urn:microsoft.com/office/officeart/2005/8/layout/chevron2"/>
    <dgm:cxn modelId="{34015B75-E6E6-436B-887A-01E863BE9D2B}" type="presParOf" srcId="{82DF70B6-EECD-4756-8F9C-81C5E6FBE133}" destId="{7E2B9908-0732-4CEB-BF2A-116F0C96BE2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8987A-23DC-43DE-9B08-81F2318B4226}">
      <dsp:nvSpPr>
        <dsp:cNvPr id="0" name=""/>
        <dsp:cNvSpPr/>
      </dsp:nvSpPr>
      <dsp:spPr>
        <a:xfrm rot="5400000">
          <a:off x="-364304" y="1067546"/>
          <a:ext cx="2428698" cy="170008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s-BO" sz="5400" b="1" kern="1200" dirty="0">
              <a:solidFill>
                <a:srgbClr val="FFC000"/>
              </a:solidFill>
            </a:rPr>
            <a:t>1</a:t>
          </a:r>
        </a:p>
      </dsp:txBody>
      <dsp:txXfrm rot="-5400000">
        <a:off x="1" y="1553287"/>
        <a:ext cx="1700089" cy="728609"/>
      </dsp:txXfrm>
    </dsp:sp>
    <dsp:sp modelId="{FB68B093-E2B0-445D-8F2C-5955BC029568}">
      <dsp:nvSpPr>
        <dsp:cNvPr id="0" name=""/>
        <dsp:cNvSpPr/>
      </dsp:nvSpPr>
      <dsp:spPr>
        <a:xfrm rot="5400000">
          <a:off x="3791154" y="-1972405"/>
          <a:ext cx="2445878" cy="672484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BO" sz="3200" b="1" kern="1200" dirty="0">
              <a:solidFill>
                <a:srgbClr val="FFC000"/>
              </a:solidFill>
            </a:rPr>
            <a:t>Ambientes flexibles</a:t>
          </a:r>
        </a:p>
        <a:p>
          <a:pPr marL="228600" lvl="1" indent="-228600" algn="l" defTabSz="889000">
            <a:lnSpc>
              <a:spcPct val="90000"/>
            </a:lnSpc>
            <a:spcBef>
              <a:spcPct val="0"/>
            </a:spcBef>
            <a:spcAft>
              <a:spcPct val="15000"/>
            </a:spcAft>
            <a:buChar char="•"/>
          </a:pPr>
          <a:r>
            <a:rPr lang="es-BO" sz="2000" kern="1200" dirty="0"/>
            <a:t>Los estudiantes pueden elegir cuándo y dónde aprenden; esto da mayor flexibilidad a sus expectativas en el ritmo de aprendizaje. Los profesores </a:t>
          </a:r>
          <a:r>
            <a:rPr lang="es-BO" sz="2000" b="0" i="0" kern="1200" dirty="0"/>
            <a:t>invierten en clases flexibles en los tiempos de aprendizaje</a:t>
          </a:r>
          <a:r>
            <a:rPr lang="es-BO" sz="2000" kern="1200" dirty="0"/>
            <a:t>. Se establecen evaluaciones apropiadas que midan el entendimiento de una manera significativa para los estudiantes y profesores.</a:t>
          </a:r>
          <a:endParaRPr lang="es-BO" sz="3200" b="1" kern="1200" dirty="0">
            <a:solidFill>
              <a:srgbClr val="FFC000"/>
            </a:solidFill>
          </a:endParaRPr>
        </a:p>
      </dsp:txBody>
      <dsp:txXfrm rot="-5400000">
        <a:off x="1651670" y="286477"/>
        <a:ext cx="6605448" cy="2207082"/>
      </dsp:txXfrm>
    </dsp:sp>
    <dsp:sp modelId="{7E062CBC-1DBE-4E07-A1E8-CCF17386BCD8}">
      <dsp:nvSpPr>
        <dsp:cNvPr id="0" name=""/>
        <dsp:cNvSpPr/>
      </dsp:nvSpPr>
      <dsp:spPr>
        <a:xfrm rot="5400000">
          <a:off x="-364304" y="4168909"/>
          <a:ext cx="2428698" cy="170008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s-BO" sz="5400" b="1" kern="1200" dirty="0">
              <a:solidFill>
                <a:srgbClr val="FFC000"/>
              </a:solidFill>
            </a:rPr>
            <a:t>2</a:t>
          </a:r>
          <a:endParaRPr lang="es-BO" sz="5400" kern="1200" dirty="0"/>
        </a:p>
      </dsp:txBody>
      <dsp:txXfrm rot="-5400000">
        <a:off x="1" y="4654650"/>
        <a:ext cx="1700089" cy="728609"/>
      </dsp:txXfrm>
    </dsp:sp>
    <dsp:sp modelId="{7E2B9908-0732-4CEB-BF2A-116F0C96BE25}">
      <dsp:nvSpPr>
        <dsp:cNvPr id="0" name=""/>
        <dsp:cNvSpPr/>
      </dsp:nvSpPr>
      <dsp:spPr>
        <a:xfrm rot="5400000">
          <a:off x="3401144" y="1231508"/>
          <a:ext cx="3322735" cy="672484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BO" sz="3200" b="1" kern="1200" dirty="0">
              <a:solidFill>
                <a:srgbClr val="FFC000"/>
              </a:solidFill>
            </a:rPr>
            <a:t>Cultura de aprendizaje</a:t>
          </a:r>
          <a:endParaRPr lang="es-BO" sz="3200" kern="1200" dirty="0"/>
        </a:p>
        <a:p>
          <a:pPr marL="228600" lvl="1" indent="-228600" algn="just" defTabSz="977900">
            <a:lnSpc>
              <a:spcPct val="90000"/>
            </a:lnSpc>
            <a:spcBef>
              <a:spcPct val="0"/>
            </a:spcBef>
            <a:spcAft>
              <a:spcPct val="15000"/>
            </a:spcAft>
            <a:buChar char="•"/>
          </a:pPr>
          <a:r>
            <a:rPr lang="es-BO" sz="2200" kern="1200" dirty="0"/>
            <a:t>Se evidencia un cambio deliberado de una clase centrada en el profesor a una en el estudiante. El tiempo en el aula es para profundizar en temas, crear oportunidades más enriquecedoras de aprendizaje y maximizar las interacciones cara a cara para asegurar el entendimiento y síntesis del material. </a:t>
          </a:r>
          <a:r>
            <a:rPr lang="es-BO" sz="2200" b="0" i="0" kern="1200" dirty="0"/>
            <a:t>Los estudiantes participan activamente en la construcción del conocimiento, al tiempo que evalúan su aprendizaje de una manera que puede ser personalmente significativo.</a:t>
          </a:r>
          <a:endParaRPr lang="es-BO" sz="2200" kern="1200" dirty="0"/>
        </a:p>
      </dsp:txBody>
      <dsp:txXfrm rot="-5400000">
        <a:off x="1700089" y="3094767"/>
        <a:ext cx="6562643" cy="2998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8987A-23DC-43DE-9B08-81F2318B4226}">
      <dsp:nvSpPr>
        <dsp:cNvPr id="0" name=""/>
        <dsp:cNvSpPr/>
      </dsp:nvSpPr>
      <dsp:spPr>
        <a:xfrm rot="5400000">
          <a:off x="-403456" y="997742"/>
          <a:ext cx="2689712" cy="188279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s-BO" sz="5400" b="1" kern="1200" dirty="0">
              <a:solidFill>
                <a:srgbClr val="FFC000"/>
              </a:solidFill>
            </a:rPr>
            <a:t>3</a:t>
          </a:r>
        </a:p>
      </dsp:txBody>
      <dsp:txXfrm rot="-5400000">
        <a:off x="1" y="1535684"/>
        <a:ext cx="1882798" cy="806914"/>
      </dsp:txXfrm>
    </dsp:sp>
    <dsp:sp modelId="{FB68B093-E2B0-445D-8F2C-5955BC029568}">
      <dsp:nvSpPr>
        <dsp:cNvPr id="0" name=""/>
        <dsp:cNvSpPr/>
      </dsp:nvSpPr>
      <dsp:spPr>
        <a:xfrm rot="5400000">
          <a:off x="3753106" y="-1916599"/>
          <a:ext cx="2707315" cy="654213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BO" sz="3200" b="1" kern="1200" dirty="0">
              <a:solidFill>
                <a:srgbClr val="FFC000"/>
              </a:solidFill>
            </a:rPr>
            <a:t>Contenido intencional</a:t>
          </a:r>
        </a:p>
        <a:p>
          <a:pPr marL="228600" lvl="1" indent="-228600" algn="just" defTabSz="977900">
            <a:lnSpc>
              <a:spcPct val="90000"/>
            </a:lnSpc>
            <a:spcBef>
              <a:spcPct val="0"/>
            </a:spcBef>
            <a:spcAft>
              <a:spcPct val="15000"/>
            </a:spcAft>
            <a:buChar char="•"/>
          </a:pPr>
          <a:r>
            <a:rPr lang="es-BO" sz="2200" b="0" i="0" kern="1200" dirty="0"/>
            <a:t>Los educadores piensan continuamente sobre cómo pueden utilizar el modelo FLIP para ayudar a los estudiantes a desarrollar la comprensión conceptual y la fluidez de procedimiento. Los profesores emplean contenido intencional para maximizar el tiempo de clase con el fin de adoptar métodos y estrategias activas de aprendizaje centrados en el estudiante.</a:t>
          </a:r>
          <a:endParaRPr lang="es-BO" sz="2200" kern="1200" dirty="0"/>
        </a:p>
      </dsp:txBody>
      <dsp:txXfrm rot="-5400000">
        <a:off x="1835695" y="132972"/>
        <a:ext cx="6409977" cy="2442995"/>
      </dsp:txXfrm>
    </dsp:sp>
    <dsp:sp modelId="{7E062CBC-1DBE-4E07-A1E8-CCF17386BCD8}">
      <dsp:nvSpPr>
        <dsp:cNvPr id="0" name=""/>
        <dsp:cNvSpPr/>
      </dsp:nvSpPr>
      <dsp:spPr>
        <a:xfrm rot="5400000">
          <a:off x="-403456" y="4124304"/>
          <a:ext cx="2689712" cy="188279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s-BO" sz="5400" kern="1200" dirty="0"/>
            <a:t>4</a:t>
          </a:r>
        </a:p>
      </dsp:txBody>
      <dsp:txXfrm rot="-5400000">
        <a:off x="1" y="4662246"/>
        <a:ext cx="1882798" cy="806914"/>
      </dsp:txXfrm>
    </dsp:sp>
    <dsp:sp modelId="{7E2B9908-0732-4CEB-BF2A-116F0C96BE25}">
      <dsp:nvSpPr>
        <dsp:cNvPr id="0" name=""/>
        <dsp:cNvSpPr/>
      </dsp:nvSpPr>
      <dsp:spPr>
        <a:xfrm rot="5400000">
          <a:off x="3622056" y="1323935"/>
          <a:ext cx="3063621" cy="654213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BO" sz="3200" b="1" kern="1200" dirty="0">
              <a:solidFill>
                <a:srgbClr val="FFC000"/>
              </a:solidFill>
            </a:rPr>
            <a:t>Docente profesional</a:t>
          </a:r>
          <a:endParaRPr lang="es-BO" sz="3200" kern="1200" dirty="0"/>
        </a:p>
        <a:p>
          <a:pPr marL="228600" lvl="1" indent="-228600" algn="just" defTabSz="977900">
            <a:lnSpc>
              <a:spcPct val="90000"/>
            </a:lnSpc>
            <a:spcBef>
              <a:spcPct val="0"/>
            </a:spcBef>
            <a:spcAft>
              <a:spcPct val="15000"/>
            </a:spcAft>
            <a:buChar char="•"/>
          </a:pPr>
          <a:r>
            <a:rPr lang="es-BO" sz="2200" b="0" i="0" kern="1200" dirty="0"/>
            <a:t>Los educadores profesionales observan continuamente a sus alumnos, </a:t>
          </a:r>
          <a:r>
            <a:rPr lang="es-BO" sz="2200" b="0" i="0" kern="1200" dirty="0" err="1"/>
            <a:t>proporcionán-doles</a:t>
          </a:r>
          <a:r>
            <a:rPr lang="es-BO" sz="2200" b="0" i="0" kern="1200" dirty="0"/>
            <a:t> retroalimentación relevante en cada momento, así como evaluación de su trabajo. Los educadores profesionales son reflexivos en su práctica, interactúan entre sí para mejorar la calidad de su docencia, aceptan la crítica constructiva y toleran el “caos controlado en sus aula</a:t>
          </a:r>
          <a:endParaRPr lang="es-BO" sz="2200" kern="1200" dirty="0"/>
        </a:p>
      </dsp:txBody>
      <dsp:txXfrm rot="-5400000">
        <a:off x="1882798" y="3212747"/>
        <a:ext cx="6392583" cy="27645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84870" cy="502755"/>
          </a:xfrm>
          <a:prstGeom prst="rect">
            <a:avLst/>
          </a:prstGeom>
        </p:spPr>
        <p:txBody>
          <a:bodyPr vert="horz" lIns="92437" tIns="46218" rIns="92437" bIns="46218" rtlCol="0"/>
          <a:lstStyle>
            <a:lvl1pPr algn="l">
              <a:defRPr sz="1200"/>
            </a:lvl1pPr>
          </a:lstStyle>
          <a:p>
            <a:endParaRPr lang="es-BO"/>
          </a:p>
        </p:txBody>
      </p:sp>
      <p:sp>
        <p:nvSpPr>
          <p:cNvPr id="3" name="Marcador de fecha 2"/>
          <p:cNvSpPr>
            <a:spLocks noGrp="1"/>
          </p:cNvSpPr>
          <p:nvPr>
            <p:ph type="dt" sz="quarter" idx="1"/>
          </p:nvPr>
        </p:nvSpPr>
        <p:spPr>
          <a:xfrm>
            <a:off x="3901699" y="0"/>
            <a:ext cx="2984870" cy="502755"/>
          </a:xfrm>
          <a:prstGeom prst="rect">
            <a:avLst/>
          </a:prstGeom>
        </p:spPr>
        <p:txBody>
          <a:bodyPr vert="horz" lIns="92437" tIns="46218" rIns="92437" bIns="46218" rtlCol="0"/>
          <a:lstStyle>
            <a:lvl1pPr algn="r">
              <a:defRPr sz="1200"/>
            </a:lvl1pPr>
          </a:lstStyle>
          <a:p>
            <a:fld id="{D7E94916-39C3-4987-87C5-A2C97CCC056F}" type="datetimeFigureOut">
              <a:rPr lang="es-BO" smtClean="0"/>
              <a:t>1/7/2020</a:t>
            </a:fld>
            <a:endParaRPr lang="es-BO"/>
          </a:p>
        </p:txBody>
      </p:sp>
      <p:sp>
        <p:nvSpPr>
          <p:cNvPr id="4" name="Marcador de pie de página 3"/>
          <p:cNvSpPr>
            <a:spLocks noGrp="1"/>
          </p:cNvSpPr>
          <p:nvPr>
            <p:ph type="ftr" sz="quarter" idx="2"/>
          </p:nvPr>
        </p:nvSpPr>
        <p:spPr>
          <a:xfrm>
            <a:off x="1" y="9517546"/>
            <a:ext cx="2984870" cy="502754"/>
          </a:xfrm>
          <a:prstGeom prst="rect">
            <a:avLst/>
          </a:prstGeom>
        </p:spPr>
        <p:txBody>
          <a:bodyPr vert="horz" lIns="92437" tIns="46218" rIns="92437" bIns="46218" rtlCol="0" anchor="b"/>
          <a:lstStyle>
            <a:lvl1pPr algn="l">
              <a:defRPr sz="1200"/>
            </a:lvl1pPr>
          </a:lstStyle>
          <a:p>
            <a:endParaRPr lang="es-BO"/>
          </a:p>
        </p:txBody>
      </p:sp>
      <p:sp>
        <p:nvSpPr>
          <p:cNvPr id="5" name="Marcador de número de diapositiva 4"/>
          <p:cNvSpPr>
            <a:spLocks noGrp="1"/>
          </p:cNvSpPr>
          <p:nvPr>
            <p:ph type="sldNum" sz="quarter" idx="3"/>
          </p:nvPr>
        </p:nvSpPr>
        <p:spPr>
          <a:xfrm>
            <a:off x="3901699" y="9517546"/>
            <a:ext cx="2984870" cy="502754"/>
          </a:xfrm>
          <a:prstGeom prst="rect">
            <a:avLst/>
          </a:prstGeom>
        </p:spPr>
        <p:txBody>
          <a:bodyPr vert="horz" lIns="92437" tIns="46218" rIns="92437" bIns="46218" rtlCol="0" anchor="b"/>
          <a:lstStyle>
            <a:lvl1pPr algn="r">
              <a:defRPr sz="1200"/>
            </a:lvl1pPr>
          </a:lstStyle>
          <a:p>
            <a:fld id="{BC47EB3B-9677-44C7-9437-FAD0BB4F0947}" type="slidenum">
              <a:rPr lang="es-BO" smtClean="0"/>
              <a:t>‹Nº›</a:t>
            </a:fld>
            <a:endParaRPr lang="es-BO"/>
          </a:p>
        </p:txBody>
      </p:sp>
    </p:spTree>
    <p:extLst>
      <p:ext uri="{BB962C8B-B14F-4D97-AF65-F5344CB8AC3E}">
        <p14:creationId xmlns:p14="http://schemas.microsoft.com/office/powerpoint/2010/main" val="373872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4870" cy="501015"/>
          </a:xfrm>
          <a:prstGeom prst="rect">
            <a:avLst/>
          </a:prstGeom>
        </p:spPr>
        <p:txBody>
          <a:bodyPr vert="horz" lIns="92437" tIns="46218" rIns="92437" bIns="46218" rtlCol="0"/>
          <a:lstStyle>
            <a:lvl1pPr algn="l">
              <a:defRPr sz="1200"/>
            </a:lvl1pPr>
          </a:lstStyle>
          <a:p>
            <a:endParaRPr lang="es-ES"/>
          </a:p>
        </p:txBody>
      </p:sp>
      <p:sp>
        <p:nvSpPr>
          <p:cNvPr id="3" name="2 Marcador de fecha"/>
          <p:cNvSpPr>
            <a:spLocks noGrp="1"/>
          </p:cNvSpPr>
          <p:nvPr>
            <p:ph type="dt" idx="1"/>
          </p:nvPr>
        </p:nvSpPr>
        <p:spPr>
          <a:xfrm>
            <a:off x="3901699" y="0"/>
            <a:ext cx="2984870" cy="501015"/>
          </a:xfrm>
          <a:prstGeom prst="rect">
            <a:avLst/>
          </a:prstGeom>
        </p:spPr>
        <p:txBody>
          <a:bodyPr vert="horz" lIns="92437" tIns="46218" rIns="92437" bIns="46218" rtlCol="0"/>
          <a:lstStyle>
            <a:lvl1pPr algn="r">
              <a:defRPr sz="1200"/>
            </a:lvl1pPr>
          </a:lstStyle>
          <a:p>
            <a:fld id="{6536E929-B761-4B84-8086-6778FDED6121}" type="datetimeFigureOut">
              <a:rPr lang="es-ES" smtClean="0"/>
              <a:pPr/>
              <a:t>01/07/2020</a:t>
            </a:fld>
            <a:endParaRPr lang="es-ES"/>
          </a:p>
        </p:txBody>
      </p:sp>
      <p:sp>
        <p:nvSpPr>
          <p:cNvPr id="4" name="3 Marcador de imagen de diapositiva"/>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37" tIns="46218" rIns="92437" bIns="46218" rtlCol="0" anchor="ctr"/>
          <a:lstStyle/>
          <a:p>
            <a:endParaRPr lang="es-ES"/>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2437" tIns="46218" rIns="92437" bIns="4621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517547"/>
            <a:ext cx="2984870" cy="501015"/>
          </a:xfrm>
          <a:prstGeom prst="rect">
            <a:avLst/>
          </a:prstGeom>
        </p:spPr>
        <p:txBody>
          <a:bodyPr vert="horz" lIns="92437" tIns="46218" rIns="92437" bIns="46218"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01699" y="9517547"/>
            <a:ext cx="2984870" cy="501015"/>
          </a:xfrm>
          <a:prstGeom prst="rect">
            <a:avLst/>
          </a:prstGeom>
        </p:spPr>
        <p:txBody>
          <a:bodyPr vert="horz" lIns="92437" tIns="46218" rIns="92437" bIns="46218" rtlCol="0" anchor="b"/>
          <a:lstStyle>
            <a:lvl1pPr algn="r">
              <a:defRPr sz="1200"/>
            </a:lvl1pPr>
          </a:lstStyle>
          <a:p>
            <a:fld id="{DA5E88E6-AC40-47D4-A426-FD334707B60C}" type="slidenum">
              <a:rPr lang="es-ES" smtClean="0"/>
              <a:pPr/>
              <a:t>‹Nº›</a:t>
            </a:fld>
            <a:endParaRPr lang="es-ES"/>
          </a:p>
        </p:txBody>
      </p:sp>
    </p:spTree>
    <p:extLst>
      <p:ext uri="{BB962C8B-B14F-4D97-AF65-F5344CB8AC3E}">
        <p14:creationId xmlns:p14="http://schemas.microsoft.com/office/powerpoint/2010/main" val="38936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FA27CF96-A6B2-4A5B-8F77-EA4EC0B947B3}" type="datetimeFigureOut">
              <a:rPr lang="es-ES" smtClean="0"/>
              <a:pPr/>
              <a:t>01/07/2020</a:t>
            </a:fld>
            <a:endParaRPr lang="es-ES"/>
          </a:p>
        </p:txBody>
      </p:sp>
      <p:sp>
        <p:nvSpPr>
          <p:cNvPr id="5" name="Footer Placeholder 4"/>
          <p:cNvSpPr>
            <a:spLocks noGrp="1"/>
          </p:cNvSpPr>
          <p:nvPr>
            <p:ph type="ftr" sz="quarter" idx="11"/>
          </p:nvPr>
        </p:nvSpPr>
        <p:spPr>
          <a:xfrm>
            <a:off x="1900237" y="5410202"/>
            <a:ext cx="3843665" cy="365125"/>
          </a:xfrm>
        </p:spPr>
        <p:txBody>
          <a:bodyPr/>
          <a:lstStyle/>
          <a:p>
            <a:endParaRPr lang="es-ES"/>
          </a:p>
        </p:txBody>
      </p:sp>
      <p:sp>
        <p:nvSpPr>
          <p:cNvPr id="6" name="Slide Number Placeholder 5"/>
          <p:cNvSpPr>
            <a:spLocks noGrp="1"/>
          </p:cNvSpPr>
          <p:nvPr>
            <p:ph type="sldNum" sz="quarter" idx="12"/>
          </p:nvPr>
        </p:nvSpPr>
        <p:spPr>
          <a:xfrm>
            <a:off x="7915603" y="5410200"/>
            <a:ext cx="578317" cy="365125"/>
          </a:xfrm>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30164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101766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1869298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5E8BB-6BC0-44D8-AF6C-718E422F7A91}" type="slidenum">
              <a:rPr lang="es-ES" smtClean="0"/>
              <a:pPr/>
              <a:t>‹Nº›</a:t>
            </a:fld>
            <a:endParaRPr lang="es-E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197977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317419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2779992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4" name="Footer Placeholder 3"/>
          <p:cNvSpPr>
            <a:spLocks noGrp="1"/>
          </p:cNvSpPr>
          <p:nvPr>
            <p:ph type="ftr" sz="quarter" idx="11"/>
          </p:nvPr>
        </p:nvSpPr>
        <p:spPr/>
        <p:txBody>
          <a:bodyPr/>
          <a:lstStyle>
            <a:lvl1pPr>
              <a:defRPr cap="all" baseline="0"/>
            </a:lvl1pPr>
          </a:lstStyle>
          <a:p>
            <a:endParaRPr lang="es-ES"/>
          </a:p>
        </p:txBody>
      </p:sp>
      <p:sp>
        <p:nvSpPr>
          <p:cNvPr id="5" name="Slide Number Placeholder 4"/>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150103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3863826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326224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s-ES"/>
              <a:t>Haga clic para modificar el estilo de título del patrón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FA27CF96-A6B2-4A5B-8F77-EA4EC0B947B3}" type="datetimeFigureOut">
              <a:rPr lang="es-ES" smtClean="0"/>
              <a:pPr/>
              <a:t>01/07/2020</a:t>
            </a:fld>
            <a:endParaRPr lang="es-ES"/>
          </a:p>
        </p:txBody>
      </p:sp>
      <p:sp>
        <p:nvSpPr>
          <p:cNvPr id="50" name="Footer Placeholder 4"/>
          <p:cNvSpPr>
            <a:spLocks noGrp="1"/>
          </p:cNvSpPr>
          <p:nvPr>
            <p:ph type="ftr" sz="quarter" idx="11"/>
          </p:nvPr>
        </p:nvSpPr>
        <p:spPr>
          <a:xfrm>
            <a:off x="856059" y="5883276"/>
            <a:ext cx="4679482" cy="365125"/>
          </a:xfrm>
        </p:spPr>
        <p:txBody>
          <a:bodyPr/>
          <a:lstStyle/>
          <a:p>
            <a:endParaRPr lang="es-ES"/>
          </a:p>
        </p:txBody>
      </p:sp>
      <p:sp>
        <p:nvSpPr>
          <p:cNvPr id="51" name="Slide Number Placeholder 5"/>
          <p:cNvSpPr>
            <a:spLocks noGrp="1"/>
          </p:cNvSpPr>
          <p:nvPr>
            <p:ph type="sldNum" sz="quarter" idx="12"/>
          </p:nvPr>
        </p:nvSpPr>
        <p:spPr>
          <a:xfrm>
            <a:off x="7707241" y="5883275"/>
            <a:ext cx="578317" cy="365125"/>
          </a:xfrm>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268218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368518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318271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56058" y="3073398"/>
            <a:ext cx="3658793"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3073398"/>
            <a:ext cx="3656408"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254060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356334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253358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377750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A27CF96-A6B2-4A5B-8F77-EA4EC0B947B3}" type="datetimeFigureOut">
              <a:rPr lang="es-ES" smtClean="0"/>
              <a:pPr/>
              <a:t>01/07/2020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5E8BB-6BC0-44D8-AF6C-718E422F7A91}" type="slidenum">
              <a:rPr lang="es-ES" smtClean="0"/>
              <a:pPr/>
              <a:t>‹Nº›</a:t>
            </a:fld>
            <a:endParaRPr lang="es-ES"/>
          </a:p>
        </p:txBody>
      </p:sp>
    </p:spTree>
    <p:extLst>
      <p:ext uri="{BB962C8B-B14F-4D97-AF65-F5344CB8AC3E}">
        <p14:creationId xmlns:p14="http://schemas.microsoft.com/office/powerpoint/2010/main" val="39639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27CF96-A6B2-4A5B-8F77-EA4EC0B947B3}" type="datetimeFigureOut">
              <a:rPr lang="es-ES" smtClean="0"/>
              <a:pPr/>
              <a:t>01/07/2020</a:t>
            </a:fld>
            <a:endParaRPr lang="es-E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B5E8BB-6BC0-44D8-AF6C-718E422F7A91}" type="slidenum">
              <a:rPr lang="es-ES" smtClean="0"/>
              <a:pPr/>
              <a:t>‹Nº›</a:t>
            </a:fld>
            <a:endParaRPr lang="es-ES"/>
          </a:p>
        </p:txBody>
      </p:sp>
    </p:spTree>
    <p:extLst>
      <p:ext uri="{BB962C8B-B14F-4D97-AF65-F5344CB8AC3E}">
        <p14:creationId xmlns:p14="http://schemas.microsoft.com/office/powerpoint/2010/main" val="84751601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hyperlink" Target="https://www.youtube.com/watch?v=FtR7ehtqdYk" TargetMode="Externa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hyperlink" Target="https://www.youtube.com/watch?v=Xx3AVjuzVdc" TargetMode="Externa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hyperlink" Target="https://www.youtube.com/watch?v=mohlEd8ckWY" TargetMode="Externa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hyperlink" Target="https://es.wikipedia.org/wiki/Aula_invertida" TargetMode="External" /><Relationship Id="rId2" Type="http://schemas.openxmlformats.org/officeDocument/2006/relationships/hyperlink" Target="http://www3.gobiernodecanarias.org/medusa/ecoescuela/pedagotic/aprendizaje-invertido-flipped-classroom/#:~:text=Flipped%20Classroom%20o%20clase%20invertida,y%20la%20experiencia%20del%20docente." TargetMode="External" /><Relationship Id="rId1" Type="http://schemas.openxmlformats.org/officeDocument/2006/relationships/slideLayout" Target="../slideLayouts/slideLayout2.xml" /><Relationship Id="rId4" Type="http://schemas.openxmlformats.org/officeDocument/2006/relationships/hyperlink" Target="http://eduteka.icesi.edu.co/articulos/edutrends-aprendizaje-invertido" TargetMode="External" /></Relationships>
</file>

<file path=ppt/slides/_rels/slide4.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ABFB367-85D6-413B-88D1-D0185ACF46F7}"/>
              </a:ext>
            </a:extLst>
          </p:cNvPr>
          <p:cNvSpPr/>
          <p:nvPr/>
        </p:nvSpPr>
        <p:spPr>
          <a:xfrm>
            <a:off x="971600" y="1492508"/>
            <a:ext cx="7200800" cy="40247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p>
        </p:txBody>
      </p:sp>
      <p:sp>
        <p:nvSpPr>
          <p:cNvPr id="5" name="Subtítulo 4"/>
          <p:cNvSpPr>
            <a:spLocks noGrp="1"/>
          </p:cNvSpPr>
          <p:nvPr>
            <p:ph type="subTitle" idx="1"/>
          </p:nvPr>
        </p:nvSpPr>
        <p:spPr>
          <a:xfrm>
            <a:off x="1263189" y="1553972"/>
            <a:ext cx="6617622" cy="3821030"/>
          </a:xfrm>
        </p:spPr>
        <p:txBody>
          <a:bodyPr>
            <a:normAutofit/>
          </a:bodyPr>
          <a:lstStyle/>
          <a:p>
            <a:r>
              <a:rPr lang="es-BO" sz="2400" b="1" dirty="0">
                <a:solidFill>
                  <a:schemeClr val="tx2">
                    <a:lumMod val="25000"/>
                  </a:schemeClr>
                </a:solidFill>
                <a:effectLst>
                  <a:reflection stA="45000" endPos="65000" dist="50800" dir="5400000" sy="-100000" algn="bl" rotWithShape="0"/>
                </a:effectLst>
              </a:rPr>
              <a:t> </a:t>
            </a:r>
          </a:p>
          <a:p>
            <a:pPr algn="ctr"/>
            <a:r>
              <a:rPr lang="es-BO" sz="6000" dirty="0">
                <a:solidFill>
                  <a:srgbClr val="002060"/>
                </a:solidFill>
                <a:effectLst>
                  <a:reflection stA="45000" endPos="65000" dist="50800" dir="5400000" sy="-100000" algn="bl" rotWithShape="0"/>
                </a:effectLst>
                <a:latin typeface="Adobe Gothic Std B" panose="020B0800000000000000" pitchFamily="34" charset="-128"/>
                <a:ea typeface="Adobe Gothic Std B" panose="020B0800000000000000" pitchFamily="34" charset="-128"/>
              </a:rPr>
              <a:t>APRENDIZAJE </a:t>
            </a:r>
          </a:p>
          <a:p>
            <a:pPr algn="ctr"/>
            <a:r>
              <a:rPr lang="es-BO" sz="6000" dirty="0">
                <a:solidFill>
                  <a:srgbClr val="002060"/>
                </a:solidFill>
                <a:effectLst>
                  <a:reflection stA="45000" endPos="65000" dist="50800" dir="5400000" sy="-100000" algn="bl" rotWithShape="0"/>
                </a:effectLst>
                <a:latin typeface="Adobe Gothic Std B" panose="020B0800000000000000" pitchFamily="34" charset="-128"/>
                <a:ea typeface="Adobe Gothic Std B" panose="020B0800000000000000" pitchFamily="34" charset="-128"/>
              </a:rPr>
              <a:t>INVERTIDO</a:t>
            </a:r>
          </a:p>
        </p:txBody>
      </p:sp>
      <p:pic>
        <p:nvPicPr>
          <p:cNvPr id="6" name="Imagen 5">
            <a:extLst>
              <a:ext uri="{FF2B5EF4-FFF2-40B4-BE49-F238E27FC236}">
                <a16:creationId xmlns:a16="http://schemas.microsoft.com/office/drawing/2014/main" id="{D63EE999-6C6F-4B86-AFA7-5268BA462B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71" t="25107" r="25486" b="25820"/>
          <a:stretch/>
        </p:blipFill>
        <p:spPr>
          <a:xfrm>
            <a:off x="388987" y="198446"/>
            <a:ext cx="1165225" cy="1151832"/>
          </a:xfrm>
          <a:prstGeom prst="ellipse">
            <a:avLst/>
          </a:prstGeom>
        </p:spPr>
      </p:pic>
      <p:pic>
        <p:nvPicPr>
          <p:cNvPr id="3" name="Imagen 2">
            <a:extLst>
              <a:ext uri="{FF2B5EF4-FFF2-40B4-BE49-F238E27FC236}">
                <a16:creationId xmlns:a16="http://schemas.microsoft.com/office/drawing/2014/main" id="{03CA5190-2512-4651-93A8-51935ACD5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786" y="548680"/>
            <a:ext cx="1889767" cy="557044"/>
          </a:xfrm>
          <a:prstGeom prst="rect">
            <a:avLst/>
          </a:prstGeom>
        </p:spPr>
      </p:pic>
      <p:sp>
        <p:nvSpPr>
          <p:cNvPr id="18" name="Subtítulo 4">
            <a:extLst>
              <a:ext uri="{FF2B5EF4-FFF2-40B4-BE49-F238E27FC236}">
                <a16:creationId xmlns:a16="http://schemas.microsoft.com/office/drawing/2014/main" id="{631A7864-0033-4D2C-BE33-DEC78E1914D9}"/>
              </a:ext>
            </a:extLst>
          </p:cNvPr>
          <p:cNvSpPr txBox="1">
            <a:spLocks/>
          </p:cNvSpPr>
          <p:nvPr/>
        </p:nvSpPr>
        <p:spPr>
          <a:xfrm>
            <a:off x="4355976" y="5392988"/>
            <a:ext cx="3961080" cy="1008112"/>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es-BO" sz="2400" b="1" dirty="0">
                <a:effectLst>
                  <a:reflection stA="45000" endPos="65000" dist="50800" dir="5400000" sy="-100000" algn="bl" rotWithShape="0"/>
                </a:effectLst>
              </a:rPr>
              <a:t> </a:t>
            </a:r>
          </a:p>
          <a:p>
            <a:r>
              <a:rPr lang="es-BO" sz="2400" b="1" dirty="0">
                <a:effectLst>
                  <a:reflection stA="45000" endPos="65000" dist="50800" dir="5400000" sy="-100000" algn="bl" rotWithShape="0"/>
                </a:effectLst>
              </a:rPr>
              <a:t>Expositor/A: Lic. Claudia Ávila M.</a:t>
            </a:r>
          </a:p>
        </p:txBody>
      </p:sp>
    </p:spTree>
    <p:extLst>
      <p:ext uri="{BB962C8B-B14F-4D97-AF65-F5344CB8AC3E}">
        <p14:creationId xmlns:p14="http://schemas.microsoft.com/office/powerpoint/2010/main" val="59145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66828-829A-4135-8A87-2DC9A03ADD7E}"/>
              </a:ext>
            </a:extLst>
          </p:cNvPr>
          <p:cNvSpPr>
            <a:spLocks noGrp="1"/>
          </p:cNvSpPr>
          <p:nvPr>
            <p:ph type="title"/>
          </p:nvPr>
        </p:nvSpPr>
        <p:spPr>
          <a:xfrm>
            <a:off x="-306288" y="2743200"/>
            <a:ext cx="9756576" cy="1371600"/>
          </a:xfrm>
          <a:ln>
            <a:solidFill>
              <a:schemeClr val="accent1"/>
            </a:solidFill>
          </a:ln>
        </p:spPr>
        <p:txBody>
          <a:bodyPr>
            <a:normAutofit fontScale="90000"/>
          </a:bodyPr>
          <a:lstStyle/>
          <a:p>
            <a:pPr algn="ctr"/>
            <a:r>
              <a:rPr lang="es-BO" sz="6700" b="1" dirty="0">
                <a:solidFill>
                  <a:srgbClr val="FFC000"/>
                </a:solidFill>
              </a:rPr>
              <a:t>ELEMENTOS DEL </a:t>
            </a:r>
            <a:br>
              <a:rPr lang="es-BO" sz="6700" b="1" dirty="0">
                <a:solidFill>
                  <a:srgbClr val="FFC000"/>
                </a:solidFill>
              </a:rPr>
            </a:br>
            <a:r>
              <a:rPr lang="es-BO" sz="6700" b="1" dirty="0">
                <a:solidFill>
                  <a:srgbClr val="FFC000"/>
                </a:solidFill>
              </a:rPr>
              <a:t>APRENDIZAJE INVERTIDO</a:t>
            </a:r>
            <a:br>
              <a:rPr lang="es-BO" dirty="0"/>
            </a:br>
            <a:r>
              <a:rPr lang="es-BO" dirty="0"/>
              <a:t> </a:t>
            </a:r>
            <a:br>
              <a:rPr lang="es-BO" dirty="0"/>
            </a:br>
            <a:endParaRPr lang="es-BO" dirty="0"/>
          </a:p>
        </p:txBody>
      </p:sp>
    </p:spTree>
    <p:extLst>
      <p:ext uri="{BB962C8B-B14F-4D97-AF65-F5344CB8AC3E}">
        <p14:creationId xmlns:p14="http://schemas.microsoft.com/office/powerpoint/2010/main" val="211843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a:extLst>
              <a:ext uri="{FF2B5EF4-FFF2-40B4-BE49-F238E27FC236}">
                <a16:creationId xmlns:a16="http://schemas.microsoft.com/office/drawing/2014/main" id="{DAD0ADC8-8C76-464F-BE92-34F348F50C33}"/>
              </a:ext>
            </a:extLst>
          </p:cNvPr>
          <p:cNvGraphicFramePr/>
          <p:nvPr>
            <p:extLst>
              <p:ext uri="{D42A27DB-BD31-4B8C-83A1-F6EECF244321}">
                <p14:modId xmlns:p14="http://schemas.microsoft.com/office/powerpoint/2010/main" val="1025347052"/>
              </p:ext>
            </p:extLst>
          </p:nvPr>
        </p:nvGraphicFramePr>
        <p:xfrm>
          <a:off x="395536" y="332656"/>
          <a:ext cx="8424936"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41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a:extLst>
              <a:ext uri="{FF2B5EF4-FFF2-40B4-BE49-F238E27FC236}">
                <a16:creationId xmlns:a16="http://schemas.microsoft.com/office/drawing/2014/main" id="{DAD0ADC8-8C76-464F-BE92-34F348F50C33}"/>
              </a:ext>
            </a:extLst>
          </p:cNvPr>
          <p:cNvGraphicFramePr/>
          <p:nvPr>
            <p:extLst>
              <p:ext uri="{D42A27DB-BD31-4B8C-83A1-F6EECF244321}">
                <p14:modId xmlns:p14="http://schemas.microsoft.com/office/powerpoint/2010/main" val="1080878071"/>
              </p:ext>
            </p:extLst>
          </p:nvPr>
        </p:nvGraphicFramePr>
        <p:xfrm>
          <a:off x="395536" y="332656"/>
          <a:ext cx="8424936"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14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28CCC-4027-4C69-BE42-2173365231E7}"/>
              </a:ext>
            </a:extLst>
          </p:cNvPr>
          <p:cNvSpPr>
            <a:spLocks noGrp="1"/>
          </p:cNvSpPr>
          <p:nvPr>
            <p:ph type="title"/>
          </p:nvPr>
        </p:nvSpPr>
        <p:spPr/>
        <p:txBody>
          <a:bodyPr/>
          <a:lstStyle/>
          <a:p>
            <a:endParaRPr lang="es-BO"/>
          </a:p>
        </p:txBody>
      </p:sp>
      <p:pic>
        <p:nvPicPr>
          <p:cNvPr id="5" name="Marcador de contenido 4">
            <a:extLst>
              <a:ext uri="{FF2B5EF4-FFF2-40B4-BE49-F238E27FC236}">
                <a16:creationId xmlns:a16="http://schemas.microsoft.com/office/drawing/2014/main" id="{2F68C75A-23F4-44A7-BAC0-D7F7C8CDAD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783" y="448192"/>
            <a:ext cx="6984776" cy="5961615"/>
          </a:xfrm>
        </p:spPr>
      </p:pic>
    </p:spTree>
    <p:extLst>
      <p:ext uri="{BB962C8B-B14F-4D97-AF65-F5344CB8AC3E}">
        <p14:creationId xmlns:p14="http://schemas.microsoft.com/office/powerpoint/2010/main" val="280630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381775-1346-4301-AB60-EE4D7CAB328D}"/>
              </a:ext>
            </a:extLst>
          </p:cNvPr>
          <p:cNvSpPr>
            <a:spLocks noGrp="1"/>
          </p:cNvSpPr>
          <p:nvPr>
            <p:ph type="title"/>
          </p:nvPr>
        </p:nvSpPr>
        <p:spPr>
          <a:xfrm>
            <a:off x="755576" y="119012"/>
            <a:ext cx="7429499" cy="1478570"/>
          </a:xfrm>
        </p:spPr>
        <p:txBody>
          <a:bodyPr/>
          <a:lstStyle/>
          <a:p>
            <a:pPr algn="ctr"/>
            <a:r>
              <a:rPr lang="es-BO" b="1" dirty="0">
                <a:solidFill>
                  <a:srgbClr val="FFC000"/>
                </a:solidFill>
              </a:rPr>
              <a:t>Video</a:t>
            </a:r>
          </a:p>
        </p:txBody>
      </p:sp>
      <p:sp>
        <p:nvSpPr>
          <p:cNvPr id="3" name="Marcador de contenido 2">
            <a:extLst>
              <a:ext uri="{FF2B5EF4-FFF2-40B4-BE49-F238E27FC236}">
                <a16:creationId xmlns:a16="http://schemas.microsoft.com/office/drawing/2014/main" id="{BE698497-A586-40F0-B66E-6AD98CF54659}"/>
              </a:ext>
            </a:extLst>
          </p:cNvPr>
          <p:cNvSpPr>
            <a:spLocks noGrp="1"/>
          </p:cNvSpPr>
          <p:nvPr>
            <p:ph idx="1"/>
          </p:nvPr>
        </p:nvSpPr>
        <p:spPr>
          <a:xfrm>
            <a:off x="625798" y="5515945"/>
            <a:ext cx="7892404" cy="3541714"/>
          </a:xfrm>
        </p:spPr>
        <p:txBody>
          <a:bodyPr>
            <a:normAutofit/>
          </a:bodyPr>
          <a:lstStyle/>
          <a:p>
            <a:pPr marL="0" indent="0">
              <a:buNone/>
            </a:pPr>
            <a:r>
              <a:rPr lang="es-BO" sz="2800" b="1" dirty="0">
                <a:solidFill>
                  <a:srgbClr val="000000"/>
                </a:solidFill>
                <a:hlinkClick r:id="rId2">
                  <a:extLst>
                    <a:ext uri="{A12FA001-AC4F-418D-AE19-62706E023703}">
                      <ahyp:hlinkClr xmlns:ahyp="http://schemas.microsoft.com/office/drawing/2018/hyperlinkcolor" val="tx"/>
                    </a:ext>
                  </a:extLst>
                </a:hlinkClick>
              </a:rPr>
              <a:t>https://www.youtube.com/watch?v=FtR7ehtqdYk</a:t>
            </a:r>
            <a:endParaRPr lang="es-BO" sz="2800" b="1" dirty="0">
              <a:solidFill>
                <a:srgbClr val="000000"/>
              </a:solidFill>
            </a:endParaRPr>
          </a:p>
          <a:p>
            <a:pPr marL="0" indent="0">
              <a:buNone/>
            </a:pPr>
            <a:endParaRPr lang="es-BO" sz="2800" b="1" dirty="0">
              <a:solidFill>
                <a:srgbClr val="000000"/>
              </a:solidFill>
            </a:endParaRPr>
          </a:p>
        </p:txBody>
      </p:sp>
      <p:pic>
        <p:nvPicPr>
          <p:cNvPr id="4" name="Imagen 3">
            <a:extLst>
              <a:ext uri="{FF2B5EF4-FFF2-40B4-BE49-F238E27FC236}">
                <a16:creationId xmlns:a16="http://schemas.microsoft.com/office/drawing/2014/main" id="{CE89E53A-5473-44EE-85EE-0ACD98ABCE73}"/>
              </a:ext>
            </a:extLst>
          </p:cNvPr>
          <p:cNvPicPr>
            <a:picLocks noChangeAspect="1"/>
          </p:cNvPicPr>
          <p:nvPr/>
        </p:nvPicPr>
        <p:blipFill>
          <a:blip r:embed="rId3"/>
          <a:stretch>
            <a:fillRect/>
          </a:stretch>
        </p:blipFill>
        <p:spPr>
          <a:xfrm>
            <a:off x="1373395" y="1613731"/>
            <a:ext cx="6193860" cy="3881100"/>
          </a:xfrm>
          <a:prstGeom prst="rect">
            <a:avLst/>
          </a:prstGeom>
        </p:spPr>
      </p:pic>
    </p:spTree>
    <p:extLst>
      <p:ext uri="{BB962C8B-B14F-4D97-AF65-F5344CB8AC3E}">
        <p14:creationId xmlns:p14="http://schemas.microsoft.com/office/powerpoint/2010/main" val="341162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66828-829A-4135-8A87-2DC9A03ADD7E}"/>
              </a:ext>
            </a:extLst>
          </p:cNvPr>
          <p:cNvSpPr>
            <a:spLocks noGrp="1"/>
          </p:cNvSpPr>
          <p:nvPr>
            <p:ph type="title"/>
          </p:nvPr>
        </p:nvSpPr>
        <p:spPr>
          <a:xfrm>
            <a:off x="-306288" y="2743200"/>
            <a:ext cx="9756576" cy="1371600"/>
          </a:xfrm>
          <a:ln>
            <a:solidFill>
              <a:schemeClr val="accent1"/>
            </a:solidFill>
          </a:ln>
        </p:spPr>
        <p:txBody>
          <a:bodyPr>
            <a:normAutofit fontScale="90000"/>
          </a:bodyPr>
          <a:lstStyle/>
          <a:p>
            <a:pPr algn="ctr"/>
            <a:r>
              <a:rPr lang="es-BO" sz="6700" b="1" dirty="0">
                <a:solidFill>
                  <a:srgbClr val="FFC000"/>
                </a:solidFill>
              </a:rPr>
              <a:t>ROL DEL PROFESOR y </a:t>
            </a:r>
            <a:br>
              <a:rPr lang="es-BO" sz="6700" b="1" dirty="0">
                <a:solidFill>
                  <a:srgbClr val="FFC000"/>
                </a:solidFill>
              </a:rPr>
            </a:br>
            <a:r>
              <a:rPr lang="es-BO" sz="6700" b="1" dirty="0">
                <a:solidFill>
                  <a:srgbClr val="FFC000"/>
                </a:solidFill>
              </a:rPr>
              <a:t>EL ESTUDIANTE</a:t>
            </a:r>
            <a:br>
              <a:rPr lang="es-BO" dirty="0"/>
            </a:br>
            <a:r>
              <a:rPr lang="es-BO" dirty="0"/>
              <a:t> </a:t>
            </a:r>
            <a:br>
              <a:rPr lang="es-BO" dirty="0"/>
            </a:br>
            <a:endParaRPr lang="es-BO" dirty="0"/>
          </a:p>
        </p:txBody>
      </p:sp>
    </p:spTree>
    <p:extLst>
      <p:ext uri="{BB962C8B-B14F-4D97-AF65-F5344CB8AC3E}">
        <p14:creationId xmlns:p14="http://schemas.microsoft.com/office/powerpoint/2010/main" val="3908150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DAF72-73CB-4BF9-8198-8B104F4A1593}"/>
              </a:ext>
            </a:extLst>
          </p:cNvPr>
          <p:cNvSpPr>
            <a:spLocks noGrp="1"/>
          </p:cNvSpPr>
          <p:nvPr>
            <p:ph type="title"/>
          </p:nvPr>
        </p:nvSpPr>
        <p:spPr>
          <a:xfrm>
            <a:off x="824726" y="463809"/>
            <a:ext cx="7172324" cy="475282"/>
          </a:xfrm>
        </p:spPr>
        <p:txBody>
          <a:bodyPr>
            <a:normAutofit fontScale="90000"/>
          </a:bodyPr>
          <a:lstStyle/>
          <a:p>
            <a:r>
              <a:rPr kumimoji="0" lang="es-BO" altLang="es-BO" sz="3600" b="1" i="0" u="none" strike="noStrike" cap="none" normalizeH="0" baseline="0" dirty="0">
                <a:ln>
                  <a:noFill/>
                </a:ln>
                <a:solidFill>
                  <a:srgbClr val="FFC000"/>
                </a:solidFill>
                <a:effectLst/>
                <a:latin typeface="Lato"/>
              </a:rPr>
              <a:t>Fuera del aula</a:t>
            </a:r>
            <a:br>
              <a:rPr kumimoji="0" lang="es-BO" altLang="es-BO" sz="3600" b="0" i="0" u="none" strike="noStrike" cap="none" normalizeH="0" baseline="0" dirty="0">
                <a:ln>
                  <a:noFill/>
                </a:ln>
                <a:solidFill>
                  <a:srgbClr val="333333"/>
                </a:solidFill>
                <a:effectLst/>
                <a:latin typeface="Lato"/>
              </a:rPr>
            </a:br>
            <a:endParaRPr lang="es-BO" dirty="0"/>
          </a:p>
        </p:txBody>
      </p:sp>
      <p:pic>
        <p:nvPicPr>
          <p:cNvPr id="1026" name="Picture 2">
            <a:extLst>
              <a:ext uri="{FF2B5EF4-FFF2-40B4-BE49-F238E27FC236}">
                <a16:creationId xmlns:a16="http://schemas.microsoft.com/office/drawing/2014/main" id="{8898D46C-A03F-41FB-83FD-B85A142E4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18361"/>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22FF9D0-682C-4C97-8090-252A88CD4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4653136"/>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F05EFE2-CBB1-45DA-B379-083FB6F0C401}"/>
              </a:ext>
            </a:extLst>
          </p:cNvPr>
          <p:cNvSpPr txBox="1"/>
          <p:nvPr/>
        </p:nvSpPr>
        <p:spPr>
          <a:xfrm>
            <a:off x="824726" y="909987"/>
            <a:ext cx="8064895" cy="59093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s-BO" sz="2400" b="1" i="0" u="none" strike="noStrike" cap="none" normalizeH="0" baseline="0" dirty="0">
                <a:ln>
                  <a:noFill/>
                </a:ln>
                <a:solidFill>
                  <a:srgbClr val="FF0000"/>
                </a:solidFill>
                <a:effectLst/>
                <a:latin typeface="Lato"/>
              </a:rPr>
              <a:t>El profesor: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2400" b="0" i="0" u="none" strike="noStrike" cap="none" normalizeH="0" baseline="0" dirty="0">
                <a:ln>
                  <a:noFill/>
                </a:ln>
                <a:solidFill>
                  <a:srgbClr val="000000"/>
                </a:solidFill>
                <a:effectLst/>
                <a:latin typeface="inherit"/>
              </a:rPr>
              <a:t>Diseña y planea el proceso de enseñanza-aprendizaje </a:t>
            </a:r>
          </a:p>
          <a:p>
            <a:pPr marL="0" marR="0" lvl="0" indent="0" algn="l" defTabSz="914400" rtl="0" eaLnBrk="0" fontAlgn="base" latinLnBrk="0" hangingPunct="0">
              <a:lnSpc>
                <a:spcPct val="100000"/>
              </a:lnSpc>
              <a:spcBef>
                <a:spcPct val="0"/>
              </a:spcBef>
              <a:spcAft>
                <a:spcPct val="0"/>
              </a:spcAft>
              <a:buClrTx/>
              <a:buSzTx/>
              <a:tabLst/>
            </a:pPr>
            <a:r>
              <a:rPr kumimoji="0" lang="es-BO" altLang="es-BO" sz="2400" b="0" i="0" u="none" strike="noStrike" cap="none" normalizeH="0" baseline="0" dirty="0">
                <a:ln>
                  <a:noFill/>
                </a:ln>
                <a:solidFill>
                  <a:srgbClr val="000000"/>
                </a:solidFill>
                <a:effectLst/>
                <a:latin typeface="inherit"/>
              </a:rPr>
              <a:t>del aula, integrando estrategias, modelos de enseñanza y metodologías (aprendizaje basado en proyectos, aprendizaje cooperativo y colaborativo,…).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2400" b="0" i="0" u="none" strike="noStrike" cap="none" normalizeH="0" baseline="0" dirty="0">
                <a:ln>
                  <a:noFill/>
                </a:ln>
                <a:solidFill>
                  <a:srgbClr val="000000"/>
                </a:solidFill>
                <a:effectLst/>
                <a:latin typeface="inherit"/>
              </a:rPr>
              <a:t>Diseña y planea actividades que se realizarán fuera del aula (ver vídeos, cumplimentar cuestionarios,…).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2400" b="0" i="0" u="none" strike="noStrike" cap="none" normalizeH="0" baseline="0" dirty="0">
                <a:ln>
                  <a:noFill/>
                </a:ln>
                <a:solidFill>
                  <a:srgbClr val="000000"/>
                </a:solidFill>
                <a:effectLst/>
                <a:latin typeface="inherit"/>
              </a:rPr>
              <a:t>Selecciona e integra la tecnología en actividades de aprendizaje activo.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2400" b="0" i="0" u="none" strike="noStrike" cap="none" normalizeH="0" baseline="0" dirty="0">
                <a:ln>
                  <a:noFill/>
                </a:ln>
                <a:solidFill>
                  <a:srgbClr val="000000"/>
                </a:solidFill>
                <a:effectLst/>
                <a:latin typeface="inherit"/>
              </a:rPr>
              <a:t>Diseña actividades de evaluación que promuevan el aprendizaje del alumnado.</a:t>
            </a:r>
          </a:p>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s-BO" sz="2400" b="1" i="0" u="none" strike="noStrike" cap="none" normalizeH="0" baseline="0" dirty="0">
                <a:ln>
                  <a:noFill/>
                </a:ln>
                <a:solidFill>
                  <a:srgbClr val="FF0000"/>
                </a:solidFill>
                <a:effectLst/>
                <a:latin typeface="Lato"/>
              </a:rPr>
              <a:t>El estudiante: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2400" b="0" i="0" u="none" strike="noStrike" cap="none" normalizeH="0" baseline="0" dirty="0">
                <a:ln>
                  <a:noFill/>
                </a:ln>
                <a:solidFill>
                  <a:srgbClr val="000000"/>
                </a:solidFill>
                <a:effectLst/>
                <a:latin typeface="inherit"/>
              </a:rPr>
              <a:t>Accede, cuantas veces necesite, a las actividades </a:t>
            </a:r>
          </a:p>
          <a:p>
            <a:pPr marL="0" marR="0" lvl="0" indent="0" algn="l" defTabSz="914400" rtl="0" eaLnBrk="0" fontAlgn="base" latinLnBrk="0" hangingPunct="0">
              <a:lnSpc>
                <a:spcPct val="100000"/>
              </a:lnSpc>
              <a:spcBef>
                <a:spcPct val="0"/>
              </a:spcBef>
              <a:spcAft>
                <a:spcPct val="0"/>
              </a:spcAft>
              <a:buClrTx/>
              <a:buSzTx/>
              <a:tabLst/>
            </a:pPr>
            <a:r>
              <a:rPr kumimoji="0" lang="es-BO" altLang="es-BO" sz="2400" b="0" i="0" u="none" strike="noStrike" cap="none" normalizeH="0" baseline="0" dirty="0">
                <a:ln>
                  <a:noFill/>
                </a:ln>
                <a:solidFill>
                  <a:srgbClr val="000000"/>
                </a:solidFill>
                <a:effectLst/>
                <a:latin typeface="inherit"/>
              </a:rPr>
              <a:t>facilitadas por el profesorado.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2400" b="0" i="0" u="none" strike="noStrike" cap="none" normalizeH="0" baseline="0" dirty="0">
                <a:ln>
                  <a:noFill/>
                </a:ln>
                <a:solidFill>
                  <a:srgbClr val="000000"/>
                </a:solidFill>
                <a:effectLst/>
                <a:latin typeface="inherit"/>
              </a:rPr>
              <a:t>Realiza las actividades propuestas</a:t>
            </a:r>
            <a:endParaRPr kumimoji="0" lang="es-BO" altLang="es-BO" sz="2400" b="0" i="0" u="none" strike="noStrike" cap="none" normalizeH="0" baseline="0" dirty="0">
              <a:ln>
                <a:noFill/>
              </a:ln>
              <a:solidFill>
                <a:srgbClr val="000000"/>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BO" altLang="es-BO" sz="1800" b="0" i="0" u="none" strike="noStrike" cap="none" normalizeH="0" baseline="0" dirty="0">
              <a:ln>
                <a:noFill/>
              </a:ln>
              <a:solidFill>
                <a:srgbClr val="333333"/>
              </a:solidFill>
              <a:effectLst/>
              <a:latin typeface="Lato"/>
            </a:endParaRPr>
          </a:p>
        </p:txBody>
      </p:sp>
    </p:spTree>
    <p:extLst>
      <p:ext uri="{BB962C8B-B14F-4D97-AF65-F5344CB8AC3E}">
        <p14:creationId xmlns:p14="http://schemas.microsoft.com/office/powerpoint/2010/main" val="106396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DAF72-73CB-4BF9-8198-8B104F4A1593}"/>
              </a:ext>
            </a:extLst>
          </p:cNvPr>
          <p:cNvSpPr>
            <a:spLocks noGrp="1"/>
          </p:cNvSpPr>
          <p:nvPr>
            <p:ph type="title"/>
          </p:nvPr>
        </p:nvSpPr>
        <p:spPr>
          <a:xfrm>
            <a:off x="640036" y="538473"/>
            <a:ext cx="7172324" cy="475282"/>
          </a:xfrm>
        </p:spPr>
        <p:txBody>
          <a:bodyPr>
            <a:normAutofit fontScale="90000"/>
          </a:bodyPr>
          <a:lstStyle/>
          <a:p>
            <a:r>
              <a:rPr kumimoji="0" lang="es-BO" altLang="es-BO" sz="3600" b="1" i="0" u="none" strike="noStrike" cap="none" normalizeH="0" baseline="0" dirty="0">
                <a:ln>
                  <a:noFill/>
                </a:ln>
                <a:solidFill>
                  <a:srgbClr val="FFC000"/>
                </a:solidFill>
                <a:effectLst/>
                <a:latin typeface="Lato"/>
              </a:rPr>
              <a:t>En el aula</a:t>
            </a:r>
            <a:br>
              <a:rPr kumimoji="0" lang="es-BO" altLang="es-BO" sz="3600" b="0" i="0" u="none" strike="noStrike" cap="none" normalizeH="0" baseline="0" dirty="0">
                <a:ln>
                  <a:noFill/>
                </a:ln>
                <a:solidFill>
                  <a:srgbClr val="333333"/>
                </a:solidFill>
                <a:effectLst/>
                <a:latin typeface="Lato"/>
              </a:rPr>
            </a:br>
            <a:endParaRPr lang="es-BO" dirty="0"/>
          </a:p>
        </p:txBody>
      </p:sp>
      <p:pic>
        <p:nvPicPr>
          <p:cNvPr id="1026" name="Picture 2">
            <a:extLst>
              <a:ext uri="{FF2B5EF4-FFF2-40B4-BE49-F238E27FC236}">
                <a16:creationId xmlns:a16="http://schemas.microsoft.com/office/drawing/2014/main" id="{8898D46C-A03F-41FB-83FD-B85A142E4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18361"/>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22FF9D0-682C-4C97-8090-252A88CD4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4653136"/>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F05EFE2-CBB1-45DA-B379-083FB6F0C401}"/>
              </a:ext>
            </a:extLst>
          </p:cNvPr>
          <p:cNvSpPr txBox="1"/>
          <p:nvPr/>
        </p:nvSpPr>
        <p:spPr>
          <a:xfrm>
            <a:off x="611560" y="940155"/>
            <a:ext cx="8064895" cy="582422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s-BO" sz="2400" b="1" i="0" u="none" strike="noStrike" cap="none" normalizeH="0" baseline="0" dirty="0">
                <a:ln>
                  <a:noFill/>
                </a:ln>
                <a:solidFill>
                  <a:srgbClr val="FF0000"/>
                </a:solidFill>
                <a:effectLst/>
                <a:latin typeface="Lato"/>
              </a:rPr>
              <a:t>El profesor: </a:t>
            </a:r>
          </a:p>
          <a:p>
            <a:pPr marL="342900" lvl="0" indent="-342900" fontAlgn="base">
              <a:lnSpc>
                <a:spcPct val="107000"/>
              </a:lnSpc>
              <a:spcAft>
                <a:spcPts val="0"/>
              </a:spcAft>
              <a:buSzPts val="1000"/>
              <a:buFont typeface="Symbol" panose="05050102010706020507" pitchFamily="18" charset="2"/>
              <a:buChar char=""/>
              <a:tabLst>
                <a:tab pos="457200" algn="l"/>
              </a:tabLst>
            </a:pPr>
            <a:r>
              <a:rPr lang="es-BO" sz="2400" dirty="0">
                <a:solidFill>
                  <a:srgbClr val="000000"/>
                </a:solidFill>
                <a:effectLst/>
                <a:latin typeface="inherit"/>
                <a:ea typeface="Times New Roman" panose="02020603050405020304" pitchFamily="18" charset="0"/>
                <a:cs typeface="Helvetica" panose="020B0604020202020204" pitchFamily="34" charset="0"/>
              </a:rPr>
              <a:t>Guía y facilita los procesos de aprendizaje, atendiendo </a:t>
            </a:r>
          </a:p>
          <a:p>
            <a:pPr lvl="0" fontAlgn="base">
              <a:lnSpc>
                <a:spcPct val="107000"/>
              </a:lnSpc>
              <a:spcAft>
                <a:spcPts val="0"/>
              </a:spcAft>
              <a:buSzPts val="1000"/>
              <a:tabLst>
                <a:tab pos="457200" algn="l"/>
              </a:tabLst>
            </a:pPr>
            <a:r>
              <a:rPr lang="es-BO" sz="2400" dirty="0">
                <a:solidFill>
                  <a:srgbClr val="000000"/>
                </a:solidFill>
                <a:effectLst/>
                <a:latin typeface="inherit"/>
                <a:ea typeface="Times New Roman" panose="02020603050405020304" pitchFamily="18" charset="0"/>
                <a:cs typeface="Helvetica" panose="020B0604020202020204" pitchFamily="34" charset="0"/>
              </a:rPr>
              <a:t>a la diversidad.</a:t>
            </a:r>
            <a:endParaRPr lang="es-B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s-BO" sz="2400" dirty="0">
                <a:solidFill>
                  <a:srgbClr val="000000"/>
                </a:solidFill>
                <a:effectLst/>
                <a:latin typeface="inherit"/>
                <a:ea typeface="Times New Roman" panose="02020603050405020304" pitchFamily="18" charset="0"/>
                <a:cs typeface="Helvetica" panose="020B0604020202020204" pitchFamily="34" charset="0"/>
              </a:rPr>
              <a:t>Retroalimenta el desempeño de los equipos/grupos y del alumnado individualmente.</a:t>
            </a:r>
            <a:endParaRPr lang="es-B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s-BO" sz="2400" dirty="0">
                <a:solidFill>
                  <a:srgbClr val="000000"/>
                </a:solidFill>
                <a:effectLst/>
                <a:latin typeface="inherit"/>
                <a:ea typeface="Times New Roman" panose="02020603050405020304" pitchFamily="18" charset="0"/>
                <a:cs typeface="Helvetica" panose="020B0604020202020204" pitchFamily="34" charset="0"/>
              </a:rPr>
              <a:t>Genera espacios para la coevaluación y autoevaluación</a:t>
            </a:r>
          </a:p>
          <a:p>
            <a:r>
              <a:rPr kumimoji="0" lang="es-BO" altLang="es-BO" sz="2400" b="1" i="0" u="none" strike="noStrike" cap="none" normalizeH="0" baseline="0" dirty="0">
                <a:ln>
                  <a:noFill/>
                </a:ln>
                <a:solidFill>
                  <a:srgbClr val="FF0000"/>
                </a:solidFill>
                <a:effectLst/>
                <a:latin typeface="Lato"/>
              </a:rPr>
              <a:t>El estudiante: </a:t>
            </a:r>
          </a:p>
          <a:p>
            <a:pPr marL="342900" lvl="0" indent="-342900" fontAlgn="base">
              <a:lnSpc>
                <a:spcPct val="107000"/>
              </a:lnSpc>
              <a:spcAft>
                <a:spcPts val="0"/>
              </a:spcAft>
              <a:buSzPts val="1000"/>
              <a:buFont typeface="Symbol" panose="05050102010706020507" pitchFamily="18" charset="2"/>
              <a:buChar char=""/>
              <a:tabLst>
                <a:tab pos="457200" algn="l"/>
              </a:tabLst>
            </a:pPr>
            <a:r>
              <a:rPr lang="es-BO" sz="2400" dirty="0">
                <a:solidFill>
                  <a:srgbClr val="000000"/>
                </a:solidFill>
                <a:effectLst/>
                <a:latin typeface="inherit"/>
                <a:ea typeface="Times New Roman" panose="02020603050405020304" pitchFamily="18" charset="0"/>
                <a:cs typeface="Helvetica" panose="020B0604020202020204" pitchFamily="34" charset="0"/>
              </a:rPr>
              <a:t>Realiza las actividades (debates, exposiciones orales, informes, diario de aprendizaje, cuaderno de trabajo cooperativo,…).</a:t>
            </a:r>
            <a:endParaRPr lang="es-B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s-BO" sz="2400" dirty="0">
                <a:solidFill>
                  <a:srgbClr val="000000"/>
                </a:solidFill>
                <a:effectLst/>
                <a:latin typeface="inherit"/>
                <a:ea typeface="Times New Roman" panose="02020603050405020304" pitchFamily="18" charset="0"/>
                <a:cs typeface="Helvetica" panose="020B0604020202020204" pitchFamily="34" charset="0"/>
              </a:rPr>
              <a:t>Recibe retroalimentación inmediata del profesorado y </a:t>
            </a:r>
          </a:p>
          <a:p>
            <a:pPr lvl="0" fontAlgn="base">
              <a:lnSpc>
                <a:spcPct val="107000"/>
              </a:lnSpc>
              <a:spcAft>
                <a:spcPts val="0"/>
              </a:spcAft>
              <a:buSzPts val="1000"/>
              <a:tabLst>
                <a:tab pos="457200" algn="l"/>
              </a:tabLst>
            </a:pPr>
            <a:r>
              <a:rPr lang="es-BO" sz="2400" dirty="0">
                <a:solidFill>
                  <a:srgbClr val="000000"/>
                </a:solidFill>
                <a:effectLst/>
                <a:latin typeface="inherit"/>
                <a:ea typeface="Times New Roman" panose="02020603050405020304" pitchFamily="18" charset="0"/>
                <a:cs typeface="Helvetica" panose="020B0604020202020204" pitchFamily="34" charset="0"/>
              </a:rPr>
              <a:t>     de sus compañeros y compañeras.</a:t>
            </a:r>
            <a:endParaRPr lang="es-B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s-BO" sz="2400" dirty="0">
                <a:solidFill>
                  <a:srgbClr val="000000"/>
                </a:solidFill>
                <a:effectLst/>
                <a:latin typeface="inherit"/>
                <a:ea typeface="Times New Roman" panose="02020603050405020304" pitchFamily="18" charset="0"/>
                <a:cs typeface="Helvetica" panose="020B0604020202020204" pitchFamily="34" charset="0"/>
              </a:rPr>
              <a:t>Accede, si fuera necesario, a las actividades previas facilitadas por el profesorado</a:t>
            </a:r>
            <a:endParaRPr lang="es-B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BO" altLang="es-BO" sz="1800" b="0" i="0" u="none" strike="noStrike" cap="none" normalizeH="0" baseline="0" dirty="0">
              <a:ln>
                <a:noFill/>
              </a:ln>
              <a:solidFill>
                <a:srgbClr val="333333"/>
              </a:solidFill>
              <a:effectLst/>
              <a:latin typeface="Lato"/>
            </a:endParaRPr>
          </a:p>
        </p:txBody>
      </p:sp>
    </p:spTree>
    <p:extLst>
      <p:ext uri="{BB962C8B-B14F-4D97-AF65-F5344CB8AC3E}">
        <p14:creationId xmlns:p14="http://schemas.microsoft.com/office/powerpoint/2010/main" val="421965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1716A49-8B6D-4A49-9952-0B1EA2640960}"/>
              </a:ext>
            </a:extLst>
          </p:cNvPr>
          <p:cNvSpPr>
            <a:spLocks noGrp="1"/>
          </p:cNvSpPr>
          <p:nvPr>
            <p:ph idx="1"/>
          </p:nvPr>
        </p:nvSpPr>
        <p:spPr>
          <a:xfrm>
            <a:off x="589794" y="1196752"/>
            <a:ext cx="7964412" cy="5328592"/>
          </a:xfrm>
        </p:spPr>
        <p:txBody>
          <a:bodyPr>
            <a:noAutofit/>
          </a:bodyPr>
          <a:lstStyle/>
          <a:p>
            <a:pPr marL="0" indent="0" algn="just">
              <a:buNone/>
            </a:pPr>
            <a:r>
              <a:rPr lang="es-BO" dirty="0">
                <a:solidFill>
                  <a:srgbClr val="000000"/>
                </a:solidFill>
              </a:rPr>
              <a:t>El profesor toma el papel de </a:t>
            </a:r>
            <a:r>
              <a:rPr lang="es-BO" b="1" dirty="0">
                <a:solidFill>
                  <a:srgbClr val="FF0000"/>
                </a:solidFill>
              </a:rPr>
              <a:t>guía</a:t>
            </a:r>
            <a:r>
              <a:rPr lang="es-BO" dirty="0">
                <a:solidFill>
                  <a:srgbClr val="000000"/>
                </a:solidFill>
              </a:rPr>
              <a:t> en la resolución de los problemas y actividades. Debe diseñar el contenido virtual y las actividades presenciales con mucha creatividad tomando en cuanta, el</a:t>
            </a:r>
            <a:r>
              <a:rPr lang="es-BO" b="1" dirty="0">
                <a:solidFill>
                  <a:srgbClr val="000000"/>
                </a:solidFill>
              </a:rPr>
              <a:t> potencial del alumno, p</a:t>
            </a:r>
            <a:r>
              <a:rPr lang="es-BO" dirty="0">
                <a:solidFill>
                  <a:srgbClr val="000000"/>
                </a:solidFill>
              </a:rPr>
              <a:t>romover el </a:t>
            </a:r>
            <a:r>
              <a:rPr lang="es-BO" b="1" dirty="0">
                <a:solidFill>
                  <a:srgbClr val="000000"/>
                </a:solidFill>
              </a:rPr>
              <a:t>aprendizaje por descubrimiento, f</a:t>
            </a:r>
            <a:r>
              <a:rPr lang="es-BO" dirty="0">
                <a:solidFill>
                  <a:srgbClr val="000000"/>
                </a:solidFill>
              </a:rPr>
              <a:t>omentar el </a:t>
            </a:r>
            <a:r>
              <a:rPr lang="es-BO" b="1" dirty="0">
                <a:solidFill>
                  <a:srgbClr val="000000"/>
                </a:solidFill>
              </a:rPr>
              <a:t>aprendizaje basado en el pensamiento</a:t>
            </a:r>
            <a:r>
              <a:rPr lang="es-BO" dirty="0">
                <a:solidFill>
                  <a:srgbClr val="000000"/>
                </a:solidFill>
              </a:rPr>
              <a:t>. </a:t>
            </a:r>
          </a:p>
          <a:p>
            <a:pPr algn="just">
              <a:buFont typeface="Wingdings" panose="05000000000000000000" pitchFamily="2" charset="2"/>
              <a:buChar char="§"/>
            </a:pPr>
            <a:r>
              <a:rPr lang="es-BO" sz="2400" dirty="0">
                <a:solidFill>
                  <a:srgbClr val="000000"/>
                </a:solidFill>
              </a:rPr>
              <a:t>Responder y solucionar las </a:t>
            </a:r>
            <a:r>
              <a:rPr lang="es-BO" sz="2400" b="1" dirty="0">
                <a:solidFill>
                  <a:srgbClr val="000000"/>
                </a:solidFill>
              </a:rPr>
              <a:t>dudas</a:t>
            </a:r>
            <a:r>
              <a:rPr lang="es-BO" sz="2400" dirty="0">
                <a:solidFill>
                  <a:srgbClr val="000000"/>
                </a:solidFill>
              </a:rPr>
              <a:t> que tengan los alumnos. </a:t>
            </a:r>
          </a:p>
          <a:p>
            <a:pPr algn="just">
              <a:buFont typeface="Wingdings" panose="05000000000000000000" pitchFamily="2" charset="2"/>
              <a:buChar char="§"/>
            </a:pPr>
            <a:r>
              <a:rPr lang="es-BO" sz="2400" dirty="0">
                <a:solidFill>
                  <a:srgbClr val="000000"/>
                </a:solidFill>
              </a:rPr>
              <a:t>Proporcionar r</a:t>
            </a:r>
            <a:r>
              <a:rPr lang="es-BO" sz="2400" b="1" dirty="0">
                <a:solidFill>
                  <a:srgbClr val="000000"/>
                </a:solidFill>
              </a:rPr>
              <a:t>etroalimentación</a:t>
            </a:r>
            <a:r>
              <a:rPr lang="es-BO" sz="2400" dirty="0">
                <a:solidFill>
                  <a:srgbClr val="000000"/>
                </a:solidFill>
              </a:rPr>
              <a:t> periódicamente. </a:t>
            </a:r>
          </a:p>
          <a:p>
            <a:pPr algn="just">
              <a:buFont typeface="Wingdings" panose="05000000000000000000" pitchFamily="2" charset="2"/>
              <a:buChar char="§"/>
            </a:pPr>
            <a:r>
              <a:rPr lang="es-BO" sz="2400" dirty="0">
                <a:solidFill>
                  <a:srgbClr val="000000"/>
                </a:solidFill>
              </a:rPr>
              <a:t>Proporcionar </a:t>
            </a:r>
            <a:r>
              <a:rPr lang="es-BO" sz="2400" b="1" dirty="0">
                <a:solidFill>
                  <a:srgbClr val="000000"/>
                </a:solidFill>
              </a:rPr>
              <a:t>motivación y recordar las tareas</a:t>
            </a:r>
            <a:endParaRPr lang="es-BO" sz="2400" dirty="0">
              <a:solidFill>
                <a:srgbClr val="000000"/>
              </a:solidFill>
            </a:endParaRPr>
          </a:p>
          <a:p>
            <a:pPr algn="just">
              <a:buFont typeface="Wingdings" panose="05000000000000000000" pitchFamily="2" charset="2"/>
              <a:buChar char="§"/>
            </a:pPr>
            <a:r>
              <a:rPr lang="es-BO" sz="2400" dirty="0">
                <a:solidFill>
                  <a:srgbClr val="000000"/>
                </a:solidFill>
              </a:rPr>
              <a:t>Identificar los obstáculos y dificultades que se presentan para ofrecer la ayuda necesaria al alumno.</a:t>
            </a:r>
          </a:p>
          <a:p>
            <a:pPr marL="0" indent="0" algn="just">
              <a:buNone/>
            </a:pPr>
            <a:endParaRPr lang="es-BO" dirty="0">
              <a:solidFill>
                <a:srgbClr val="000000"/>
              </a:solidFill>
            </a:endParaRPr>
          </a:p>
        </p:txBody>
      </p:sp>
      <p:sp>
        <p:nvSpPr>
          <p:cNvPr id="4" name="CuadroTexto 3">
            <a:extLst>
              <a:ext uri="{FF2B5EF4-FFF2-40B4-BE49-F238E27FC236}">
                <a16:creationId xmlns:a16="http://schemas.microsoft.com/office/drawing/2014/main" id="{CC4FB741-3DEC-4D21-BADF-8EB3D329970B}"/>
              </a:ext>
            </a:extLst>
          </p:cNvPr>
          <p:cNvSpPr txBox="1"/>
          <p:nvPr/>
        </p:nvSpPr>
        <p:spPr>
          <a:xfrm>
            <a:off x="2771800" y="332656"/>
            <a:ext cx="4578824" cy="584775"/>
          </a:xfrm>
          <a:prstGeom prst="rect">
            <a:avLst/>
          </a:prstGeom>
          <a:noFill/>
        </p:spPr>
        <p:txBody>
          <a:bodyPr wrap="square">
            <a:spAutoFit/>
          </a:bodyPr>
          <a:lstStyle/>
          <a:p>
            <a:r>
              <a:rPr lang="es-BO" sz="3200" b="1" dirty="0">
                <a:solidFill>
                  <a:srgbClr val="FFC000"/>
                </a:solidFill>
              </a:rPr>
              <a:t>ROL DEL PROFESOR</a:t>
            </a:r>
            <a:endParaRPr lang="es-BO" sz="3200" dirty="0"/>
          </a:p>
        </p:txBody>
      </p:sp>
    </p:spTree>
    <p:extLst>
      <p:ext uri="{BB962C8B-B14F-4D97-AF65-F5344CB8AC3E}">
        <p14:creationId xmlns:p14="http://schemas.microsoft.com/office/powerpoint/2010/main" val="218494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D79FE-33D8-4D59-B2AF-72D2934FA8D6}"/>
              </a:ext>
            </a:extLst>
          </p:cNvPr>
          <p:cNvSpPr>
            <a:spLocks noGrp="1"/>
          </p:cNvSpPr>
          <p:nvPr>
            <p:ph type="title"/>
          </p:nvPr>
        </p:nvSpPr>
        <p:spPr>
          <a:xfrm>
            <a:off x="856060" y="188640"/>
            <a:ext cx="7429499" cy="1154298"/>
          </a:xfrm>
        </p:spPr>
        <p:txBody>
          <a:bodyPr>
            <a:normAutofit/>
          </a:bodyPr>
          <a:lstStyle/>
          <a:p>
            <a:r>
              <a:rPr lang="es-BO" b="1" dirty="0">
                <a:solidFill>
                  <a:srgbClr val="000000"/>
                </a:solidFill>
              </a:rPr>
              <a:t>Formación permanente del profesorado</a:t>
            </a:r>
            <a:endParaRPr lang="es-BO" dirty="0"/>
          </a:p>
        </p:txBody>
      </p:sp>
      <p:sp>
        <p:nvSpPr>
          <p:cNvPr id="3" name="Marcador de contenido 2">
            <a:extLst>
              <a:ext uri="{FF2B5EF4-FFF2-40B4-BE49-F238E27FC236}">
                <a16:creationId xmlns:a16="http://schemas.microsoft.com/office/drawing/2014/main" id="{01F3D11A-101D-4B3B-B4A2-F61CDBC6003A}"/>
              </a:ext>
            </a:extLst>
          </p:cNvPr>
          <p:cNvSpPr>
            <a:spLocks noGrp="1"/>
          </p:cNvSpPr>
          <p:nvPr>
            <p:ph idx="1"/>
          </p:nvPr>
        </p:nvSpPr>
        <p:spPr>
          <a:xfrm>
            <a:off x="755576" y="1352335"/>
            <a:ext cx="7892404" cy="5544616"/>
          </a:xfrm>
        </p:spPr>
        <p:txBody>
          <a:bodyPr>
            <a:normAutofit fontScale="32500" lnSpcReduction="20000"/>
          </a:bodyPr>
          <a:lstStyle/>
          <a:p>
            <a:pPr algn="just"/>
            <a:r>
              <a:rPr lang="es-BO" sz="7400" dirty="0">
                <a:solidFill>
                  <a:srgbClr val="000000"/>
                </a:solidFill>
              </a:rPr>
              <a:t>Formación permanente del profesorado en </a:t>
            </a:r>
            <a:r>
              <a:rPr lang="es-BO" sz="7400" b="1" dirty="0">
                <a:solidFill>
                  <a:srgbClr val="FFC000"/>
                </a:solidFill>
              </a:rPr>
              <a:t>nuevas tecnológicos, </a:t>
            </a:r>
            <a:r>
              <a:rPr lang="es-BO" sz="7400" dirty="0">
                <a:solidFill>
                  <a:srgbClr val="000000"/>
                </a:solidFill>
              </a:rPr>
              <a:t>TIC aplicadas a la educación.</a:t>
            </a:r>
            <a:endParaRPr lang="es-BO" sz="7400" baseline="30000" dirty="0">
              <a:solidFill>
                <a:srgbClr val="000000"/>
              </a:solidFill>
            </a:endParaRPr>
          </a:p>
          <a:p>
            <a:pPr algn="just"/>
            <a:r>
              <a:rPr lang="es-BO" sz="7400" dirty="0">
                <a:solidFill>
                  <a:srgbClr val="000000"/>
                </a:solidFill>
              </a:rPr>
              <a:t>Formación en </a:t>
            </a:r>
            <a:r>
              <a:rPr lang="es-BO" sz="7400" b="1" dirty="0">
                <a:solidFill>
                  <a:srgbClr val="FFC000"/>
                </a:solidFill>
              </a:rPr>
              <a:t>metodologías innovadoras de enseñanza aprendizaje</a:t>
            </a:r>
            <a:r>
              <a:rPr lang="es-BO" sz="7400" dirty="0">
                <a:solidFill>
                  <a:srgbClr val="000000"/>
                </a:solidFill>
              </a:rPr>
              <a:t>, pues los profesores previo a la realización de la </a:t>
            </a:r>
            <a:r>
              <a:rPr lang="es-BO" sz="7400" i="1" dirty="0" err="1">
                <a:solidFill>
                  <a:srgbClr val="000000"/>
                </a:solidFill>
              </a:rPr>
              <a:t>Flipped</a:t>
            </a:r>
            <a:r>
              <a:rPr lang="es-BO" sz="7400" i="1" dirty="0">
                <a:solidFill>
                  <a:srgbClr val="000000"/>
                </a:solidFill>
              </a:rPr>
              <a:t> </a:t>
            </a:r>
            <a:r>
              <a:rPr lang="es-BO" sz="7400" i="1" dirty="0" err="1">
                <a:solidFill>
                  <a:srgbClr val="000000"/>
                </a:solidFill>
              </a:rPr>
              <a:t>Classroom</a:t>
            </a:r>
            <a:r>
              <a:rPr lang="es-BO" sz="7400" dirty="0">
                <a:solidFill>
                  <a:srgbClr val="000000"/>
                </a:solidFill>
              </a:rPr>
              <a:t> deben planificar las esta regias para facilitar la participación de los estudiantes a través de preguntas, discusiones y actividades aplicadas que fomentan la exploración, la articulación y aplicación de ideas. </a:t>
            </a:r>
          </a:p>
          <a:p>
            <a:pPr marL="0" indent="0" algn="just">
              <a:buNone/>
            </a:pPr>
            <a:endParaRPr lang="es-BO" sz="4300" dirty="0">
              <a:solidFill>
                <a:srgbClr val="000000"/>
              </a:solidFill>
            </a:endParaRPr>
          </a:p>
          <a:p>
            <a:pPr marL="0" indent="0" algn="ctr">
              <a:buNone/>
            </a:pPr>
            <a:r>
              <a:rPr lang="es-BO" sz="6800" b="1" i="0" u="none" strike="noStrike" baseline="0" dirty="0">
                <a:solidFill>
                  <a:srgbClr val="FF0000"/>
                </a:solidFill>
                <a:latin typeface="SourceSansPro-Regular"/>
              </a:rPr>
              <a:t>Asignar a los estudiantes textos, videos o contenidos adicionales para revisar fuera de clase, pero NO cambiar la dinámica en el aula no implica un Aprendizaje invertido.</a:t>
            </a:r>
            <a:endParaRPr lang="es-BO" sz="6800" b="1" dirty="0">
              <a:solidFill>
                <a:srgbClr val="FF0000"/>
              </a:solidFill>
            </a:endParaRPr>
          </a:p>
          <a:p>
            <a:pPr algn="just"/>
            <a:endParaRPr lang="es-BO" sz="1100" dirty="0"/>
          </a:p>
        </p:txBody>
      </p:sp>
    </p:spTree>
    <p:extLst>
      <p:ext uri="{BB962C8B-B14F-4D97-AF65-F5344CB8AC3E}">
        <p14:creationId xmlns:p14="http://schemas.microsoft.com/office/powerpoint/2010/main" val="130841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66828-829A-4135-8A87-2DC9A03ADD7E}"/>
              </a:ext>
            </a:extLst>
          </p:cNvPr>
          <p:cNvSpPr>
            <a:spLocks noGrp="1"/>
          </p:cNvSpPr>
          <p:nvPr>
            <p:ph type="title"/>
          </p:nvPr>
        </p:nvSpPr>
        <p:spPr>
          <a:xfrm>
            <a:off x="-306288" y="2743200"/>
            <a:ext cx="9756576" cy="1371600"/>
          </a:xfrm>
          <a:ln>
            <a:solidFill>
              <a:schemeClr val="accent1"/>
            </a:solidFill>
          </a:ln>
        </p:spPr>
        <p:txBody>
          <a:bodyPr>
            <a:normAutofit fontScale="90000"/>
          </a:bodyPr>
          <a:lstStyle/>
          <a:p>
            <a:pPr algn="ctr"/>
            <a:r>
              <a:rPr lang="es-BO" sz="6700" b="1" dirty="0">
                <a:solidFill>
                  <a:srgbClr val="FFC000"/>
                </a:solidFill>
              </a:rPr>
              <a:t>¿QUÉ ES EL </a:t>
            </a:r>
            <a:br>
              <a:rPr lang="es-BO" sz="6700" b="1" dirty="0">
                <a:solidFill>
                  <a:srgbClr val="FFC000"/>
                </a:solidFill>
              </a:rPr>
            </a:br>
            <a:r>
              <a:rPr lang="es-BO" sz="6700" b="1" dirty="0">
                <a:solidFill>
                  <a:srgbClr val="FFC000"/>
                </a:solidFill>
              </a:rPr>
              <a:t>APRENDIZAJE INVERTIDO </a:t>
            </a:r>
            <a:br>
              <a:rPr lang="es-BO" sz="6700" b="1" dirty="0">
                <a:solidFill>
                  <a:srgbClr val="FFC000"/>
                </a:solidFill>
              </a:rPr>
            </a:br>
            <a:r>
              <a:rPr lang="es-BO" sz="6700" b="1" dirty="0">
                <a:solidFill>
                  <a:srgbClr val="FFC000"/>
                </a:solidFill>
              </a:rPr>
              <a:t>O EL AULA INVERTIDA?</a:t>
            </a:r>
            <a:br>
              <a:rPr lang="es-BO" dirty="0"/>
            </a:br>
            <a:r>
              <a:rPr lang="es-BO" dirty="0"/>
              <a:t> </a:t>
            </a:r>
            <a:br>
              <a:rPr lang="es-BO" dirty="0"/>
            </a:br>
            <a:endParaRPr lang="es-BO" dirty="0"/>
          </a:p>
        </p:txBody>
      </p:sp>
    </p:spTree>
    <p:extLst>
      <p:ext uri="{BB962C8B-B14F-4D97-AF65-F5344CB8AC3E}">
        <p14:creationId xmlns:p14="http://schemas.microsoft.com/office/powerpoint/2010/main" val="3958619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38E148-E2D8-4EFB-9D45-DAEC898E4CB6}"/>
              </a:ext>
            </a:extLst>
          </p:cNvPr>
          <p:cNvSpPr>
            <a:spLocks noGrp="1"/>
          </p:cNvSpPr>
          <p:nvPr>
            <p:ph idx="1"/>
          </p:nvPr>
        </p:nvSpPr>
        <p:spPr>
          <a:xfrm>
            <a:off x="683568" y="260648"/>
            <a:ext cx="8036420" cy="6597352"/>
          </a:xfrm>
        </p:spPr>
        <p:txBody>
          <a:bodyPr>
            <a:normAutofit/>
          </a:bodyPr>
          <a:lstStyle/>
          <a:p>
            <a:pPr marL="0" indent="0" algn="ctr">
              <a:buNone/>
            </a:pPr>
            <a:r>
              <a:rPr lang="es-BO" sz="3200" b="1" dirty="0">
                <a:solidFill>
                  <a:srgbClr val="FFC000"/>
                </a:solidFill>
              </a:rPr>
              <a:t>ROL DEL ESTUDIANTE </a:t>
            </a:r>
          </a:p>
          <a:p>
            <a:pPr algn="just"/>
            <a:r>
              <a:rPr lang="es-BO" sz="2400" b="1" dirty="0">
                <a:solidFill>
                  <a:srgbClr val="000000"/>
                </a:solidFill>
              </a:rPr>
              <a:t>Es responsable de trabajar de manera autónoma y </a:t>
            </a:r>
            <a:r>
              <a:rPr lang="es-BO" sz="2400" dirty="0">
                <a:solidFill>
                  <a:srgbClr val="000000"/>
                </a:solidFill>
              </a:rPr>
              <a:t>se convierte en el </a:t>
            </a:r>
            <a:r>
              <a:rPr lang="es-BO" sz="2400" b="1" dirty="0">
                <a:solidFill>
                  <a:srgbClr val="000000"/>
                </a:solidFill>
              </a:rPr>
              <a:t>protagonista del proceso de aprendizaje.</a:t>
            </a:r>
            <a:r>
              <a:rPr lang="es-BO" sz="2400" b="1" baseline="30000" dirty="0">
                <a:solidFill>
                  <a:srgbClr val="000000"/>
                </a:solidFill>
              </a:rPr>
              <a:t> </a:t>
            </a:r>
          </a:p>
          <a:p>
            <a:pPr algn="just"/>
            <a:r>
              <a:rPr lang="es-BO" dirty="0">
                <a:solidFill>
                  <a:srgbClr val="000000"/>
                </a:solidFill>
              </a:rPr>
              <a:t>Puede </a:t>
            </a:r>
            <a:r>
              <a:rPr lang="es-BO" b="1" dirty="0">
                <a:solidFill>
                  <a:srgbClr val="000000"/>
                </a:solidFill>
              </a:rPr>
              <a:t>elegir el tipo de material </a:t>
            </a:r>
            <a:r>
              <a:rPr lang="es-BO" dirty="0">
                <a:solidFill>
                  <a:srgbClr val="000000"/>
                </a:solidFill>
              </a:rPr>
              <a:t>que mejor se ajusta a su forma de aprender, puede </a:t>
            </a:r>
            <a:r>
              <a:rPr lang="es-BO" b="1" dirty="0">
                <a:solidFill>
                  <a:srgbClr val="000000"/>
                </a:solidFill>
              </a:rPr>
              <a:t>trabajar a su propio ritmo</a:t>
            </a:r>
            <a:r>
              <a:rPr lang="es-BO" dirty="0">
                <a:solidFill>
                  <a:srgbClr val="000000"/>
                </a:solidFill>
              </a:rPr>
              <a:t>. </a:t>
            </a:r>
          </a:p>
          <a:p>
            <a:pPr algn="just"/>
            <a:r>
              <a:rPr lang="es-BO" dirty="0">
                <a:solidFill>
                  <a:srgbClr val="000000"/>
                </a:solidFill>
              </a:rPr>
              <a:t>El estudiante construye su conocimiento mediante la búsqueda y síntesis de información, e integrándola con competencias de comunicación, indagación, resolución de problemas, etc.</a:t>
            </a:r>
            <a:r>
              <a:rPr lang="es-BO" baseline="30000" dirty="0">
                <a:solidFill>
                  <a:srgbClr val="000000"/>
                </a:solidFill>
              </a:rPr>
              <a:t> </a:t>
            </a:r>
          </a:p>
          <a:p>
            <a:pPr marL="0" indent="0" algn="just">
              <a:buNone/>
            </a:pPr>
            <a:r>
              <a:rPr lang="es-BO" sz="2400" dirty="0">
                <a:solidFill>
                  <a:srgbClr val="000000"/>
                </a:solidFill>
              </a:rPr>
              <a:t>​</a:t>
            </a:r>
            <a:endParaRPr lang="es-BO" dirty="0"/>
          </a:p>
          <a:p>
            <a:pPr algn="just"/>
            <a:endParaRPr lang="es-BO" dirty="0"/>
          </a:p>
        </p:txBody>
      </p:sp>
      <p:sp>
        <p:nvSpPr>
          <p:cNvPr id="4" name="Rectángulo: esquinas redondeadas 3">
            <a:extLst>
              <a:ext uri="{FF2B5EF4-FFF2-40B4-BE49-F238E27FC236}">
                <a16:creationId xmlns:a16="http://schemas.microsoft.com/office/drawing/2014/main" id="{353506EA-374A-4960-9C6E-86A753D8E4C7}"/>
              </a:ext>
            </a:extLst>
          </p:cNvPr>
          <p:cNvSpPr/>
          <p:nvPr/>
        </p:nvSpPr>
        <p:spPr>
          <a:xfrm>
            <a:off x="1249495" y="5640818"/>
            <a:ext cx="1728192" cy="648072"/>
          </a:xfrm>
          <a:prstGeom prst="roundRect">
            <a:avLst/>
          </a:prstGeom>
          <a:solidFill>
            <a:srgbClr val="FBF3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a:solidFill>
                  <a:srgbClr val="000000"/>
                </a:solidFill>
              </a:rPr>
              <a:t>activo</a:t>
            </a:r>
            <a:endParaRPr lang="es-BO" b="1" dirty="0"/>
          </a:p>
        </p:txBody>
      </p:sp>
      <p:sp>
        <p:nvSpPr>
          <p:cNvPr id="5" name="Rectángulo: esquinas redondeadas 4">
            <a:extLst>
              <a:ext uri="{FF2B5EF4-FFF2-40B4-BE49-F238E27FC236}">
                <a16:creationId xmlns:a16="http://schemas.microsoft.com/office/drawing/2014/main" id="{3B9F3D26-D79C-4C00-85CE-0F9BE15F9217}"/>
              </a:ext>
            </a:extLst>
          </p:cNvPr>
          <p:cNvSpPr/>
          <p:nvPr/>
        </p:nvSpPr>
        <p:spPr>
          <a:xfrm>
            <a:off x="1259632" y="4435709"/>
            <a:ext cx="1728192" cy="648072"/>
          </a:xfrm>
          <a:prstGeom prst="roundRect">
            <a:avLst/>
          </a:prstGeom>
          <a:solidFill>
            <a:srgbClr val="FBF3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a:solidFill>
                  <a:srgbClr val="000000"/>
                </a:solidFill>
              </a:rPr>
              <a:t>participativo</a:t>
            </a:r>
            <a:endParaRPr lang="es-BO" sz="2000" b="1" dirty="0"/>
          </a:p>
        </p:txBody>
      </p:sp>
      <p:sp>
        <p:nvSpPr>
          <p:cNvPr id="6" name="Rectángulo: esquinas redondeadas 5">
            <a:extLst>
              <a:ext uri="{FF2B5EF4-FFF2-40B4-BE49-F238E27FC236}">
                <a16:creationId xmlns:a16="http://schemas.microsoft.com/office/drawing/2014/main" id="{A6396E14-28F2-4F2B-B440-EB09AECC5A97}"/>
              </a:ext>
            </a:extLst>
          </p:cNvPr>
          <p:cNvSpPr/>
          <p:nvPr/>
        </p:nvSpPr>
        <p:spPr>
          <a:xfrm>
            <a:off x="3909690" y="5640818"/>
            <a:ext cx="1728192" cy="648072"/>
          </a:xfrm>
          <a:prstGeom prst="roundRect">
            <a:avLst/>
          </a:prstGeom>
          <a:solidFill>
            <a:srgbClr val="FBF3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a:solidFill>
                  <a:srgbClr val="000000"/>
                </a:solidFill>
              </a:rPr>
              <a:t>autónomo</a:t>
            </a:r>
            <a:endParaRPr lang="es-BO" b="1" dirty="0"/>
          </a:p>
        </p:txBody>
      </p:sp>
      <p:sp>
        <p:nvSpPr>
          <p:cNvPr id="7" name="Rectángulo: esquinas redondeadas 6">
            <a:extLst>
              <a:ext uri="{FF2B5EF4-FFF2-40B4-BE49-F238E27FC236}">
                <a16:creationId xmlns:a16="http://schemas.microsoft.com/office/drawing/2014/main" id="{9BE13EFD-1676-4EA7-9B1B-3C0314A58C74}"/>
              </a:ext>
            </a:extLst>
          </p:cNvPr>
          <p:cNvSpPr/>
          <p:nvPr/>
        </p:nvSpPr>
        <p:spPr>
          <a:xfrm>
            <a:off x="6657105" y="5625435"/>
            <a:ext cx="1728192" cy="648072"/>
          </a:xfrm>
          <a:prstGeom prst="roundRect">
            <a:avLst/>
          </a:prstGeom>
          <a:solidFill>
            <a:srgbClr val="FBF3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a:solidFill>
                  <a:srgbClr val="000000"/>
                </a:solidFill>
              </a:rPr>
              <a:t>comunicativo</a:t>
            </a:r>
            <a:endParaRPr lang="es-BO" b="1" dirty="0"/>
          </a:p>
        </p:txBody>
      </p:sp>
      <p:sp>
        <p:nvSpPr>
          <p:cNvPr id="8" name="Rectángulo: esquinas redondeadas 7">
            <a:extLst>
              <a:ext uri="{FF2B5EF4-FFF2-40B4-BE49-F238E27FC236}">
                <a16:creationId xmlns:a16="http://schemas.microsoft.com/office/drawing/2014/main" id="{C3F086A0-A90F-4FE0-A581-6DDA3A94141E}"/>
              </a:ext>
            </a:extLst>
          </p:cNvPr>
          <p:cNvSpPr/>
          <p:nvPr/>
        </p:nvSpPr>
        <p:spPr>
          <a:xfrm>
            <a:off x="6660641" y="4435709"/>
            <a:ext cx="1728192" cy="648072"/>
          </a:xfrm>
          <a:prstGeom prst="roundRect">
            <a:avLst/>
          </a:prstGeom>
          <a:solidFill>
            <a:srgbClr val="FBF3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a:solidFill>
                  <a:srgbClr val="000000"/>
                </a:solidFill>
              </a:rPr>
              <a:t>competente</a:t>
            </a:r>
            <a:endParaRPr lang="es-BO" b="1" dirty="0"/>
          </a:p>
        </p:txBody>
      </p:sp>
      <p:sp>
        <p:nvSpPr>
          <p:cNvPr id="9" name="Rectángulo: esquinas redondeadas 8">
            <a:extLst>
              <a:ext uri="{FF2B5EF4-FFF2-40B4-BE49-F238E27FC236}">
                <a16:creationId xmlns:a16="http://schemas.microsoft.com/office/drawing/2014/main" id="{E1CA445F-0743-4826-9492-843CB5CC3ECE}"/>
              </a:ext>
            </a:extLst>
          </p:cNvPr>
          <p:cNvSpPr/>
          <p:nvPr/>
        </p:nvSpPr>
        <p:spPr>
          <a:xfrm>
            <a:off x="3909690" y="4435709"/>
            <a:ext cx="1728192" cy="648072"/>
          </a:xfrm>
          <a:prstGeom prst="roundRect">
            <a:avLst/>
          </a:prstGeom>
          <a:solidFill>
            <a:srgbClr val="FBF3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a:solidFill>
                  <a:srgbClr val="000000"/>
                </a:solidFill>
              </a:rPr>
              <a:t>colaborativo</a:t>
            </a:r>
            <a:endParaRPr lang="es-BO" b="1" dirty="0"/>
          </a:p>
        </p:txBody>
      </p:sp>
    </p:spTree>
    <p:extLst>
      <p:ext uri="{BB962C8B-B14F-4D97-AF65-F5344CB8AC3E}">
        <p14:creationId xmlns:p14="http://schemas.microsoft.com/office/powerpoint/2010/main" val="27594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66828-829A-4135-8A87-2DC9A03ADD7E}"/>
              </a:ext>
            </a:extLst>
          </p:cNvPr>
          <p:cNvSpPr>
            <a:spLocks noGrp="1"/>
          </p:cNvSpPr>
          <p:nvPr>
            <p:ph type="title"/>
          </p:nvPr>
        </p:nvSpPr>
        <p:spPr>
          <a:xfrm>
            <a:off x="-306288" y="2743200"/>
            <a:ext cx="9756576" cy="1371600"/>
          </a:xfrm>
          <a:ln>
            <a:solidFill>
              <a:schemeClr val="accent1"/>
            </a:solidFill>
          </a:ln>
        </p:spPr>
        <p:txBody>
          <a:bodyPr>
            <a:normAutofit fontScale="90000"/>
          </a:bodyPr>
          <a:lstStyle/>
          <a:p>
            <a:pPr algn="ctr"/>
            <a:r>
              <a:rPr lang="es-BO" sz="6700" b="1" dirty="0">
                <a:solidFill>
                  <a:srgbClr val="FFC000"/>
                </a:solidFill>
              </a:rPr>
              <a:t>ROL DE LA FAMILIA</a:t>
            </a:r>
            <a:br>
              <a:rPr lang="es-BO" dirty="0"/>
            </a:br>
            <a:endParaRPr lang="es-BO" dirty="0"/>
          </a:p>
        </p:txBody>
      </p:sp>
    </p:spTree>
    <p:extLst>
      <p:ext uri="{BB962C8B-B14F-4D97-AF65-F5344CB8AC3E}">
        <p14:creationId xmlns:p14="http://schemas.microsoft.com/office/powerpoint/2010/main" val="155953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5121401-C219-40D9-BF54-B46734F86888}"/>
              </a:ext>
            </a:extLst>
          </p:cNvPr>
          <p:cNvSpPr>
            <a:spLocks noGrp="1"/>
          </p:cNvSpPr>
          <p:nvPr>
            <p:ph idx="1"/>
          </p:nvPr>
        </p:nvSpPr>
        <p:spPr>
          <a:xfrm>
            <a:off x="611560" y="368660"/>
            <a:ext cx="8108428" cy="6120680"/>
          </a:xfrm>
        </p:spPr>
        <p:txBody>
          <a:bodyPr>
            <a:normAutofit fontScale="77500" lnSpcReduction="20000"/>
          </a:bodyPr>
          <a:lstStyle/>
          <a:p>
            <a:pPr marL="0" indent="0" algn="just">
              <a:buNone/>
            </a:pPr>
            <a:r>
              <a:rPr lang="es-BO" sz="2800" dirty="0">
                <a:solidFill>
                  <a:srgbClr val="000000"/>
                </a:solidFill>
              </a:rPr>
              <a:t>Se requiere de </a:t>
            </a:r>
            <a:r>
              <a:rPr lang="es-BO" sz="2800" b="1" dirty="0">
                <a:solidFill>
                  <a:srgbClr val="000000"/>
                </a:solidFill>
              </a:rPr>
              <a:t>la partición de la familia</a:t>
            </a:r>
            <a:r>
              <a:rPr lang="es-BO" sz="2800" dirty="0">
                <a:solidFill>
                  <a:srgbClr val="000000"/>
                </a:solidFill>
              </a:rPr>
              <a:t>, esta debe estar informada sobre:</a:t>
            </a:r>
          </a:p>
          <a:p>
            <a:pPr algn="just"/>
            <a:r>
              <a:rPr lang="es-BO" sz="2800" dirty="0">
                <a:solidFill>
                  <a:srgbClr val="000000"/>
                </a:solidFill>
              </a:rPr>
              <a:t>La metodología de enseñanza (clase invertida)</a:t>
            </a:r>
          </a:p>
          <a:p>
            <a:pPr algn="just"/>
            <a:r>
              <a:rPr lang="es-BO" sz="2800" dirty="0">
                <a:solidFill>
                  <a:srgbClr val="000000"/>
                </a:solidFill>
              </a:rPr>
              <a:t>Las actividades de aula</a:t>
            </a:r>
          </a:p>
          <a:p>
            <a:pPr algn="just"/>
            <a:r>
              <a:rPr lang="es-BO" sz="2800" dirty="0">
                <a:solidFill>
                  <a:srgbClr val="000000"/>
                </a:solidFill>
              </a:rPr>
              <a:t>El canal de comunicación  y el sitio web donde estará la información </a:t>
            </a:r>
          </a:p>
          <a:p>
            <a:pPr algn="just"/>
            <a:r>
              <a:rPr lang="es-BO" sz="2800" dirty="0">
                <a:solidFill>
                  <a:srgbClr val="000000"/>
                </a:solidFill>
              </a:rPr>
              <a:t>El tipo de evaluación</a:t>
            </a:r>
          </a:p>
          <a:p>
            <a:pPr marL="0" indent="0" algn="just">
              <a:buNone/>
            </a:pPr>
            <a:r>
              <a:rPr lang="es-BO" sz="2800" dirty="0">
                <a:solidFill>
                  <a:srgbClr val="000000"/>
                </a:solidFill>
              </a:rPr>
              <a:t>Se sugiere compartirla la información mediante las mismas herramientas que se utilicen en la clase invertida, para que aquellos que no estén muy familiarizado adquieran práctica con las </a:t>
            </a:r>
            <a:r>
              <a:rPr lang="es-BO" sz="2800" b="1" dirty="0">
                <a:solidFill>
                  <a:srgbClr val="000000"/>
                </a:solidFill>
              </a:rPr>
              <a:t>TIC</a:t>
            </a:r>
            <a:r>
              <a:rPr lang="es-BO" sz="2800" dirty="0">
                <a:solidFill>
                  <a:srgbClr val="000000"/>
                </a:solidFill>
              </a:rPr>
              <a:t> como los ordenadores y teléfonos móviles.</a:t>
            </a:r>
          </a:p>
          <a:p>
            <a:pPr algn="just"/>
            <a:r>
              <a:rPr lang="es-BO" sz="3300" b="1" dirty="0">
                <a:solidFill>
                  <a:srgbClr val="FFC000"/>
                </a:solidFill>
              </a:rPr>
              <a:t>¿Cómo participan las familias? </a:t>
            </a:r>
          </a:p>
          <a:p>
            <a:pPr marL="0" indent="0" algn="just">
              <a:buNone/>
            </a:pPr>
            <a:r>
              <a:rPr lang="es-BO" sz="2800" dirty="0">
                <a:solidFill>
                  <a:srgbClr val="000000"/>
                </a:solidFill>
              </a:rPr>
              <a:t>Aportando ideas, sugerencias, mostrando su interés por determinados temas de contenido, compartiendo experiencias, viendo vídeos de contenido, realizando los cuestionarios y actividades prácticas que acompañen a este contenido.</a:t>
            </a:r>
          </a:p>
          <a:p>
            <a:pPr algn="just"/>
            <a:endParaRPr lang="es-BO" dirty="0"/>
          </a:p>
          <a:p>
            <a:endParaRPr lang="es-BO" dirty="0"/>
          </a:p>
        </p:txBody>
      </p:sp>
    </p:spTree>
    <p:extLst>
      <p:ext uri="{BB962C8B-B14F-4D97-AF65-F5344CB8AC3E}">
        <p14:creationId xmlns:p14="http://schemas.microsoft.com/office/powerpoint/2010/main" val="799721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381775-1346-4301-AB60-EE4D7CAB328D}"/>
              </a:ext>
            </a:extLst>
          </p:cNvPr>
          <p:cNvSpPr>
            <a:spLocks noGrp="1"/>
          </p:cNvSpPr>
          <p:nvPr>
            <p:ph type="title"/>
          </p:nvPr>
        </p:nvSpPr>
        <p:spPr/>
        <p:txBody>
          <a:bodyPr/>
          <a:lstStyle/>
          <a:p>
            <a:pPr algn="ctr"/>
            <a:r>
              <a:rPr lang="es-BO" b="1" dirty="0">
                <a:solidFill>
                  <a:srgbClr val="FFC000"/>
                </a:solidFill>
              </a:rPr>
              <a:t>Video</a:t>
            </a:r>
          </a:p>
        </p:txBody>
      </p:sp>
      <p:sp>
        <p:nvSpPr>
          <p:cNvPr id="3" name="Marcador de contenido 2">
            <a:extLst>
              <a:ext uri="{FF2B5EF4-FFF2-40B4-BE49-F238E27FC236}">
                <a16:creationId xmlns:a16="http://schemas.microsoft.com/office/drawing/2014/main" id="{BE698497-A586-40F0-B66E-6AD98CF54659}"/>
              </a:ext>
            </a:extLst>
          </p:cNvPr>
          <p:cNvSpPr>
            <a:spLocks noGrp="1"/>
          </p:cNvSpPr>
          <p:nvPr>
            <p:ph idx="1"/>
          </p:nvPr>
        </p:nvSpPr>
        <p:spPr>
          <a:xfrm>
            <a:off x="624607" y="5661248"/>
            <a:ext cx="7892404" cy="3541714"/>
          </a:xfrm>
        </p:spPr>
        <p:txBody>
          <a:bodyPr>
            <a:normAutofit/>
          </a:bodyPr>
          <a:lstStyle/>
          <a:p>
            <a:pPr marL="0" indent="0">
              <a:buNone/>
            </a:pPr>
            <a:r>
              <a:rPr lang="es-BO" sz="2800" b="1" dirty="0">
                <a:solidFill>
                  <a:srgbClr val="000000"/>
                </a:solidFill>
                <a:hlinkClick r:id="rId2">
                  <a:extLst>
                    <a:ext uri="{A12FA001-AC4F-418D-AE19-62706E023703}">
                      <ahyp:hlinkClr xmlns:ahyp="http://schemas.microsoft.com/office/drawing/2018/hyperlinkcolor" val="tx"/>
                    </a:ext>
                  </a:extLst>
                </a:hlinkClick>
              </a:rPr>
              <a:t>https://www.youtube.com/watch?v=Xx3AVjuzVdc</a:t>
            </a:r>
            <a:endParaRPr lang="es-BO" sz="2800" b="1" dirty="0">
              <a:solidFill>
                <a:srgbClr val="000000"/>
              </a:solidFill>
            </a:endParaRPr>
          </a:p>
          <a:p>
            <a:pPr marL="0" indent="0">
              <a:buNone/>
            </a:pPr>
            <a:endParaRPr lang="es-BO" sz="2800" b="1" dirty="0">
              <a:solidFill>
                <a:srgbClr val="000000"/>
              </a:solidFill>
            </a:endParaRPr>
          </a:p>
        </p:txBody>
      </p:sp>
      <p:pic>
        <p:nvPicPr>
          <p:cNvPr id="4" name="Imagen 3">
            <a:extLst>
              <a:ext uri="{FF2B5EF4-FFF2-40B4-BE49-F238E27FC236}">
                <a16:creationId xmlns:a16="http://schemas.microsoft.com/office/drawing/2014/main" id="{99F844FE-B0B1-4A4C-995A-E68ED2DA5DE2}"/>
              </a:ext>
            </a:extLst>
          </p:cNvPr>
          <p:cNvPicPr>
            <a:picLocks noChangeAspect="1"/>
          </p:cNvPicPr>
          <p:nvPr/>
        </p:nvPicPr>
        <p:blipFill>
          <a:blip r:embed="rId3"/>
          <a:stretch>
            <a:fillRect/>
          </a:stretch>
        </p:blipFill>
        <p:spPr>
          <a:xfrm>
            <a:off x="1619672" y="1844824"/>
            <a:ext cx="5715355" cy="3632250"/>
          </a:xfrm>
          <a:prstGeom prst="rect">
            <a:avLst/>
          </a:prstGeom>
        </p:spPr>
      </p:pic>
    </p:spTree>
    <p:extLst>
      <p:ext uri="{BB962C8B-B14F-4D97-AF65-F5344CB8AC3E}">
        <p14:creationId xmlns:p14="http://schemas.microsoft.com/office/powerpoint/2010/main" val="57366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66828-829A-4135-8A87-2DC9A03ADD7E}"/>
              </a:ext>
            </a:extLst>
          </p:cNvPr>
          <p:cNvSpPr>
            <a:spLocks noGrp="1"/>
          </p:cNvSpPr>
          <p:nvPr>
            <p:ph type="title"/>
          </p:nvPr>
        </p:nvSpPr>
        <p:spPr>
          <a:xfrm>
            <a:off x="-306288" y="2743200"/>
            <a:ext cx="9756576" cy="1371600"/>
          </a:xfrm>
          <a:ln>
            <a:solidFill>
              <a:schemeClr val="accent1"/>
            </a:solidFill>
          </a:ln>
        </p:spPr>
        <p:txBody>
          <a:bodyPr>
            <a:normAutofit fontScale="90000"/>
          </a:bodyPr>
          <a:lstStyle/>
          <a:p>
            <a:pPr algn="ctr"/>
            <a:r>
              <a:rPr lang="es-BO" sz="6700" b="1" dirty="0">
                <a:solidFill>
                  <a:srgbClr val="FFC000"/>
                </a:solidFill>
              </a:rPr>
              <a:t>DIFERENCIAS</a:t>
            </a:r>
            <a:br>
              <a:rPr lang="es-BO" dirty="0"/>
            </a:br>
            <a:endParaRPr lang="es-BO" dirty="0"/>
          </a:p>
        </p:txBody>
      </p:sp>
    </p:spTree>
    <p:extLst>
      <p:ext uri="{BB962C8B-B14F-4D97-AF65-F5344CB8AC3E}">
        <p14:creationId xmlns:p14="http://schemas.microsoft.com/office/powerpoint/2010/main" val="1836595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5C58EDBF-05AE-4355-9748-1A028AD3A9AA}"/>
              </a:ext>
            </a:extLst>
          </p:cNvPr>
          <p:cNvGraphicFramePr>
            <a:graphicFrameLocks noGrp="1"/>
          </p:cNvGraphicFramePr>
          <p:nvPr>
            <p:ph idx="1"/>
            <p:extLst>
              <p:ext uri="{D42A27DB-BD31-4B8C-83A1-F6EECF244321}">
                <p14:modId xmlns:p14="http://schemas.microsoft.com/office/powerpoint/2010/main" val="4247160899"/>
              </p:ext>
            </p:extLst>
          </p:nvPr>
        </p:nvGraphicFramePr>
        <p:xfrm>
          <a:off x="539552" y="260649"/>
          <a:ext cx="8280920" cy="6120679"/>
        </p:xfrm>
        <a:graphic>
          <a:graphicData uri="http://schemas.openxmlformats.org/drawingml/2006/table">
            <a:tbl>
              <a:tblPr firstRow="1" firstCol="1" bandRow="1">
                <a:tableStyleId>{5C22544A-7EE6-4342-B048-85BDC9FD1C3A}</a:tableStyleId>
              </a:tblPr>
              <a:tblGrid>
                <a:gridCol w="3960440">
                  <a:extLst>
                    <a:ext uri="{9D8B030D-6E8A-4147-A177-3AD203B41FA5}">
                      <a16:colId xmlns:a16="http://schemas.microsoft.com/office/drawing/2014/main" val="3758932805"/>
                    </a:ext>
                  </a:extLst>
                </a:gridCol>
                <a:gridCol w="4320480">
                  <a:extLst>
                    <a:ext uri="{9D8B030D-6E8A-4147-A177-3AD203B41FA5}">
                      <a16:colId xmlns:a16="http://schemas.microsoft.com/office/drawing/2014/main" val="2198093336"/>
                    </a:ext>
                  </a:extLst>
                </a:gridCol>
              </a:tblGrid>
              <a:tr h="596954">
                <a:tc>
                  <a:txBody>
                    <a:bodyPr/>
                    <a:lstStyle/>
                    <a:p>
                      <a:pPr algn="ctr">
                        <a:lnSpc>
                          <a:spcPct val="107000"/>
                        </a:lnSpc>
                        <a:spcBef>
                          <a:spcPts val="1200"/>
                        </a:spcBef>
                        <a:spcAft>
                          <a:spcPts val="1200"/>
                        </a:spcAft>
                      </a:pPr>
                      <a:r>
                        <a:rPr lang="es-BO" sz="2400" b="1" dirty="0">
                          <a:solidFill>
                            <a:srgbClr val="202122"/>
                          </a:solidFill>
                          <a:effectLst/>
                          <a:latin typeface="Adobe Gothic Std B" panose="020B0800000000000000" pitchFamily="34" charset="-128"/>
                          <a:ea typeface="Adobe Gothic Std B" panose="020B0800000000000000" pitchFamily="34" charset="-128"/>
                          <a:cs typeface="Times New Roman" panose="02020603050405020304" pitchFamily="18" charset="0"/>
                        </a:rPr>
                        <a:t>CLASE TRADICIONAL</a:t>
                      </a:r>
                      <a:endParaRPr lang="es-BO" sz="28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es-BO" sz="2400" b="1" dirty="0">
                          <a:solidFill>
                            <a:srgbClr val="202122"/>
                          </a:solidFill>
                          <a:effectLst/>
                          <a:latin typeface="Adobe Gothic Std B" panose="020B0800000000000000" pitchFamily="34" charset="-128"/>
                          <a:ea typeface="Adobe Gothic Std B" panose="020B0800000000000000" pitchFamily="34" charset="-128"/>
                          <a:cs typeface="Times New Roman" panose="02020603050405020304" pitchFamily="18" charset="0"/>
                        </a:rPr>
                        <a:t>AULA INVERTIDA</a:t>
                      </a:r>
                      <a:endParaRPr lang="es-BO" sz="28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0960" marR="60960" marT="30480" marB="30480" anchor="ctr"/>
                </a:tc>
                <a:extLst>
                  <a:ext uri="{0D108BD9-81ED-4DB2-BD59-A6C34878D82A}">
                    <a16:rowId xmlns:a16="http://schemas.microsoft.com/office/drawing/2014/main" val="498319729"/>
                  </a:ext>
                </a:extLst>
              </a:tr>
              <a:tr h="1171000">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s-BO" sz="2400" b="0" dirty="0">
                          <a:solidFill>
                            <a:srgbClr val="000000"/>
                          </a:solidFill>
                          <a:effectLst/>
                        </a:rPr>
                        <a:t>La instrucción se lleva a cabo por parte del profesor y tiene lugar durante la clase.</a:t>
                      </a:r>
                      <a:endParaRPr lang="es-BO" sz="2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s-BO" sz="2400" dirty="0">
                          <a:solidFill>
                            <a:schemeClr val="bg1">
                              <a:lumMod val="50000"/>
                            </a:schemeClr>
                          </a:solidFill>
                          <a:effectLst/>
                        </a:rPr>
                        <a:t>Los estudiantes aprenden gracias a las nuevas tecnologías. Tiene lugar antes de la clase </a:t>
                      </a:r>
                      <a:endParaRPr lang="es-BO"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94903704"/>
                  </a:ext>
                </a:extLst>
              </a:tr>
              <a:tr h="801211">
                <a:tc>
                  <a:txBody>
                    <a:bodyPr/>
                    <a:lstStyle/>
                    <a:p>
                      <a:pPr>
                        <a:lnSpc>
                          <a:spcPct val="100000"/>
                        </a:lnSpc>
                        <a:spcBef>
                          <a:spcPts val="1200"/>
                        </a:spcBef>
                        <a:spcAft>
                          <a:spcPts val="1200"/>
                        </a:spcAft>
                      </a:pPr>
                      <a:r>
                        <a:rPr lang="es-BO" sz="2400" b="0" dirty="0">
                          <a:solidFill>
                            <a:srgbClr val="000000"/>
                          </a:solidFill>
                          <a:effectLst/>
                        </a:rPr>
                        <a:t>La asimilación del contenido debe darse durante la clase</a:t>
                      </a:r>
                      <a:endParaRPr lang="es-BO" sz="2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0000"/>
                        </a:lnSpc>
                        <a:spcBef>
                          <a:spcPts val="1200"/>
                        </a:spcBef>
                        <a:spcAft>
                          <a:spcPts val="1200"/>
                        </a:spcAft>
                      </a:pPr>
                      <a:r>
                        <a:rPr lang="es-BO" sz="2400" dirty="0">
                          <a:solidFill>
                            <a:schemeClr val="bg1">
                              <a:lumMod val="50000"/>
                            </a:schemeClr>
                          </a:solidFill>
                          <a:effectLst/>
                        </a:rPr>
                        <a:t>El estudiante asimila el contenido fuera de clase, a su propio ritmo.</a:t>
                      </a:r>
                      <a:endParaRPr lang="es-BO"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608615956"/>
                  </a:ext>
                </a:extLst>
              </a:tr>
              <a:tr h="3551514">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s-BO" sz="2400" b="0" dirty="0">
                          <a:solidFill>
                            <a:srgbClr val="000000"/>
                          </a:solidFill>
                          <a:effectLst/>
                        </a:rPr>
                        <a:t>Las tareas para reforzar lo aprendido, tienen lugar fuera de clase (en casa) de manera individual y sin posibilidad a retroalimentación</a:t>
                      </a:r>
                      <a:endParaRPr lang="es-BO" sz="2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s-BO" sz="2400" dirty="0">
                          <a:solidFill>
                            <a:schemeClr val="bg1">
                              <a:lumMod val="50000"/>
                            </a:schemeClr>
                          </a:solidFill>
                          <a:effectLst/>
                        </a:rPr>
                        <a:t>Para afianzar el aprendizaje el estudiante comparten la información durante la clase.                        El docente es quien refuerza la enseñanza (retroalimentación).   </a:t>
                      </a:r>
                      <a:r>
                        <a:rPr lang="es-BO"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Las actividades se realizan en grupos y cona actividades diversificadas para posibilitar el aprendizaje significativo.</a:t>
                      </a:r>
                    </a:p>
                  </a:txBody>
                  <a:tcPr marL="60960" marR="60960" marT="30480" marB="30480" anchor="ctr"/>
                </a:tc>
                <a:extLst>
                  <a:ext uri="{0D108BD9-81ED-4DB2-BD59-A6C34878D82A}">
                    <a16:rowId xmlns:a16="http://schemas.microsoft.com/office/drawing/2014/main" val="881601624"/>
                  </a:ext>
                </a:extLst>
              </a:tr>
            </a:tbl>
          </a:graphicData>
        </a:graphic>
      </p:graphicFrame>
    </p:spTree>
    <p:extLst>
      <p:ext uri="{BB962C8B-B14F-4D97-AF65-F5344CB8AC3E}">
        <p14:creationId xmlns:p14="http://schemas.microsoft.com/office/powerpoint/2010/main" val="3947423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6B1104-9EEF-4950-BD08-466EEEBE3D15}"/>
              </a:ext>
            </a:extLst>
          </p:cNvPr>
          <p:cNvSpPr>
            <a:spLocks noGrp="1"/>
          </p:cNvSpPr>
          <p:nvPr>
            <p:ph type="title"/>
          </p:nvPr>
        </p:nvSpPr>
        <p:spPr/>
        <p:txBody>
          <a:bodyPr/>
          <a:lstStyle/>
          <a:p>
            <a:endParaRPr lang="es-BO"/>
          </a:p>
        </p:txBody>
      </p:sp>
      <p:pic>
        <p:nvPicPr>
          <p:cNvPr id="9" name="Marcador de contenido 8">
            <a:extLst>
              <a:ext uri="{FF2B5EF4-FFF2-40B4-BE49-F238E27FC236}">
                <a16:creationId xmlns:a16="http://schemas.microsoft.com/office/drawing/2014/main" id="{806D5B82-691F-44D9-BCDD-A599C624C4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19" y="404664"/>
            <a:ext cx="8817380" cy="6192688"/>
          </a:xfrm>
        </p:spPr>
      </p:pic>
    </p:spTree>
    <p:extLst>
      <p:ext uri="{BB962C8B-B14F-4D97-AF65-F5344CB8AC3E}">
        <p14:creationId xmlns:p14="http://schemas.microsoft.com/office/powerpoint/2010/main" val="1616265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66828-829A-4135-8A87-2DC9A03ADD7E}"/>
              </a:ext>
            </a:extLst>
          </p:cNvPr>
          <p:cNvSpPr>
            <a:spLocks noGrp="1"/>
          </p:cNvSpPr>
          <p:nvPr>
            <p:ph type="title"/>
          </p:nvPr>
        </p:nvSpPr>
        <p:spPr>
          <a:xfrm>
            <a:off x="-306288" y="2743200"/>
            <a:ext cx="9756576" cy="1371600"/>
          </a:xfrm>
          <a:ln>
            <a:solidFill>
              <a:schemeClr val="accent1"/>
            </a:solidFill>
          </a:ln>
        </p:spPr>
        <p:txBody>
          <a:bodyPr>
            <a:normAutofit fontScale="90000"/>
          </a:bodyPr>
          <a:lstStyle/>
          <a:p>
            <a:pPr algn="ctr"/>
            <a:r>
              <a:rPr lang="es-BO" sz="6700" b="1" dirty="0">
                <a:solidFill>
                  <a:srgbClr val="FFC000"/>
                </a:solidFill>
              </a:rPr>
              <a:t>Ventajas y desventajas</a:t>
            </a:r>
            <a:br>
              <a:rPr lang="es-BO" dirty="0"/>
            </a:br>
            <a:endParaRPr lang="es-BO" dirty="0"/>
          </a:p>
        </p:txBody>
      </p:sp>
    </p:spTree>
    <p:extLst>
      <p:ext uri="{BB962C8B-B14F-4D97-AF65-F5344CB8AC3E}">
        <p14:creationId xmlns:p14="http://schemas.microsoft.com/office/powerpoint/2010/main" val="206951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728EE-19BD-456B-8C2C-5B800363AC56}"/>
              </a:ext>
            </a:extLst>
          </p:cNvPr>
          <p:cNvSpPr>
            <a:spLocks noGrp="1"/>
          </p:cNvSpPr>
          <p:nvPr>
            <p:ph type="title"/>
          </p:nvPr>
        </p:nvSpPr>
        <p:spPr>
          <a:xfrm>
            <a:off x="856060" y="618518"/>
            <a:ext cx="7429499" cy="722250"/>
          </a:xfrm>
        </p:spPr>
        <p:txBody>
          <a:bodyPr/>
          <a:lstStyle/>
          <a:p>
            <a:pPr algn="ctr"/>
            <a:r>
              <a:rPr lang="es-BO" b="1" dirty="0">
                <a:solidFill>
                  <a:srgbClr val="FFCC00"/>
                </a:solidFill>
              </a:rPr>
              <a:t>Ventajas</a:t>
            </a:r>
          </a:p>
        </p:txBody>
      </p:sp>
      <p:sp>
        <p:nvSpPr>
          <p:cNvPr id="3" name="Marcador de contenido 2">
            <a:extLst>
              <a:ext uri="{FF2B5EF4-FFF2-40B4-BE49-F238E27FC236}">
                <a16:creationId xmlns:a16="http://schemas.microsoft.com/office/drawing/2014/main" id="{A51868D3-6B4D-431E-BCFE-7473F6121ABF}"/>
              </a:ext>
            </a:extLst>
          </p:cNvPr>
          <p:cNvSpPr>
            <a:spLocks noGrp="1"/>
          </p:cNvSpPr>
          <p:nvPr>
            <p:ph idx="1"/>
          </p:nvPr>
        </p:nvSpPr>
        <p:spPr>
          <a:xfrm>
            <a:off x="755576" y="1124744"/>
            <a:ext cx="7529983" cy="5256584"/>
          </a:xfrm>
        </p:spPr>
        <p:txBody>
          <a:bodyPr>
            <a:normAutofit/>
          </a:bodyPr>
          <a:lstStyle/>
          <a:p>
            <a:pPr marL="342900" indent="-342900">
              <a:buAutoNum type="arabicPeriod"/>
            </a:pPr>
            <a:r>
              <a:rPr lang="es-BO" sz="2000" dirty="0">
                <a:solidFill>
                  <a:srgbClr val="333333"/>
                </a:solidFill>
                <a:effectLst/>
                <a:latin typeface="Helvetica" panose="020B0604020202020204" pitchFamily="34" charset="0"/>
                <a:ea typeface="Calibri" panose="020F0502020204030204" pitchFamily="34" charset="0"/>
              </a:rPr>
              <a:t>Incrementa el compromiso del alumnado porque éste se hace corresponsable de su aprendizaje y participa en él de forma activa mediante actividades de cooperación y colaboración en clase.</a:t>
            </a:r>
          </a:p>
          <a:p>
            <a:pPr marL="342900" indent="-342900">
              <a:buAutoNum type="arabicPeriod"/>
            </a:pPr>
            <a:endParaRPr lang="es-BO" sz="2000" dirty="0">
              <a:solidFill>
                <a:srgbClr val="333333"/>
              </a:solidFill>
              <a:latin typeface="Helvetica" panose="020B0604020202020204" pitchFamily="34" charset="0"/>
              <a:ea typeface="Calibri" panose="020F0502020204030204" pitchFamily="34" charset="0"/>
            </a:endParaRPr>
          </a:p>
          <a:p>
            <a:pPr marL="342900" indent="-342900">
              <a:buAutoNum type="arabicPeriod"/>
            </a:pPr>
            <a:endParaRPr lang="es-BO" sz="2000" dirty="0">
              <a:solidFill>
                <a:srgbClr val="333333"/>
              </a:solidFill>
              <a:latin typeface="Helvetica" panose="020B0604020202020204" pitchFamily="34" charset="0"/>
              <a:ea typeface="Calibri" panose="020F0502020204030204" pitchFamily="34" charset="0"/>
            </a:endParaRPr>
          </a:p>
          <a:p>
            <a:pPr marL="0" indent="0">
              <a:buNone/>
            </a:pPr>
            <a:r>
              <a:rPr lang="es-BO" sz="2000" dirty="0">
                <a:solidFill>
                  <a:srgbClr val="333333"/>
                </a:solidFill>
                <a:effectLst/>
                <a:latin typeface="Helvetica" panose="020B0604020202020204" pitchFamily="34" charset="0"/>
                <a:ea typeface="Calibri" panose="020F0502020204030204" pitchFamily="34" charset="0"/>
              </a:rPr>
              <a:t>2. Permite que el alumnado aprenda a su propio ritmo, ya que tiene la posibilidad de acceder al material facilitado por el profesorado en cualquier momento y en cualquier lugar, todas las veces que necesite.</a:t>
            </a:r>
            <a:endParaRPr lang="es-BO" sz="2800" dirty="0"/>
          </a:p>
        </p:txBody>
      </p:sp>
      <p:pic>
        <p:nvPicPr>
          <p:cNvPr id="4" name="Imagen 3">
            <a:extLst>
              <a:ext uri="{FF2B5EF4-FFF2-40B4-BE49-F238E27FC236}">
                <a16:creationId xmlns:a16="http://schemas.microsoft.com/office/drawing/2014/main" id="{B5CBE3C0-ACE5-4ADD-92D7-1353B93886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42059" y="2168860"/>
            <a:ext cx="2857500" cy="1726654"/>
          </a:xfrm>
          <a:prstGeom prst="rect">
            <a:avLst/>
          </a:prstGeom>
          <a:noFill/>
          <a:ln>
            <a:noFill/>
          </a:ln>
        </p:spPr>
      </p:pic>
      <p:pic>
        <p:nvPicPr>
          <p:cNvPr id="5" name="Imagen 4">
            <a:extLst>
              <a:ext uri="{FF2B5EF4-FFF2-40B4-BE49-F238E27FC236}">
                <a16:creationId xmlns:a16="http://schemas.microsoft.com/office/drawing/2014/main" id="{1FB22A46-F91D-4C70-9712-2AE52E8F41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723606"/>
            <a:ext cx="2857500" cy="2019300"/>
          </a:xfrm>
          <a:prstGeom prst="rect">
            <a:avLst/>
          </a:prstGeom>
          <a:noFill/>
          <a:ln>
            <a:noFill/>
          </a:ln>
        </p:spPr>
      </p:pic>
    </p:spTree>
    <p:extLst>
      <p:ext uri="{BB962C8B-B14F-4D97-AF65-F5344CB8AC3E}">
        <p14:creationId xmlns:p14="http://schemas.microsoft.com/office/powerpoint/2010/main" val="1671500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786992-B629-4891-BA24-194431C8B1B6}"/>
              </a:ext>
            </a:extLst>
          </p:cNvPr>
          <p:cNvSpPr>
            <a:spLocks noGrp="1"/>
          </p:cNvSpPr>
          <p:nvPr>
            <p:ph idx="1"/>
          </p:nvPr>
        </p:nvSpPr>
        <p:spPr>
          <a:xfrm>
            <a:off x="856060" y="476672"/>
            <a:ext cx="7892404" cy="6120680"/>
          </a:xfrm>
        </p:spPr>
        <p:txBody>
          <a:bodyPr>
            <a:normAutofit/>
          </a:bodyPr>
          <a:lstStyle/>
          <a:p>
            <a:pPr marL="0" indent="0">
              <a:buNone/>
            </a:pPr>
            <a:r>
              <a:rPr lang="es-BO" sz="2000" dirty="0">
                <a:solidFill>
                  <a:srgbClr val="333333"/>
                </a:solidFill>
                <a:effectLst/>
                <a:latin typeface="Helvetica" panose="020B0604020202020204" pitchFamily="34" charset="0"/>
                <a:ea typeface="Calibri" panose="020F0502020204030204" pitchFamily="34" charset="0"/>
              </a:rPr>
              <a:t>3. Personaliza el proceso de aprendizaje del alumnado.</a:t>
            </a:r>
          </a:p>
          <a:p>
            <a:pPr marL="0" indent="0">
              <a:buNone/>
            </a:pPr>
            <a:endParaRPr lang="es-BO" sz="2000" dirty="0">
              <a:solidFill>
                <a:srgbClr val="333333"/>
              </a:solidFill>
              <a:latin typeface="Helvetica" panose="020B0604020202020204" pitchFamily="34" charset="0"/>
              <a:ea typeface="Calibri" panose="020F0502020204030204" pitchFamily="34" charset="0"/>
            </a:endParaRPr>
          </a:p>
          <a:p>
            <a:pPr marL="0" indent="0">
              <a:buNone/>
            </a:pPr>
            <a:endParaRPr lang="es-BO" sz="2000" dirty="0">
              <a:solidFill>
                <a:srgbClr val="333333"/>
              </a:solidFill>
              <a:effectLst/>
              <a:latin typeface="Helvetica" panose="020B0604020202020204" pitchFamily="34" charset="0"/>
              <a:ea typeface="Calibri" panose="020F0502020204030204" pitchFamily="34" charset="0"/>
            </a:endParaRPr>
          </a:p>
          <a:p>
            <a:pPr marL="0" indent="0">
              <a:buNone/>
            </a:pPr>
            <a:endParaRPr lang="es-BO" sz="2000" dirty="0">
              <a:solidFill>
                <a:srgbClr val="333333"/>
              </a:solidFill>
              <a:effectLst/>
              <a:latin typeface="Helvetica" panose="020B0604020202020204" pitchFamily="34" charset="0"/>
              <a:ea typeface="Calibri" panose="020F0502020204030204" pitchFamily="34" charset="0"/>
            </a:endParaRPr>
          </a:p>
          <a:p>
            <a:pPr marL="0" indent="0">
              <a:buNone/>
            </a:pPr>
            <a:endParaRPr lang="es-BO" sz="2000" dirty="0">
              <a:solidFill>
                <a:srgbClr val="333333"/>
              </a:solidFill>
              <a:effectLst/>
              <a:latin typeface="Helvetica" panose="020B0604020202020204" pitchFamily="34" charset="0"/>
              <a:ea typeface="Calibri" panose="020F0502020204030204" pitchFamily="34" charset="0"/>
            </a:endParaRPr>
          </a:p>
          <a:p>
            <a:pPr marL="0" indent="0">
              <a:buNone/>
            </a:pPr>
            <a:r>
              <a:rPr lang="es-BO" sz="2000" dirty="0">
                <a:solidFill>
                  <a:srgbClr val="333333"/>
                </a:solidFill>
                <a:effectLst/>
                <a:latin typeface="Helvetica" panose="020B0604020202020204" pitchFamily="34" charset="0"/>
                <a:ea typeface="Calibri" panose="020F0502020204030204" pitchFamily="34" charset="0"/>
              </a:rPr>
              <a:t>4. Convierte el aula en un espacio donde se comparten ideas, se plantean interrogantes y se resuelven dudas, fortaleciendo la interacción y fomentando el pensamiento crítico, analítico y creativo.</a:t>
            </a:r>
            <a:endParaRPr lang="es-BO" sz="2000" dirty="0">
              <a:solidFill>
                <a:srgbClr val="333333"/>
              </a:solidFill>
              <a:latin typeface="Helvetica" panose="020B0604020202020204" pitchFamily="34" charset="0"/>
              <a:ea typeface="Calibri" panose="020F0502020204030204" pitchFamily="34" charset="0"/>
            </a:endParaRPr>
          </a:p>
          <a:p>
            <a:pPr marL="0" indent="0">
              <a:buNone/>
            </a:pPr>
            <a:endParaRPr lang="es-BO" sz="2000" dirty="0">
              <a:solidFill>
                <a:srgbClr val="333333"/>
              </a:solidFill>
              <a:effectLst/>
              <a:latin typeface="Helvetica" panose="020B0604020202020204" pitchFamily="34" charset="0"/>
              <a:ea typeface="Calibri" panose="020F0502020204030204" pitchFamily="34" charset="0"/>
            </a:endParaRPr>
          </a:p>
          <a:p>
            <a:pPr marL="0" indent="0">
              <a:buNone/>
            </a:pPr>
            <a:endParaRPr lang="es-BO" sz="2000" dirty="0">
              <a:solidFill>
                <a:srgbClr val="333333"/>
              </a:solidFill>
              <a:latin typeface="Helvetica" panose="020B0604020202020204" pitchFamily="34" charset="0"/>
              <a:ea typeface="Calibri" panose="020F0502020204030204" pitchFamily="34" charset="0"/>
            </a:endParaRPr>
          </a:p>
          <a:p>
            <a:pPr marL="0" indent="0">
              <a:buNone/>
            </a:pPr>
            <a:endParaRPr lang="es-BO" sz="2000" dirty="0">
              <a:solidFill>
                <a:srgbClr val="333333"/>
              </a:solidFill>
              <a:latin typeface="Helvetica" panose="020B0604020202020204" pitchFamily="34" charset="0"/>
              <a:ea typeface="Calibri" panose="020F0502020204030204" pitchFamily="34" charset="0"/>
            </a:endParaRPr>
          </a:p>
          <a:p>
            <a:pPr marL="0" indent="0">
              <a:buNone/>
            </a:pPr>
            <a:r>
              <a:rPr lang="es-BO" sz="2000" dirty="0">
                <a:solidFill>
                  <a:srgbClr val="333333"/>
                </a:solidFill>
                <a:effectLst/>
                <a:latin typeface="Helvetica" panose="020B0604020202020204" pitchFamily="34" charset="0"/>
                <a:ea typeface="Calibri" panose="020F0502020204030204" pitchFamily="34" charset="0"/>
              </a:rPr>
              <a:t>5. Permite compartir información con las familias con lo que aumenta su implicación en el proceso de enseñanza-aprendizaje.</a:t>
            </a:r>
            <a:endParaRPr lang="es-BO" sz="2800" dirty="0"/>
          </a:p>
        </p:txBody>
      </p:sp>
      <p:pic>
        <p:nvPicPr>
          <p:cNvPr id="4" name="Imagen 3">
            <a:extLst>
              <a:ext uri="{FF2B5EF4-FFF2-40B4-BE49-F238E27FC236}">
                <a16:creationId xmlns:a16="http://schemas.microsoft.com/office/drawing/2014/main" id="{7EEF4519-99B4-49E2-9235-EE6DDE6F42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62350" y="476672"/>
            <a:ext cx="2019300" cy="2857500"/>
          </a:xfrm>
          <a:prstGeom prst="rect">
            <a:avLst/>
          </a:prstGeom>
          <a:noFill/>
          <a:ln>
            <a:noFill/>
          </a:ln>
        </p:spPr>
      </p:pic>
      <p:pic>
        <p:nvPicPr>
          <p:cNvPr id="5" name="Imagen 4">
            <a:extLst>
              <a:ext uri="{FF2B5EF4-FFF2-40B4-BE49-F238E27FC236}">
                <a16:creationId xmlns:a16="http://schemas.microsoft.com/office/drawing/2014/main" id="{09659730-25F3-44C0-AF0D-40626251EA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789040"/>
            <a:ext cx="2857500" cy="2019300"/>
          </a:xfrm>
          <a:prstGeom prst="rect">
            <a:avLst/>
          </a:prstGeom>
          <a:noFill/>
          <a:ln>
            <a:noFill/>
          </a:ln>
        </p:spPr>
      </p:pic>
    </p:spTree>
    <p:extLst>
      <p:ext uri="{BB962C8B-B14F-4D97-AF65-F5344CB8AC3E}">
        <p14:creationId xmlns:p14="http://schemas.microsoft.com/office/powerpoint/2010/main" val="91884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85A3D7-E740-4B90-9D0A-4306FCAF5BB4}"/>
              </a:ext>
            </a:extLst>
          </p:cNvPr>
          <p:cNvSpPr>
            <a:spLocks noGrp="1"/>
          </p:cNvSpPr>
          <p:nvPr>
            <p:ph idx="1"/>
          </p:nvPr>
        </p:nvSpPr>
        <p:spPr>
          <a:xfrm>
            <a:off x="899592" y="651371"/>
            <a:ext cx="7704855" cy="5544616"/>
          </a:xfrm>
        </p:spPr>
        <p:txBody>
          <a:bodyPr>
            <a:noAutofit/>
          </a:bodyPr>
          <a:lstStyle/>
          <a:p>
            <a:pPr algn="just">
              <a:lnSpc>
                <a:spcPct val="100000"/>
              </a:lnSpc>
            </a:pPr>
            <a:r>
              <a:rPr lang="es-BO" sz="3200" dirty="0">
                <a:solidFill>
                  <a:srgbClr val="000000"/>
                </a:solidFill>
              </a:rPr>
              <a:t>Es una modalidad de aprendizaje </a:t>
            </a:r>
            <a:r>
              <a:rPr lang="es-BO" sz="3200" b="1" dirty="0">
                <a:solidFill>
                  <a:srgbClr val="000000"/>
                </a:solidFill>
              </a:rPr>
              <a:t>semi presencial o mixta. </a:t>
            </a:r>
          </a:p>
          <a:p>
            <a:pPr marL="0" indent="0" algn="just">
              <a:lnSpc>
                <a:spcPct val="100000"/>
              </a:lnSpc>
              <a:buNone/>
            </a:pPr>
            <a:endParaRPr lang="es-BO" sz="3200" b="1" dirty="0">
              <a:solidFill>
                <a:srgbClr val="000000"/>
              </a:solidFill>
            </a:endParaRPr>
          </a:p>
          <a:p>
            <a:pPr algn="just">
              <a:lnSpc>
                <a:spcPct val="100000"/>
              </a:lnSpc>
            </a:pPr>
            <a:r>
              <a:rPr lang="es-BO" sz="3200" dirty="0">
                <a:solidFill>
                  <a:srgbClr val="000000"/>
                </a:solidFill>
              </a:rPr>
              <a:t>Este tipo de aprendizaje pretende utilizar dos estrategias, la presencial y la virtual.</a:t>
            </a:r>
          </a:p>
          <a:p>
            <a:pPr marL="0" indent="0" algn="just">
              <a:lnSpc>
                <a:spcPct val="100000"/>
              </a:lnSpc>
              <a:buNone/>
            </a:pPr>
            <a:endParaRPr lang="es-BO" sz="3200" dirty="0">
              <a:solidFill>
                <a:srgbClr val="000000"/>
              </a:solidFill>
            </a:endParaRPr>
          </a:p>
        </p:txBody>
      </p:sp>
      <p:pic>
        <p:nvPicPr>
          <p:cNvPr id="1030" name="Picture 6" descr="ROLES Y FUNCIONES DE LA EDUCACION VIRTUAL - Tecnología de la ...">
            <a:extLst>
              <a:ext uri="{FF2B5EF4-FFF2-40B4-BE49-F238E27FC236}">
                <a16:creationId xmlns:a16="http://schemas.microsoft.com/office/drawing/2014/main" id="{D91BB54B-73C6-471D-BF1B-33DE5BDB8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696" y="3837682"/>
            <a:ext cx="3201900" cy="225689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49B324DB-6257-4DFE-9883-FC733C837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837682"/>
            <a:ext cx="2987008" cy="2280261"/>
          </a:xfrm>
          <a:prstGeom prst="rect">
            <a:avLst/>
          </a:prstGeom>
        </p:spPr>
      </p:pic>
    </p:spTree>
    <p:extLst>
      <p:ext uri="{BB962C8B-B14F-4D97-AF65-F5344CB8AC3E}">
        <p14:creationId xmlns:p14="http://schemas.microsoft.com/office/powerpoint/2010/main" val="3458269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728EE-19BD-456B-8C2C-5B800363AC56}"/>
              </a:ext>
            </a:extLst>
          </p:cNvPr>
          <p:cNvSpPr>
            <a:spLocks noGrp="1"/>
          </p:cNvSpPr>
          <p:nvPr>
            <p:ph type="title"/>
          </p:nvPr>
        </p:nvSpPr>
        <p:spPr>
          <a:xfrm>
            <a:off x="856060" y="402494"/>
            <a:ext cx="7429499" cy="722250"/>
          </a:xfrm>
        </p:spPr>
        <p:txBody>
          <a:bodyPr/>
          <a:lstStyle/>
          <a:p>
            <a:pPr algn="ctr"/>
            <a:r>
              <a:rPr lang="es-BO" b="1" dirty="0">
                <a:solidFill>
                  <a:srgbClr val="FFCC00"/>
                </a:solidFill>
              </a:rPr>
              <a:t>Desventajas</a:t>
            </a:r>
          </a:p>
        </p:txBody>
      </p:sp>
      <p:sp>
        <p:nvSpPr>
          <p:cNvPr id="3" name="Marcador de contenido 2">
            <a:extLst>
              <a:ext uri="{FF2B5EF4-FFF2-40B4-BE49-F238E27FC236}">
                <a16:creationId xmlns:a16="http://schemas.microsoft.com/office/drawing/2014/main" id="{A51868D3-6B4D-431E-BCFE-7473F6121ABF}"/>
              </a:ext>
            </a:extLst>
          </p:cNvPr>
          <p:cNvSpPr>
            <a:spLocks noGrp="1"/>
          </p:cNvSpPr>
          <p:nvPr>
            <p:ph idx="1"/>
          </p:nvPr>
        </p:nvSpPr>
        <p:spPr>
          <a:xfrm>
            <a:off x="683568" y="1124744"/>
            <a:ext cx="8136904" cy="5472608"/>
          </a:xfrm>
        </p:spPr>
        <p:txBody>
          <a:bodyPr>
            <a:normAutofit/>
          </a:bodyPr>
          <a:lstStyle/>
          <a:p>
            <a:pPr marL="342900" lvl="0" indent="-342900" algn="just">
              <a:lnSpc>
                <a:spcPct val="107000"/>
              </a:lnSpc>
              <a:spcAft>
                <a:spcPts val="120"/>
              </a:spcAft>
              <a:buSzPts val="1000"/>
              <a:buFont typeface="Symbol" panose="05050102010706020507" pitchFamily="18" charset="2"/>
              <a:buChar char=""/>
              <a:tabLst>
                <a:tab pos="457200" algn="l"/>
              </a:tabLst>
            </a:pPr>
            <a:r>
              <a:rPr lang="es-BO"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Puede establecer una división de la clase con respecto a la tecnología que cada estudiante tiene a disposición. Hay muchas familias que no tienen acceso a las </a:t>
            </a:r>
            <a:r>
              <a:rPr lang="es-BO"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TICs</a:t>
            </a:r>
            <a:r>
              <a:rPr lang="es-BO"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lo que da lugar a una marginación a estudiantes con escasos recursos,</a:t>
            </a:r>
            <a:endParaRPr lang="es-BO"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
              </a:spcAft>
              <a:buSzPts val="1000"/>
              <a:buFont typeface="Symbol" panose="05050102010706020507" pitchFamily="18" charset="2"/>
              <a:buChar char=""/>
              <a:tabLst>
                <a:tab pos="457200" algn="l"/>
              </a:tabLst>
            </a:pPr>
            <a:r>
              <a:rPr lang="es-BO"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Se basa en la preparación y la confianza. Aplicar esta metodología en clase significa confiar en los alumnos porque el docente no tiene la garantía 100% de que los estudiantes realicen la actividad. ​</a:t>
            </a:r>
            <a:endParaRPr lang="es-BO"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
              </a:spcAft>
              <a:buSzPts val="1000"/>
              <a:buFont typeface="Symbol" panose="05050102010706020507" pitchFamily="18" charset="2"/>
              <a:buChar char=""/>
              <a:tabLst>
                <a:tab pos="457200" algn="l"/>
              </a:tabLst>
            </a:pPr>
            <a:r>
              <a:rPr lang="es-BO"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Implica más trabajo para el docente porque tiene que gestionar todos los estudiantes que trabajan con ritmos distintos. </a:t>
            </a:r>
            <a:endParaRPr lang="es-BO"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
              </a:spcAft>
              <a:buSzPts val="1000"/>
              <a:buFont typeface="Symbol" panose="05050102010706020507" pitchFamily="18" charset="2"/>
              <a:buChar char=""/>
              <a:tabLst>
                <a:tab pos="457200" algn="l"/>
              </a:tabLst>
            </a:pPr>
            <a:r>
              <a:rPr lang="es-BO"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 dedica menos tiempo en preparar los estudiantes a los exámenes. Las pruebas estandarizadas siguen existiendo en las aulas. </a:t>
            </a:r>
            <a:endParaRPr lang="es-BO"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
              </a:spcAft>
              <a:buSzPts val="1000"/>
              <a:buFont typeface="Symbol" panose="05050102010706020507" pitchFamily="18" charset="2"/>
              <a:buChar char=""/>
              <a:tabLst>
                <a:tab pos="457200" algn="l"/>
              </a:tabLst>
            </a:pPr>
            <a:r>
              <a:rPr lang="es-BO"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 incrementa el tiempo frente a una pantalla y puede tener consecuencias bien para el aprendizaje.</a:t>
            </a:r>
            <a:endParaRPr lang="es-BO"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
              </a:spcAft>
              <a:buSzPts val="1000"/>
              <a:buFont typeface="Symbol" panose="05050102010706020507" pitchFamily="18" charset="2"/>
              <a:buChar char=""/>
              <a:tabLst>
                <a:tab pos="457200" algn="l"/>
              </a:tabLst>
            </a:pPr>
            <a:r>
              <a:rPr lang="es-BO"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 profesores deben familiarizarse en el empleo de las </a:t>
            </a:r>
            <a:r>
              <a:rPr lang="es-BO"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TICs</a:t>
            </a:r>
            <a:r>
              <a:rPr lang="es-BO"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BO"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
              </a:spcAft>
              <a:buSzPts val="1000"/>
              <a:buFont typeface="Symbol" panose="05050102010706020507" pitchFamily="18" charset="2"/>
              <a:buChar char=""/>
              <a:tabLst>
                <a:tab pos="457200" algn="l"/>
              </a:tabLst>
            </a:pPr>
            <a:r>
              <a:rPr lang="es-BO"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Requiere una formación específica del profesorado.  </a:t>
            </a:r>
            <a:endParaRPr lang="es-BO"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B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351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D3A95-3AFE-4C5D-9FF5-B0250E1DB0B9}"/>
              </a:ext>
            </a:extLst>
          </p:cNvPr>
          <p:cNvSpPr>
            <a:spLocks noGrp="1"/>
          </p:cNvSpPr>
          <p:nvPr>
            <p:ph type="title"/>
          </p:nvPr>
        </p:nvSpPr>
        <p:spPr>
          <a:xfrm>
            <a:off x="856060" y="618518"/>
            <a:ext cx="7748388" cy="1010282"/>
          </a:xfrm>
        </p:spPr>
        <p:txBody>
          <a:bodyPr>
            <a:normAutofit/>
          </a:bodyPr>
          <a:lstStyle/>
          <a:p>
            <a:pPr algn="ctr"/>
            <a:r>
              <a:rPr lang="es-BO" sz="2800" b="1" spc="75" dirty="0">
                <a:solidFill>
                  <a:srgbClr val="FFC000"/>
                </a:solidFill>
                <a:effectLst/>
                <a:latin typeface="Helvetica" panose="020B0604020202020204" pitchFamily="34" charset="0"/>
                <a:ea typeface="Times New Roman" panose="02020603050405020304" pitchFamily="18" charset="0"/>
                <a:cs typeface="Times New Roman" panose="02020603050405020304" pitchFamily="18" charset="0"/>
              </a:rPr>
              <a:t>Qué es y qué no es </a:t>
            </a:r>
            <a:br>
              <a:rPr lang="es-BO" sz="2800" b="1" spc="75" dirty="0">
                <a:solidFill>
                  <a:srgbClr val="FFC000"/>
                </a:solidFill>
                <a:effectLst/>
                <a:latin typeface="Helvetica" panose="020B0604020202020204" pitchFamily="34" charset="0"/>
                <a:ea typeface="Times New Roman" panose="02020603050405020304" pitchFamily="18" charset="0"/>
                <a:cs typeface="Times New Roman" panose="02020603050405020304" pitchFamily="18" charset="0"/>
              </a:rPr>
            </a:br>
            <a:r>
              <a:rPr lang="es-BO" sz="2800" b="1" i="1" spc="75" dirty="0" err="1">
                <a:solidFill>
                  <a:srgbClr val="FFC000"/>
                </a:solidFill>
                <a:effectLst/>
                <a:latin typeface="inherit"/>
                <a:ea typeface="Times New Roman" panose="02020603050405020304" pitchFamily="18" charset="0"/>
                <a:cs typeface="Helvetica" panose="020B0604020202020204" pitchFamily="34" charset="0"/>
              </a:rPr>
              <a:t>Flipped</a:t>
            </a:r>
            <a:r>
              <a:rPr lang="es-BO" sz="2800" b="1" i="1" spc="75" dirty="0">
                <a:solidFill>
                  <a:srgbClr val="FFC000"/>
                </a:solidFill>
                <a:effectLst/>
                <a:latin typeface="inherit"/>
                <a:ea typeface="Times New Roman" panose="02020603050405020304" pitchFamily="18" charset="0"/>
                <a:cs typeface="Helvetica" panose="020B0604020202020204" pitchFamily="34" charset="0"/>
              </a:rPr>
              <a:t> </a:t>
            </a:r>
            <a:r>
              <a:rPr lang="es-BO" sz="2800" b="1" i="1" spc="75" dirty="0" err="1">
                <a:solidFill>
                  <a:srgbClr val="FFC000"/>
                </a:solidFill>
                <a:effectLst/>
                <a:latin typeface="inherit"/>
                <a:ea typeface="Times New Roman" panose="02020603050405020304" pitchFamily="18" charset="0"/>
                <a:cs typeface="Helvetica" panose="020B0604020202020204" pitchFamily="34" charset="0"/>
              </a:rPr>
              <a:t>Classroom</a:t>
            </a:r>
            <a:endParaRPr lang="es-BO" sz="2800" dirty="0">
              <a:solidFill>
                <a:srgbClr val="FFC000"/>
              </a:solidFill>
            </a:endParaRPr>
          </a:p>
        </p:txBody>
      </p:sp>
      <p:sp>
        <p:nvSpPr>
          <p:cNvPr id="3" name="Marcador de contenido 2">
            <a:extLst>
              <a:ext uri="{FF2B5EF4-FFF2-40B4-BE49-F238E27FC236}">
                <a16:creationId xmlns:a16="http://schemas.microsoft.com/office/drawing/2014/main" id="{F391CFD7-E5FE-45DC-BF33-ACF0CD822BFF}"/>
              </a:ext>
            </a:extLst>
          </p:cNvPr>
          <p:cNvSpPr>
            <a:spLocks noGrp="1"/>
          </p:cNvSpPr>
          <p:nvPr>
            <p:ph idx="1"/>
          </p:nvPr>
        </p:nvSpPr>
        <p:spPr>
          <a:xfrm>
            <a:off x="2038325" y="1931789"/>
            <a:ext cx="6782147" cy="4263541"/>
          </a:xfrm>
        </p:spPr>
        <p:txBody>
          <a:bodyPr>
            <a:normAutofit fontScale="92500"/>
          </a:bodyPr>
          <a:lstStyle/>
          <a:p>
            <a:pPr fontAlgn="base">
              <a:spcAft>
                <a:spcPts val="0"/>
              </a:spcAft>
            </a:pPr>
            <a:r>
              <a:rPr lang="es-BO" sz="2600" b="1" i="1" spc="75" dirty="0" err="1">
                <a:solidFill>
                  <a:srgbClr val="FFC000"/>
                </a:solidFill>
                <a:effectLst/>
                <a:latin typeface="inherit"/>
                <a:ea typeface="Times New Roman" panose="02020603050405020304" pitchFamily="18" charset="0"/>
                <a:cs typeface="Helvetica" panose="020B0604020202020204" pitchFamily="34" charset="0"/>
              </a:rPr>
              <a:t>Flipped</a:t>
            </a:r>
            <a:r>
              <a:rPr lang="es-BO" sz="2600" b="1" i="1" spc="75" dirty="0">
                <a:solidFill>
                  <a:srgbClr val="FFC000"/>
                </a:solidFill>
                <a:effectLst/>
                <a:latin typeface="inherit"/>
                <a:ea typeface="Times New Roman" panose="02020603050405020304" pitchFamily="18" charset="0"/>
                <a:cs typeface="Helvetica" panose="020B0604020202020204" pitchFamily="34" charset="0"/>
              </a:rPr>
              <a:t> </a:t>
            </a:r>
            <a:r>
              <a:rPr lang="es-BO" sz="2600" b="1" i="1" spc="75" dirty="0" err="1">
                <a:solidFill>
                  <a:srgbClr val="FFC000"/>
                </a:solidFill>
                <a:effectLst/>
                <a:latin typeface="inherit"/>
                <a:ea typeface="Times New Roman" panose="02020603050405020304" pitchFamily="18" charset="0"/>
                <a:cs typeface="Helvetica" panose="020B0604020202020204" pitchFamily="34" charset="0"/>
              </a:rPr>
              <a:t>Classroom</a:t>
            </a:r>
            <a:r>
              <a:rPr lang="es-BO" sz="2600" b="1" spc="75" dirty="0">
                <a:solidFill>
                  <a:srgbClr val="FFC000"/>
                </a:solidFill>
                <a:effectLst/>
                <a:latin typeface="Helvetica" panose="020B0604020202020204" pitchFamily="34" charset="0"/>
                <a:ea typeface="Times New Roman" panose="02020603050405020304" pitchFamily="18" charset="0"/>
              </a:rPr>
              <a:t> no es…</a:t>
            </a:r>
            <a:endParaRPr lang="es-BO" sz="2600" b="1" dirty="0">
              <a:solidFill>
                <a:srgbClr val="FFC000"/>
              </a:solidFill>
              <a:effectLst/>
              <a:latin typeface="Times New Roman" panose="02020603050405020304" pitchFamily="18" charset="0"/>
              <a:ea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s-BO" sz="2600" dirty="0">
                <a:solidFill>
                  <a:srgbClr val="333333"/>
                </a:solidFill>
                <a:effectLst/>
                <a:latin typeface="inherit"/>
                <a:ea typeface="Calibri" panose="020F0502020204030204" pitchFamily="34" charset="0"/>
                <a:cs typeface="Helvetica" panose="020B0604020202020204" pitchFamily="34" charset="0"/>
              </a:rPr>
              <a:t>Que la tarea del alumnado sea ver vídeos online.</a:t>
            </a:r>
            <a:endParaRPr lang="es-BO"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s-BO" sz="2600" dirty="0">
                <a:solidFill>
                  <a:srgbClr val="333333"/>
                </a:solidFill>
                <a:effectLst/>
                <a:latin typeface="inherit"/>
                <a:ea typeface="Calibri" panose="020F0502020204030204" pitchFamily="34" charset="0"/>
                <a:cs typeface="Helvetica" panose="020B0604020202020204" pitchFamily="34" charset="0"/>
              </a:rPr>
              <a:t>No es solo cambiar el orden del trabajo en el aula.</a:t>
            </a:r>
            <a:endParaRPr lang="es-BO" sz="2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es-BO" sz="2600" b="1" i="1" spc="75" dirty="0" err="1">
                <a:solidFill>
                  <a:srgbClr val="FFC000"/>
                </a:solidFill>
                <a:effectLst/>
                <a:latin typeface="inherit"/>
                <a:ea typeface="Times New Roman" panose="02020603050405020304" pitchFamily="18" charset="0"/>
                <a:cs typeface="Helvetica" panose="020B0604020202020204" pitchFamily="34" charset="0"/>
              </a:rPr>
              <a:t>Flipped</a:t>
            </a:r>
            <a:r>
              <a:rPr lang="es-BO" sz="2600" b="1" i="1" spc="75" dirty="0">
                <a:solidFill>
                  <a:srgbClr val="FFC000"/>
                </a:solidFill>
                <a:effectLst/>
                <a:latin typeface="inherit"/>
                <a:ea typeface="Times New Roman" panose="02020603050405020304" pitchFamily="18" charset="0"/>
                <a:cs typeface="Helvetica" panose="020B0604020202020204" pitchFamily="34" charset="0"/>
              </a:rPr>
              <a:t> </a:t>
            </a:r>
            <a:r>
              <a:rPr lang="es-BO" sz="2600" b="1" i="1" spc="75" dirty="0" err="1">
                <a:solidFill>
                  <a:srgbClr val="FFC000"/>
                </a:solidFill>
                <a:effectLst/>
                <a:latin typeface="inherit"/>
                <a:ea typeface="Times New Roman" panose="02020603050405020304" pitchFamily="18" charset="0"/>
                <a:cs typeface="Helvetica" panose="020B0604020202020204" pitchFamily="34" charset="0"/>
              </a:rPr>
              <a:t>Classroom</a:t>
            </a:r>
            <a:r>
              <a:rPr lang="es-BO" sz="2600" b="1" spc="75" dirty="0">
                <a:solidFill>
                  <a:srgbClr val="FFC000"/>
                </a:solidFill>
                <a:effectLst/>
                <a:latin typeface="Helvetica" panose="020B0604020202020204" pitchFamily="34" charset="0"/>
                <a:ea typeface="Times New Roman" panose="02020603050405020304" pitchFamily="18" charset="0"/>
              </a:rPr>
              <a:t> es…</a:t>
            </a:r>
            <a:endParaRPr lang="es-BO" sz="2600" b="1" dirty="0">
              <a:solidFill>
                <a:srgbClr val="FFC000"/>
              </a:solidFill>
              <a:effectLst/>
              <a:latin typeface="Times New Roman" panose="02020603050405020304" pitchFamily="18" charset="0"/>
              <a:ea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s-BO" sz="2600" dirty="0">
                <a:solidFill>
                  <a:schemeClr val="bg1">
                    <a:lumMod val="50000"/>
                  </a:schemeClr>
                </a:solidFill>
                <a:effectLst/>
                <a:latin typeface="inherit"/>
                <a:ea typeface="Calibri" panose="020F0502020204030204" pitchFamily="34" charset="0"/>
                <a:cs typeface="Helvetica" panose="020B0604020202020204" pitchFamily="34" charset="0"/>
              </a:rPr>
              <a:t>P</a:t>
            </a:r>
            <a:r>
              <a:rPr lang="es-BO" sz="2600" dirty="0">
                <a:solidFill>
                  <a:srgbClr val="000000"/>
                </a:solidFill>
                <a:effectLst/>
                <a:latin typeface="inherit"/>
                <a:ea typeface="Calibri" panose="020F0502020204030204" pitchFamily="34" charset="0"/>
                <a:cs typeface="Helvetica" panose="020B0604020202020204" pitchFamily="34" charset="0"/>
              </a:rPr>
              <a:t>ersonalizar el aprendizaje.</a:t>
            </a:r>
            <a:endParaRPr lang="es-BO"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s-BO" sz="2600" dirty="0">
                <a:solidFill>
                  <a:srgbClr val="000000"/>
                </a:solidFill>
                <a:effectLst/>
                <a:latin typeface="inherit"/>
                <a:ea typeface="Calibri" panose="020F0502020204030204" pitchFamily="34" charset="0"/>
                <a:cs typeface="Helvetica" panose="020B0604020202020204" pitchFamily="34" charset="0"/>
              </a:rPr>
              <a:t>Cambiar los roles del aula.</a:t>
            </a:r>
            <a:endParaRPr lang="es-BO"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s-BO" sz="2600" dirty="0">
                <a:solidFill>
                  <a:srgbClr val="000000"/>
                </a:solidFill>
                <a:effectLst/>
                <a:latin typeface="inherit"/>
                <a:ea typeface="Calibri" panose="020F0502020204030204" pitchFamily="34" charset="0"/>
                <a:cs typeface="Helvetica" panose="020B0604020202020204" pitchFamily="34" charset="0"/>
              </a:rPr>
              <a:t>Utilizar metodologías </a:t>
            </a:r>
            <a:r>
              <a:rPr lang="es-BO" sz="2600" b="1" dirty="0">
                <a:solidFill>
                  <a:srgbClr val="000000"/>
                </a:solidFill>
                <a:effectLst/>
                <a:latin typeface="inherit"/>
                <a:ea typeface="Calibri" panose="020F0502020204030204" pitchFamily="34" charset="0"/>
                <a:cs typeface="Helvetica" panose="020B0604020202020204" pitchFamily="34" charset="0"/>
              </a:rPr>
              <a:t>activas </a:t>
            </a:r>
            <a:r>
              <a:rPr lang="es-BO" sz="2600" dirty="0">
                <a:solidFill>
                  <a:srgbClr val="000000"/>
                </a:solidFill>
                <a:effectLst/>
                <a:latin typeface="inherit"/>
                <a:ea typeface="Calibri" panose="020F0502020204030204" pitchFamily="34" charset="0"/>
                <a:cs typeface="Helvetica" panose="020B0604020202020204" pitchFamily="34" charset="0"/>
              </a:rPr>
              <a:t>integrando la tecnología de forma transparente.</a:t>
            </a:r>
            <a:endParaRPr lang="es-BO"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BO" dirty="0"/>
          </a:p>
        </p:txBody>
      </p:sp>
      <p:pic>
        <p:nvPicPr>
          <p:cNvPr id="9" name="Imagen 8">
            <a:extLst>
              <a:ext uri="{FF2B5EF4-FFF2-40B4-BE49-F238E27FC236}">
                <a16:creationId xmlns:a16="http://schemas.microsoft.com/office/drawing/2014/main" id="{419AC5E9-3301-4D81-AD64-7A6E500CF5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9267" y="1955263"/>
            <a:ext cx="1948570" cy="2008602"/>
          </a:xfrm>
          <a:prstGeom prst="rect">
            <a:avLst/>
          </a:prstGeom>
          <a:noFill/>
          <a:ln>
            <a:noFill/>
          </a:ln>
        </p:spPr>
      </p:pic>
      <p:pic>
        <p:nvPicPr>
          <p:cNvPr id="10" name="Imagen 9">
            <a:extLst>
              <a:ext uri="{FF2B5EF4-FFF2-40B4-BE49-F238E27FC236}">
                <a16:creationId xmlns:a16="http://schemas.microsoft.com/office/drawing/2014/main" id="{87960F2E-E71E-4AC0-866D-0016D1FE1B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4389" y="3939588"/>
            <a:ext cx="2038325" cy="2008602"/>
          </a:xfrm>
          <a:prstGeom prst="rect">
            <a:avLst/>
          </a:prstGeom>
          <a:noFill/>
          <a:ln>
            <a:noFill/>
          </a:ln>
        </p:spPr>
      </p:pic>
    </p:spTree>
    <p:extLst>
      <p:ext uri="{BB962C8B-B14F-4D97-AF65-F5344CB8AC3E}">
        <p14:creationId xmlns:p14="http://schemas.microsoft.com/office/powerpoint/2010/main" val="4204816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381775-1346-4301-AB60-EE4D7CAB328D}"/>
              </a:ext>
            </a:extLst>
          </p:cNvPr>
          <p:cNvSpPr>
            <a:spLocks noGrp="1"/>
          </p:cNvSpPr>
          <p:nvPr>
            <p:ph type="title"/>
          </p:nvPr>
        </p:nvSpPr>
        <p:spPr>
          <a:xfrm>
            <a:off x="856060" y="327514"/>
            <a:ext cx="7429499" cy="1478570"/>
          </a:xfrm>
        </p:spPr>
        <p:txBody>
          <a:bodyPr/>
          <a:lstStyle/>
          <a:p>
            <a:pPr algn="ctr"/>
            <a:r>
              <a:rPr lang="es-BO" b="1" dirty="0">
                <a:solidFill>
                  <a:srgbClr val="FFC000"/>
                </a:solidFill>
              </a:rPr>
              <a:t>Video SUGERIDO</a:t>
            </a:r>
          </a:p>
        </p:txBody>
      </p:sp>
      <p:sp>
        <p:nvSpPr>
          <p:cNvPr id="3" name="Marcador de contenido 2">
            <a:extLst>
              <a:ext uri="{FF2B5EF4-FFF2-40B4-BE49-F238E27FC236}">
                <a16:creationId xmlns:a16="http://schemas.microsoft.com/office/drawing/2014/main" id="{BE698497-A586-40F0-B66E-6AD98CF54659}"/>
              </a:ext>
            </a:extLst>
          </p:cNvPr>
          <p:cNvSpPr>
            <a:spLocks noGrp="1"/>
          </p:cNvSpPr>
          <p:nvPr>
            <p:ph idx="1"/>
          </p:nvPr>
        </p:nvSpPr>
        <p:spPr>
          <a:xfrm>
            <a:off x="856060" y="5445224"/>
            <a:ext cx="7892404" cy="3541714"/>
          </a:xfrm>
        </p:spPr>
        <p:txBody>
          <a:bodyPr>
            <a:normAutofit/>
          </a:bodyPr>
          <a:lstStyle/>
          <a:p>
            <a:pPr marL="0" indent="0">
              <a:buNone/>
            </a:pPr>
            <a:r>
              <a:rPr lang="es-BO" sz="2800" b="1" dirty="0">
                <a:solidFill>
                  <a:srgbClr val="000000"/>
                </a:solidFill>
                <a:hlinkClick r:id="rId2">
                  <a:extLst>
                    <a:ext uri="{A12FA001-AC4F-418D-AE19-62706E023703}">
                      <ahyp:hlinkClr xmlns:ahyp="http://schemas.microsoft.com/office/drawing/2018/hyperlinkcolor" val="tx"/>
                    </a:ext>
                  </a:extLst>
                </a:hlinkClick>
              </a:rPr>
              <a:t>https://www.youtube.com/watch?v=mohlEd8ckWY</a:t>
            </a:r>
            <a:endParaRPr lang="es-BO" sz="3600" b="1" dirty="0">
              <a:solidFill>
                <a:srgbClr val="000000"/>
              </a:solidFill>
            </a:endParaRPr>
          </a:p>
        </p:txBody>
      </p:sp>
      <p:pic>
        <p:nvPicPr>
          <p:cNvPr id="4" name="Imagen 3">
            <a:extLst>
              <a:ext uri="{FF2B5EF4-FFF2-40B4-BE49-F238E27FC236}">
                <a16:creationId xmlns:a16="http://schemas.microsoft.com/office/drawing/2014/main" id="{50B774C2-E563-4660-80AC-D0FC175300BD}"/>
              </a:ext>
            </a:extLst>
          </p:cNvPr>
          <p:cNvPicPr>
            <a:picLocks noChangeAspect="1"/>
          </p:cNvPicPr>
          <p:nvPr/>
        </p:nvPicPr>
        <p:blipFill>
          <a:blip r:embed="rId3"/>
          <a:stretch>
            <a:fillRect/>
          </a:stretch>
        </p:blipFill>
        <p:spPr>
          <a:xfrm>
            <a:off x="1560636" y="1348787"/>
            <a:ext cx="6020346" cy="3711740"/>
          </a:xfrm>
          <a:prstGeom prst="rect">
            <a:avLst/>
          </a:prstGeom>
        </p:spPr>
      </p:pic>
    </p:spTree>
    <p:extLst>
      <p:ext uri="{BB962C8B-B14F-4D97-AF65-F5344CB8AC3E}">
        <p14:creationId xmlns:p14="http://schemas.microsoft.com/office/powerpoint/2010/main" val="378448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1A3E9-4BD7-4011-832C-36D814D4900C}"/>
              </a:ext>
            </a:extLst>
          </p:cNvPr>
          <p:cNvSpPr>
            <a:spLocks noGrp="1"/>
          </p:cNvSpPr>
          <p:nvPr>
            <p:ph type="title"/>
          </p:nvPr>
        </p:nvSpPr>
        <p:spPr/>
        <p:txBody>
          <a:bodyPr/>
          <a:lstStyle/>
          <a:p>
            <a:pPr algn="ctr"/>
            <a:r>
              <a:rPr lang="es-BO" b="1" dirty="0">
                <a:solidFill>
                  <a:srgbClr val="FFC000"/>
                </a:solidFill>
              </a:rPr>
              <a:t>Bibliografía</a:t>
            </a:r>
            <a:r>
              <a:rPr lang="es-BO" dirty="0"/>
              <a:t> </a:t>
            </a:r>
          </a:p>
        </p:txBody>
      </p:sp>
      <p:sp>
        <p:nvSpPr>
          <p:cNvPr id="3" name="Marcador de contenido 2">
            <a:extLst>
              <a:ext uri="{FF2B5EF4-FFF2-40B4-BE49-F238E27FC236}">
                <a16:creationId xmlns:a16="http://schemas.microsoft.com/office/drawing/2014/main" id="{C68092AA-71C5-4913-BA1C-93B4F7DD967A}"/>
              </a:ext>
            </a:extLst>
          </p:cNvPr>
          <p:cNvSpPr>
            <a:spLocks noGrp="1"/>
          </p:cNvSpPr>
          <p:nvPr>
            <p:ph idx="1"/>
          </p:nvPr>
        </p:nvSpPr>
        <p:spPr/>
        <p:txBody>
          <a:bodyPr>
            <a:normAutofit fontScale="70000" lnSpcReduction="20000"/>
          </a:bodyPr>
          <a:lstStyle/>
          <a:p>
            <a:r>
              <a:rPr lang="es-BO" sz="2600" dirty="0">
                <a:solidFill>
                  <a:srgbClr val="000000"/>
                </a:solidFill>
                <a:latin typeface="Adobe Devanagari" panose="02040503050201020203" pitchFamily="18" charset="0"/>
                <a:cs typeface="Adobe Devanagari" panose="02040503050201020203" pitchFamily="18" charset="0"/>
                <a:hlinkClick r:id="rId2">
                  <a:extLst>
                    <a:ext uri="{A12FA001-AC4F-418D-AE19-62706E023703}">
                      <ahyp:hlinkClr xmlns:ahyp="http://schemas.microsoft.com/office/drawing/2018/hyperlinkcolor" val="tx"/>
                    </a:ext>
                  </a:extLst>
                </a:hlinkClick>
              </a:rPr>
              <a:t>http://www3.gobiernodecanarias.org/medusa/ecoescuela/pedagotic/aprendizaje-invertido-flipped-classroom/#:~:text=Flipped%20Classroom%20o%20clase%20invertida,y%20la%20experiencia%20del%20docente.</a:t>
            </a:r>
            <a:endParaRPr lang="es-BO" sz="2600" dirty="0">
              <a:solidFill>
                <a:srgbClr val="000000"/>
              </a:solidFill>
              <a:latin typeface="Adobe Devanagari" panose="02040503050201020203" pitchFamily="18" charset="0"/>
              <a:cs typeface="Adobe Devanagari" panose="02040503050201020203" pitchFamily="18" charset="0"/>
            </a:endParaRPr>
          </a:p>
          <a:p>
            <a:pPr marL="0" indent="0">
              <a:buNone/>
            </a:pPr>
            <a:endParaRPr lang="es-BO" sz="2600" dirty="0">
              <a:solidFill>
                <a:srgbClr val="000000"/>
              </a:solidFill>
              <a:latin typeface="Adobe Devanagari" panose="02040503050201020203" pitchFamily="18" charset="0"/>
              <a:cs typeface="Adobe Devanagari" panose="02040503050201020203" pitchFamily="18" charset="0"/>
            </a:endParaRPr>
          </a:p>
          <a:p>
            <a:r>
              <a:rPr lang="es-BO" sz="2600" dirty="0">
                <a:solidFill>
                  <a:srgbClr val="000000"/>
                </a:solidFill>
                <a:latin typeface="Adobe Devanagari" panose="02040503050201020203" pitchFamily="18" charset="0"/>
                <a:cs typeface="Adobe Devanagari" panose="02040503050201020203" pitchFamily="18" charset="0"/>
                <a:hlinkClick r:id="rId3">
                  <a:extLst>
                    <a:ext uri="{A12FA001-AC4F-418D-AE19-62706E023703}">
                      <ahyp:hlinkClr xmlns:ahyp="http://schemas.microsoft.com/office/drawing/2018/hyperlinkcolor" val="tx"/>
                    </a:ext>
                  </a:extLst>
                </a:hlinkClick>
              </a:rPr>
              <a:t>https://es.wikipedia.org/wiki/Aula_invertida</a:t>
            </a:r>
            <a:endParaRPr lang="es-BO" sz="2600" dirty="0">
              <a:solidFill>
                <a:srgbClr val="000000"/>
              </a:solidFill>
              <a:latin typeface="Adobe Devanagari" panose="02040503050201020203" pitchFamily="18" charset="0"/>
              <a:cs typeface="Adobe Devanagari" panose="02040503050201020203" pitchFamily="18" charset="0"/>
            </a:endParaRPr>
          </a:p>
          <a:p>
            <a:endParaRPr lang="es-BO" sz="2600" i="0" dirty="0">
              <a:solidFill>
                <a:srgbClr val="000000"/>
              </a:solidFill>
              <a:effectLst/>
              <a:latin typeface="Adobe Devanagari" panose="02040503050201020203" pitchFamily="18" charset="0"/>
              <a:cs typeface="Adobe Devanagari" panose="02040503050201020203" pitchFamily="18" charset="0"/>
            </a:endParaRPr>
          </a:p>
          <a:p>
            <a:r>
              <a:rPr lang="es-BO" sz="2600" i="0" dirty="0">
                <a:solidFill>
                  <a:srgbClr val="000000"/>
                </a:solidFill>
                <a:effectLst/>
                <a:latin typeface="Adobe Devanagari" panose="02040503050201020203" pitchFamily="18" charset="0"/>
                <a:cs typeface="Adobe Devanagari" panose="02040503050201020203" pitchFamily="18" charset="0"/>
              </a:rPr>
              <a:t>Observatorio de Innovación Educativa del Tecnológico de Monterrey URL: </a:t>
            </a:r>
            <a:r>
              <a:rPr lang="es-BO" sz="2600" i="0" u="none" strike="noStrike" dirty="0">
                <a:solidFill>
                  <a:srgbClr val="000000"/>
                </a:solidFill>
                <a:effectLst/>
                <a:latin typeface="Adobe Devanagari" panose="02040503050201020203" pitchFamily="18" charset="0"/>
                <a:cs typeface="Adobe Devanagari" panose="02040503050201020203" pitchFamily="18" charset="0"/>
                <a:hlinkClick r:id="rId4" tooltip="http://eduteka.icesi.edu.co/articulos/edutrends-aprendizaje-invertido">
                  <a:extLst>
                    <a:ext uri="{A12FA001-AC4F-418D-AE19-62706E023703}">
                      <ahyp:hlinkClr xmlns:ahyp="http://schemas.microsoft.com/office/drawing/2018/hyperlinkcolor" val="tx"/>
                    </a:ext>
                  </a:extLst>
                </a:hlinkClick>
              </a:rPr>
              <a:t>http://eduteka.icesi.edu.co/articulos/edutrends-aprendizaje-invertido</a:t>
            </a:r>
            <a:endParaRPr lang="es-BO" sz="2600" i="0" dirty="0">
              <a:solidFill>
                <a:srgbClr val="000000"/>
              </a:solidFill>
              <a:effectLst/>
              <a:latin typeface="Adobe Devanagari" panose="02040503050201020203" pitchFamily="18" charset="0"/>
              <a:cs typeface="Adobe Devanagari" panose="02040503050201020203" pitchFamily="18" charset="0"/>
            </a:endParaRPr>
          </a:p>
          <a:p>
            <a:endParaRPr lang="es-BO" dirty="0"/>
          </a:p>
        </p:txBody>
      </p:sp>
    </p:spTree>
    <p:extLst>
      <p:ext uri="{BB962C8B-B14F-4D97-AF65-F5344CB8AC3E}">
        <p14:creationId xmlns:p14="http://schemas.microsoft.com/office/powerpoint/2010/main" val="63744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B96ACA-380A-451E-ADD3-89C67D8242F7}"/>
              </a:ext>
            </a:extLst>
          </p:cNvPr>
          <p:cNvSpPr>
            <a:spLocks noGrp="1"/>
          </p:cNvSpPr>
          <p:nvPr>
            <p:ph type="title"/>
          </p:nvPr>
        </p:nvSpPr>
        <p:spPr/>
        <p:txBody>
          <a:bodyPr/>
          <a:lstStyle/>
          <a:p>
            <a:endParaRPr lang="es-BO"/>
          </a:p>
        </p:txBody>
      </p:sp>
      <p:pic>
        <p:nvPicPr>
          <p:cNvPr id="5" name="Marcador de contenido 4">
            <a:extLst>
              <a:ext uri="{FF2B5EF4-FFF2-40B4-BE49-F238E27FC236}">
                <a16:creationId xmlns:a16="http://schemas.microsoft.com/office/drawing/2014/main" id="{BDC01DA1-7325-40A5-8999-77B7D619F7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76672"/>
            <a:ext cx="8238330" cy="5762810"/>
          </a:xfrm>
        </p:spPr>
      </p:pic>
    </p:spTree>
    <p:extLst>
      <p:ext uri="{BB962C8B-B14F-4D97-AF65-F5344CB8AC3E}">
        <p14:creationId xmlns:p14="http://schemas.microsoft.com/office/powerpoint/2010/main" val="256927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B74D134-5A17-4839-9EF9-965DF0F70938}"/>
              </a:ext>
            </a:extLst>
          </p:cNvPr>
          <p:cNvSpPr>
            <a:spLocks noGrp="1"/>
          </p:cNvSpPr>
          <p:nvPr>
            <p:ph idx="1"/>
          </p:nvPr>
        </p:nvSpPr>
        <p:spPr>
          <a:xfrm>
            <a:off x="626949" y="1658143"/>
            <a:ext cx="7848872" cy="3541714"/>
          </a:xfrm>
        </p:spPr>
        <p:txBody>
          <a:bodyPr>
            <a:noAutofit/>
          </a:bodyPr>
          <a:lstStyle/>
          <a:p>
            <a:pPr marL="0" indent="0" algn="just">
              <a:buNone/>
            </a:pPr>
            <a:r>
              <a:rPr lang="es-BO" sz="2800" dirty="0">
                <a:solidFill>
                  <a:srgbClr val="000000"/>
                </a:solidFill>
              </a:rPr>
              <a:t>El profesor pase al frente, “da la clase”. Los estudiantes toman apuntes y se llevan tarea que deberán realizar en casa al finalizar la lección. Durante la clase siguiente, él solo recogerá y revisará brevemente la tarea, aprovechará para resolver algunas dudas, pero no podrá profundizar mucho ya que la clase no se puede retrasar porque hay mucho material por cubrir antes del </a:t>
            </a:r>
            <a:r>
              <a:rPr lang="es-BO" sz="2800" b="1" dirty="0">
                <a:solidFill>
                  <a:srgbClr val="000000"/>
                </a:solidFill>
              </a:rPr>
              <a:t>examen final</a:t>
            </a:r>
            <a:r>
              <a:rPr lang="es-BO" sz="2800" dirty="0">
                <a:solidFill>
                  <a:srgbClr val="000000"/>
                </a:solidFill>
              </a:rPr>
              <a:t>.</a:t>
            </a:r>
            <a:endParaRPr lang="es-BO" sz="2800" dirty="0"/>
          </a:p>
          <a:p>
            <a:pPr marL="0" indent="0">
              <a:buNone/>
            </a:pPr>
            <a:endParaRPr lang="es-BO" sz="2800" dirty="0">
              <a:solidFill>
                <a:srgbClr val="000000"/>
              </a:solidFill>
            </a:endParaRPr>
          </a:p>
        </p:txBody>
      </p:sp>
      <p:sp>
        <p:nvSpPr>
          <p:cNvPr id="4" name="Rectángulo 3">
            <a:extLst>
              <a:ext uri="{FF2B5EF4-FFF2-40B4-BE49-F238E27FC236}">
                <a16:creationId xmlns:a16="http://schemas.microsoft.com/office/drawing/2014/main" id="{4CAF3790-54B0-468F-A4B6-831E043B7B0A}"/>
              </a:ext>
            </a:extLst>
          </p:cNvPr>
          <p:cNvSpPr/>
          <p:nvPr/>
        </p:nvSpPr>
        <p:spPr>
          <a:xfrm>
            <a:off x="1115616" y="260649"/>
            <a:ext cx="7380820" cy="1323439"/>
          </a:xfrm>
          <a:prstGeom prst="rect">
            <a:avLst/>
          </a:prstGeom>
        </p:spPr>
        <p:txBody>
          <a:bodyPr wrap="square">
            <a:spAutoFit/>
          </a:bodyPr>
          <a:lstStyle/>
          <a:p>
            <a:r>
              <a:rPr lang="es-BO" sz="4000" b="1" dirty="0">
                <a:solidFill>
                  <a:srgbClr val="000000"/>
                </a:solidFill>
              </a:rPr>
              <a:t>Modelo de enseñanza tradicional centrado en el profesor</a:t>
            </a:r>
          </a:p>
        </p:txBody>
      </p:sp>
    </p:spTree>
    <p:extLst>
      <p:ext uri="{BB962C8B-B14F-4D97-AF65-F5344CB8AC3E}">
        <p14:creationId xmlns:p14="http://schemas.microsoft.com/office/powerpoint/2010/main" val="157819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38CD657-4E7E-4805-8F35-6B760927CE52}"/>
              </a:ext>
            </a:extLst>
          </p:cNvPr>
          <p:cNvSpPr>
            <a:spLocks noGrp="1"/>
          </p:cNvSpPr>
          <p:nvPr>
            <p:ph idx="1"/>
          </p:nvPr>
        </p:nvSpPr>
        <p:spPr>
          <a:xfrm>
            <a:off x="857250" y="764704"/>
            <a:ext cx="7603182" cy="3541714"/>
          </a:xfrm>
        </p:spPr>
        <p:txBody>
          <a:bodyPr/>
          <a:lstStyle/>
          <a:p>
            <a:pPr algn="just"/>
            <a:r>
              <a:rPr lang="es-BO" dirty="0">
                <a:solidFill>
                  <a:srgbClr val="000000"/>
                </a:solidFill>
              </a:rPr>
              <a:t>El año 2007 en USA, 2 profesores de química, preocupados por recuperar la </a:t>
            </a:r>
            <a:r>
              <a:rPr lang="es-BO" b="1" dirty="0">
                <a:solidFill>
                  <a:srgbClr val="000000"/>
                </a:solidFill>
              </a:rPr>
              <a:t>atención y motivación </a:t>
            </a:r>
            <a:r>
              <a:rPr lang="es-BO" dirty="0">
                <a:solidFill>
                  <a:srgbClr val="000000"/>
                </a:solidFill>
              </a:rPr>
              <a:t>de sus alumnos, integraron la </a:t>
            </a:r>
            <a:r>
              <a:rPr lang="es-BO" b="1" dirty="0">
                <a:solidFill>
                  <a:srgbClr val="000000"/>
                </a:solidFill>
              </a:rPr>
              <a:t>tecnología</a:t>
            </a:r>
            <a:r>
              <a:rPr lang="es-BO" dirty="0">
                <a:solidFill>
                  <a:srgbClr val="000000"/>
                </a:solidFill>
              </a:rPr>
              <a:t> en el proceso educativo para crear el modelo pedagógico </a:t>
            </a:r>
            <a:r>
              <a:rPr lang="es-BO" dirty="0" err="1">
                <a:solidFill>
                  <a:srgbClr val="000000"/>
                </a:solidFill>
              </a:rPr>
              <a:t>Flipped</a:t>
            </a:r>
            <a:r>
              <a:rPr lang="es-BO" dirty="0">
                <a:solidFill>
                  <a:srgbClr val="000000"/>
                </a:solidFill>
              </a:rPr>
              <a:t> </a:t>
            </a:r>
            <a:r>
              <a:rPr lang="es-BO" dirty="0" err="1">
                <a:solidFill>
                  <a:srgbClr val="000000"/>
                </a:solidFill>
              </a:rPr>
              <a:t>Classroom</a:t>
            </a:r>
            <a:r>
              <a:rPr lang="es-BO" dirty="0">
                <a:solidFill>
                  <a:srgbClr val="000000"/>
                </a:solidFill>
              </a:rPr>
              <a:t>.</a:t>
            </a:r>
          </a:p>
        </p:txBody>
      </p:sp>
      <p:pic>
        <p:nvPicPr>
          <p:cNvPr id="5" name="Imagen 4">
            <a:extLst>
              <a:ext uri="{FF2B5EF4-FFF2-40B4-BE49-F238E27FC236}">
                <a16:creationId xmlns:a16="http://schemas.microsoft.com/office/drawing/2014/main" id="{D7B8B963-FB2C-4B3A-B439-7D79A077E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834" y="3429000"/>
            <a:ext cx="6957916" cy="2826653"/>
          </a:xfrm>
          <a:prstGeom prst="rect">
            <a:avLst/>
          </a:prstGeom>
        </p:spPr>
      </p:pic>
    </p:spTree>
    <p:extLst>
      <p:ext uri="{BB962C8B-B14F-4D97-AF65-F5344CB8AC3E}">
        <p14:creationId xmlns:p14="http://schemas.microsoft.com/office/powerpoint/2010/main" val="91170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B74D134-5A17-4839-9EF9-965DF0F70938}"/>
              </a:ext>
            </a:extLst>
          </p:cNvPr>
          <p:cNvSpPr>
            <a:spLocks noGrp="1"/>
          </p:cNvSpPr>
          <p:nvPr>
            <p:ph idx="1"/>
          </p:nvPr>
        </p:nvSpPr>
        <p:spPr>
          <a:xfrm>
            <a:off x="488159" y="1530445"/>
            <a:ext cx="8008277" cy="3541714"/>
          </a:xfrm>
        </p:spPr>
        <p:txBody>
          <a:bodyPr>
            <a:noAutofit/>
          </a:bodyPr>
          <a:lstStyle/>
          <a:p>
            <a:pPr marL="0" indent="0" algn="just">
              <a:buNone/>
            </a:pPr>
            <a:r>
              <a:rPr lang="es-BO" b="1" dirty="0">
                <a:solidFill>
                  <a:srgbClr val="7030A0"/>
                </a:solidFill>
              </a:rPr>
              <a:t>Consiste en asignar a los estudiantes textos, videos o contenidos adicionales para revisar fuera de clase. La clase presencial se desarrolla en un ambiente interactivo donde el profesor guía a los estudiantes mientras aplican los conceptos y se involucran en su aprendizaje de manera activa. Implica un cambio hacia una cultura de aprendizaje centrada en el estudiante. </a:t>
            </a:r>
          </a:p>
          <a:p>
            <a:endParaRPr lang="es-BO" sz="2800" dirty="0">
              <a:solidFill>
                <a:srgbClr val="000000"/>
              </a:solidFill>
            </a:endParaRPr>
          </a:p>
        </p:txBody>
      </p:sp>
      <p:sp>
        <p:nvSpPr>
          <p:cNvPr id="4" name="Rectángulo 3">
            <a:extLst>
              <a:ext uri="{FF2B5EF4-FFF2-40B4-BE49-F238E27FC236}">
                <a16:creationId xmlns:a16="http://schemas.microsoft.com/office/drawing/2014/main" id="{4CAF3790-54B0-468F-A4B6-831E043B7B0A}"/>
              </a:ext>
            </a:extLst>
          </p:cNvPr>
          <p:cNvSpPr/>
          <p:nvPr/>
        </p:nvSpPr>
        <p:spPr>
          <a:xfrm>
            <a:off x="1115616" y="260649"/>
            <a:ext cx="7380820" cy="1323439"/>
          </a:xfrm>
          <a:prstGeom prst="rect">
            <a:avLst/>
          </a:prstGeom>
        </p:spPr>
        <p:txBody>
          <a:bodyPr wrap="square">
            <a:spAutoFit/>
          </a:bodyPr>
          <a:lstStyle/>
          <a:p>
            <a:pPr algn="ctr"/>
            <a:r>
              <a:rPr lang="es-BO" sz="4000" b="1" dirty="0">
                <a:solidFill>
                  <a:srgbClr val="000000"/>
                </a:solidFill>
              </a:rPr>
              <a:t>Modelo de enseñanza </a:t>
            </a:r>
          </a:p>
          <a:p>
            <a:pPr algn="ctr"/>
            <a:r>
              <a:rPr lang="es-BO" sz="4000" b="1" dirty="0">
                <a:solidFill>
                  <a:srgbClr val="000000"/>
                </a:solidFill>
              </a:rPr>
              <a:t>“clase invertida”</a:t>
            </a:r>
          </a:p>
        </p:txBody>
      </p:sp>
      <p:pic>
        <p:nvPicPr>
          <p:cNvPr id="5" name="Marcador de contenido 4">
            <a:extLst>
              <a:ext uri="{FF2B5EF4-FFF2-40B4-BE49-F238E27FC236}">
                <a16:creationId xmlns:a16="http://schemas.microsoft.com/office/drawing/2014/main" id="{60E31717-987D-4556-8AE8-94AE14723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994" y="4868287"/>
            <a:ext cx="2374011" cy="17331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7612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A7210-D454-4723-BC43-EAB879E9E579}"/>
              </a:ext>
            </a:extLst>
          </p:cNvPr>
          <p:cNvSpPr>
            <a:spLocks noGrp="1"/>
          </p:cNvSpPr>
          <p:nvPr>
            <p:ph idx="1"/>
          </p:nvPr>
        </p:nvSpPr>
        <p:spPr>
          <a:xfrm>
            <a:off x="857250" y="1658143"/>
            <a:ext cx="7429499" cy="3541714"/>
          </a:xfrm>
        </p:spPr>
        <p:txBody>
          <a:bodyPr>
            <a:normAutofit/>
          </a:bodyPr>
          <a:lstStyle/>
          <a:p>
            <a:pPr marL="0" indent="0" algn="ctr">
              <a:buNone/>
            </a:pPr>
            <a:r>
              <a:rPr lang="es-BO" sz="3200" b="1" dirty="0">
                <a:solidFill>
                  <a:srgbClr val="FF0000"/>
                </a:solidFill>
              </a:rPr>
              <a:t>Es un enfoque pedagógico en el que la</a:t>
            </a:r>
          </a:p>
          <a:p>
            <a:pPr marL="0" indent="0" algn="ctr">
              <a:buNone/>
            </a:pPr>
            <a:r>
              <a:rPr lang="es-BO" sz="3200" b="1" dirty="0">
                <a:solidFill>
                  <a:srgbClr val="FF0000"/>
                </a:solidFill>
              </a:rPr>
              <a:t>instrucción directa se realiza fuera del aula y el tiempo presencial se utiliza para</a:t>
            </a:r>
          </a:p>
          <a:p>
            <a:pPr marL="0" indent="0" algn="ctr">
              <a:buNone/>
            </a:pPr>
            <a:r>
              <a:rPr lang="es-BO" sz="3200" b="1" dirty="0">
                <a:solidFill>
                  <a:srgbClr val="FF0000"/>
                </a:solidFill>
              </a:rPr>
              <a:t>desarrollar actividades de aprendizaje</a:t>
            </a:r>
          </a:p>
          <a:p>
            <a:pPr marL="0" indent="0" algn="ctr">
              <a:buNone/>
            </a:pPr>
            <a:r>
              <a:rPr lang="es-BO" sz="3200" b="1" dirty="0">
                <a:solidFill>
                  <a:srgbClr val="FF0000"/>
                </a:solidFill>
              </a:rPr>
              <a:t>significativo y personalizado.</a:t>
            </a:r>
          </a:p>
        </p:txBody>
      </p:sp>
    </p:spTree>
    <p:extLst>
      <p:ext uri="{BB962C8B-B14F-4D97-AF65-F5344CB8AC3E}">
        <p14:creationId xmlns:p14="http://schemas.microsoft.com/office/powerpoint/2010/main" val="384709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B316C-0273-44F7-BE8A-2744C20B5DCB}"/>
              </a:ext>
            </a:extLst>
          </p:cNvPr>
          <p:cNvSpPr>
            <a:spLocks noGrp="1"/>
          </p:cNvSpPr>
          <p:nvPr>
            <p:ph type="title"/>
          </p:nvPr>
        </p:nvSpPr>
        <p:spPr/>
        <p:txBody>
          <a:bodyPr/>
          <a:lstStyle/>
          <a:p>
            <a:endParaRPr lang="es-BO"/>
          </a:p>
        </p:txBody>
      </p:sp>
      <p:sp>
        <p:nvSpPr>
          <p:cNvPr id="3" name="Marcador de contenido 2">
            <a:extLst>
              <a:ext uri="{FF2B5EF4-FFF2-40B4-BE49-F238E27FC236}">
                <a16:creationId xmlns:a16="http://schemas.microsoft.com/office/drawing/2014/main" id="{53FB5E2E-A084-4AAE-A357-ABD7D4C65EB0}"/>
              </a:ext>
            </a:extLst>
          </p:cNvPr>
          <p:cNvSpPr>
            <a:spLocks noGrp="1"/>
          </p:cNvSpPr>
          <p:nvPr>
            <p:ph idx="1"/>
          </p:nvPr>
        </p:nvSpPr>
        <p:spPr/>
        <p:txBody>
          <a:bodyPr/>
          <a:lstStyle/>
          <a:p>
            <a:endParaRPr lang="es-BO" dirty="0"/>
          </a:p>
        </p:txBody>
      </p:sp>
      <p:pic>
        <p:nvPicPr>
          <p:cNvPr id="4" name="Imagen 3">
            <a:extLst>
              <a:ext uri="{FF2B5EF4-FFF2-40B4-BE49-F238E27FC236}">
                <a16:creationId xmlns:a16="http://schemas.microsoft.com/office/drawing/2014/main" id="{DC0EDD09-0381-426E-8987-E795C0199ADB}"/>
              </a:ext>
            </a:extLst>
          </p:cNvPr>
          <p:cNvPicPr>
            <a:picLocks noChangeAspect="1"/>
          </p:cNvPicPr>
          <p:nvPr/>
        </p:nvPicPr>
        <p:blipFill>
          <a:blip r:embed="rId2"/>
          <a:stretch>
            <a:fillRect/>
          </a:stretch>
        </p:blipFill>
        <p:spPr>
          <a:xfrm>
            <a:off x="683568" y="467596"/>
            <a:ext cx="4457700" cy="2800350"/>
          </a:xfrm>
          <a:prstGeom prst="rect">
            <a:avLst/>
          </a:prstGeom>
        </p:spPr>
      </p:pic>
      <p:pic>
        <p:nvPicPr>
          <p:cNvPr id="5" name="Imagen 4">
            <a:extLst>
              <a:ext uri="{FF2B5EF4-FFF2-40B4-BE49-F238E27FC236}">
                <a16:creationId xmlns:a16="http://schemas.microsoft.com/office/drawing/2014/main" id="{9CF4E417-E695-4387-92EB-21280753D5D8}"/>
              </a:ext>
            </a:extLst>
          </p:cNvPr>
          <p:cNvPicPr>
            <a:picLocks noChangeAspect="1"/>
          </p:cNvPicPr>
          <p:nvPr/>
        </p:nvPicPr>
        <p:blipFill>
          <a:blip r:embed="rId3"/>
          <a:stretch>
            <a:fillRect/>
          </a:stretch>
        </p:blipFill>
        <p:spPr>
          <a:xfrm>
            <a:off x="3923928" y="3480395"/>
            <a:ext cx="4676775" cy="2828925"/>
          </a:xfrm>
          <a:prstGeom prst="rect">
            <a:avLst/>
          </a:prstGeom>
        </p:spPr>
      </p:pic>
    </p:spTree>
    <p:extLst>
      <p:ext uri="{BB962C8B-B14F-4D97-AF65-F5344CB8AC3E}">
        <p14:creationId xmlns:p14="http://schemas.microsoft.com/office/powerpoint/2010/main" val="946725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o">
  <a:themeElements>
    <a:clrScheme name="Personalizado 1">
      <a:dk1>
        <a:srgbClr val="438AD7"/>
      </a:dk1>
      <a:lt1>
        <a:sysClr val="window" lastClr="FFFFFF"/>
      </a:lt1>
      <a:dk2>
        <a:srgbClr val="2190C8"/>
      </a:dk2>
      <a:lt2>
        <a:srgbClr val="DBEFF9"/>
      </a:lt2>
      <a:accent1>
        <a:srgbClr val="90C6F6"/>
      </a:accent1>
      <a:accent2>
        <a:srgbClr val="89DEFF"/>
      </a:accent2>
      <a:accent3>
        <a:srgbClr val="93F5F9"/>
      </a:accent3>
      <a:accent4>
        <a:srgbClr val="C9FAED"/>
      </a:accent4>
      <a:accent5>
        <a:srgbClr val="B0DFA0"/>
      </a:accent5>
      <a:accent6>
        <a:srgbClr val="C8DA91"/>
      </a:accent6>
      <a:hlink>
        <a:srgbClr val="FFBE5F"/>
      </a:hlink>
      <a:folHlink>
        <a:srgbClr val="85DFD0"/>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3586</TotalTime>
  <Words>1716</Words>
  <Application>Microsoft Office PowerPoint</Application>
  <PresentationFormat>Presentación en pantalla (4:3)</PresentationFormat>
  <Paragraphs>139</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Circuito</vt:lpstr>
      <vt:lpstr>Presentación de PowerPoint</vt:lpstr>
      <vt:lpstr>¿QUÉ ES EL  APRENDIZAJE INVERTIDO  O EL AULA INVERTIDA?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DEL  APRENDIZAJE INVERTIDO   </vt:lpstr>
      <vt:lpstr>Presentación de PowerPoint</vt:lpstr>
      <vt:lpstr>Presentación de PowerPoint</vt:lpstr>
      <vt:lpstr>Presentación de PowerPoint</vt:lpstr>
      <vt:lpstr>Video</vt:lpstr>
      <vt:lpstr>ROL DEL PROFESOR y  EL ESTUDIANTE   </vt:lpstr>
      <vt:lpstr>Fuera del aula </vt:lpstr>
      <vt:lpstr>En el aula </vt:lpstr>
      <vt:lpstr>Presentación de PowerPoint</vt:lpstr>
      <vt:lpstr>Formación permanente del profesorado</vt:lpstr>
      <vt:lpstr>Presentación de PowerPoint</vt:lpstr>
      <vt:lpstr>ROL DE LA FAMILIA </vt:lpstr>
      <vt:lpstr>Presentación de PowerPoint</vt:lpstr>
      <vt:lpstr>Video</vt:lpstr>
      <vt:lpstr>DIFERENCIAS </vt:lpstr>
      <vt:lpstr>Presentación de PowerPoint</vt:lpstr>
      <vt:lpstr>Presentación de PowerPoint</vt:lpstr>
      <vt:lpstr>Ventajas y desventajas </vt:lpstr>
      <vt:lpstr>Ventajas</vt:lpstr>
      <vt:lpstr>Presentación de PowerPoint</vt:lpstr>
      <vt:lpstr>Desventajas</vt:lpstr>
      <vt:lpstr>Qué es y qué no es  Flipped Classroom</vt:lpstr>
      <vt:lpstr>Video SUGERIDO</vt:lpstr>
      <vt:lpstr>Bibliografía </vt:lpstr>
    </vt:vector>
  </TitlesOfParts>
  <Company>Ministerio de Salud y Deportes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Evelin Diaz_2</dc:creator>
  <cp:lastModifiedBy>claudia molina</cp:lastModifiedBy>
  <cp:revision>226</cp:revision>
  <dcterms:created xsi:type="dcterms:W3CDTF">2012-12-28T13:47:45Z</dcterms:created>
  <dcterms:modified xsi:type="dcterms:W3CDTF">2020-07-01T16:47:55Z</dcterms:modified>
</cp:coreProperties>
</file>