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6" r:id="rId4"/>
    <p:sldId id="269" r:id="rId5"/>
    <p:sldId id="259" r:id="rId6"/>
    <p:sldId id="261" r:id="rId7"/>
    <p:sldId id="262" r:id="rId8"/>
    <p:sldId id="270" r:id="rId9"/>
    <p:sldId id="263" r:id="rId10"/>
    <p:sldId id="264" r:id="rId11"/>
    <p:sldId id="265" r:id="rId12"/>
    <p:sldId id="260" r:id="rId13"/>
    <p:sldId id="258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5" autoAdjust="0"/>
    <p:restoredTop sz="94660"/>
  </p:normalViewPr>
  <p:slideViewPr>
    <p:cSldViewPr snapToGrid="0">
      <p:cViewPr>
        <p:scale>
          <a:sx n="92" d="100"/>
          <a:sy n="92" d="100"/>
        </p:scale>
        <p:origin x="106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77E5CC-49FA-45CB-8D22-D18B8C6753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0FE3E8E-F01F-4CA6-B6BD-F40C5719D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E1E5C0-A3C1-4910-8D67-6E094F0E4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EF6B-1C62-4B93-A9A4-4C3EF51C29F4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D2C107-946B-44E6-87C3-134666F40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53D3A-012E-4D0A-8B8B-3B1148AF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D190-2971-48B0-A0CC-4A6348972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2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981FFF-C884-4436-9A23-E800E4843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7F9687A-3588-45FF-80AA-D069EB08DA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3C7C88-A5C0-440F-9A57-8D452A085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EF6B-1C62-4B93-A9A4-4C3EF51C29F4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35260E-7031-4A86-9EB6-A9FAD7E10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BD21A9-9F1E-4A51-9933-F489426E4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D190-2971-48B0-A0CC-4A6348972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17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5E78C09-35BC-4731-9597-DD2EFC4F4C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1AECCE4-5F22-4962-81B3-1846D6F9C5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2A1FC4-C556-47A3-AEB0-B60E5424B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EF6B-1C62-4B93-A9A4-4C3EF51C29F4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DA7682-19CF-47DF-9B80-8704876D7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4465F9-DC8D-4310-A24F-ED7E1FF6F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D190-2971-48B0-A0CC-4A6348972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1E6035-CE90-4B51-B948-D6EA96247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AF1390-76F8-4AD5-B831-BB2249D1B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A92A50-6A4D-4590-8E01-68AC992A9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EF6B-1C62-4B93-A9A4-4C3EF51C29F4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32DCC0-D8A9-4D21-94D8-74C38FDA8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7A0CEE-263B-456B-AF6C-8AFCD3235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D190-2971-48B0-A0CC-4A6348972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5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9947F-AC67-44A7-973F-860CDC223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43778B-7399-4996-8C45-BDF2CEC42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5A3D0A-74DF-4F8E-AE12-4CDC16811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EF6B-1C62-4B93-A9A4-4C3EF51C29F4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E70AEB-BAAE-45D9-9B2F-CF42FB681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748541-D1A0-4EF8-AA2D-96C6A96CA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D190-2971-48B0-A0CC-4A6348972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68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4629A7-0841-43D2-8092-6859F81A5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F03F59-7983-4AF9-87EE-CAF142283F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549C4CE-116A-4A4A-8C3C-14939971A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FB8DF9-DACA-4C62-8B40-9C147B4EC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EF6B-1C62-4B93-A9A4-4C3EF51C29F4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A6C8D7E-1764-4DD4-B330-9F1287E55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7217E7-1907-4068-AD2A-0EBB2A0DA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D190-2971-48B0-A0CC-4A6348972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72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AA4553-872E-4F07-9B79-EA194E5CC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6EAFC9-67D1-4CB5-AEF6-928FAEFE2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D0E293-8D64-4151-8940-67A4867F8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D3C2417-82A0-49AE-BF9C-EF70903E5C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9A1C142-19DD-475F-A05C-A4F729E2A3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416E812-A98C-4EAF-B296-99CFDCF97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EF6B-1C62-4B93-A9A4-4C3EF51C29F4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8B83A6B-A6E5-49EC-A6B5-AAC80F89D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269703D-E74A-40C6-80E1-7C360B2F6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D190-2971-48B0-A0CC-4A6348972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F3A6DD-FC75-4FAA-A328-D9C719890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185311A-76D9-43FE-A7BD-30893B2A1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EF6B-1C62-4B93-A9A4-4C3EF51C29F4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AB703EE-8370-4EDB-B3A8-DA773EBA5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BC1CDE5-9357-4E4B-91AD-2E82461F8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D190-2971-48B0-A0CC-4A6348972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44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26B26CD-86A8-4A07-A692-DF6330C2D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EF6B-1C62-4B93-A9A4-4C3EF51C29F4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78EDF40-A81D-4BFC-ABCB-DBC064F6C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5851E08-83CC-4C49-8387-63A65E9B9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D190-2971-48B0-A0CC-4A6348972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87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31AB12-072C-492D-B68E-A7E75D9B7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B6FACF-6EE5-4D96-B830-F077B9941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1BE5E08-1646-49EB-AD50-6424BE78B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F93391-C387-4BB3-8B6B-B4DA78662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EF6B-1C62-4B93-A9A4-4C3EF51C29F4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77AE0D-AC98-4ABB-B5A3-967526695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AFCA58-6055-4189-891A-D9A2C43CF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D190-2971-48B0-A0CC-4A6348972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31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9033C6-0797-46E5-B9F5-2AA857EC8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1391902-C339-45EE-B841-EC799FA651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3FC7618-346E-4110-B3B1-DA314FE61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57B7D9-159D-4F8B-B6D4-B57054E45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EF6B-1C62-4B93-A9A4-4C3EF51C29F4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783F0A6-32CF-4158-A0D2-3E9F49128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4FF57F-0D22-4A2B-818A-13A24F39F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D190-2971-48B0-A0CC-4A6348972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96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9FCE61C-81D4-411E-A0A8-529D3ED74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3291B7-B837-4164-8D64-4CC6C0D7E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B8818D-198E-4324-97B5-B001E43E78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EEF6B-1C62-4B93-A9A4-4C3EF51C29F4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95F805-731F-4FD0-8396-5F8EA3030D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BCFFCE-5D28-4B1D-A839-6904EB6EA6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FD190-2971-48B0-A0CC-4A6348972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58751" y="5253898"/>
            <a:ext cx="8825658" cy="861420"/>
          </a:xfrm>
        </p:spPr>
        <p:txBody>
          <a:bodyPr>
            <a:normAutofit/>
          </a:bodyPr>
          <a:lstStyle/>
          <a:p>
            <a:pPr algn="r"/>
            <a:r>
              <a:rPr lang="es-ES" sz="2000" b="1" cap="none" dirty="0" smtClean="0">
                <a:solidFill>
                  <a:srgbClr val="00B0F0"/>
                </a:solidFill>
              </a:rPr>
              <a:t>DURANTE LA PRIMERA INFANCIA</a:t>
            </a:r>
            <a:endParaRPr lang="es-ES" sz="2000" b="1" cap="none" dirty="0">
              <a:solidFill>
                <a:srgbClr val="00B0F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4" t="39005" r="25379" b="39441"/>
          <a:stretch/>
        </p:blipFill>
        <p:spPr>
          <a:xfrm>
            <a:off x="9388183" y="876239"/>
            <a:ext cx="1996226" cy="875764"/>
          </a:xfrm>
          <a:prstGeom prst="round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1" t="25107" r="25486" b="25820"/>
          <a:stretch/>
        </p:blipFill>
        <p:spPr>
          <a:xfrm>
            <a:off x="852151" y="551332"/>
            <a:ext cx="1706599" cy="1686983"/>
          </a:xfrm>
          <a:prstGeom prst="ellipse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840782" y="2552306"/>
            <a:ext cx="9144000" cy="2387600"/>
          </a:xfrm>
        </p:spPr>
        <p:txBody>
          <a:bodyPr/>
          <a:lstStyle/>
          <a:p>
            <a:r>
              <a:rPr lang="es-419" b="1" dirty="0" smtClean="0">
                <a:solidFill>
                  <a:srgbClr val="FF0000"/>
                </a:solidFill>
              </a:rPr>
              <a:t>IMPORTANCIA DE LA INTELIGENCIA EMOCIONAL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69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419" b="1" dirty="0" smtClean="0">
                <a:solidFill>
                  <a:schemeClr val="accent6">
                    <a:lumMod val="75000"/>
                  </a:schemeClr>
                </a:solidFill>
              </a:rPr>
              <a:t>EMPATÍA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 smtClean="0"/>
              <a:t>Comprensión de las emociones</a:t>
            </a:r>
          </a:p>
          <a:p>
            <a:r>
              <a:rPr lang="es-419" dirty="0" smtClean="0"/>
              <a:t>Capacidad de </a:t>
            </a:r>
            <a:r>
              <a:rPr lang="es-419" dirty="0"/>
              <a:t>asumir el punto de vista de otra persona.</a:t>
            </a:r>
            <a:endParaRPr lang="en-US" dirty="0"/>
          </a:p>
          <a:p>
            <a:r>
              <a:rPr lang="es-419" dirty="0" smtClean="0"/>
              <a:t>Mayor </a:t>
            </a:r>
            <a:r>
              <a:rPr lang="es-419" dirty="0"/>
              <a:t>empatía y sensibilidad hacia los sentimientos de los demás.</a:t>
            </a:r>
            <a:endParaRPr lang="en-US" dirty="0"/>
          </a:p>
          <a:p>
            <a:r>
              <a:rPr lang="es-419" dirty="0" smtClean="0"/>
              <a:t>Mayor </a:t>
            </a:r>
            <a:r>
              <a:rPr lang="es-419" dirty="0"/>
              <a:t>capacidad de escuchar al otro</a:t>
            </a:r>
            <a:r>
              <a:rPr lang="es-419" dirty="0" smtClean="0"/>
              <a:t>.</a:t>
            </a:r>
          </a:p>
          <a:p>
            <a:r>
              <a:rPr lang="es-419" dirty="0" err="1" smtClean="0"/>
              <a:t>Desemia</a:t>
            </a:r>
            <a:endParaRPr lang="en-US" dirty="0"/>
          </a:p>
        </p:txBody>
      </p:sp>
      <p:pic>
        <p:nvPicPr>
          <p:cNvPr id="5" name="Imagen 4" descr="Resultado de imagen para imagen de empatia para niños"/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760" y="512618"/>
            <a:ext cx="2225040" cy="2225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3371" y="4261717"/>
            <a:ext cx="2967181" cy="222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79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419" b="1" dirty="0">
                <a:solidFill>
                  <a:schemeClr val="accent6">
                    <a:lumMod val="75000"/>
                  </a:schemeClr>
                </a:solidFill>
              </a:rPr>
              <a:t>DIRIGIR LAS </a:t>
            </a:r>
            <a:r>
              <a:rPr lang="es-419" b="1" dirty="0" smtClean="0">
                <a:solidFill>
                  <a:schemeClr val="accent6">
                    <a:lumMod val="75000"/>
                  </a:schemeClr>
                </a:solidFill>
              </a:rPr>
              <a:t>RELACIONES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419" dirty="0" smtClean="0"/>
              <a:t>Mayor </a:t>
            </a:r>
            <a:r>
              <a:rPr lang="es-419" dirty="0"/>
              <a:t>capacidad de analizar y comprender las relaciones.</a:t>
            </a:r>
            <a:endParaRPr lang="en-US" dirty="0"/>
          </a:p>
          <a:p>
            <a:r>
              <a:rPr lang="es-419" dirty="0" smtClean="0"/>
              <a:t>Mejora </a:t>
            </a:r>
            <a:r>
              <a:rPr lang="es-419" dirty="0"/>
              <a:t>en la capacidad de resolver conflictos y negociar desacuerdos.</a:t>
            </a:r>
            <a:endParaRPr lang="en-US" dirty="0"/>
          </a:p>
          <a:p>
            <a:r>
              <a:rPr lang="es-419" dirty="0" smtClean="0"/>
              <a:t>Mejora </a:t>
            </a:r>
            <a:r>
              <a:rPr lang="es-419" dirty="0"/>
              <a:t>en la solución de los problemas de relación.</a:t>
            </a:r>
            <a:endParaRPr lang="en-US" dirty="0"/>
          </a:p>
          <a:p>
            <a:r>
              <a:rPr lang="es-419" dirty="0" smtClean="0"/>
              <a:t>Mayor </a:t>
            </a:r>
            <a:r>
              <a:rPr lang="es-419" dirty="0" err="1"/>
              <a:t>afirmatividad</a:t>
            </a:r>
            <a:r>
              <a:rPr lang="es-419" dirty="0"/>
              <a:t> y destreza en la comunicación.</a:t>
            </a:r>
            <a:endParaRPr lang="en-US" dirty="0"/>
          </a:p>
          <a:p>
            <a:r>
              <a:rPr lang="es-419" dirty="0" smtClean="0"/>
              <a:t>Mayor </a:t>
            </a:r>
            <a:r>
              <a:rPr lang="es-419" dirty="0"/>
              <a:t>popularidad y sociabilidad. Amistad y compromiso con los compañeros.</a:t>
            </a:r>
            <a:endParaRPr lang="en-US" dirty="0"/>
          </a:p>
          <a:p>
            <a:r>
              <a:rPr lang="es-419" dirty="0" smtClean="0"/>
              <a:t>Mayor </a:t>
            </a:r>
            <a:r>
              <a:rPr lang="es-419" dirty="0"/>
              <a:t>atractivo social.</a:t>
            </a:r>
            <a:endParaRPr lang="en-US" dirty="0"/>
          </a:p>
          <a:p>
            <a:r>
              <a:rPr lang="es-419" dirty="0" smtClean="0"/>
              <a:t>Más </a:t>
            </a:r>
            <a:r>
              <a:rPr lang="es-419" dirty="0"/>
              <a:t>preocupación y consideración hacia los demás.</a:t>
            </a:r>
            <a:endParaRPr lang="en-US" dirty="0"/>
          </a:p>
          <a:p>
            <a:r>
              <a:rPr lang="es-419" dirty="0" smtClean="0"/>
              <a:t>Más </a:t>
            </a:r>
            <a:r>
              <a:rPr lang="es-419" dirty="0"/>
              <a:t>sociables y armoniosos en los grupos.</a:t>
            </a:r>
            <a:endParaRPr lang="en-US" dirty="0"/>
          </a:p>
          <a:p>
            <a:r>
              <a:rPr lang="es-419" dirty="0" smtClean="0"/>
              <a:t>Más </a:t>
            </a:r>
            <a:r>
              <a:rPr lang="es-419" dirty="0"/>
              <a:t>participativos, cooperadores y solidarios.</a:t>
            </a:r>
            <a:endParaRPr lang="en-US" dirty="0"/>
          </a:p>
          <a:p>
            <a:r>
              <a:rPr lang="es-419" dirty="0" smtClean="0"/>
              <a:t>Más </a:t>
            </a:r>
            <a:r>
              <a:rPr lang="es-419" dirty="0"/>
              <a:t>democráticos en el trato con los demás.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467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419" sz="4000" b="1" dirty="0" smtClean="0">
                <a:solidFill>
                  <a:srgbClr val="0070C0"/>
                </a:solidFill>
              </a:rPr>
              <a:t>UNA PERSONA CON INTELIGENCIA EMOCIONAL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419" sz="1600" dirty="0"/>
              <a:t>Socialmente equilibradas, extravertidas, alegres, poco  predispuestos a  la  timidez  y  a  rumiar  sus  preocupaciones. </a:t>
            </a:r>
            <a:endParaRPr lang="en-US" sz="1600" dirty="0"/>
          </a:p>
          <a:p>
            <a:r>
              <a:rPr lang="es-419" sz="1600" dirty="0"/>
              <a:t>Demuestran estar dotados de una notable capacidad para comprometerse con las causas y las personas, </a:t>
            </a:r>
            <a:endParaRPr lang="en-US" sz="1600" dirty="0"/>
          </a:p>
          <a:p>
            <a:r>
              <a:rPr lang="es-419" sz="1600" dirty="0"/>
              <a:t>S</a:t>
            </a:r>
            <a:r>
              <a:rPr lang="es-419" sz="1600" dirty="0" smtClean="0"/>
              <a:t>uelen </a:t>
            </a:r>
            <a:r>
              <a:rPr lang="es-419" sz="1600" dirty="0"/>
              <a:t>adoptar responsabilidades, mantienen una visión ética de la vida y son afables y cariñosos en sus relaciones. </a:t>
            </a:r>
            <a:endParaRPr lang="en-US" sz="1600" dirty="0"/>
          </a:p>
          <a:p>
            <a:r>
              <a:rPr lang="es-419" sz="1600" dirty="0"/>
              <a:t>Su vida emocional es rica y apropiada; se sienten, en suma, a gusto consigo mismos, con sus semejantes y con el universo social en el que viven.</a:t>
            </a:r>
            <a:endParaRPr lang="en-US" sz="1600" dirty="0"/>
          </a:p>
          <a:p>
            <a:r>
              <a:rPr lang="es-419" sz="1600" dirty="0" smtClean="0"/>
              <a:t>Tienen </a:t>
            </a:r>
            <a:r>
              <a:rPr lang="es-419" sz="1600" dirty="0"/>
              <a:t>una visión positiva de sí mismas y para ellas la vida siempre tiene un sentido. </a:t>
            </a:r>
            <a:endParaRPr lang="en-US" sz="1600" dirty="0"/>
          </a:p>
          <a:p>
            <a:r>
              <a:rPr lang="es-419" sz="1600" dirty="0"/>
              <a:t>Suelen ser abiertas y sociables, expresan sus sentimientos adecuadamente y soportan bien la tensión. </a:t>
            </a:r>
            <a:endParaRPr lang="en-US" sz="1600" dirty="0"/>
          </a:p>
          <a:p>
            <a:r>
              <a:rPr lang="es-419" sz="1600" dirty="0"/>
              <a:t>Su equilibrio social les permite hacer rápidamente nuevas amistades; </a:t>
            </a:r>
            <a:endParaRPr lang="en-US" sz="1600" dirty="0"/>
          </a:p>
          <a:p>
            <a:r>
              <a:rPr lang="es-419" sz="1600" dirty="0"/>
              <a:t>S</a:t>
            </a:r>
            <a:r>
              <a:rPr lang="es-419" sz="1600" dirty="0" smtClean="0"/>
              <a:t>e </a:t>
            </a:r>
            <a:r>
              <a:rPr lang="es-419" sz="1600" dirty="0"/>
              <a:t>sienten lo bastante a gusto consigo </a:t>
            </a:r>
            <a:r>
              <a:rPr lang="es-419" sz="1600" dirty="0" smtClean="0"/>
              <a:t>mismas, así como a las demás personas  </a:t>
            </a:r>
            <a:r>
              <a:rPr lang="es-419" sz="1600" dirty="0" err="1" smtClean="0"/>
              <a:t>agusto</a:t>
            </a:r>
            <a:r>
              <a:rPr lang="es-419" sz="1600" dirty="0" smtClean="0"/>
              <a:t> con ella</a:t>
            </a:r>
            <a:endParaRPr lang="en-US" sz="1600" dirty="0"/>
          </a:p>
          <a:p>
            <a:r>
              <a:rPr lang="es-419" sz="1600" dirty="0"/>
              <a:t>Raramente se sienten ansiosas, culpables o se ahogan en sus preocupaciones.</a:t>
            </a:r>
            <a:endParaRPr lang="en-US" sz="1600" dirty="0"/>
          </a:p>
          <a:p>
            <a:r>
              <a:rPr lang="es-419" sz="1600" dirty="0"/>
              <a:t>La inteligencia emocional aporta, con mucha diferencia, la clase de cualidades que más nos ayudan a convertirnos en auténticos seres humanos.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7282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419" sz="4000" b="1" dirty="0" smtClean="0">
                <a:solidFill>
                  <a:srgbClr val="0070C0"/>
                </a:solidFill>
              </a:rPr>
              <a:t>PRIMERA INFANCIA E INTELIGENCIA EMOCIONAL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419" dirty="0" smtClean="0"/>
          </a:p>
          <a:p>
            <a:r>
              <a:rPr lang="es-419" dirty="0" smtClean="0"/>
              <a:t>Características del periodo de la primera infancia</a:t>
            </a:r>
          </a:p>
          <a:p>
            <a:r>
              <a:rPr lang="es-419" dirty="0" smtClean="0"/>
              <a:t>Limitaciones: </a:t>
            </a:r>
            <a:endParaRPr lang="es-419" dirty="0"/>
          </a:p>
          <a:p>
            <a:r>
              <a:rPr lang="es-419" dirty="0" smtClean="0"/>
              <a:t>Posibilidades</a:t>
            </a:r>
          </a:p>
          <a:p>
            <a:endParaRPr lang="es-419" dirty="0" smtClean="0"/>
          </a:p>
          <a:p>
            <a:endParaRPr lang="es-419" dirty="0"/>
          </a:p>
          <a:p>
            <a:pPr algn="ctr"/>
            <a:r>
              <a:rPr lang="es-419" i="1" dirty="0" smtClean="0">
                <a:solidFill>
                  <a:srgbClr val="0070C0"/>
                </a:solidFill>
              </a:rPr>
              <a:t>“La inteligencia emocional se aprende y puede mejorarse”</a:t>
            </a: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795" y="1825625"/>
            <a:ext cx="2175511" cy="290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06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BIBLIOGRAFÍA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9612" y="2415381"/>
            <a:ext cx="315277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74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768667-B6A8-48C3-B742-53BAC8209C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719" y="457200"/>
            <a:ext cx="9144000" cy="1354592"/>
          </a:xfrm>
        </p:spPr>
        <p:txBody>
          <a:bodyPr>
            <a:normAutofit/>
          </a:bodyPr>
          <a:lstStyle/>
          <a:p>
            <a:r>
              <a:rPr lang="es-419" b="1" dirty="0" smtClean="0">
                <a:solidFill>
                  <a:schemeClr val="accent1"/>
                </a:solidFill>
              </a:rPr>
              <a:t>LOS 2 CEREBROS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3ACFA4-E1BD-4258-9081-3036D4B91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5968" y="5465682"/>
            <a:ext cx="9144000" cy="830002"/>
          </a:xfrm>
        </p:spPr>
        <p:txBody>
          <a:bodyPr>
            <a:normAutofit fontScale="92500"/>
          </a:bodyPr>
          <a:lstStyle/>
          <a:p>
            <a:r>
              <a:rPr lang="es-419" dirty="0" smtClean="0">
                <a:solidFill>
                  <a:srgbClr val="00CC00"/>
                </a:solidFill>
              </a:rPr>
              <a:t>CEREBRO RACIONAL:</a:t>
            </a:r>
            <a:r>
              <a:rPr lang="es-419" dirty="0" smtClean="0"/>
              <a:t> Lóbulo Pre </a:t>
            </a:r>
            <a:r>
              <a:rPr lang="es-419" dirty="0" smtClean="0"/>
              <a:t>Frontal…pensamientos (centro ejecutivo)</a:t>
            </a:r>
            <a:endParaRPr lang="es-419" dirty="0" smtClean="0"/>
          </a:p>
          <a:p>
            <a:r>
              <a:rPr lang="es-419" dirty="0" smtClean="0">
                <a:solidFill>
                  <a:srgbClr val="00CC00"/>
                </a:solidFill>
              </a:rPr>
              <a:t>CEREBRO EMOCIONAL</a:t>
            </a:r>
            <a:r>
              <a:rPr lang="es-419" dirty="0" smtClean="0"/>
              <a:t>: </a:t>
            </a:r>
            <a:r>
              <a:rPr lang="es-419" dirty="0" smtClean="0"/>
              <a:t>Amígdala (almacén emocional de la memoria)</a:t>
            </a:r>
            <a:endParaRPr lang="en-US" dirty="0"/>
          </a:p>
        </p:txBody>
      </p:sp>
      <p:pic>
        <p:nvPicPr>
          <p:cNvPr id="4" name="Picture 2" descr="Resultado de imagen para imagenes del cerebro y el coraz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930" y="1293487"/>
            <a:ext cx="4310743" cy="431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15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419" b="1" dirty="0" smtClean="0">
                <a:solidFill>
                  <a:srgbClr val="0070C0"/>
                </a:solidFill>
              </a:rPr>
              <a:t>INTELIGENCIA EMOCIONAL</a:t>
            </a:r>
            <a:r>
              <a:rPr lang="es-419" b="1" dirty="0" smtClean="0">
                <a:solidFill>
                  <a:srgbClr val="FF0000"/>
                </a:solidFill>
              </a:rPr>
              <a:t>????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419" dirty="0" smtClean="0"/>
          </a:p>
          <a:p>
            <a:pPr marL="0" indent="0">
              <a:buNone/>
            </a:pPr>
            <a:r>
              <a:rPr lang="es-419" dirty="0" smtClean="0"/>
              <a:t>INTELIGENCIA-------Racional</a:t>
            </a:r>
          </a:p>
          <a:p>
            <a:pPr marL="0" indent="0">
              <a:buNone/>
            </a:pPr>
            <a:r>
              <a:rPr lang="es-419" dirty="0" smtClean="0"/>
              <a:t>EMOCIÓN------------Irracional</a:t>
            </a:r>
            <a:endParaRPr lang="es-419" dirty="0"/>
          </a:p>
          <a:p>
            <a:endParaRPr lang="es-419" dirty="0" smtClean="0"/>
          </a:p>
          <a:p>
            <a:r>
              <a:rPr lang="es-419" i="1" dirty="0" smtClean="0"/>
              <a:t>Una forma diferente de ser inteligente</a:t>
            </a:r>
            <a:endParaRPr lang="es-419" i="1" dirty="0"/>
          </a:p>
          <a:p>
            <a:r>
              <a:rPr lang="es-419" dirty="0" err="1" smtClean="0"/>
              <a:t>Emo</a:t>
            </a:r>
            <a:r>
              <a:rPr lang="es-419" dirty="0" smtClean="0"/>
              <a:t>: movimiento hacia </a:t>
            </a:r>
            <a:endParaRPr lang="es-419" dirty="0" smtClean="0"/>
          </a:p>
          <a:p>
            <a:endParaRPr lang="es-419" dirty="0"/>
          </a:p>
          <a:p>
            <a:r>
              <a:rPr lang="es-419" dirty="0" smtClean="0"/>
              <a:t>El éxito en la vida no depende del alto nivel de CI</a:t>
            </a:r>
          </a:p>
          <a:p>
            <a:pPr marL="0" indent="0">
              <a:buNone/>
            </a:pPr>
            <a:r>
              <a:rPr lang="es-419" dirty="0" smtClean="0"/>
              <a:t>   Sino de personas con inteligencia emocional</a:t>
            </a:r>
            <a:endParaRPr lang="en-US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3752053" y="9468196"/>
            <a:ext cx="1167696" cy="66527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419" smtClean="0"/>
              <a:t>INTELIGENCIA-------Racional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419" smtClean="0"/>
              <a:t>EMOCIÓN------------Irracional</a:t>
            </a:r>
          </a:p>
          <a:p>
            <a:endParaRPr lang="es-419" smtClean="0"/>
          </a:p>
          <a:p>
            <a:endParaRPr lang="es-419" smtClean="0"/>
          </a:p>
          <a:p>
            <a:endParaRPr lang="es-419" smtClean="0"/>
          </a:p>
          <a:p>
            <a:endParaRPr lang="es-419" smtClean="0"/>
          </a:p>
          <a:p>
            <a:r>
              <a:rPr lang="es-419" smtClean="0"/>
              <a:t>El éxito en la vida no depende del alto nivel de CI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419" smtClean="0"/>
              <a:t>   Sino de personas con inteligencia emocional</a:t>
            </a:r>
            <a:endParaRPr lang="en-US" dirty="0"/>
          </a:p>
        </p:txBody>
      </p:sp>
      <p:pic>
        <p:nvPicPr>
          <p:cNvPr id="7" name="Picture 2" descr="Resultado de imagen para imagen de caballo ensillado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975" y="4358830"/>
            <a:ext cx="2388235" cy="159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 descr="Resultado de imagen para imagen de agua y aceite en un vaso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" t="20409" b="5645"/>
          <a:stretch/>
        </p:blipFill>
        <p:spPr bwMode="auto">
          <a:xfrm>
            <a:off x="5736418" y="1825625"/>
            <a:ext cx="1400810" cy="1656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4046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419" b="1" dirty="0" smtClean="0">
                <a:solidFill>
                  <a:schemeClr val="accent1"/>
                </a:solidFill>
              </a:rPr>
              <a:t>INTELIGENCIAS MÚLTIPLES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4" name="Picture 2" descr="Resultado de imagen para imágenes de inteligencias múltipl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236" y="1617724"/>
            <a:ext cx="4929448" cy="495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637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9039" y="794995"/>
            <a:ext cx="6601924" cy="928252"/>
          </a:xfrm>
        </p:spPr>
        <p:txBody>
          <a:bodyPr>
            <a:normAutofit fontScale="90000"/>
          </a:bodyPr>
          <a:lstStyle/>
          <a:p>
            <a:pPr algn="ctr"/>
            <a:r>
              <a:rPr lang="es-419" b="1" dirty="0" smtClean="0">
                <a:solidFill>
                  <a:srgbClr val="0070C0"/>
                </a:solidFill>
              </a:rPr>
              <a:t>CIRCUITOS </a:t>
            </a:r>
            <a:r>
              <a:rPr lang="es-419" b="1" dirty="0" smtClean="0">
                <a:solidFill>
                  <a:srgbClr val="0070C0"/>
                </a:solidFill>
              </a:rPr>
              <a:t>O PILARES DE </a:t>
            </a:r>
            <a:r>
              <a:rPr lang="es-419" b="1" dirty="0" smtClean="0">
                <a:solidFill>
                  <a:srgbClr val="0070C0"/>
                </a:solidFill>
              </a:rPr>
              <a:t>LA INTELIGENCIA EMOCIONAL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1506" y="3654425"/>
            <a:ext cx="10515600" cy="282102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419" dirty="0" smtClean="0"/>
              <a:t>AUTOCONCIENCIA EMOCIONAL: </a:t>
            </a:r>
          </a:p>
          <a:p>
            <a:pPr marL="514350" indent="-514350">
              <a:buFont typeface="+mj-lt"/>
              <a:buAutoNum type="arabicPeriod"/>
            </a:pPr>
            <a:r>
              <a:rPr lang="es-419" dirty="0" smtClean="0"/>
              <a:t>AUTO CONTROL: Manejo de nuestras emociones</a:t>
            </a:r>
          </a:p>
          <a:p>
            <a:pPr marL="514350" indent="-514350">
              <a:buFont typeface="+mj-lt"/>
              <a:buAutoNum type="arabicPeriod"/>
            </a:pPr>
            <a:r>
              <a:rPr lang="es-419" dirty="0" smtClean="0"/>
              <a:t>MOTIVACIÓN: Optimismo y esperanza</a:t>
            </a:r>
          </a:p>
          <a:p>
            <a:pPr marL="514350" indent="-514350">
              <a:buFont typeface="+mj-lt"/>
              <a:buAutoNum type="arabicPeriod"/>
            </a:pPr>
            <a:r>
              <a:rPr lang="es-419" dirty="0" smtClean="0"/>
              <a:t>EMPATÍA: Darse cuenta de las emociones de los demás</a:t>
            </a:r>
          </a:p>
          <a:p>
            <a:pPr marL="514350" indent="-514350">
              <a:buFont typeface="+mj-lt"/>
              <a:buAutoNum type="arabicPeriod"/>
            </a:pPr>
            <a:r>
              <a:rPr lang="es-419" dirty="0" smtClean="0"/>
              <a:t>CONTROL DE LAS RELACIONES: Manejo de las emociones de otras personas</a:t>
            </a:r>
          </a:p>
          <a:p>
            <a:endParaRPr lang="en-US" dirty="0"/>
          </a:p>
        </p:txBody>
      </p:sp>
      <p:pic>
        <p:nvPicPr>
          <p:cNvPr id="2050" name="Picture 2" descr="Resultado de imagen para imagen de redes neuron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553" y="1723247"/>
            <a:ext cx="3945033" cy="242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imagen de redes neuronal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0" b="8522"/>
          <a:stretch/>
        </p:blipFill>
        <p:spPr bwMode="auto">
          <a:xfrm>
            <a:off x="1307876" y="762436"/>
            <a:ext cx="2271163" cy="285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198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419" b="1" dirty="0">
                <a:solidFill>
                  <a:schemeClr val="accent6">
                    <a:lumMod val="75000"/>
                  </a:schemeClr>
                </a:solidFill>
              </a:rPr>
              <a:t>AUTOCONCIENCIA EMOCIONAL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419" dirty="0"/>
              <a:t>Mejor reconocimiento y designación de las emociones.</a:t>
            </a:r>
            <a:endParaRPr lang="en-US" dirty="0"/>
          </a:p>
          <a:p>
            <a:r>
              <a:rPr lang="es-419" dirty="0" smtClean="0"/>
              <a:t>Mayor </a:t>
            </a:r>
            <a:r>
              <a:rPr lang="es-419" dirty="0"/>
              <a:t>comprensión de las causas de los sentimientos.</a:t>
            </a:r>
            <a:endParaRPr lang="en-US" dirty="0"/>
          </a:p>
          <a:p>
            <a:r>
              <a:rPr lang="es-419" dirty="0" smtClean="0"/>
              <a:t>Reconocimiento </a:t>
            </a:r>
            <a:r>
              <a:rPr lang="es-419" dirty="0"/>
              <a:t>de las diferencias existentes entre los sentimientos y las acciones</a:t>
            </a:r>
            <a:r>
              <a:rPr lang="es-419" dirty="0" smtClean="0"/>
              <a:t>.</a:t>
            </a:r>
          </a:p>
          <a:p>
            <a:endParaRPr lang="es-419" dirty="0"/>
          </a:p>
          <a:p>
            <a:pPr marL="0" indent="0">
              <a:buNone/>
            </a:pPr>
            <a:r>
              <a:rPr lang="es-419" dirty="0" smtClean="0">
                <a:solidFill>
                  <a:srgbClr val="00CC00"/>
                </a:solidFill>
              </a:rPr>
              <a:t>“Conócete a ti mismo” (Sócrates)</a:t>
            </a:r>
          </a:p>
          <a:p>
            <a:pPr marL="0" indent="0">
              <a:buNone/>
            </a:pPr>
            <a:endParaRPr lang="es-419" dirty="0" smtClean="0">
              <a:solidFill>
                <a:srgbClr val="00CC00"/>
              </a:solidFill>
            </a:endParaRPr>
          </a:p>
          <a:p>
            <a:pPr marL="0" indent="0">
              <a:buNone/>
            </a:pPr>
            <a:endParaRPr lang="es-419" dirty="0" smtClean="0"/>
          </a:p>
          <a:p>
            <a:r>
              <a:rPr lang="es-419" dirty="0" err="1" smtClean="0"/>
              <a:t>Alexitimia</a:t>
            </a:r>
            <a:r>
              <a:rPr lang="es-419" dirty="0" smtClean="0"/>
              <a:t> (incapacidad de verbalizar las emociones</a:t>
            </a:r>
            <a:endParaRPr lang="en-US" dirty="0"/>
          </a:p>
        </p:txBody>
      </p:sp>
      <p:pic>
        <p:nvPicPr>
          <p:cNvPr id="5" name="Imagen 4" descr="Resultado de imagen para persona meditando dibuj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269" y="3288146"/>
            <a:ext cx="2987675" cy="27468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3356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419" b="1" dirty="0">
                <a:solidFill>
                  <a:schemeClr val="accent6">
                    <a:lumMod val="75000"/>
                  </a:schemeClr>
                </a:solidFill>
              </a:rPr>
              <a:t>EL CONTROL DE LAS EMOCIONES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419" dirty="0" smtClean="0"/>
              <a:t>Mayor </a:t>
            </a:r>
            <a:r>
              <a:rPr lang="es-419" dirty="0"/>
              <a:t>tolerancia a la frustración y mejor manejo de la ira.</a:t>
            </a:r>
            <a:endParaRPr lang="en-US" dirty="0"/>
          </a:p>
          <a:p>
            <a:r>
              <a:rPr lang="es-419" dirty="0" smtClean="0"/>
              <a:t>Menos </a:t>
            </a:r>
            <a:r>
              <a:rPr lang="es-419" dirty="0"/>
              <a:t>agresiones verbales, menos peleas y menos interrupciones en clase.</a:t>
            </a:r>
            <a:endParaRPr lang="en-US" dirty="0"/>
          </a:p>
          <a:p>
            <a:r>
              <a:rPr lang="es-419" dirty="0" smtClean="0"/>
              <a:t>Mayor </a:t>
            </a:r>
            <a:r>
              <a:rPr lang="es-419" dirty="0"/>
              <a:t>capacidad de expresar el enfado de una manera adecuada, sin necesidad de llegar a las manos.</a:t>
            </a:r>
            <a:endParaRPr lang="en-US" dirty="0"/>
          </a:p>
          <a:p>
            <a:r>
              <a:rPr lang="es-419" dirty="0" smtClean="0"/>
              <a:t>Conducta </a:t>
            </a:r>
            <a:r>
              <a:rPr lang="es-419" dirty="0"/>
              <a:t>menos agresiva y menos autodestructiva.</a:t>
            </a:r>
            <a:endParaRPr lang="en-US" dirty="0"/>
          </a:p>
          <a:p>
            <a:r>
              <a:rPr lang="es-419" dirty="0" smtClean="0"/>
              <a:t>Sentimientos </a:t>
            </a:r>
            <a:r>
              <a:rPr lang="es-419" dirty="0"/>
              <a:t>más positivos con respecto a uno mismo, la escuela y la familia.</a:t>
            </a:r>
            <a:endParaRPr lang="en-US" dirty="0"/>
          </a:p>
          <a:p>
            <a:r>
              <a:rPr lang="es-419" dirty="0" smtClean="0"/>
              <a:t>Mejor </a:t>
            </a:r>
            <a:r>
              <a:rPr lang="es-419" dirty="0"/>
              <a:t>control del estrés.</a:t>
            </a:r>
            <a:endParaRPr lang="en-US" dirty="0"/>
          </a:p>
          <a:p>
            <a:r>
              <a:rPr lang="es-419" dirty="0" smtClean="0"/>
              <a:t>Menor </a:t>
            </a:r>
            <a:r>
              <a:rPr lang="es-419" dirty="0"/>
              <a:t>sensación de aislamiento y de ansiedad social.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342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842953" y="864523"/>
            <a:ext cx="676655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2800" dirty="0" smtClean="0"/>
              <a:t>“Cualquiera </a:t>
            </a:r>
            <a:r>
              <a:rPr lang="es-419" sz="2800" dirty="0"/>
              <a:t>puede enfadarse, eso es algo muy sencillo.</a:t>
            </a:r>
            <a:endParaRPr lang="en-US" sz="2800" dirty="0"/>
          </a:p>
          <a:p>
            <a:r>
              <a:rPr lang="es-419" sz="2800" dirty="0"/>
              <a:t>Pero enfadarse con la persona adecuada, en el grado exacto, en el momento oportuno. Con el propósito justo y del modo correcto, eso, ciertamente, no resulta tan </a:t>
            </a:r>
            <a:r>
              <a:rPr lang="es-419" sz="2800" dirty="0" smtClean="0"/>
              <a:t>sencillo”.</a:t>
            </a:r>
          </a:p>
          <a:p>
            <a:r>
              <a:rPr lang="es-419" sz="2800" dirty="0" smtClean="0"/>
              <a:t>(Aristóteles)</a:t>
            </a:r>
          </a:p>
          <a:p>
            <a:endParaRPr lang="es-419" sz="3200" dirty="0"/>
          </a:p>
          <a:p>
            <a:r>
              <a:rPr lang="es-419" sz="3200" dirty="0" smtClean="0"/>
              <a:t>Lo que sí podemos hacer es qué actitud tomar a partir de…</a:t>
            </a:r>
            <a:r>
              <a:rPr lang="en-US" dirty="0" smtClean="0"/>
              <a:t>: </a:t>
            </a:r>
            <a:r>
              <a:rPr lang="es-419" dirty="0" smtClean="0"/>
              <a:t>cambio aquello que me molesta, o mi percepción al respecto…o no dejo que eso me cambie</a:t>
            </a:r>
            <a:endParaRPr lang="es-419" sz="3200" dirty="0" smtClean="0"/>
          </a:p>
        </p:txBody>
      </p:sp>
    </p:spTree>
    <p:extLst>
      <p:ext uri="{BB962C8B-B14F-4D97-AF65-F5344CB8AC3E}">
        <p14:creationId xmlns:p14="http://schemas.microsoft.com/office/powerpoint/2010/main" val="3723107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419" b="1" dirty="0" smtClean="0">
                <a:solidFill>
                  <a:schemeClr val="accent6">
                    <a:lumMod val="75000"/>
                  </a:schemeClr>
                </a:solidFill>
              </a:rPr>
              <a:t>MOTIVACIÓN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 smtClean="0"/>
              <a:t>Mezcla de esperanza </a:t>
            </a:r>
            <a:r>
              <a:rPr lang="es-419" smtClean="0"/>
              <a:t>y optimismo ….</a:t>
            </a:r>
          </a:p>
          <a:p>
            <a:r>
              <a:rPr lang="es-419" dirty="0" smtClean="0"/>
              <a:t>Aprovechamiento </a:t>
            </a:r>
            <a:r>
              <a:rPr lang="es-419" dirty="0" smtClean="0"/>
              <a:t>productivo de las emociones</a:t>
            </a:r>
            <a:endParaRPr lang="en-US" dirty="0" smtClean="0"/>
          </a:p>
          <a:p>
            <a:r>
              <a:rPr lang="es-419" dirty="0" smtClean="0"/>
              <a:t>Mayor </a:t>
            </a:r>
            <a:r>
              <a:rPr lang="es-419" dirty="0"/>
              <a:t>responsabilidad.</a:t>
            </a:r>
            <a:endParaRPr lang="en-US" dirty="0"/>
          </a:p>
          <a:p>
            <a:r>
              <a:rPr lang="es-419" dirty="0" smtClean="0"/>
              <a:t>Capacidad </a:t>
            </a:r>
            <a:r>
              <a:rPr lang="es-419" dirty="0"/>
              <a:t>de concentración y de prestar atención a la tarea que se lleve a cabo.</a:t>
            </a:r>
            <a:endParaRPr lang="en-US" dirty="0"/>
          </a:p>
          <a:p>
            <a:r>
              <a:rPr lang="es-419" dirty="0" smtClean="0"/>
              <a:t>Menor </a:t>
            </a:r>
            <a:r>
              <a:rPr lang="es-419" dirty="0"/>
              <a:t>impulsividad y mayor autocontrol.</a:t>
            </a:r>
            <a:endParaRPr lang="en-US" dirty="0"/>
          </a:p>
          <a:p>
            <a:r>
              <a:rPr lang="es-419" dirty="0" smtClean="0"/>
              <a:t>Mejora </a:t>
            </a:r>
            <a:r>
              <a:rPr lang="es-419" dirty="0"/>
              <a:t>de las puntuaciones obtenidas en los </a:t>
            </a:r>
            <a:r>
              <a:rPr lang="es-419" dirty="0" err="1"/>
              <a:t>tests</a:t>
            </a:r>
            <a:r>
              <a:rPr lang="es-419" dirty="0"/>
              <a:t> de rendimiento.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3794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740</Words>
  <Application>Microsoft Office PowerPoint</Application>
  <PresentationFormat>Panorámica</PresentationFormat>
  <Paragraphs>97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IMPORTANCIA DE LA INTELIGENCIA EMOCIONAL</vt:lpstr>
      <vt:lpstr>LOS 2 CEREBROS</vt:lpstr>
      <vt:lpstr>INTELIGENCIA EMOCIONAL????</vt:lpstr>
      <vt:lpstr>INTELIGENCIAS MÚLTIPLES</vt:lpstr>
      <vt:lpstr>CIRCUITOS O PILARES DE LA INTELIGENCIA EMOCIONAL</vt:lpstr>
      <vt:lpstr>AUTOCONCIENCIA EMOCIONAL</vt:lpstr>
      <vt:lpstr>EL CONTROL DE LAS EMOCIONES</vt:lpstr>
      <vt:lpstr>Presentación de PowerPoint</vt:lpstr>
      <vt:lpstr>MOTIVACIÓN</vt:lpstr>
      <vt:lpstr>EMPATÍA </vt:lpstr>
      <vt:lpstr>DIRIGIR LAS RELACIONES</vt:lpstr>
      <vt:lpstr>UNA PERSONA CON INTELIGENCIA EMOCIONAL</vt:lpstr>
      <vt:lpstr>PRIMERA INFANCIA E INTELIGENCIA EMOCIONAL</vt:lpstr>
      <vt:lpstr>BIBLIOGRAFÍA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Mayra Alison Angulo Alcocer</dc:creator>
  <cp:lastModifiedBy>DELL</cp:lastModifiedBy>
  <cp:revision>21</cp:revision>
  <dcterms:created xsi:type="dcterms:W3CDTF">2019-12-17T02:58:05Z</dcterms:created>
  <dcterms:modified xsi:type="dcterms:W3CDTF">2019-12-19T14:38:01Z</dcterms:modified>
</cp:coreProperties>
</file>