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9" r:id="rId3"/>
    <p:sldId id="274" r:id="rId4"/>
    <p:sldId id="258" r:id="rId5"/>
    <p:sldId id="261" r:id="rId6"/>
    <p:sldId id="262" r:id="rId7"/>
    <p:sldId id="281" r:id="rId8"/>
    <p:sldId id="260" r:id="rId9"/>
    <p:sldId id="263" r:id="rId10"/>
    <p:sldId id="264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6" r:id="rId19"/>
    <p:sldId id="265" r:id="rId20"/>
    <p:sldId id="277" r:id="rId21"/>
    <p:sldId id="278" r:id="rId22"/>
    <p:sldId id="279" r:id="rId23"/>
    <p:sldId id="280" r:id="rId24"/>
    <p:sldId id="275" r:id="rId25"/>
    <p:sldId id="27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FFFF"/>
    <a:srgbClr val="26D0F2"/>
    <a:srgbClr val="0DBFE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9" autoAdjust="0"/>
    <p:restoredTop sz="94684" autoAdjust="0"/>
  </p:normalViewPr>
  <p:slideViewPr>
    <p:cSldViewPr snapToGrid="0">
      <p:cViewPr>
        <p:scale>
          <a:sx n="40" d="100"/>
          <a:sy n="40" d="100"/>
        </p:scale>
        <p:origin x="-792" y="-1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120904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EF6B-1C62-4B93-A9A4-4C3EF51C29F4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D190-2971-48B0-A0CC-4A6348972196}" type="slidenum">
              <a:rPr lang="en-US" smtClean="0"/>
              <a:t>‹Nº›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6604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6401859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6"/>
            <a:ext cx="58928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733800"/>
            <a:ext cx="58928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EF6B-1C62-4B93-A9A4-4C3EF51C29F4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D190-2971-48B0-A0CC-4A634897219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EF6B-1C62-4B93-A9A4-4C3EF51C29F4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D190-2971-48B0-A0CC-4A634897219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EF6B-1C62-4B93-A9A4-4C3EF51C29F4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D190-2971-48B0-A0CC-4A634897219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2" y="-30478"/>
            <a:ext cx="120903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12192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12192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12192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621365"/>
            <a:ext cx="110744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609600" y="4463568"/>
            <a:ext cx="11074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EF6B-1C62-4B93-A9A4-4C3EF51C29F4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D190-2971-48B0-A0CC-4A634897219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EF6B-1C62-4B93-A9A4-4C3EF51C29F4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D190-2971-48B0-A0CC-4A634897219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EF6B-1C62-4B93-A9A4-4C3EF51C29F4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D190-2971-48B0-A0CC-4A634897219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EF6B-1C62-4B93-A9A4-4C3EF51C29F4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D190-2971-48B0-A0CC-4A634897219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EF6B-1C62-4B93-A9A4-4C3EF51C29F4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D190-2971-48B0-A0CC-4A634897219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73051"/>
            <a:ext cx="7315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EF6B-1C62-4B93-A9A4-4C3EF51C29F4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D190-2971-48B0-A0CC-4A6348972196}" type="slidenum">
              <a:rPr lang="en-US" smtClean="0"/>
              <a:t>‹Nº›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3681984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2007129" y="3221207"/>
            <a:ext cx="3017520" cy="105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901952"/>
            <a:ext cx="316992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" y="3273552"/>
            <a:ext cx="316992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67200" y="381000"/>
            <a:ext cx="74168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EF6B-1C62-4B93-A9A4-4C3EF51C29F4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D190-2971-48B0-A0CC-4A6348972196}" type="slidenum">
              <a:rPr lang="en-US" smtClean="0"/>
              <a:t>‹Nº›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3681984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2007129" y="3221207"/>
            <a:ext cx="3017520" cy="105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" y="1905000"/>
            <a:ext cx="316992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" y="3276600"/>
            <a:ext cx="316992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99136" y="137160"/>
            <a:ext cx="1182624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12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41EEF6B-1C62-4B93-A9A4-4C3EF51C29F4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74831" y="6312409"/>
            <a:ext cx="4642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12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2AFD190-2971-48B0-A0CC-4A6348972196}" type="slidenum">
              <a:rPr lang="en-US" smtClean="0"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educapeques.com/escuela-de-padres/consejos-educacion-hijos/escuela-de-padres-la-empatia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educapeques.com/escuela-de-padres/el-apego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youtu.be/piqijQaCqUM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sicologia-online.com/test-de-afectividad-3273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2" y="3714750"/>
            <a:ext cx="4831960" cy="2705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723901" y="2066865"/>
            <a:ext cx="10972800" cy="1143000"/>
          </a:xfrm>
        </p:spPr>
        <p:txBody>
          <a:bodyPr>
            <a:noAutofit/>
          </a:bodyPr>
          <a:lstStyle/>
          <a:p>
            <a:pPr marL="95250" algn="ctr"/>
            <a:r>
              <a:rPr lang="es-ES" sz="48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FORTALECIMIENTO DE LOS </a:t>
            </a:r>
            <a:br>
              <a:rPr lang="es-ES" sz="48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</a:br>
            <a:r>
              <a:rPr lang="es-ES" sz="48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VÍNCULOS AFECTIVOS</a:t>
            </a:r>
            <a:endParaRPr lang="en-US" sz="48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762000" y="1876365"/>
            <a:ext cx="10668000" cy="1762124"/>
          </a:xfrm>
        </p:spPr>
        <p:txBody>
          <a:bodyPr>
            <a:normAutofit/>
          </a:bodyPr>
          <a:lstStyle/>
          <a:p>
            <a:pPr algn="r"/>
            <a:endParaRPr lang="es-ES" sz="3200" b="1" cap="none" dirty="0" smtClean="0">
              <a:solidFill>
                <a:srgbClr val="FFFF00"/>
              </a:solidFill>
            </a:endParaRPr>
          </a:p>
          <a:p>
            <a:pPr algn="r"/>
            <a:endParaRPr lang="es-ES" sz="3200" b="1" dirty="0">
              <a:solidFill>
                <a:srgbClr val="FFFF00"/>
              </a:solidFill>
            </a:endParaRPr>
          </a:p>
          <a:p>
            <a:pPr algn="r"/>
            <a:r>
              <a:rPr lang="es-ES" sz="3200" b="1" cap="none" dirty="0" smtClean="0">
                <a:solidFill>
                  <a:schemeClr val="tx1"/>
                </a:solidFill>
              </a:rPr>
              <a:t>DURANTE  LA INFANCIA</a:t>
            </a:r>
            <a:endParaRPr lang="es-ES" sz="3200" b="1" cap="none" dirty="0">
              <a:solidFill>
                <a:schemeClr val="tx1"/>
              </a:solidFill>
            </a:endParaRPr>
          </a:p>
        </p:txBody>
      </p:sp>
      <p:pic>
        <p:nvPicPr>
          <p:cNvPr id="7" name="6 Imagen" descr="C:\Users\Eylen\AppData\Local\Microsoft\Windows\Temporary Internet Files\Content.Word\LFTW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" t="11225" r="8881" b="11175"/>
          <a:stretch/>
        </p:blipFill>
        <p:spPr bwMode="auto">
          <a:xfrm>
            <a:off x="9105901" y="387077"/>
            <a:ext cx="2590800" cy="8702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7 Imagen" descr="C:\Users\Eylen\AppData\Local\Microsoft\Windows\Temporary Internet Files\Content.Word\Logo eifodec-01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" t="7984" r="5572" b="5882"/>
          <a:stretch/>
        </p:blipFill>
        <p:spPr bwMode="auto">
          <a:xfrm>
            <a:off x="500062" y="209277"/>
            <a:ext cx="1671638" cy="1743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09550" y="6019800"/>
            <a:ext cx="3390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smtClean="0">
                <a:solidFill>
                  <a:srgbClr val="00FFFF"/>
                </a:solidFill>
              </a:rPr>
              <a:t>Por Eylen Salazar </a:t>
            </a:r>
            <a:r>
              <a:rPr lang="es-ES" sz="2200" dirty="0" smtClean="0">
                <a:solidFill>
                  <a:srgbClr val="00FFFF"/>
                </a:solidFill>
              </a:rPr>
              <a:t>Saucedo</a:t>
            </a:r>
          </a:p>
          <a:p>
            <a:pPr algn="ctr"/>
            <a:r>
              <a:rPr lang="es-ES" sz="2200" dirty="0" smtClean="0">
                <a:solidFill>
                  <a:srgbClr val="00FFFF"/>
                </a:solidFill>
              </a:rPr>
              <a:t>Entrenador laboral</a:t>
            </a:r>
            <a:endParaRPr lang="es-ES" sz="22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6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60947" y="192505"/>
            <a:ext cx="1162250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es-ES" sz="3200" dirty="0"/>
              <a:t>El tipo de vínculo afectivo desarrollado en los primeros años de la infancia–</a:t>
            </a:r>
            <a:r>
              <a:rPr lang="es-ES" sz="3200" b="1" i="1" dirty="0"/>
              <a:t>el </a:t>
            </a:r>
            <a:r>
              <a:rPr lang="es-ES" sz="3200" b="1" i="1"/>
              <a:t>apego</a:t>
            </a:r>
            <a:r>
              <a:rPr lang="es-ES" sz="3200"/>
              <a:t>- </a:t>
            </a:r>
            <a:r>
              <a:rPr lang="es-ES" sz="3200" smtClean="0"/>
              <a:t>es </a:t>
            </a:r>
            <a:r>
              <a:rPr lang="es-ES" sz="3200" b="1" dirty="0" smtClean="0"/>
              <a:t>la </a:t>
            </a:r>
            <a:r>
              <a:rPr lang="es-ES" sz="3200" b="1" dirty="0"/>
              <a:t>base de cómo la niña/o se relacionará con los demás en su vida adulta</a:t>
            </a:r>
            <a:r>
              <a:rPr lang="es-ES" sz="3200" dirty="0"/>
              <a:t>, ya que juega un papel primordial</a:t>
            </a:r>
            <a:r>
              <a:rPr lang="es-ES" sz="3200" dirty="0" smtClean="0"/>
              <a:t>:</a:t>
            </a:r>
          </a:p>
          <a:p>
            <a:pPr marL="3143250" lvl="0" indent="-342900"/>
            <a:endParaRPr lang="es-ES" sz="2800" dirty="0"/>
          </a:p>
          <a:p>
            <a:pPr marL="3257550" indent="-457200">
              <a:buBlip>
                <a:blip r:embed="rId2"/>
              </a:buBlip>
            </a:pPr>
            <a:r>
              <a:rPr lang="es-ES" sz="3200" dirty="0"/>
              <a:t>En la </a:t>
            </a:r>
            <a:r>
              <a:rPr lang="es-ES" sz="3200" b="1" i="1" dirty="0">
                <a:solidFill>
                  <a:srgbClr val="FFFF00"/>
                </a:solidFill>
              </a:rPr>
              <a:t>autoestima </a:t>
            </a:r>
          </a:p>
          <a:p>
            <a:pPr marL="3257550" indent="-457200">
              <a:buBlip>
                <a:blip r:embed="rId2"/>
              </a:buBlip>
            </a:pPr>
            <a:r>
              <a:rPr lang="es-ES" sz="3200" dirty="0"/>
              <a:t>La salud emocional </a:t>
            </a:r>
          </a:p>
          <a:p>
            <a:pPr marL="3257550" lvl="0" indent="-457200">
              <a:buBlip>
                <a:blip r:embed="rId2"/>
              </a:buBlip>
            </a:pPr>
            <a:r>
              <a:rPr lang="es-ES" sz="3200" dirty="0" smtClean="0"/>
              <a:t>En </a:t>
            </a:r>
            <a:r>
              <a:rPr lang="es-ES" sz="3200" dirty="0"/>
              <a:t>la calidad de las relaciones interpersonales, </a:t>
            </a:r>
          </a:p>
          <a:p>
            <a:pPr marL="3257550" lvl="0" indent="-457200">
              <a:buBlip>
                <a:blip r:embed="rId2"/>
              </a:buBlip>
            </a:pPr>
            <a:r>
              <a:rPr lang="es-ES" sz="3200" dirty="0" smtClean="0"/>
              <a:t>En </a:t>
            </a:r>
            <a:r>
              <a:rPr lang="es-ES" sz="3200" dirty="0"/>
              <a:t>el tipo de relación de pareja </a:t>
            </a:r>
            <a:r>
              <a:rPr lang="es-ES" sz="3200" dirty="0" smtClean="0"/>
              <a:t>y </a:t>
            </a:r>
            <a:r>
              <a:rPr lang="es-ES" sz="3200" dirty="0"/>
              <a:t>los vínculos afectivos que llegue a tener con sus propios </a:t>
            </a:r>
            <a:r>
              <a:rPr lang="es-ES" sz="3200" dirty="0" smtClean="0"/>
              <a:t>hijos en </a:t>
            </a:r>
            <a:r>
              <a:rPr lang="es-ES" sz="3200" dirty="0"/>
              <a:t>la edad adulta.</a:t>
            </a:r>
          </a:p>
        </p:txBody>
      </p:sp>
      <p:pic>
        <p:nvPicPr>
          <p:cNvPr id="3" name="2 Imagen" descr="C:\Users\Eylen\Pictures\FAMILIAR\Familia Salazar Romero\20180120_15345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6" r="27007" b="12407"/>
          <a:stretch/>
        </p:blipFill>
        <p:spPr bwMode="auto">
          <a:xfrm>
            <a:off x="590550" y="2724151"/>
            <a:ext cx="2266950" cy="27817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90550" y="5524917"/>
            <a:ext cx="10934700" cy="120032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BO" sz="2400" dirty="0">
                <a:solidFill>
                  <a:schemeClr val="bg1"/>
                </a:solidFill>
              </a:rPr>
              <a:t>“A través de los vínculos afectivos que construimos en la infancia, el niña/o aprende las conductas que en definitiva aplicará en sus relaciones amorosas durante la vida adulta”. </a:t>
            </a:r>
            <a:endParaRPr lang="es-BO" sz="2400" dirty="0" smtClean="0">
              <a:solidFill>
                <a:schemeClr val="bg1"/>
              </a:solidFill>
            </a:endParaRPr>
          </a:p>
          <a:p>
            <a:pPr algn="r"/>
            <a:r>
              <a:rPr lang="es-BO" sz="2400" dirty="0" smtClean="0">
                <a:solidFill>
                  <a:schemeClr val="bg1"/>
                </a:solidFill>
              </a:rPr>
              <a:t>(</a:t>
            </a:r>
            <a:r>
              <a:rPr lang="es-BO" sz="2400" dirty="0">
                <a:solidFill>
                  <a:schemeClr val="bg1"/>
                </a:solidFill>
              </a:rPr>
              <a:t>John </a:t>
            </a:r>
            <a:r>
              <a:rPr lang="es-BO" sz="2400" dirty="0" err="1">
                <a:solidFill>
                  <a:schemeClr val="bg1"/>
                </a:solidFill>
              </a:rPr>
              <a:t>Bowlby</a:t>
            </a:r>
            <a:r>
              <a:rPr lang="es-BO" sz="2400" dirty="0">
                <a:solidFill>
                  <a:schemeClr val="bg1"/>
                </a:solidFill>
              </a:rPr>
              <a:t>)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58485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:\Users\Eylen\AppData\Local\Microsoft\Windows\Temporary Internet Files\Content.Word\Screenshot_20200628-225837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" r="3150"/>
          <a:stretch/>
        </p:blipFill>
        <p:spPr bwMode="auto">
          <a:xfrm>
            <a:off x="1352550" y="647700"/>
            <a:ext cx="9544050" cy="5753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821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/>
            </a:r>
            <a:br>
              <a:rPr lang="es-ES" b="1" dirty="0" smtClean="0">
                <a:solidFill>
                  <a:srgbClr val="FF0000"/>
                </a:solidFill>
              </a:rPr>
            </a:br>
            <a:r>
              <a:rPr lang="es-ES" b="1" dirty="0" smtClean="0">
                <a:solidFill>
                  <a:srgbClr val="FF0000"/>
                </a:solidFill>
              </a:rPr>
              <a:t/>
            </a:r>
            <a:br>
              <a:rPr lang="es-ES" b="1" dirty="0" smtClean="0">
                <a:solidFill>
                  <a:srgbClr val="FF0000"/>
                </a:solidFill>
              </a:rPr>
            </a:br>
            <a:r>
              <a:rPr lang="es-ES" dirty="0">
                <a:solidFill>
                  <a:srgbClr val="FF0000"/>
                </a:solidFill>
              </a:rPr>
              <a:t/>
            </a:r>
            <a:br>
              <a:rPr lang="es-ES" dirty="0">
                <a:solidFill>
                  <a:srgbClr val="FF0000"/>
                </a:solidFill>
              </a:rPr>
            </a:br>
            <a:r>
              <a:rPr lang="es-ES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¿</a:t>
            </a:r>
            <a:r>
              <a:rPr lang="es-ES" b="1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Cuáles son los efectos negativos de la ausencia de vínculos sanos y seguros</a:t>
            </a:r>
            <a:r>
              <a:rPr lang="es-ES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.</a:t>
            </a:r>
            <a:endParaRPr lang="es-ES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5802" y="1488635"/>
            <a:ext cx="8982577" cy="3078832"/>
          </a:xfrm>
        </p:spPr>
        <p:txBody>
          <a:bodyPr>
            <a:noAutofit/>
          </a:bodyPr>
          <a:lstStyle/>
          <a:p>
            <a:pPr lvl="0"/>
            <a:r>
              <a:rPr lang="es-ES" sz="3000" b="1" dirty="0"/>
              <a:t>La comunicación familiar se vuelve conflictiva</a:t>
            </a:r>
            <a:r>
              <a:rPr lang="es-ES" sz="3000" dirty="0"/>
              <a:t> e incluso inexistente.</a:t>
            </a:r>
          </a:p>
          <a:p>
            <a:pPr lvl="0"/>
            <a:r>
              <a:rPr lang="es-ES" sz="3000" dirty="0"/>
              <a:t>R</a:t>
            </a:r>
            <a:r>
              <a:rPr lang="es-ES" sz="3000" dirty="0" smtClean="0"/>
              <a:t>elaciones caracterizadas </a:t>
            </a:r>
            <a:r>
              <a:rPr lang="es-ES" sz="3000" dirty="0"/>
              <a:t>por la </a:t>
            </a:r>
            <a:r>
              <a:rPr lang="es-ES" sz="3000" b="1" dirty="0"/>
              <a:t>desconfianza y el miedo</a:t>
            </a:r>
            <a:r>
              <a:rPr lang="es-ES" sz="3000" dirty="0"/>
              <a:t>.</a:t>
            </a:r>
          </a:p>
          <a:p>
            <a:pPr lvl="0"/>
            <a:r>
              <a:rPr lang="es-ES" sz="3000" dirty="0" smtClean="0"/>
              <a:t>Se </a:t>
            </a:r>
            <a:r>
              <a:rPr lang="es-ES" sz="3000" dirty="0"/>
              <a:t>favorecen ideas y </a:t>
            </a:r>
            <a:r>
              <a:rPr lang="es-ES" sz="3000" b="1" dirty="0"/>
              <a:t>pensamientos negativos</a:t>
            </a:r>
            <a:r>
              <a:rPr lang="es-ES" sz="3000" dirty="0"/>
              <a:t> en cuanto a las relaciones interpersonales</a:t>
            </a:r>
            <a:r>
              <a:rPr lang="es-ES" sz="3000" dirty="0" smtClean="0"/>
              <a:t>.</a:t>
            </a:r>
            <a:endParaRPr lang="es-ES" sz="3000" dirty="0"/>
          </a:p>
        </p:txBody>
      </p:sp>
      <p:pic>
        <p:nvPicPr>
          <p:cNvPr id="8" name="7 Imagen" descr="C:\Users\Eylen\Pictures\ideas\ac9a549d1036cecee097f25dff23fe2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37" r="49446"/>
          <a:stretch/>
        </p:blipFill>
        <p:spPr bwMode="auto">
          <a:xfrm>
            <a:off x="9240253" y="1612232"/>
            <a:ext cx="2646646" cy="25506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8 Imagen" descr="C:\Users\Eylen\AppData\Local\Microsoft\Windows\Temporary Internet Files\Content.Word\3270-5-somos-responsables-de-la-baja-autoestima-de-nuestros-hijos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1" r="8751"/>
          <a:stretch/>
        </p:blipFill>
        <p:spPr bwMode="auto">
          <a:xfrm>
            <a:off x="761755" y="4629150"/>
            <a:ext cx="2534899" cy="18197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3219450" y="4567467"/>
            <a:ext cx="837869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61950">
              <a:buFont typeface="Arial" pitchFamily="34" charset="0"/>
              <a:buChar char="•"/>
            </a:pPr>
            <a:r>
              <a:rPr lang="es-ES" sz="2600" dirty="0"/>
              <a:t>Se perjudica el </a:t>
            </a:r>
            <a:r>
              <a:rPr lang="es-ES" sz="2600" b="1" dirty="0"/>
              <a:t>desarrollo afectivo</a:t>
            </a:r>
            <a:r>
              <a:rPr lang="es-ES" sz="2600" dirty="0"/>
              <a:t> y social del niño.</a:t>
            </a:r>
          </a:p>
          <a:p>
            <a:pPr marL="457200" lvl="0" indent="-361950">
              <a:buFont typeface="Arial" pitchFamily="34" charset="0"/>
              <a:buChar char="•"/>
            </a:pPr>
            <a:r>
              <a:rPr lang="es-ES" sz="2600" dirty="0"/>
              <a:t>Contribuye al </a:t>
            </a:r>
            <a:r>
              <a:rPr lang="es-ES" sz="2600" b="1" dirty="0"/>
              <a:t>establecimiento de relaciones conflictivas</a:t>
            </a:r>
            <a:r>
              <a:rPr lang="es-ES" sz="2600" dirty="0"/>
              <a:t>.</a:t>
            </a:r>
          </a:p>
          <a:p>
            <a:pPr marL="457200" indent="-361950">
              <a:buFont typeface="Arial" pitchFamily="34" charset="0"/>
              <a:buChar char="•"/>
            </a:pPr>
            <a:r>
              <a:rPr lang="es-ES" sz="2600" dirty="0"/>
              <a:t>Se forma una </a:t>
            </a:r>
            <a:r>
              <a:rPr lang="es-ES" sz="2600" b="1" i="1" dirty="0">
                <a:solidFill>
                  <a:srgbClr val="FFFF00"/>
                </a:solidFill>
              </a:rPr>
              <a:t>autoestima</a:t>
            </a:r>
            <a:r>
              <a:rPr lang="es-ES" sz="2600" b="1" dirty="0">
                <a:solidFill>
                  <a:srgbClr val="0070C0"/>
                </a:solidFill>
              </a:rPr>
              <a:t> </a:t>
            </a:r>
            <a:r>
              <a:rPr lang="es-ES" sz="2600" b="1" dirty="0"/>
              <a:t>insegura debido a la infravaloración e imagen negativa que se tiene de uno mismo</a:t>
            </a:r>
            <a:r>
              <a:rPr lang="es-ES" sz="2600" b="1" dirty="0" smtClean="0"/>
              <a:t>.</a:t>
            </a:r>
            <a:endParaRPr lang="es-ES" sz="2600" dirty="0"/>
          </a:p>
        </p:txBody>
      </p:sp>
    </p:spTree>
    <p:extLst>
      <p:ext uri="{BB962C8B-B14F-4D97-AF65-F5344CB8AC3E}">
        <p14:creationId xmlns:p14="http://schemas.microsoft.com/office/powerpoint/2010/main" val="203016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515100" y="1104901"/>
            <a:ext cx="4800600" cy="501675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3200" b="1" dirty="0"/>
              <a:t> “«Ama a tu prójimo como a ti mismo». Quien no logra amarse a sí </a:t>
            </a:r>
            <a:r>
              <a:rPr lang="es-ES" sz="3200" b="1" dirty="0" smtClean="0"/>
              <a:t>mismo, esencia </a:t>
            </a:r>
            <a:r>
              <a:rPr lang="es-ES" sz="3200" b="1" dirty="0"/>
              <a:t>de la </a:t>
            </a:r>
            <a:r>
              <a:rPr lang="es-ES" sz="3200" b="1" dirty="0" smtClean="0"/>
              <a:t>autoestima, </a:t>
            </a:r>
            <a:r>
              <a:rPr lang="es-ES" sz="3200" b="1" dirty="0"/>
              <a:t>será incapaz de amar a los demás y siempre tendrá dificultad para establecer vínculos sanos y sólidos con otras personas” </a:t>
            </a:r>
            <a:endParaRPr lang="es-ES" sz="3200" b="1" dirty="0" smtClean="0"/>
          </a:p>
          <a:p>
            <a:pPr algn="r"/>
            <a:r>
              <a:rPr lang="es-ES" sz="3200" b="1" dirty="0" smtClean="0"/>
              <a:t>(</a:t>
            </a:r>
            <a:r>
              <a:rPr lang="es-ES" sz="3200" b="1" dirty="0" err="1"/>
              <a:t>Boska</a:t>
            </a:r>
            <a:r>
              <a:rPr lang="es-ES" sz="3200" b="1" dirty="0"/>
              <a:t>, H.) </a:t>
            </a:r>
            <a:endParaRPr lang="es-E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5" t="-622" r="9625" b="622"/>
          <a:stretch/>
        </p:blipFill>
        <p:spPr bwMode="auto">
          <a:xfrm>
            <a:off x="933450" y="1073280"/>
            <a:ext cx="5200650" cy="5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97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23851"/>
            <a:ext cx="10515600" cy="1519238"/>
          </a:xfrm>
        </p:spPr>
        <p:txBody>
          <a:bodyPr>
            <a:noAutofit/>
          </a:bodyPr>
          <a:lstStyle/>
          <a:p>
            <a:pPr algn="ctr"/>
            <a:r>
              <a:rPr lang="es-ES" sz="4400" b="1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¿Cómo podemos fortalecer los vínculos afectivos en la infancia</a:t>
            </a:r>
            <a:r>
              <a:rPr lang="es-ES" sz="44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?</a:t>
            </a:r>
            <a:endParaRPr lang="es-ES" sz="44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4285" y="2034380"/>
            <a:ext cx="7467865" cy="448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36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63981" y="183636"/>
            <a:ext cx="101375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ü"/>
            </a:pPr>
            <a:r>
              <a:rPr lang="es-ES" sz="2800" dirty="0">
                <a:solidFill>
                  <a:srgbClr val="FFFF00"/>
                </a:solidFill>
              </a:rPr>
              <a:t>Es fundamental que las niñas y niños </a:t>
            </a:r>
            <a:r>
              <a:rPr lang="es-ES" sz="2800" b="1" i="1" dirty="0">
                <a:solidFill>
                  <a:srgbClr val="FFFF00"/>
                </a:solidFill>
              </a:rPr>
              <a:t>se sientan queridos y comprendidos</a:t>
            </a:r>
            <a:r>
              <a:rPr lang="es-ES" sz="2800" b="1" i="1" dirty="0"/>
              <a:t>;</a:t>
            </a:r>
            <a:r>
              <a:rPr lang="es-ES" sz="2800" dirty="0"/>
              <a:t> para ello, necesitan sentir que son aceptados por estas personas significativas en la vida de ellos,  y que tienen el amor de estas figuras pase lo que pase</a:t>
            </a:r>
            <a:r>
              <a:rPr lang="es-ES" sz="2800" dirty="0" smtClean="0"/>
              <a:t>.</a:t>
            </a:r>
            <a:endParaRPr lang="es-ES" sz="2800" dirty="0"/>
          </a:p>
        </p:txBody>
      </p:sp>
      <p:pic>
        <p:nvPicPr>
          <p:cNvPr id="3" name="2 Imagen" descr="C:\Users\Eylen\Pictures\FAMILIAR\Familia Salazar Romero\P319509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7" t="35724" r="8791"/>
          <a:stretch/>
        </p:blipFill>
        <p:spPr bwMode="auto">
          <a:xfrm>
            <a:off x="9665493" y="2571751"/>
            <a:ext cx="2065338" cy="17684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1556" y="2186743"/>
            <a:ext cx="91500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ü"/>
            </a:pPr>
            <a:r>
              <a:rPr lang="es-BO" sz="2800" b="1" dirty="0">
                <a:solidFill>
                  <a:srgbClr val="FFFF00"/>
                </a:solidFill>
              </a:rPr>
              <a:t>Manifestarles cariño abiertamente y en todo momento</a:t>
            </a:r>
            <a:r>
              <a:rPr lang="es-BO" sz="2800" dirty="0">
                <a:solidFill>
                  <a:srgbClr val="FFFF00"/>
                </a:solidFill>
              </a:rPr>
              <a:t>:</a:t>
            </a:r>
            <a:r>
              <a:rPr lang="es-BO" sz="2800" dirty="0"/>
              <a:t> el beso, las caricias, los abrazos, gestos y palabras, como “te quiero mucho” son fundamentales. Esto los hará sentirse felices, al saberse queridos, comprendidos y aceptados, les subirá</a:t>
            </a:r>
            <a:r>
              <a:rPr lang="es-BO" sz="2800" b="1" dirty="0"/>
              <a:t> </a:t>
            </a:r>
            <a:r>
              <a:rPr lang="es-BO" sz="2800" b="1" i="1" dirty="0"/>
              <a:t>la autoestima</a:t>
            </a:r>
            <a:r>
              <a:rPr lang="es-BO" sz="2800" dirty="0"/>
              <a:t>, les dará seguridad y les hará sentirse protegidos en todo momento, </a:t>
            </a:r>
            <a:endParaRPr lang="es-ES" sz="2800" dirty="0"/>
          </a:p>
        </p:txBody>
      </p:sp>
      <p:sp>
        <p:nvSpPr>
          <p:cNvPr id="5" name="4 Rectángulo"/>
          <p:cNvSpPr/>
          <p:nvPr/>
        </p:nvSpPr>
        <p:spPr>
          <a:xfrm>
            <a:off x="6191250" y="4993569"/>
            <a:ext cx="58102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ü"/>
            </a:pPr>
            <a:r>
              <a:rPr lang="es-BO" sz="2800" b="1" dirty="0" smtClean="0">
                <a:solidFill>
                  <a:srgbClr val="FFFF00"/>
                </a:solidFill>
              </a:rPr>
              <a:t>Compartir </a:t>
            </a:r>
            <a:r>
              <a:rPr lang="es-BO" sz="2800" b="1" dirty="0">
                <a:solidFill>
                  <a:srgbClr val="FFFF00"/>
                </a:solidFill>
              </a:rPr>
              <a:t>en familia </a:t>
            </a:r>
            <a:r>
              <a:rPr lang="es-BO" sz="2800" dirty="0"/>
              <a:t>situaciones cotidianas (comer juntos) y momentos </a:t>
            </a:r>
            <a:r>
              <a:rPr lang="es-BO" sz="2800" dirty="0" smtClean="0"/>
              <a:t>especiales (cumpleaños)</a:t>
            </a:r>
            <a:endParaRPr lang="es-ES" sz="2800" dirty="0"/>
          </a:p>
        </p:txBody>
      </p:sp>
      <p:pic>
        <p:nvPicPr>
          <p:cNvPr id="6" name="5 Imagen" descr="C:\Users\Eylen\Pictures\FAMILIAR\Familia Salazar Romero\Rafael\neonato\1er. dia (4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56" y="183636"/>
            <a:ext cx="1622425" cy="2003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 descr="C:\Users\Eylen\Pictures\FAMILIAR\Familia Salazar Romero\Rosa Guadalupe\2014\2añitos (1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793" y="5000730"/>
            <a:ext cx="1755457" cy="1384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726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95300" y="542836"/>
            <a:ext cx="76771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ü"/>
            </a:pPr>
            <a:r>
              <a:rPr lang="es-BO" sz="2800" b="1" dirty="0">
                <a:solidFill>
                  <a:srgbClr val="FFFF00"/>
                </a:solidFill>
              </a:rPr>
              <a:t>Fomentar la comunicación</a:t>
            </a:r>
            <a:r>
              <a:rPr lang="es-BO" sz="2800" dirty="0"/>
              <a:t>, que los niños y niñas, se expresen, se comuniquen, digan lo que piensan y sienten. La comunicación hace que se fortalezcan los lazos, y hace posible la </a:t>
            </a:r>
            <a:r>
              <a:rPr lang="es-BO" sz="2800" b="1" i="1" dirty="0">
                <a:hlinkClick r:id="rId2"/>
              </a:rPr>
              <a:t>empatía</a:t>
            </a:r>
            <a:r>
              <a:rPr lang="es-BO" sz="2800" dirty="0"/>
              <a:t>.</a:t>
            </a:r>
            <a:endParaRPr lang="es-ES" sz="2800" dirty="0"/>
          </a:p>
        </p:txBody>
      </p:sp>
      <p:sp>
        <p:nvSpPr>
          <p:cNvPr id="3" name="2 Rectángulo"/>
          <p:cNvSpPr/>
          <p:nvPr/>
        </p:nvSpPr>
        <p:spPr>
          <a:xfrm>
            <a:off x="3409950" y="3314700"/>
            <a:ext cx="84963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ü"/>
            </a:pPr>
            <a:r>
              <a:rPr lang="es-BO" sz="2800" b="1" dirty="0">
                <a:solidFill>
                  <a:srgbClr val="FFFF00"/>
                </a:solidFill>
              </a:rPr>
              <a:t>Escuchar lo que sienten y piensan</a:t>
            </a:r>
            <a:r>
              <a:rPr lang="es-BO" sz="2800" dirty="0"/>
              <a:t>. Preguntarles, sin juzgarlos ni interrumpirlos; es importante el lenguaje no verbal (mostrar interés mientras ellos hablan, asentir, responder, mírales a los ojos). Cuando escuchamos mostramos aprecio y aceptación, les demostramos que les tenemos en cuenta y que nos importan.</a:t>
            </a:r>
            <a:endParaRPr lang="es-ES" sz="2800" dirty="0"/>
          </a:p>
        </p:txBody>
      </p:sp>
      <p:pic>
        <p:nvPicPr>
          <p:cNvPr id="4" name="3 Imagen" descr="C:\Users\Eylen\Pictures\FAMILIAR\2016-04-26-22-25-59-75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614" y="490404"/>
            <a:ext cx="2065021" cy="2657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C:\Users\Eylen\AppData\Local\Microsoft\Windows\Temporary Internet Files\Content.Word\Hablar-agachada-a-Mar2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280" y="3453062"/>
            <a:ext cx="2338070" cy="2490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064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29100" y="452735"/>
            <a:ext cx="75247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ü"/>
            </a:pPr>
            <a:r>
              <a:rPr lang="es-BO" sz="3200" b="1" dirty="0">
                <a:solidFill>
                  <a:srgbClr val="FFFF00"/>
                </a:solidFill>
              </a:rPr>
              <a:t>Es fundamental</a:t>
            </a:r>
            <a:r>
              <a:rPr lang="es-BO" sz="3200" dirty="0">
                <a:solidFill>
                  <a:srgbClr val="FFFF00"/>
                </a:solidFill>
              </a:rPr>
              <a:t> </a:t>
            </a:r>
            <a:r>
              <a:rPr lang="es-BO" sz="3200" b="1" dirty="0">
                <a:solidFill>
                  <a:srgbClr val="FFFF00"/>
                </a:solidFill>
              </a:rPr>
              <a:t>pasar tiempo con ellos</a:t>
            </a:r>
            <a:r>
              <a:rPr lang="es-BO" sz="3200" b="1" dirty="0"/>
              <a:t>, </a:t>
            </a:r>
            <a:r>
              <a:rPr lang="es-BO" sz="3200" dirty="0"/>
              <a:t>dedicarles tiempo, ya que es de este modo como se va construyendo un espacio de intimidad y de confianza necesario para </a:t>
            </a:r>
            <a:r>
              <a:rPr lang="es-BO" sz="3200" b="1" i="1" u="sng" dirty="0">
                <a:solidFill>
                  <a:srgbClr val="FFFF00"/>
                </a:solidFill>
                <a:hlinkClick r:id="rId2"/>
              </a:rPr>
              <a:t>el apego</a:t>
            </a:r>
            <a:r>
              <a:rPr lang="es-BO" sz="3200" dirty="0">
                <a:solidFill>
                  <a:srgbClr val="FFFF00"/>
                </a:solidFill>
              </a:rPr>
              <a:t>.</a:t>
            </a:r>
            <a:endParaRPr lang="es-ES" sz="3200" dirty="0">
              <a:solidFill>
                <a:srgbClr val="FFFF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23900" y="3428999"/>
            <a:ext cx="82035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ü"/>
            </a:pPr>
            <a:r>
              <a:rPr lang="es-BO" sz="3200" b="1" dirty="0">
                <a:solidFill>
                  <a:srgbClr val="FFFF00"/>
                </a:solidFill>
              </a:rPr>
              <a:t>Rutinas juntos</a:t>
            </a:r>
            <a:r>
              <a:rPr lang="es-BO" sz="3200" b="1" dirty="0"/>
              <a:t>… </a:t>
            </a:r>
            <a:r>
              <a:rPr lang="es-BO" sz="3200" dirty="0"/>
              <a:t>llevarlos a dormir, contarles un cuento, preguntarles qué han hecho durante el día y demostrarles que los quieren con un beso y un “te quiero”.</a:t>
            </a:r>
            <a:endParaRPr lang="es-ES" sz="3200" dirty="0"/>
          </a:p>
        </p:txBody>
      </p:sp>
      <p:pic>
        <p:nvPicPr>
          <p:cNvPr id="4" name="3 Imagen" descr="C:\Users\Eylen\Pictures\FAMILIAR\Familia Salazar Romero\Rosa Guadalupe\2013\1er. visita (3)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56" t="27661"/>
          <a:stretch/>
        </p:blipFill>
        <p:spPr bwMode="auto">
          <a:xfrm>
            <a:off x="723900" y="504853"/>
            <a:ext cx="3009900" cy="21425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 descr="C:\Users\Eylen\Pictures\FAMILIAR\Familia Salazar Romero\Guardería (Rafa) (4)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6" t="18257" r="28631" b="25868"/>
          <a:stretch/>
        </p:blipFill>
        <p:spPr bwMode="auto">
          <a:xfrm>
            <a:off x="9408695" y="3681663"/>
            <a:ext cx="2230853" cy="21774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301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77516" y="2015205"/>
            <a:ext cx="10900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BO" sz="54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Algo más sobre </a:t>
            </a:r>
            <a:r>
              <a:rPr lang="es-BO" sz="5400" b="1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l</a:t>
            </a:r>
            <a:r>
              <a:rPr lang="es-BO" sz="54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a AUTOESTIMA</a:t>
            </a:r>
            <a:endParaRPr lang="es-ES" sz="54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orazón"/>
          <p:cNvSpPr/>
          <p:nvPr/>
        </p:nvSpPr>
        <p:spPr>
          <a:xfrm>
            <a:off x="4391525" y="3874171"/>
            <a:ext cx="3368843" cy="240631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4957009" y="4716382"/>
            <a:ext cx="2213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I love</a:t>
            </a:r>
            <a:r>
              <a:rPr lang="es-ES" sz="2800" dirty="0"/>
              <a:t> </a:t>
            </a:r>
            <a:r>
              <a:rPr lang="es-ES" sz="2800" dirty="0" smtClean="0"/>
              <a:t>myself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69686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Eylen\AppData\Local\Microsoft\Windows\Temporary Internet Files\Content.Word\robl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1" t="7239" r="19951" b="5882"/>
          <a:stretch/>
        </p:blipFill>
        <p:spPr bwMode="auto">
          <a:xfrm>
            <a:off x="3561348" y="167213"/>
            <a:ext cx="5101390" cy="65434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8662738" y="168445"/>
            <a:ext cx="3368841" cy="6740307"/>
          </a:xfrm>
          <a:prstGeom prst="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es-BO" sz="3600" b="1" dirty="0" smtClean="0"/>
              <a:t>El </a:t>
            </a:r>
            <a:r>
              <a:rPr lang="es-BO" sz="3600" b="1" dirty="0">
                <a:solidFill>
                  <a:srgbClr val="FFFF00"/>
                </a:solidFill>
              </a:rPr>
              <a:t>origen  de la </a:t>
            </a:r>
            <a:r>
              <a:rPr lang="es-BO" sz="3600" b="1" dirty="0" smtClean="0">
                <a:solidFill>
                  <a:srgbClr val="FFFF00"/>
                </a:solidFill>
              </a:rPr>
              <a:t>autoestima </a:t>
            </a:r>
            <a:r>
              <a:rPr lang="es-BO" sz="3600" b="1" dirty="0" smtClean="0"/>
              <a:t>es </a:t>
            </a:r>
            <a:r>
              <a:rPr lang="es-BO" sz="3600" b="1" dirty="0"/>
              <a:t>la calidad de las relaciones con nuestras figuras de apego y el resto de personas </a:t>
            </a:r>
            <a:r>
              <a:rPr lang="es-BO" sz="3600" b="1" dirty="0" smtClean="0"/>
              <a:t>significativas</a:t>
            </a:r>
          </a:p>
          <a:p>
            <a:pPr algn="r"/>
            <a:endParaRPr lang="es-ES" sz="3600" b="1" dirty="0" smtClean="0"/>
          </a:p>
          <a:p>
            <a:pPr algn="r"/>
            <a:endParaRPr lang="es-ES" sz="3600" b="1" dirty="0"/>
          </a:p>
          <a:p>
            <a:pPr algn="r"/>
            <a:endParaRPr lang="es-ES" sz="3600" b="1" dirty="0"/>
          </a:p>
        </p:txBody>
      </p:sp>
      <p:sp>
        <p:nvSpPr>
          <p:cNvPr id="7" name="6 Rectángulo"/>
          <p:cNvSpPr/>
          <p:nvPr/>
        </p:nvSpPr>
        <p:spPr>
          <a:xfrm>
            <a:off x="176462" y="168445"/>
            <a:ext cx="338488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sz="3200" dirty="0"/>
              <a:t>La </a:t>
            </a:r>
            <a:r>
              <a:rPr lang="es-BO" sz="3200" b="1" i="1" dirty="0">
                <a:solidFill>
                  <a:srgbClr val="FFFF00"/>
                </a:solidFill>
              </a:rPr>
              <a:t>autoestima</a:t>
            </a:r>
            <a:r>
              <a:rPr lang="es-BO" sz="3200" dirty="0"/>
              <a:t> es la valoración o agrado que se tiene de uno/a </a:t>
            </a:r>
            <a:r>
              <a:rPr lang="es-BO" sz="3200" dirty="0" smtClean="0"/>
              <a:t>mismo/a. </a:t>
            </a:r>
          </a:p>
          <a:p>
            <a:r>
              <a:rPr lang="es-BO" sz="3200" dirty="0" smtClean="0"/>
              <a:t>Tiene </a:t>
            </a:r>
            <a:r>
              <a:rPr lang="es-BO" sz="3200" dirty="0"/>
              <a:t>como base el </a:t>
            </a:r>
            <a:r>
              <a:rPr lang="es-BO" sz="3200" dirty="0" smtClean="0"/>
              <a:t>autoconcepto </a:t>
            </a:r>
            <a:r>
              <a:rPr lang="es-BO" sz="3200" dirty="0"/>
              <a:t>y la autoimagen, por lo que vendría a ser como la dimensión afectiva del comportamiento </a:t>
            </a:r>
            <a:r>
              <a:rPr lang="es-BO" sz="3200" dirty="0" smtClean="0"/>
              <a:t>con uno mismo/a. 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98724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12978" y="3157082"/>
            <a:ext cx="615512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000" b="1" i="1" dirty="0"/>
              <a:t>“La modernidad líquida hace dar cuenta de la precariedad de los vínculos humanos en una sociedad donde las relaciones ya han dejado de ser sólidas, perdurables y  se desvanecen </a:t>
            </a:r>
            <a:r>
              <a:rPr lang="es-ES" sz="3000" b="1" i="1" dirty="0" smtClean="0"/>
              <a:t>bien </a:t>
            </a:r>
            <a:r>
              <a:rPr lang="es-ES" sz="3000" b="1" i="1" dirty="0"/>
              <a:t>pronto, </a:t>
            </a:r>
            <a:r>
              <a:rPr lang="es-ES" sz="3000" b="1" i="1" dirty="0" smtClean="0"/>
              <a:t>cual agua que se </a:t>
            </a:r>
            <a:r>
              <a:rPr lang="es-ES" sz="3000" b="1" i="1" dirty="0"/>
              <a:t>escurre entre los dedos” </a:t>
            </a:r>
            <a:r>
              <a:rPr lang="es-ES" sz="3000" b="1" i="1" dirty="0" smtClean="0">
                <a:solidFill>
                  <a:srgbClr val="FFFF00"/>
                </a:solidFill>
              </a:rPr>
              <a:t>(</a:t>
            </a:r>
            <a:r>
              <a:rPr lang="es-ES" sz="3000" b="1" i="1" dirty="0" err="1" smtClean="0">
                <a:solidFill>
                  <a:srgbClr val="FFFF00"/>
                </a:solidFill>
              </a:rPr>
              <a:t>Zigmund</a:t>
            </a:r>
            <a:r>
              <a:rPr lang="es-ES" sz="3000" b="1" i="1" dirty="0" smtClean="0">
                <a:solidFill>
                  <a:srgbClr val="FFFF00"/>
                </a:solidFill>
              </a:rPr>
              <a:t> </a:t>
            </a:r>
            <a:r>
              <a:rPr lang="es-ES" sz="3000" b="1" i="1" dirty="0" err="1" smtClean="0">
                <a:solidFill>
                  <a:srgbClr val="FFFF00"/>
                </a:solidFill>
              </a:rPr>
              <a:t>Bauman</a:t>
            </a:r>
            <a:r>
              <a:rPr lang="es-ES" sz="3000" b="1" i="1" dirty="0" smtClean="0">
                <a:solidFill>
                  <a:srgbClr val="FFFF00"/>
                </a:solidFill>
              </a:rPr>
              <a:t>)</a:t>
            </a:r>
            <a:endParaRPr lang="es-ES" sz="3000" i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089" y="1047751"/>
            <a:ext cx="3383256" cy="233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56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riángulo isósceles"/>
          <p:cNvSpPr/>
          <p:nvPr/>
        </p:nvSpPr>
        <p:spPr>
          <a:xfrm>
            <a:off x="3080085" y="1010653"/>
            <a:ext cx="5654842" cy="45720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4716379" y="192505"/>
            <a:ext cx="264694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</a:rPr>
              <a:t>AUTOESTIMA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235321" y="5759115"/>
            <a:ext cx="264694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5">
                    <a:lumMod val="75000"/>
                  </a:schemeClr>
                </a:solidFill>
              </a:rPr>
              <a:t>AUTOCONCEPTO</a:t>
            </a:r>
            <a:endParaRPr lang="es-E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021305" y="5759115"/>
            <a:ext cx="2310064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FF00"/>
                </a:solidFill>
              </a:rPr>
              <a:t> AUTOIMAGEN</a:t>
            </a:r>
            <a:endParaRPr lang="es-ES" sz="2400" b="1" dirty="0">
              <a:solidFill>
                <a:srgbClr val="00FF00"/>
              </a:solidFill>
            </a:endParaRPr>
          </a:p>
        </p:txBody>
      </p:sp>
      <p:sp>
        <p:nvSpPr>
          <p:cNvPr id="7" name="6 Triángulo isósceles"/>
          <p:cNvSpPr/>
          <p:nvPr/>
        </p:nvSpPr>
        <p:spPr>
          <a:xfrm>
            <a:off x="3045295" y="4713341"/>
            <a:ext cx="1025057" cy="875244"/>
          </a:xfrm>
          <a:prstGeom prst="triangl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Triángulo isósceles"/>
          <p:cNvSpPr/>
          <p:nvPr/>
        </p:nvSpPr>
        <p:spPr>
          <a:xfrm>
            <a:off x="5366085" y="1030706"/>
            <a:ext cx="1082841" cy="91841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Triángulo isósceles"/>
          <p:cNvSpPr/>
          <p:nvPr/>
        </p:nvSpPr>
        <p:spPr>
          <a:xfrm rot="14365551">
            <a:off x="7421172" y="4883821"/>
            <a:ext cx="1312367" cy="821458"/>
          </a:xfrm>
          <a:prstGeom prst="triangle">
            <a:avLst>
              <a:gd name="adj" fmla="val 412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224587" y="4396588"/>
            <a:ext cx="20614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representación mental que hacemos de nosotros mismos”. </a:t>
            </a:r>
            <a:endParaRPr lang="es-ES" sz="2400" dirty="0" smtClean="0"/>
          </a:p>
          <a:p>
            <a:r>
              <a:rPr lang="es-ES" sz="2400" dirty="0" smtClean="0"/>
              <a:t>El cómo me veo</a:t>
            </a:r>
            <a:endParaRPr lang="es-ES" sz="2400" dirty="0"/>
          </a:p>
        </p:txBody>
      </p:sp>
      <p:sp>
        <p:nvSpPr>
          <p:cNvPr id="12" name="11 Rectángulo"/>
          <p:cNvSpPr/>
          <p:nvPr/>
        </p:nvSpPr>
        <p:spPr>
          <a:xfrm>
            <a:off x="9962140" y="4027256"/>
            <a:ext cx="206141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L</a:t>
            </a:r>
            <a:r>
              <a:rPr lang="es-ES" sz="2400" dirty="0" smtClean="0"/>
              <a:t>o </a:t>
            </a:r>
            <a:r>
              <a:rPr lang="es-ES" sz="2400" dirty="0"/>
              <a:t>que pensamos de nosotros mismos como personas. </a:t>
            </a:r>
            <a:endParaRPr lang="es-ES" sz="2400" dirty="0" smtClean="0"/>
          </a:p>
          <a:p>
            <a:r>
              <a:rPr lang="es-ES" sz="2400" dirty="0" smtClean="0"/>
              <a:t>¿</a:t>
            </a:r>
            <a:r>
              <a:rPr lang="es-ES" sz="2400" dirty="0"/>
              <a:t>qué clase de persona soy?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8373972" y="171818"/>
            <a:ext cx="25988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Capacidad de valorarnos, de estimarnos, de querernos en mayor o en menor medida</a:t>
            </a:r>
          </a:p>
        </p:txBody>
      </p:sp>
    </p:spTree>
    <p:extLst>
      <p:ext uri="{BB962C8B-B14F-4D97-AF65-F5344CB8AC3E}">
        <p14:creationId xmlns:p14="http://schemas.microsoft.com/office/powerpoint/2010/main" val="326393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02449"/>
            <a:ext cx="10972800" cy="1143000"/>
          </a:xfrm>
        </p:spPr>
        <p:txBody>
          <a:bodyPr/>
          <a:lstStyle/>
          <a:p>
            <a:pPr algn="ctr"/>
            <a:r>
              <a:rPr lang="es-BO" sz="40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IMPORTANCIA LA AUTOESTIMA</a:t>
            </a:r>
            <a:endParaRPr lang="es-ES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2504" y="1479886"/>
            <a:ext cx="11815011" cy="5257799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265113" algn="l"/>
              </a:tabLst>
            </a:pPr>
            <a:r>
              <a:rPr lang="es-BO" b="1" u="sng" dirty="0" smtClean="0"/>
              <a:t>POR SU INFLUENCIA:</a:t>
            </a:r>
            <a:endParaRPr lang="es-ES" u="sng" dirty="0"/>
          </a:p>
          <a:p>
            <a:pPr marL="0" indent="0">
              <a:buNone/>
              <a:tabLst>
                <a:tab pos="265113" algn="l"/>
              </a:tabLst>
            </a:pPr>
            <a:r>
              <a:rPr lang="es-BO" dirty="0">
                <a:latin typeface="Aharoni" pitchFamily="2" charset="-79"/>
                <a:cs typeface="Aharoni" pitchFamily="2" charset="-79"/>
              </a:rPr>
              <a:t>•     En sus relaciones sociales</a:t>
            </a:r>
            <a:endParaRPr lang="es-ES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  <a:tabLst>
                <a:tab pos="265113" algn="l"/>
              </a:tabLst>
            </a:pPr>
            <a:r>
              <a:rPr lang="es-BO" dirty="0">
                <a:latin typeface="Aharoni" pitchFamily="2" charset="-79"/>
                <a:cs typeface="Aharoni" pitchFamily="2" charset="-79"/>
              </a:rPr>
              <a:t>•     En el aprendizaje y el rendimiento escolar</a:t>
            </a:r>
            <a:endParaRPr lang="es-ES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  <a:tabLst>
                <a:tab pos="265113" algn="l"/>
              </a:tabLst>
            </a:pPr>
            <a:r>
              <a:rPr lang="es-BO" dirty="0">
                <a:latin typeface="Aharoni" pitchFamily="2" charset="-79"/>
                <a:cs typeface="Aharoni" pitchFamily="2" charset="-79"/>
              </a:rPr>
              <a:t>•     En  su  autonomía e independencia </a:t>
            </a:r>
            <a:endParaRPr lang="es-ES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  <a:tabLst>
                <a:tab pos="265113" algn="l"/>
              </a:tabLst>
            </a:pPr>
            <a:r>
              <a:rPr lang="es-BO" dirty="0">
                <a:latin typeface="Aharoni" pitchFamily="2" charset="-79"/>
                <a:cs typeface="Aharoni" pitchFamily="2" charset="-79"/>
              </a:rPr>
              <a:t>•     En asumir sus responsabilidades</a:t>
            </a:r>
            <a:endParaRPr lang="es-ES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  <a:tabLst>
                <a:tab pos="265113" algn="l"/>
              </a:tabLst>
            </a:pPr>
            <a:r>
              <a:rPr lang="es-BO" dirty="0" smtClean="0">
                <a:latin typeface="Aharoni" pitchFamily="2" charset="-79"/>
                <a:cs typeface="Aharoni" pitchFamily="2" charset="-79"/>
              </a:rPr>
              <a:t>•     </a:t>
            </a:r>
            <a:r>
              <a:rPr lang="es-BO" dirty="0">
                <a:latin typeface="Aharoni" pitchFamily="2" charset="-79"/>
                <a:cs typeface="Aharoni" pitchFamily="2" charset="-79"/>
              </a:rPr>
              <a:t>En la forma de interpretar la realidad</a:t>
            </a:r>
            <a:endParaRPr lang="es-ES" dirty="0">
              <a:latin typeface="Aharoni" pitchFamily="2" charset="-79"/>
              <a:cs typeface="Aharoni" pitchFamily="2" charset="-79"/>
            </a:endParaRPr>
          </a:p>
          <a:p>
            <a:pPr marL="528638" indent="-528638">
              <a:buNone/>
              <a:tabLst>
                <a:tab pos="265113" algn="l"/>
              </a:tabLst>
            </a:pPr>
            <a:r>
              <a:rPr lang="es-BO" dirty="0" smtClean="0"/>
              <a:t>•     </a:t>
            </a:r>
            <a:r>
              <a:rPr lang="es-BO" dirty="0">
                <a:latin typeface="Aharoni" pitchFamily="2" charset="-79"/>
                <a:cs typeface="Aharoni" pitchFamily="2" charset="-79"/>
              </a:rPr>
              <a:t>En sus conductas, sentimientos y pensamientos, tanto sobre sí mismos como sobre los demás</a:t>
            </a:r>
            <a:endParaRPr lang="es-ES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  <a:tabLst>
                <a:tab pos="265113" algn="l"/>
              </a:tabLst>
            </a:pPr>
            <a:r>
              <a:rPr lang="es-BO" dirty="0" smtClean="0">
                <a:latin typeface="Aharoni" pitchFamily="2" charset="-79"/>
                <a:cs typeface="Aharoni" pitchFamily="2" charset="-79"/>
              </a:rPr>
              <a:t>•     En el afianzamiento de su personalidad y en su seguridad en sí mismos</a:t>
            </a:r>
            <a:endParaRPr lang="es-ES" dirty="0" smtClean="0">
              <a:latin typeface="Aharoni" pitchFamily="2" charset="-79"/>
              <a:cs typeface="Aharoni" pitchFamily="2" charset="-79"/>
            </a:endParaRPr>
          </a:p>
          <a:p>
            <a:pPr marL="625475" indent="-625475">
              <a:buNone/>
              <a:tabLst>
                <a:tab pos="265113" algn="l"/>
              </a:tabLst>
            </a:pPr>
            <a:r>
              <a:rPr lang="es-BO" dirty="0" smtClean="0">
                <a:latin typeface="Aharoni" pitchFamily="2" charset="-79"/>
                <a:cs typeface="Aharoni" pitchFamily="2" charset="-79"/>
              </a:rPr>
              <a:t>•     En su creatividad y su confianza  para explorar y experimentar nuevas  posibilidades y asumir riesgos.</a:t>
            </a:r>
            <a:endParaRPr lang="es-ES" dirty="0" smtClean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  <a:tabLst>
                <a:tab pos="265113" algn="l"/>
              </a:tabLst>
            </a:pPr>
            <a:r>
              <a:rPr lang="es-BO" dirty="0" smtClean="0">
                <a:latin typeface="Aharoni" pitchFamily="2" charset="-79"/>
                <a:cs typeface="Aharoni" pitchFamily="2" charset="-79"/>
              </a:rPr>
              <a:t>•     En su tolerancia a la frustración  y la superación de dificultades.</a:t>
            </a:r>
            <a:endParaRPr lang="es-ES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3 Imagen" descr="C:\Users\Eylen\Pictures\FAMILIAR\Familia Salazar Romero\Rosa Guadalupe\2017\desfile  (4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105" y="1540043"/>
            <a:ext cx="3512336" cy="2598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702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BO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¿CÓMO PODEMOS FOMENTAR LA AUTOESTIMA DE </a:t>
            </a:r>
            <a:r>
              <a:rPr lang="es-BO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LOS NIÑOS Y NIÑAS?</a:t>
            </a:r>
            <a:endParaRPr lang="es-ES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1158" y="1720516"/>
            <a:ext cx="11582401" cy="4525963"/>
          </a:xfrm>
        </p:spPr>
        <p:txBody>
          <a:bodyPr>
            <a:normAutofit/>
          </a:bodyPr>
          <a:lstStyle/>
          <a:p>
            <a:r>
              <a:rPr lang="es-BO" sz="3200" dirty="0" smtClean="0"/>
              <a:t>Estableciendo y desarrollando un  vínculo  </a:t>
            </a:r>
            <a:r>
              <a:rPr lang="es-BO" sz="3200" dirty="0"/>
              <a:t>afectivo estable y </a:t>
            </a:r>
            <a:r>
              <a:rPr lang="es-BO" sz="3200" dirty="0" smtClean="0"/>
              <a:t>seguro</a:t>
            </a:r>
          </a:p>
          <a:p>
            <a:r>
              <a:rPr lang="es-BO" sz="3200" dirty="0" smtClean="0"/>
              <a:t>Proporcionando un entorno familiar lo más estructurado posible </a:t>
            </a:r>
            <a:r>
              <a:rPr lang="es-BO" sz="3200" i="1" dirty="0" smtClean="0"/>
              <a:t>(límites y normas, hábitos y rutinas)</a:t>
            </a:r>
            <a:endParaRPr lang="es-ES" sz="3200" i="1" dirty="0" smtClean="0"/>
          </a:p>
          <a:p>
            <a:r>
              <a:rPr lang="es-BO" sz="3200" dirty="0" smtClean="0"/>
              <a:t>Potenciando  en ellos la responsabilidad y autonomía</a:t>
            </a:r>
            <a:endParaRPr lang="es-ES" sz="3200" dirty="0" smtClean="0"/>
          </a:p>
          <a:p>
            <a:r>
              <a:rPr lang="es-BO" sz="3200" dirty="0" smtClean="0"/>
              <a:t>Acompañándolos emocionalmente y ayudándolos  a expresar, regular y gestionar sus emociones</a:t>
            </a:r>
            <a:endParaRPr lang="es-ES" sz="3200" dirty="0" smtClean="0"/>
          </a:p>
          <a:p>
            <a:r>
              <a:rPr lang="es-BO" sz="3200" dirty="0" smtClean="0"/>
              <a:t>Promoviendo una comunicación positiva</a:t>
            </a:r>
            <a:endParaRPr lang="es-E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643" y="4552851"/>
            <a:ext cx="2253666" cy="215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70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40632" y="240632"/>
            <a:ext cx="117668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s-BO" sz="3600" dirty="0" smtClean="0"/>
              <a:t>Proporcionándoles </a:t>
            </a:r>
            <a:r>
              <a:rPr lang="es-BO" sz="3600" dirty="0"/>
              <a:t>una atención sana y sincera</a:t>
            </a:r>
            <a:endParaRPr lang="es-ES" sz="3600" dirty="0"/>
          </a:p>
          <a:p>
            <a:pPr marL="571500" indent="-571500">
              <a:buFont typeface="Arial" pitchFamily="34" charset="0"/>
              <a:buChar char="•"/>
            </a:pPr>
            <a:r>
              <a:rPr lang="es-BO" sz="3600" dirty="0" smtClean="0"/>
              <a:t>Reforzando </a:t>
            </a:r>
            <a:r>
              <a:rPr lang="es-BO" sz="3600" dirty="0"/>
              <a:t>sus conductas y actitudes positivas</a:t>
            </a:r>
            <a:endParaRPr lang="es-ES" sz="3600" dirty="0"/>
          </a:p>
          <a:p>
            <a:pPr marL="571500" indent="-571500">
              <a:buFont typeface="Arial" pitchFamily="34" charset="0"/>
              <a:buChar char="•"/>
            </a:pPr>
            <a:r>
              <a:rPr lang="es-BO" sz="3600" dirty="0" smtClean="0"/>
              <a:t>Favoreciendo </a:t>
            </a:r>
            <a:r>
              <a:rPr lang="es-BO" sz="3600" dirty="0"/>
              <a:t>su desarrollo integral  y equilibrado </a:t>
            </a:r>
            <a:r>
              <a:rPr lang="es-BO" sz="3600" i="1" dirty="0"/>
              <a:t>(bio-</a:t>
            </a:r>
            <a:r>
              <a:rPr lang="es-BO" sz="3600" i="1" dirty="0" err="1"/>
              <a:t>psico</a:t>
            </a:r>
            <a:r>
              <a:rPr lang="es-BO" sz="3600" i="1" dirty="0"/>
              <a:t>-social: hobbies, deportes, </a:t>
            </a:r>
            <a:r>
              <a:rPr lang="es-BO" sz="3600" i="1" dirty="0" smtClean="0"/>
              <a:t>eventos culturales) </a:t>
            </a:r>
            <a:endParaRPr lang="es-ES" sz="3600" i="1" dirty="0"/>
          </a:p>
          <a:p>
            <a:pPr marL="571500" indent="-571500">
              <a:buFont typeface="Arial" pitchFamily="34" charset="0"/>
              <a:buChar char="•"/>
            </a:pPr>
            <a:r>
              <a:rPr lang="es-BO" sz="3600" dirty="0" smtClean="0"/>
              <a:t>Promoviendo su </a:t>
            </a:r>
            <a:r>
              <a:rPr lang="es-BO" sz="3600" dirty="0"/>
              <a:t>red social y familiar</a:t>
            </a:r>
            <a:endParaRPr lang="es-ES" sz="3600" dirty="0"/>
          </a:p>
          <a:p>
            <a:pPr marL="571500" indent="-571500">
              <a:buFont typeface="Arial" pitchFamily="34" charset="0"/>
              <a:buChar char="•"/>
            </a:pPr>
            <a:r>
              <a:rPr lang="es-BO" sz="3600" dirty="0" smtClean="0"/>
              <a:t>Favoreciendo </a:t>
            </a:r>
            <a:r>
              <a:rPr lang="es-BO" sz="3600" dirty="0"/>
              <a:t>su construcción de un sistema de valores claros y sólidos </a:t>
            </a:r>
            <a:endParaRPr lang="es-ES" sz="3600" dirty="0"/>
          </a:p>
          <a:p>
            <a:pPr marL="571500" indent="-571500">
              <a:buFont typeface="Arial" pitchFamily="34" charset="0"/>
              <a:buChar char="•"/>
            </a:pPr>
            <a:r>
              <a:rPr lang="es-BO" sz="3600" dirty="0"/>
              <a:t>Siendo modelos y referentes</a:t>
            </a:r>
            <a:endParaRPr lang="es-E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794" y="4620569"/>
            <a:ext cx="5574766" cy="209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 descr="C:\Users\Eylen\AppData\Local\Microsoft\Windows\Temporary Internet Files\Content.Word\Screenshot_20200701-231712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95" b="22331"/>
          <a:stretch/>
        </p:blipFill>
        <p:spPr bwMode="auto">
          <a:xfrm>
            <a:off x="240631" y="4716821"/>
            <a:ext cx="6208163" cy="20930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742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dirty="0" smtClean="0">
                <a:solidFill>
                  <a:srgbClr val="FFFF00"/>
                </a:solidFill>
              </a:rPr>
              <a:t>Video Sugerido</a:t>
            </a:r>
            <a:endParaRPr lang="es-ES" sz="5400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i="1" dirty="0" smtClean="0"/>
          </a:p>
          <a:p>
            <a:endParaRPr lang="es-ES" i="1" dirty="0"/>
          </a:p>
          <a:p>
            <a:endParaRPr lang="es-ES" i="1" dirty="0" smtClean="0"/>
          </a:p>
          <a:p>
            <a:endParaRPr lang="es-ES" i="1" dirty="0"/>
          </a:p>
          <a:p>
            <a:pPr marL="0" indent="0" algn="ctr">
              <a:buNone/>
            </a:pPr>
            <a:endParaRPr lang="es-ES" sz="4000" b="1" i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s-ES" sz="4000" b="1" i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s-ES" sz="4000" b="1" i="1" dirty="0" err="1" smtClean="0">
                <a:solidFill>
                  <a:srgbClr val="FFFF00"/>
                </a:solidFill>
              </a:rPr>
              <a:t>You</a:t>
            </a:r>
            <a:r>
              <a:rPr lang="es-ES" sz="4000" b="1" i="1" dirty="0" smtClean="0">
                <a:solidFill>
                  <a:srgbClr val="FFFF00"/>
                </a:solidFill>
              </a:rPr>
              <a:t> </a:t>
            </a:r>
            <a:r>
              <a:rPr lang="es-ES" sz="4000" b="1" i="1" dirty="0" err="1" smtClean="0">
                <a:solidFill>
                  <a:srgbClr val="FFFF00"/>
                </a:solidFill>
              </a:rPr>
              <a:t>Tube</a:t>
            </a:r>
            <a:r>
              <a:rPr lang="es-ES" sz="4000" b="1" i="1" dirty="0" smtClean="0">
                <a:solidFill>
                  <a:srgbClr val="FFFF00"/>
                </a:solidFill>
              </a:rPr>
              <a:t>: </a:t>
            </a:r>
            <a:r>
              <a:rPr lang="es-ES" sz="4000" b="1" i="1" dirty="0" smtClean="0">
                <a:solidFill>
                  <a:schemeClr val="tx1"/>
                </a:solidFill>
              </a:rPr>
              <a:t>Maltrato sutil</a:t>
            </a:r>
            <a:endParaRPr lang="es-ES" sz="40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ES" dirty="0" smtClean="0">
                <a:hlinkClick r:id="rId2"/>
              </a:rPr>
              <a:t>https://youtu.be/piqijQaCqUM</a:t>
            </a:r>
            <a:endParaRPr lang="es-ES" dirty="0" smtClean="0"/>
          </a:p>
          <a:p>
            <a:pPr marL="0" indent="0" algn="ctr">
              <a:buNone/>
            </a:pPr>
            <a:endParaRPr lang="es-ES" dirty="0"/>
          </a:p>
        </p:txBody>
      </p:sp>
      <p:pic>
        <p:nvPicPr>
          <p:cNvPr id="5" name="4 Imagen" descr="C:\Users\Eylen\AppData\Local\Microsoft\Windows\Temporary Internet Files\Content.Word\Screenshot_20200701-23130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32" y="1708483"/>
            <a:ext cx="3924015" cy="2674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63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33450" y="159589"/>
            <a:ext cx="10515600" cy="1325563"/>
          </a:xfrm>
        </p:spPr>
        <p:txBody>
          <a:bodyPr anchor="t">
            <a:normAutofit/>
          </a:bodyPr>
          <a:lstStyle/>
          <a:p>
            <a:pPr algn="ctr"/>
            <a:r>
              <a:rPr lang="es-ES" sz="54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BIBLIOGRAFÍA</a:t>
            </a:r>
            <a:endParaRPr lang="es-ES" sz="54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88757" y="1227227"/>
            <a:ext cx="1167063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Tw Cen MT" pitchFamily="34" charset="0"/>
              <a:buChar char="ˉ"/>
            </a:pPr>
            <a:r>
              <a:rPr lang="es-BO" sz="2800" dirty="0" err="1"/>
              <a:t>Bellver</a:t>
            </a:r>
            <a:r>
              <a:rPr lang="es-BO" sz="2800" dirty="0"/>
              <a:t>, </a:t>
            </a:r>
            <a:r>
              <a:rPr lang="es-BO" sz="2800" dirty="0" smtClean="0"/>
              <a:t>I. (2014). </a:t>
            </a:r>
            <a:r>
              <a:rPr lang="es-BO" sz="2800" i="1" dirty="0"/>
              <a:t>Cómo promover la autoestima de nuestros hijos e hijas, </a:t>
            </a:r>
            <a:r>
              <a:rPr lang="es-BO" sz="2800" dirty="0" smtClean="0"/>
              <a:t>Madrid, España: CEAPA.</a:t>
            </a:r>
          </a:p>
          <a:p>
            <a:pPr marL="457200" indent="-457200">
              <a:buFont typeface="Tw Cen MT" pitchFamily="34" charset="0"/>
              <a:buChar char="ˉ"/>
            </a:pPr>
            <a:endParaRPr lang="es-BO" sz="2800" dirty="0" smtClean="0"/>
          </a:p>
          <a:p>
            <a:pPr marL="457200" indent="-457200"/>
            <a:r>
              <a:rPr lang="es-ES" sz="2800" dirty="0" smtClean="0"/>
              <a:t>-    Durán</a:t>
            </a:r>
            <a:r>
              <a:rPr lang="es-ES" sz="2800" dirty="0"/>
              <a:t>, A., Tébar, M., </a:t>
            </a:r>
            <a:r>
              <a:rPr lang="es-ES" sz="2800" dirty="0" err="1"/>
              <a:t>Ochando</a:t>
            </a:r>
            <a:r>
              <a:rPr lang="es-ES" sz="2800" dirty="0"/>
              <a:t>, B., Martí, M., Bueno, F., Pin, C., </a:t>
            </a:r>
            <a:r>
              <a:rPr lang="es-ES" sz="2800" dirty="0" err="1" smtClean="0"/>
              <a:t>Cubel</a:t>
            </a:r>
            <a:r>
              <a:rPr lang="es-ES" sz="2800" dirty="0"/>
              <a:t>, M. Alarcón &amp; </a:t>
            </a:r>
            <a:r>
              <a:rPr lang="es-ES" sz="2800" dirty="0" err="1"/>
              <a:t>Genís,M</a:t>
            </a:r>
            <a:r>
              <a:rPr lang="es-ES" sz="2800" dirty="0"/>
              <a:t>. (2004). </a:t>
            </a:r>
            <a:r>
              <a:rPr lang="es-ES" sz="2800" i="1" dirty="0"/>
              <a:t>Manual didáctico para la escuela de padres. </a:t>
            </a:r>
            <a:r>
              <a:rPr lang="es-ES" sz="2800" dirty="0"/>
              <a:t>5ª Edición. Valencia, España: FEPAD</a:t>
            </a:r>
            <a:r>
              <a:rPr lang="es-ES" sz="2800" dirty="0" smtClean="0"/>
              <a:t>.</a:t>
            </a:r>
            <a:endParaRPr lang="es-ES" sz="2800" dirty="0"/>
          </a:p>
          <a:p>
            <a:pPr marL="457200" lvl="0" indent="-457200">
              <a:buFont typeface="Tw Cen MT" pitchFamily="34" charset="0"/>
              <a:buChar char="ˉ"/>
            </a:pPr>
            <a:endParaRPr lang="es-BO" sz="2800" i="1" dirty="0" smtClean="0"/>
          </a:p>
          <a:p>
            <a:pPr marL="457200" lvl="0" indent="-457200">
              <a:buFont typeface="Tw Cen MT" pitchFamily="34" charset="0"/>
              <a:buChar char="ˉ"/>
            </a:pPr>
            <a:r>
              <a:rPr lang="es-BO" sz="2800" i="1" dirty="0" smtClean="0"/>
              <a:t>Rodríguez</a:t>
            </a:r>
            <a:r>
              <a:rPr lang="es-BO" sz="2800" i="1" dirty="0"/>
              <a:t>, C</a:t>
            </a:r>
            <a:r>
              <a:rPr lang="es-BO" sz="2800" i="1" dirty="0" smtClean="0"/>
              <a:t>. (2018). </a:t>
            </a:r>
            <a:r>
              <a:rPr lang="es-BO" sz="2800" i="1" dirty="0"/>
              <a:t>¿Cómo podemos crear unos vínculos afectivos seguros con los niños y niñas? </a:t>
            </a:r>
            <a:r>
              <a:rPr lang="es-BO" sz="2800" dirty="0"/>
              <a:t>Recuperado en: </a:t>
            </a:r>
            <a:r>
              <a:rPr lang="es-BO" sz="2800" i="1" dirty="0" err="1" smtClean="0"/>
              <a:t>Educapeques</a:t>
            </a:r>
            <a:r>
              <a:rPr lang="es-BO" sz="2800" i="1" dirty="0" smtClean="0"/>
              <a:t>.</a:t>
            </a:r>
            <a:endParaRPr lang="es-ES" sz="2800" dirty="0"/>
          </a:p>
          <a:p>
            <a:endParaRPr lang="es-ES" sz="2800" dirty="0"/>
          </a:p>
          <a:p>
            <a:pPr marL="457200" lvl="0" indent="-457200">
              <a:buFont typeface="Tw Cen MT" pitchFamily="34" charset="0"/>
              <a:buChar char="ˉ"/>
            </a:pPr>
            <a:r>
              <a:rPr lang="es-BO" sz="2800" dirty="0" err="1" smtClean="0"/>
              <a:t>Sanchez</a:t>
            </a:r>
            <a:r>
              <a:rPr lang="es-BO" sz="2800" dirty="0" smtClean="0"/>
              <a:t>, A. (2013). </a:t>
            </a:r>
            <a:r>
              <a:rPr lang="es-BO" sz="2800" i="1" dirty="0" smtClean="0"/>
              <a:t>Los </a:t>
            </a:r>
            <a:r>
              <a:rPr lang="es-BO" sz="2800" i="1" dirty="0"/>
              <a:t>vínculos afectivos, un desarrollo afectivo sano y adecuado.</a:t>
            </a:r>
            <a:r>
              <a:rPr lang="es-BO" sz="2800" dirty="0"/>
              <a:t> Recuperado en: </a:t>
            </a:r>
            <a:r>
              <a:rPr lang="es-BO" sz="2800" i="1" dirty="0" smtClean="0"/>
              <a:t>www.educapeques.</a:t>
            </a:r>
            <a:endParaRPr lang="es-BO" sz="2800" dirty="0" smtClean="0"/>
          </a:p>
          <a:p>
            <a:pPr lvl="0"/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495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dirty="0" smtClean="0">
                <a:solidFill>
                  <a:srgbClr val="FFFF00"/>
                </a:solidFill>
              </a:rPr>
              <a:t>Midiendo el nivel de afectividad</a:t>
            </a:r>
            <a:endParaRPr lang="es-ES" sz="4800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2"/>
            <a:ext cx="3072063" cy="3621504"/>
          </a:xfrm>
        </p:spPr>
        <p:txBody>
          <a:bodyPr/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sz="3200" dirty="0" smtClean="0">
                <a:solidFill>
                  <a:schemeClr val="tx1"/>
                </a:solidFill>
              </a:rPr>
              <a:t>Dinámica</a:t>
            </a:r>
            <a:endParaRPr lang="es-ES" sz="3200" dirty="0">
              <a:solidFill>
                <a:schemeClr val="tx1"/>
              </a:solidFill>
            </a:endParaRPr>
          </a:p>
        </p:txBody>
      </p:sp>
      <p:pic>
        <p:nvPicPr>
          <p:cNvPr id="4" name="3 Imagen" descr="Test de afectividad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36667" y1="27500" x2="36667" y2="27500"/>
                        <a14:backgroundMark x1="46000" y1="33250" x2="46000" y2="33250"/>
                        <a14:backgroundMark x1="52333" y1="40250" x2="52333" y2="40250"/>
                        <a14:backgroundMark x1="58833" y1="34500" x2="58833" y2="34500"/>
                        <a14:backgroundMark x1="71667" y1="13750" x2="71667" y2="13750"/>
                        <a14:backgroundMark x1="26667" y1="14750" x2="26667" y2="14750"/>
                        <a14:backgroundMark x1="23167" y1="1000" x2="23167" y2="1000"/>
                        <a14:backgroundMark x1="77333" y1="1000" x2="77333" y2="1000"/>
                        <a14:backgroundMark x1="13833" y1="2000" x2="13833" y2="2000"/>
                        <a14:backgroundMark x1="13833" y1="26500" x2="13833" y2="26500"/>
                        <a14:backgroundMark x1="16667" y1="28750" x2="16667" y2="28750"/>
                        <a14:backgroundMark x1="25333" y1="38000" x2="25333" y2="38000"/>
                        <a14:backgroundMark x1="32333" y1="46000" x2="32333" y2="46000"/>
                        <a14:backgroundMark x1="36667" y1="60000" x2="36667" y2="60000"/>
                        <a14:backgroundMark x1="86667" y1="20500" x2="86667" y2="20500"/>
                        <a14:backgroundMark x1="78167" y1="32250" x2="78167" y2="32250"/>
                        <a14:backgroundMark x1="71000" y1="46000" x2="71000" y2="46000"/>
                        <a14:backgroundMark x1="68167" y1="50750" x2="68167" y2="50750"/>
                        <a14:backgroundMark x1="68167" y1="58750" x2="68167" y2="58750"/>
                        <a14:backgroundMark x1="63167" y1="65750" x2="63167" y2="65750"/>
                        <a14:backgroundMark x1="59500" y1="74000" x2="59500" y2="74000"/>
                        <a14:backgroundMark x1="54500" y1="75000" x2="54500" y2="75000"/>
                        <a14:backgroundMark x1="45333" y1="72750" x2="45333" y2="72750"/>
                        <a14:backgroundMark x1="48833" y1="77500" x2="48833" y2="7750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28" y="2291007"/>
            <a:ext cx="4341396" cy="2738187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1638299" y="6063912"/>
            <a:ext cx="10128584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s-ES" sz="2800" b="1" u="sng" dirty="0">
                <a:solidFill>
                  <a:srgbClr val="FFFF00"/>
                </a:solidFill>
                <a:hlinkClick r:id="rId4"/>
              </a:rPr>
              <a:t>https://www.psicologia-online.com/test-de-afectividad-3273.html</a:t>
            </a:r>
            <a:endParaRPr lang="es-ES" sz="2800" b="1" dirty="0">
              <a:solidFill>
                <a:srgbClr val="FFFF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178969" y="1674673"/>
            <a:ext cx="78044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000" dirty="0"/>
              <a:t>La </a:t>
            </a:r>
            <a:r>
              <a:rPr lang="es-ES" sz="2000" b="1" dirty="0">
                <a:solidFill>
                  <a:srgbClr val="FFFF00"/>
                </a:solidFill>
              </a:rPr>
              <a:t>AFECTIVIDAD</a:t>
            </a:r>
            <a:r>
              <a:rPr lang="es-ES" sz="3000" dirty="0" smtClean="0"/>
              <a:t> </a:t>
            </a:r>
            <a:r>
              <a:rPr lang="es-ES" sz="3000" dirty="0"/>
              <a:t>es un conjunto de estados de ánimo, sentimientos y emociones que imprimen a la personalidad un toque particular, determinan el pensamiento y se expresan en la comunicación, las formas de relacionarnos, de manifestar el amor, el sufrimiento, la amistad o el disfrute cotidiano….y ni qué hablar de su importancia en el desarrollo evolutivo de los niños</a:t>
            </a:r>
          </a:p>
          <a:p>
            <a:endParaRPr lang="es-ES" sz="3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240628" y="6130169"/>
            <a:ext cx="2017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FF00"/>
                </a:solidFill>
              </a:rPr>
              <a:t>Dinámica</a:t>
            </a:r>
            <a:endParaRPr lang="es-E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9685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02449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s-ES" sz="44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¿Qué son los vínculos afectivos?</a:t>
            </a:r>
            <a:endParaRPr lang="es-ES" sz="44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249" y="2908461"/>
            <a:ext cx="7825539" cy="3732962"/>
          </a:xfrm>
        </p:spPr>
        <p:txBody>
          <a:bodyPr>
            <a:noAutofit/>
          </a:bodyPr>
          <a:lstStyle/>
          <a:p>
            <a:pPr lvl="0" defTabSz="-1881188"/>
            <a:r>
              <a:rPr lang="es-ES" sz="2800" dirty="0" smtClean="0">
                <a:solidFill>
                  <a:schemeClr val="tx1"/>
                </a:solidFill>
              </a:rPr>
              <a:t>Están </a:t>
            </a:r>
            <a:r>
              <a:rPr lang="es-ES" sz="2800" b="1" i="1" dirty="0" smtClean="0">
                <a:solidFill>
                  <a:schemeClr val="accent5"/>
                </a:solidFill>
              </a:rPr>
              <a:t>presentes en todo lo que hacemos</a:t>
            </a:r>
            <a:r>
              <a:rPr lang="es-ES" sz="2800" dirty="0" smtClean="0">
                <a:solidFill>
                  <a:schemeClr val="tx1"/>
                </a:solidFill>
              </a:rPr>
              <a:t>, por el hecho que los seres humanos vivimos en familia y en sociedad. </a:t>
            </a:r>
          </a:p>
          <a:p>
            <a:pPr lvl="0" defTabSz="-1881188"/>
            <a:r>
              <a:rPr lang="es-ES" sz="2800" dirty="0" smtClean="0">
                <a:solidFill>
                  <a:schemeClr val="tx1"/>
                </a:solidFill>
              </a:rPr>
              <a:t>Son mucho más que la mera relación de parentesco y no dependen necesariamente de los lazos de sangre o vínculos legales. </a:t>
            </a:r>
          </a:p>
          <a:p>
            <a:pPr lvl="0" defTabSz="-1881188"/>
            <a:r>
              <a:rPr lang="es-ES" sz="2800" dirty="0">
                <a:solidFill>
                  <a:schemeClr val="tx1"/>
                </a:solidFill>
              </a:rPr>
              <a:t>S</a:t>
            </a:r>
            <a:r>
              <a:rPr lang="es-ES" sz="2800" dirty="0" smtClean="0">
                <a:solidFill>
                  <a:schemeClr val="tx1"/>
                </a:solidFill>
              </a:rPr>
              <a:t>on una </a:t>
            </a:r>
            <a:r>
              <a:rPr lang="es-ES" sz="2800" b="1" i="1" dirty="0" smtClean="0">
                <a:solidFill>
                  <a:schemeClr val="accent5"/>
                </a:solidFill>
              </a:rPr>
              <a:t>expresión de la unión</a:t>
            </a:r>
            <a:r>
              <a:rPr lang="es-ES" sz="2800" dirty="0" smtClean="0">
                <a:solidFill>
                  <a:schemeClr val="tx1"/>
                </a:solidFill>
              </a:rPr>
              <a:t>, del </a:t>
            </a:r>
            <a:r>
              <a:rPr lang="es-ES" sz="2800" b="1" dirty="0" smtClean="0">
                <a:solidFill>
                  <a:schemeClr val="accent5"/>
                </a:solidFill>
              </a:rPr>
              <a:t>amor</a:t>
            </a:r>
            <a:r>
              <a:rPr lang="es-ES" sz="2800" dirty="0" smtClean="0">
                <a:solidFill>
                  <a:schemeClr val="tx1"/>
                </a:solidFill>
              </a:rPr>
              <a:t> entre las personas. </a:t>
            </a:r>
          </a:p>
          <a:p>
            <a:endParaRPr lang="es-ES" sz="2800" dirty="0">
              <a:solidFill>
                <a:schemeClr val="tx1"/>
              </a:solidFill>
            </a:endParaRPr>
          </a:p>
        </p:txBody>
      </p:sp>
      <p:pic>
        <p:nvPicPr>
          <p:cNvPr id="4" name="3 Imagen" descr="C:\Users\Eylen\Pictures\FAMILIAR\DSC0199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4" t="26735"/>
          <a:stretch/>
        </p:blipFill>
        <p:spPr bwMode="auto">
          <a:xfrm>
            <a:off x="8729914" y="3898231"/>
            <a:ext cx="3291706" cy="27883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863518" y="1371600"/>
            <a:ext cx="91581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-1881188"/>
            <a:r>
              <a:rPr lang="es-ES" sz="2800" dirty="0"/>
              <a:t>Se entienden como</a:t>
            </a:r>
            <a:r>
              <a:rPr lang="es-ES" sz="2800" b="1" dirty="0"/>
              <a:t> </a:t>
            </a:r>
            <a:r>
              <a:rPr lang="es-ES" sz="2800" b="1" i="1" dirty="0"/>
              <a:t>una </a:t>
            </a:r>
            <a:r>
              <a:rPr lang="es-ES" sz="2800" b="1" i="1" dirty="0">
                <a:solidFill>
                  <a:schemeClr val="accent5"/>
                </a:solidFill>
              </a:rPr>
              <a:t>relación de cariño y amor reciproco</a:t>
            </a:r>
            <a:r>
              <a:rPr lang="es-ES" sz="2800" dirty="0">
                <a:solidFill>
                  <a:schemeClr val="accent5"/>
                </a:solidFill>
              </a:rPr>
              <a:t> </a:t>
            </a:r>
            <a:r>
              <a:rPr lang="es-ES" sz="2800" dirty="0"/>
              <a:t>entre diferentes personas </a:t>
            </a:r>
          </a:p>
          <a:p>
            <a:pPr lvl="0" defTabSz="-1881188"/>
            <a:r>
              <a:rPr lang="es-ES" sz="2800" dirty="0" smtClean="0"/>
              <a:t>(No basta el cariño de 1 persona…tiene que ser recíproco)</a:t>
            </a:r>
            <a:endParaRPr lang="es-ES" sz="2800" dirty="0"/>
          </a:p>
        </p:txBody>
      </p:sp>
      <p:pic>
        <p:nvPicPr>
          <p:cNvPr id="6" name="5 Imagen" descr="C:\Users\Eylen\Pictures\OFMConv\Recreación\DSC0776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1" t="20290" r="19524"/>
          <a:stretch/>
        </p:blipFill>
        <p:spPr bwMode="auto">
          <a:xfrm>
            <a:off x="490420" y="1203159"/>
            <a:ext cx="2300906" cy="18237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7004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flipH="1">
            <a:off x="216568" y="419100"/>
            <a:ext cx="1132773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25" lvl="0"/>
            <a:r>
              <a:rPr lang="es-ES" sz="3000" dirty="0"/>
              <a:t>La unión de los padres con sus hijos e </a:t>
            </a:r>
            <a:r>
              <a:rPr lang="es-ES" sz="3000" dirty="0" smtClean="0"/>
              <a:t>hijas  -</a:t>
            </a:r>
            <a:r>
              <a:rPr lang="es-ES" sz="3000" dirty="0"/>
              <a:t>el </a:t>
            </a:r>
            <a:r>
              <a:rPr lang="es-ES" sz="3000" b="1" i="1" dirty="0">
                <a:solidFill>
                  <a:srgbClr val="FFFF00"/>
                </a:solidFill>
              </a:rPr>
              <a:t>apego</a:t>
            </a:r>
            <a:r>
              <a:rPr lang="es-ES" sz="3000" dirty="0">
                <a:solidFill>
                  <a:srgbClr val="FFFF00"/>
                </a:solidFill>
              </a:rPr>
              <a:t>-</a:t>
            </a:r>
            <a:r>
              <a:rPr lang="es-ES" sz="3000" dirty="0"/>
              <a:t>es el vínculo afectivo por excelencia,   al ser irrepetible e </a:t>
            </a:r>
            <a:r>
              <a:rPr lang="es-ES" sz="3000" dirty="0" smtClean="0"/>
              <a:t>imprescindible.</a:t>
            </a:r>
          </a:p>
          <a:p>
            <a:pPr lvl="0"/>
            <a:endParaRPr lang="es-ES" sz="2400" dirty="0" smtClean="0"/>
          </a:p>
          <a:p>
            <a:endParaRPr lang="es-ES" sz="3200" b="1" i="1" u="sng" dirty="0" smtClean="0"/>
          </a:p>
          <a:p>
            <a:r>
              <a:rPr lang="es-ES" sz="3200" b="1" i="1" u="sng" dirty="0" smtClean="0">
                <a:solidFill>
                  <a:srgbClr val="FFFF00"/>
                </a:solidFill>
              </a:rPr>
              <a:t>Los </a:t>
            </a:r>
            <a:r>
              <a:rPr lang="es-ES" sz="3200" b="1" i="1" u="sng" dirty="0">
                <a:solidFill>
                  <a:srgbClr val="FFFF00"/>
                </a:solidFill>
              </a:rPr>
              <a:t>vínculos seguros </a:t>
            </a:r>
            <a:r>
              <a:rPr lang="es-ES" sz="2800" dirty="0"/>
              <a:t>en la infancia influyen en la capacidad de tener relaciones sanas en la vida adulta, ya que: </a:t>
            </a:r>
            <a:r>
              <a:rPr lang="es-ES" sz="2800" b="1" dirty="0"/>
              <a:t>Fortalecen la </a:t>
            </a:r>
            <a:r>
              <a:rPr lang="es-ES" sz="2800" b="1" i="1" dirty="0" smtClean="0"/>
              <a:t>autoestima</a:t>
            </a:r>
            <a:r>
              <a:rPr lang="es-ES" sz="2800" b="1" dirty="0" smtClean="0"/>
              <a:t>, </a:t>
            </a:r>
            <a:r>
              <a:rPr lang="es-ES" sz="2800" b="1" dirty="0"/>
              <a:t>la seguridad y la confianza </a:t>
            </a:r>
            <a:r>
              <a:rPr lang="es-ES" sz="2800" dirty="0"/>
              <a:t>de las personas. </a:t>
            </a:r>
            <a:endParaRPr lang="es-ES" sz="2800" dirty="0" smtClean="0"/>
          </a:p>
          <a:p>
            <a:endParaRPr lang="es-ES" sz="2800" dirty="0" smtClean="0">
              <a:solidFill>
                <a:srgbClr val="FFFF00"/>
              </a:solidFill>
            </a:endParaRPr>
          </a:p>
          <a:p>
            <a:pPr marL="528638"/>
            <a:r>
              <a:rPr lang="es-ES" sz="2800" dirty="0" smtClean="0"/>
              <a:t>El </a:t>
            </a:r>
            <a:r>
              <a:rPr lang="es-ES" sz="2800" dirty="0"/>
              <a:t>establecimiento de </a:t>
            </a:r>
            <a:r>
              <a:rPr lang="es-ES" sz="2800" b="1" i="1" u="sng" dirty="0">
                <a:solidFill>
                  <a:srgbClr val="FFFF00"/>
                </a:solidFill>
              </a:rPr>
              <a:t>vínculos afectivos inseguros</a:t>
            </a:r>
            <a:r>
              <a:rPr lang="es-ES" sz="2800" i="1" u="sng" dirty="0"/>
              <a:t> </a:t>
            </a:r>
            <a:r>
              <a:rPr lang="es-ES" sz="2800" dirty="0"/>
              <a:t>tienen un efecto </a:t>
            </a:r>
            <a:r>
              <a:rPr lang="es-ES" sz="2800" dirty="0" smtClean="0"/>
              <a:t>contrario (baja </a:t>
            </a:r>
            <a:r>
              <a:rPr lang="es-ES" sz="2800" dirty="0"/>
              <a:t>autoestima, inseguridad y </a:t>
            </a:r>
            <a:r>
              <a:rPr lang="es-ES" sz="2800" dirty="0" smtClean="0"/>
              <a:t>desconfianza) </a:t>
            </a:r>
            <a:r>
              <a:rPr lang="es-ES" sz="2800" dirty="0"/>
              <a:t>y por lo tanto puede llevar a relaciones afectivas poco sanas en el futuro.</a:t>
            </a:r>
          </a:p>
          <a:p>
            <a:pPr lvl="0"/>
            <a:endParaRPr lang="es-ES" sz="2000" dirty="0">
              <a:solidFill>
                <a:srgbClr val="FFFF00"/>
              </a:solidFill>
            </a:endParaRPr>
          </a:p>
        </p:txBody>
      </p:sp>
      <p:pic>
        <p:nvPicPr>
          <p:cNvPr id="5" name="4 Imagen" descr="C:\Users\Eylen\Pictures\FAMILIAR\Familia Salazar Romero\IMG_20170917_11534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1" t="8705" r="9091" b="14320"/>
          <a:stretch/>
        </p:blipFill>
        <p:spPr bwMode="auto">
          <a:xfrm>
            <a:off x="216568" y="216568"/>
            <a:ext cx="2189748" cy="2382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4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4800" y="2488109"/>
            <a:ext cx="116205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3000" b="1" i="1" dirty="0">
                <a:solidFill>
                  <a:srgbClr val="FFFF00"/>
                </a:solidFill>
              </a:rPr>
              <a:t>En resumen: </a:t>
            </a:r>
            <a:endParaRPr lang="es-ES" sz="3000" dirty="0">
              <a:solidFill>
                <a:srgbClr val="FFFF00"/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s-ES" sz="3000" dirty="0"/>
              <a:t>Los vínculos afectivos son </a:t>
            </a:r>
            <a:r>
              <a:rPr lang="es-ES" sz="3000" u="sng" dirty="0"/>
              <a:t>lazos profundos y duraderos</a:t>
            </a:r>
            <a:r>
              <a:rPr lang="es-ES" sz="3000" dirty="0"/>
              <a:t> que </a:t>
            </a:r>
            <a:r>
              <a:rPr lang="es-ES" sz="3000" b="1" i="1" dirty="0" smtClean="0"/>
              <a:t>unen</a:t>
            </a:r>
            <a:r>
              <a:rPr lang="es-ES" sz="3000" dirty="0" smtClean="0"/>
              <a:t> </a:t>
            </a:r>
            <a:r>
              <a:rPr lang="es-ES" sz="3000" dirty="0"/>
              <a:t>a una persona con </a:t>
            </a:r>
            <a:r>
              <a:rPr lang="es-ES" sz="3000" dirty="0" smtClean="0"/>
              <a:t>otra(s).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s-ES" sz="3000" dirty="0"/>
              <a:t>S</a:t>
            </a:r>
            <a:r>
              <a:rPr lang="es-ES" sz="3000" dirty="0" smtClean="0"/>
              <a:t>on fundamentales para el </a:t>
            </a:r>
            <a:r>
              <a:rPr lang="es-ES" sz="3000" b="1" i="1" u="sng" dirty="0" smtClean="0"/>
              <a:t>desarrollo afectivo </a:t>
            </a:r>
            <a:r>
              <a:rPr lang="es-ES" sz="3000" u="sng" dirty="0" smtClean="0"/>
              <a:t>sano, seguro  y adecuado</a:t>
            </a:r>
            <a:r>
              <a:rPr lang="es-ES" sz="3000" dirty="0" smtClean="0"/>
              <a:t> Contribuyen </a:t>
            </a:r>
            <a:r>
              <a:rPr lang="es-ES" sz="3000" dirty="0"/>
              <a:t>en su </a:t>
            </a:r>
            <a:r>
              <a:rPr lang="es-ES" sz="3000" b="1" i="1" u="sng" dirty="0"/>
              <a:t>desarrollo social y cognitivo</a:t>
            </a:r>
            <a:r>
              <a:rPr lang="es-ES" sz="3000" dirty="0"/>
              <a:t>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s-ES" sz="3000" b="1" i="1" dirty="0"/>
              <a:t>Influyen</a:t>
            </a:r>
            <a:r>
              <a:rPr lang="es-ES" sz="3000" dirty="0"/>
              <a:t> en</a:t>
            </a:r>
            <a:r>
              <a:rPr lang="es-ES" sz="3000" b="1" i="1" dirty="0"/>
              <a:t> </a:t>
            </a:r>
            <a:r>
              <a:rPr lang="es-ES" sz="3000" dirty="0"/>
              <a:t>los diferentes </a:t>
            </a:r>
            <a:r>
              <a:rPr lang="es-ES" sz="3000" u="sng" dirty="0"/>
              <a:t>actos y comportamientos</a:t>
            </a:r>
            <a:r>
              <a:rPr lang="es-ES" sz="3000" dirty="0"/>
              <a:t>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s-ES" sz="3000" dirty="0"/>
              <a:t>Constituyen la </a:t>
            </a:r>
            <a:r>
              <a:rPr lang="es-ES" sz="3000" b="1" i="1" u="sng" dirty="0"/>
              <a:t>base para las relaciones futuras</a:t>
            </a:r>
            <a:r>
              <a:rPr lang="es-ES" sz="3000" u="sng" dirty="0"/>
              <a:t> </a:t>
            </a:r>
            <a:endParaRPr lang="es-ES" sz="3000" u="sng" dirty="0" smtClean="0"/>
          </a:p>
          <a:p>
            <a:pPr marL="361950" lvl="0" indent="95250"/>
            <a:endParaRPr lang="es-ES" sz="3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2438400" y="144125"/>
            <a:ext cx="9486900" cy="2246769"/>
          </a:xfrm>
          <a:prstGeom prst="rect">
            <a:avLst/>
          </a:prstGeom>
          <a:solidFill>
            <a:srgbClr val="26D0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El</a:t>
            </a:r>
            <a:r>
              <a:rPr lang="es-ES" sz="2800" dirty="0">
                <a:solidFill>
                  <a:srgbClr val="002060"/>
                </a:solidFill>
              </a:rPr>
              <a:t> </a:t>
            </a:r>
            <a:r>
              <a:rPr lang="es-ES" sz="2800" b="1" i="1" dirty="0" smtClean="0">
                <a:solidFill>
                  <a:schemeClr val="tx1"/>
                </a:solidFill>
              </a:rPr>
              <a:t>Apego </a:t>
            </a:r>
            <a:r>
              <a:rPr lang="es-ES" sz="2800" b="1" i="1" dirty="0" smtClean="0">
                <a:solidFill>
                  <a:schemeClr val="bg1"/>
                </a:solidFill>
              </a:rPr>
              <a:t>es </a:t>
            </a:r>
            <a:r>
              <a:rPr lang="es-ES" sz="2800" b="1" dirty="0" smtClean="0">
                <a:solidFill>
                  <a:schemeClr val="bg1"/>
                </a:solidFill>
              </a:rPr>
              <a:t>primer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b="1" dirty="0">
                <a:solidFill>
                  <a:schemeClr val="bg1"/>
                </a:solidFill>
              </a:rPr>
              <a:t>vínculo afectivo</a:t>
            </a:r>
            <a:r>
              <a:rPr lang="es-ES" sz="2800" dirty="0">
                <a:solidFill>
                  <a:schemeClr val="bg1"/>
                </a:solidFill>
              </a:rPr>
              <a:t> y el más especial, aquel que va a marcar para toda la vida, es el que establecen los niños y niñas con los padres y/o adultos más cercanos. Estos vínculos van a marcar su conducta, actitudes, pensamientos, durante toda su vida</a:t>
            </a:r>
            <a:r>
              <a:rPr lang="es-ES" sz="2800" dirty="0" smtClean="0">
                <a:solidFill>
                  <a:srgbClr val="002060"/>
                </a:solidFill>
              </a:rPr>
              <a:t>.</a:t>
            </a:r>
            <a:endParaRPr lang="es-ES" sz="2800" dirty="0">
              <a:solidFill>
                <a:srgbClr val="002060"/>
              </a:solidFill>
            </a:endParaRPr>
          </a:p>
        </p:txBody>
      </p:sp>
      <p:pic>
        <p:nvPicPr>
          <p:cNvPr id="6" name="5 Imagen" descr="C:\Users\Eylen\Pictures\FAMILIAR\Familia Salazar Romero\Rafael\neonato\1er. dia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124"/>
            <a:ext cx="2133600" cy="2246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1" t="5212" r="20364" b="5661"/>
          <a:stretch/>
        </p:blipFill>
        <p:spPr bwMode="auto">
          <a:xfrm>
            <a:off x="9791701" y="4381501"/>
            <a:ext cx="2133600" cy="23158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67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4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DIFERENCIACIÓN</a:t>
            </a:r>
            <a:endParaRPr lang="es-ES" sz="44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 algn="ctr">
              <a:buNone/>
            </a:pPr>
            <a:r>
              <a:rPr lang="es-ES" sz="4000" dirty="0" smtClean="0">
                <a:solidFill>
                  <a:schemeClr val="accent5">
                    <a:lumMod val="75000"/>
                  </a:schemeClr>
                </a:solidFill>
              </a:rPr>
              <a:t>4 tipos </a:t>
            </a:r>
          </a:p>
          <a:p>
            <a:pPr marL="0" indent="0" algn="ctr">
              <a:buNone/>
            </a:pPr>
            <a:r>
              <a:rPr lang="es-ES" sz="4000" dirty="0" smtClean="0">
                <a:solidFill>
                  <a:schemeClr val="accent5">
                    <a:lumMod val="75000"/>
                  </a:schemeClr>
                </a:solidFill>
              </a:rPr>
              <a:t>de vínculos afectivos</a:t>
            </a:r>
            <a:endParaRPr lang="es-E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431760"/>
            <a:ext cx="538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400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4000" dirty="0" smtClean="0"/>
              <a:t>Seguro </a:t>
            </a:r>
            <a:r>
              <a:rPr lang="es-ES" sz="3200" dirty="0" smtClean="0"/>
              <a:t>(Sano)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4000" dirty="0" smtClean="0"/>
              <a:t>Ambivalente </a:t>
            </a:r>
            <a:r>
              <a:rPr lang="es-ES" sz="2400" dirty="0" smtClean="0"/>
              <a:t>(doble vínculo)</a:t>
            </a:r>
            <a:endParaRPr lang="es-ES" sz="400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4000" dirty="0" smtClean="0"/>
              <a:t>Evitativo </a:t>
            </a:r>
            <a:r>
              <a:rPr lang="es-ES" sz="3200" dirty="0" smtClean="0"/>
              <a:t>(tóxico)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4000" dirty="0" smtClean="0"/>
              <a:t>Desorganizado </a:t>
            </a:r>
            <a:r>
              <a:rPr lang="es-ES" sz="2400" dirty="0" smtClean="0"/>
              <a:t>(inestable)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306389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C:\Users\Eylen\AppData\Local\Microsoft\Windows\Temporary Internet Files\Content.Word\Screenshot_20200628-225826.pn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" r="3479"/>
          <a:stretch/>
        </p:blipFill>
        <p:spPr bwMode="auto">
          <a:xfrm>
            <a:off x="1769645" y="904374"/>
            <a:ext cx="8705849" cy="5295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9960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4000" b="1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¿Cuáles son los beneficios de unos vínculos afectivos seguros y sanos?</a:t>
            </a:r>
            <a:endParaRPr lang="es-ES" sz="40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6620" y="1600201"/>
            <a:ext cx="11955379" cy="5073817"/>
          </a:xfrm>
        </p:spPr>
        <p:txBody>
          <a:bodyPr>
            <a:normAutofit lnSpcReduction="10000"/>
          </a:bodyPr>
          <a:lstStyle/>
          <a:p>
            <a:pPr lvl="0"/>
            <a:r>
              <a:rPr lang="es-ES" sz="3000" dirty="0"/>
              <a:t>Fomentan y mejoran la comunicación familiar.</a:t>
            </a:r>
          </a:p>
          <a:p>
            <a:pPr lvl="0"/>
            <a:r>
              <a:rPr lang="es-ES" sz="3000" dirty="0"/>
              <a:t>Favorece la influencia de los padres en los hijos.</a:t>
            </a:r>
          </a:p>
          <a:p>
            <a:pPr lvl="0"/>
            <a:r>
              <a:rPr lang="es-ES" sz="3000" dirty="0"/>
              <a:t>Ayudan al desarrollo afectivo, social y cognitivo del </a:t>
            </a:r>
            <a:r>
              <a:rPr lang="es-ES" sz="3000" dirty="0" smtClean="0"/>
              <a:t>niñ</a:t>
            </a:r>
            <a:r>
              <a:rPr lang="es-ES" dirty="0" smtClean="0"/>
              <a:t>@</a:t>
            </a:r>
            <a:r>
              <a:rPr lang="es-ES" sz="3000" dirty="0" smtClean="0"/>
              <a:t>, </a:t>
            </a:r>
          </a:p>
          <a:p>
            <a:pPr lvl="0"/>
            <a:r>
              <a:rPr lang="es-ES" sz="3000" dirty="0" smtClean="0"/>
              <a:t>contribuyen al </a:t>
            </a:r>
            <a:r>
              <a:rPr lang="es-ES" sz="3000" dirty="0"/>
              <a:t>sano desarrollo integral de la persona</a:t>
            </a:r>
            <a:r>
              <a:rPr lang="es-ES" sz="3000" dirty="0" smtClean="0"/>
              <a:t>.</a:t>
            </a:r>
          </a:p>
          <a:p>
            <a:pPr marL="0" lvl="0" indent="265113">
              <a:buNone/>
            </a:pPr>
            <a:endParaRPr lang="es-ES" sz="3000" dirty="0"/>
          </a:p>
          <a:p>
            <a:pPr marL="2438400" lvl="0" indent="-273050"/>
            <a:r>
              <a:rPr lang="es-ES" sz="3000" dirty="0"/>
              <a:t>Aportan confianza, seguridad y fortaleza a los </a:t>
            </a:r>
            <a:r>
              <a:rPr lang="es-ES" sz="3000" dirty="0" smtClean="0"/>
              <a:t>niñ</a:t>
            </a:r>
            <a:r>
              <a:rPr lang="es-ES" dirty="0" smtClean="0"/>
              <a:t>@</a:t>
            </a:r>
            <a:r>
              <a:rPr lang="es-ES" sz="3000" dirty="0" smtClean="0"/>
              <a:t>s, </a:t>
            </a:r>
            <a:r>
              <a:rPr lang="es-ES" sz="3000" dirty="0"/>
              <a:t>contribuyendo así a una </a:t>
            </a:r>
            <a:r>
              <a:rPr lang="es-ES" sz="3000" b="1" dirty="0" smtClean="0">
                <a:solidFill>
                  <a:srgbClr val="FFFF00"/>
                </a:solidFill>
              </a:rPr>
              <a:t>autoestima sana </a:t>
            </a:r>
          </a:p>
          <a:p>
            <a:pPr marL="2438400" lvl="0" indent="-273050"/>
            <a:r>
              <a:rPr lang="es-ES" sz="3000" dirty="0" smtClean="0"/>
              <a:t>Son </a:t>
            </a:r>
            <a:r>
              <a:rPr lang="es-ES" sz="3000" dirty="0"/>
              <a:t>determinante para la salud mental y la vida emocional futura de la niña/o</a:t>
            </a:r>
          </a:p>
          <a:p>
            <a:pPr marL="2438400" lvl="0" indent="-273050"/>
            <a:r>
              <a:rPr lang="es-ES" sz="3000" dirty="0"/>
              <a:t>Se forman unas bases seguras para futuros vínculos.</a:t>
            </a:r>
          </a:p>
          <a:p>
            <a:endParaRPr lang="es-ES" sz="2800" dirty="0"/>
          </a:p>
        </p:txBody>
      </p:sp>
      <p:pic>
        <p:nvPicPr>
          <p:cNvPr id="4" name="3 Imagen" descr="E:\20200311_14215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63"/>
          <a:stretch/>
        </p:blipFill>
        <p:spPr bwMode="auto">
          <a:xfrm>
            <a:off x="236620" y="4497305"/>
            <a:ext cx="2217821" cy="215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C:\Users\Eylen\Pictures\FAMILIAR\parientes\DSC0602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" t="21839" r="6897" b="9196"/>
          <a:stretch/>
        </p:blipFill>
        <p:spPr bwMode="auto">
          <a:xfrm>
            <a:off x="9240252" y="1430251"/>
            <a:ext cx="2815389" cy="17220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572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ja">
  <a:themeElements>
    <a:clrScheme name="Paja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1036</TotalTime>
  <Words>1515</Words>
  <Application>Microsoft Office PowerPoint</Application>
  <PresentationFormat>Personalizado</PresentationFormat>
  <Paragraphs>132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Paja</vt:lpstr>
      <vt:lpstr>FORTALECIMIENTO DE LOS  VÍNCULOS AFECTIVOS</vt:lpstr>
      <vt:lpstr>Presentación de PowerPoint</vt:lpstr>
      <vt:lpstr>Midiendo el nivel de afectividad</vt:lpstr>
      <vt:lpstr>¿Qué son los vínculos afectivos?</vt:lpstr>
      <vt:lpstr>Presentación de PowerPoint</vt:lpstr>
      <vt:lpstr>Presentación de PowerPoint</vt:lpstr>
      <vt:lpstr>DIFERENCIACIÓN</vt:lpstr>
      <vt:lpstr>Presentación de PowerPoint</vt:lpstr>
      <vt:lpstr>¿Cuáles son los beneficios de unos vínculos afectivos seguros y sanos?</vt:lpstr>
      <vt:lpstr>Presentación de PowerPoint</vt:lpstr>
      <vt:lpstr>Presentación de PowerPoint</vt:lpstr>
      <vt:lpstr>   ¿Cuáles son los efectos negativos de la ausencia de vínculos sanos y seguros.</vt:lpstr>
      <vt:lpstr>Presentación de PowerPoint</vt:lpstr>
      <vt:lpstr>¿Cómo podemos fortalecer los vínculos afectivos en la infancia?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IMPORTANCIA LA AUTOESTIMA</vt:lpstr>
      <vt:lpstr>¿CÓMO PODEMOS FOMENTAR LA AUTOESTIMA DE LOS NIÑOS Y NIÑAS?</vt:lpstr>
      <vt:lpstr>Presentación de PowerPoint</vt:lpstr>
      <vt:lpstr>Video Sugerido</vt:lpstr>
      <vt:lpstr>BIBLIOGRAFÍA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Mayra Alison Angulo Alcocer</dc:creator>
  <cp:lastModifiedBy>Eylen</cp:lastModifiedBy>
  <cp:revision>100</cp:revision>
  <dcterms:created xsi:type="dcterms:W3CDTF">2019-12-17T02:58:05Z</dcterms:created>
  <dcterms:modified xsi:type="dcterms:W3CDTF">2020-07-07T22:01:36Z</dcterms:modified>
</cp:coreProperties>
</file>