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8" r:id="rId3"/>
    <p:sldId id="259" r:id="rId4"/>
    <p:sldId id="308" r:id="rId5"/>
    <p:sldId id="310" r:id="rId6"/>
    <p:sldId id="311" r:id="rId7"/>
    <p:sldId id="312" r:id="rId8"/>
    <p:sldId id="309" r:id="rId9"/>
    <p:sldId id="313" r:id="rId10"/>
    <p:sldId id="314" r:id="rId11"/>
    <p:sldId id="315" r:id="rId12"/>
    <p:sldId id="316" r:id="rId13"/>
    <p:sldId id="317" r:id="rId14"/>
    <p:sldId id="319" r:id="rId15"/>
    <p:sldId id="320" r:id="rId16"/>
    <p:sldId id="318" r:id="rId17"/>
    <p:sldId id="321" r:id="rId18"/>
    <p:sldId id="322" r:id="rId19"/>
    <p:sldId id="324" r:id="rId20"/>
    <p:sldId id="323" r:id="rId21"/>
    <p:sldId id="325" r:id="rId22"/>
    <p:sldId id="326" r:id="rId23"/>
    <p:sldId id="327" r:id="rId24"/>
    <p:sldId id="328" r:id="rId25"/>
    <p:sldId id="329" r:id="rId26"/>
    <p:sldId id="330" r:id="rId27"/>
    <p:sldId id="331" r:id="rId28"/>
    <p:sldId id="332" r:id="rId29"/>
    <p:sldId id="333" r:id="rId30"/>
    <p:sldId id="260" r:id="rId31"/>
    <p:sldId id="261" r:id="rId32"/>
    <p:sldId id="280" r:id="rId3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Verdana" panose="020B0604030504040204" pitchFamily="34" charset="0"/>
        <a:ea typeface="+mn-ea"/>
        <a:cs typeface="+mn-cs"/>
      </a:defRPr>
    </a:lvl5pPr>
    <a:lvl6pPr marL="2286000" algn="l" defTabSz="914400" rtl="0" eaLnBrk="1" latinLnBrk="0" hangingPunct="1">
      <a:defRPr sz="2400" kern="1200">
        <a:solidFill>
          <a:schemeClr val="tx1"/>
        </a:solidFill>
        <a:latin typeface="Verdana" panose="020B0604030504040204" pitchFamily="34" charset="0"/>
        <a:ea typeface="+mn-ea"/>
        <a:cs typeface="+mn-cs"/>
      </a:defRPr>
    </a:lvl6pPr>
    <a:lvl7pPr marL="2743200" algn="l" defTabSz="914400" rtl="0" eaLnBrk="1" latinLnBrk="0" hangingPunct="1">
      <a:defRPr sz="2400" kern="1200">
        <a:solidFill>
          <a:schemeClr val="tx1"/>
        </a:solidFill>
        <a:latin typeface="Verdana" panose="020B0604030504040204" pitchFamily="34" charset="0"/>
        <a:ea typeface="+mn-ea"/>
        <a:cs typeface="+mn-cs"/>
      </a:defRPr>
    </a:lvl7pPr>
    <a:lvl8pPr marL="3200400" algn="l" defTabSz="914400" rtl="0" eaLnBrk="1" latinLnBrk="0" hangingPunct="1">
      <a:defRPr sz="2400" kern="1200">
        <a:solidFill>
          <a:schemeClr val="tx1"/>
        </a:solidFill>
        <a:latin typeface="Verdana" panose="020B0604030504040204" pitchFamily="34" charset="0"/>
        <a:ea typeface="+mn-ea"/>
        <a:cs typeface="+mn-cs"/>
      </a:defRPr>
    </a:lvl8pPr>
    <a:lvl9pPr marL="3657600" algn="l" defTabSz="914400" rtl="0" eaLnBrk="1" latinLnBrk="0" hangingPunct="1">
      <a:defRPr sz="2400"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C0C0C0"/>
    <a:srgbClr val="5F5F5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8" autoAdjust="0"/>
    <p:restoredTop sz="86371" autoAdjust="0"/>
  </p:normalViewPr>
  <p:slideViewPr>
    <p:cSldViewPr>
      <p:cViewPr varScale="1">
        <p:scale>
          <a:sx n="65" d="100"/>
          <a:sy n="65" d="100"/>
        </p:scale>
        <p:origin x="89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61" d="100"/>
          <a:sy n="61" d="100"/>
        </p:scale>
        <p:origin x="-1698" y="-5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75"/>
          <p:cNvGrpSpPr>
            <a:grpSpLocks/>
          </p:cNvGrpSpPr>
          <p:nvPr/>
        </p:nvGrpSpPr>
        <p:grpSpPr bwMode="auto">
          <a:xfrm>
            <a:off x="-3175" y="0"/>
            <a:ext cx="9147175" cy="6867525"/>
            <a:chOff x="-2" y="0"/>
            <a:chExt cx="5762" cy="4326"/>
          </a:xfrm>
        </p:grpSpPr>
        <p:grpSp>
          <p:nvGrpSpPr>
            <p:cNvPr id="5" name="Group 71"/>
            <p:cNvGrpSpPr>
              <a:grpSpLocks/>
            </p:cNvGrpSpPr>
            <p:nvPr userDrawn="1"/>
          </p:nvGrpSpPr>
          <p:grpSpPr bwMode="auto">
            <a:xfrm>
              <a:off x="-2" y="0"/>
              <a:ext cx="5712" cy="4326"/>
              <a:chOff x="-2" y="0"/>
              <a:chExt cx="5712" cy="4326"/>
            </a:xfrm>
          </p:grpSpPr>
          <p:sp>
            <p:nvSpPr>
              <p:cNvPr id="8" name="Rectangle 3"/>
              <p:cNvSpPr>
                <a:spLocks noChangeArrowheads="1"/>
              </p:cNvSpPr>
              <p:nvPr/>
            </p:nvSpPr>
            <p:spPr bwMode="auto">
              <a:xfrm>
                <a:off x="-2"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9" name="Rectangle 4"/>
              <p:cNvSpPr>
                <a:spLocks noChangeArrowheads="1"/>
              </p:cNvSpPr>
              <p:nvPr/>
            </p:nvSpPr>
            <p:spPr bwMode="auto">
              <a:xfrm>
                <a:off x="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 name="Rectangle 5"/>
              <p:cNvSpPr>
                <a:spLocks noChangeArrowheads="1"/>
              </p:cNvSpPr>
              <p:nvPr/>
            </p:nvSpPr>
            <p:spPr bwMode="auto">
              <a:xfrm>
                <a:off x="1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1" name="Rectangle 6"/>
              <p:cNvSpPr>
                <a:spLocks noChangeArrowheads="1"/>
              </p:cNvSpPr>
              <p:nvPr/>
            </p:nvSpPr>
            <p:spPr bwMode="auto">
              <a:xfrm>
                <a:off x="2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2" name="Rectangle 7"/>
              <p:cNvSpPr>
                <a:spLocks noChangeArrowheads="1"/>
              </p:cNvSpPr>
              <p:nvPr/>
            </p:nvSpPr>
            <p:spPr bwMode="auto">
              <a:xfrm>
                <a:off x="3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3" name="Rectangle 8"/>
              <p:cNvSpPr>
                <a:spLocks noChangeArrowheads="1"/>
              </p:cNvSpPr>
              <p:nvPr/>
            </p:nvSpPr>
            <p:spPr bwMode="auto">
              <a:xfrm>
                <a:off x="4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4" name="Rectangle 9"/>
              <p:cNvSpPr>
                <a:spLocks noChangeArrowheads="1"/>
              </p:cNvSpPr>
              <p:nvPr/>
            </p:nvSpPr>
            <p:spPr bwMode="auto">
              <a:xfrm>
                <a:off x="5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5" name="Rectangle 10"/>
              <p:cNvSpPr>
                <a:spLocks noChangeArrowheads="1"/>
              </p:cNvSpPr>
              <p:nvPr/>
            </p:nvSpPr>
            <p:spPr bwMode="auto">
              <a:xfrm>
                <a:off x="6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6" name="Rectangle 11"/>
              <p:cNvSpPr>
                <a:spLocks noChangeArrowheads="1"/>
              </p:cNvSpPr>
              <p:nvPr/>
            </p:nvSpPr>
            <p:spPr bwMode="auto">
              <a:xfrm>
                <a:off x="7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7" name="Rectangle 12"/>
              <p:cNvSpPr>
                <a:spLocks noChangeArrowheads="1"/>
              </p:cNvSpPr>
              <p:nvPr/>
            </p:nvSpPr>
            <p:spPr bwMode="auto">
              <a:xfrm>
                <a:off x="8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8" name="Rectangle 13"/>
              <p:cNvSpPr>
                <a:spLocks noChangeArrowheads="1"/>
              </p:cNvSpPr>
              <p:nvPr/>
            </p:nvSpPr>
            <p:spPr bwMode="auto">
              <a:xfrm>
                <a:off x="9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9" name="Rectangle 14"/>
              <p:cNvSpPr>
                <a:spLocks noChangeArrowheads="1"/>
              </p:cNvSpPr>
              <p:nvPr/>
            </p:nvSpPr>
            <p:spPr bwMode="auto">
              <a:xfrm>
                <a:off x="10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0" name="Rectangle 15"/>
              <p:cNvSpPr>
                <a:spLocks noChangeArrowheads="1"/>
              </p:cNvSpPr>
              <p:nvPr/>
            </p:nvSpPr>
            <p:spPr bwMode="auto">
              <a:xfrm>
                <a:off x="11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1" name="Rectangle 16"/>
              <p:cNvSpPr>
                <a:spLocks noChangeArrowheads="1"/>
              </p:cNvSpPr>
              <p:nvPr/>
            </p:nvSpPr>
            <p:spPr bwMode="auto">
              <a:xfrm>
                <a:off x="12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2" name="Rectangle 17"/>
              <p:cNvSpPr>
                <a:spLocks noChangeArrowheads="1"/>
              </p:cNvSpPr>
              <p:nvPr/>
            </p:nvSpPr>
            <p:spPr bwMode="auto">
              <a:xfrm>
                <a:off x="13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3" name="Rectangle 18"/>
              <p:cNvSpPr>
                <a:spLocks noChangeArrowheads="1"/>
              </p:cNvSpPr>
              <p:nvPr/>
            </p:nvSpPr>
            <p:spPr bwMode="auto">
              <a:xfrm>
                <a:off x="14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4" name="Rectangle 19"/>
              <p:cNvSpPr>
                <a:spLocks noChangeArrowheads="1"/>
              </p:cNvSpPr>
              <p:nvPr/>
            </p:nvSpPr>
            <p:spPr bwMode="auto">
              <a:xfrm>
                <a:off x="15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5" name="Rectangle 20"/>
              <p:cNvSpPr>
                <a:spLocks noChangeArrowheads="1"/>
              </p:cNvSpPr>
              <p:nvPr/>
            </p:nvSpPr>
            <p:spPr bwMode="auto">
              <a:xfrm>
                <a:off x="16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6" name="Rectangle 21"/>
              <p:cNvSpPr>
                <a:spLocks noChangeArrowheads="1"/>
              </p:cNvSpPr>
              <p:nvPr/>
            </p:nvSpPr>
            <p:spPr bwMode="auto">
              <a:xfrm>
                <a:off x="17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7" name="Rectangle 22"/>
              <p:cNvSpPr>
                <a:spLocks noChangeArrowheads="1"/>
              </p:cNvSpPr>
              <p:nvPr/>
            </p:nvSpPr>
            <p:spPr bwMode="auto">
              <a:xfrm>
                <a:off x="18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8" name="Rectangle 23"/>
              <p:cNvSpPr>
                <a:spLocks noChangeArrowheads="1"/>
              </p:cNvSpPr>
              <p:nvPr/>
            </p:nvSpPr>
            <p:spPr bwMode="auto">
              <a:xfrm>
                <a:off x="19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29" name="Rectangle 24"/>
              <p:cNvSpPr>
                <a:spLocks noChangeArrowheads="1"/>
              </p:cNvSpPr>
              <p:nvPr/>
            </p:nvSpPr>
            <p:spPr bwMode="auto">
              <a:xfrm>
                <a:off x="20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0" name="Rectangle 25"/>
              <p:cNvSpPr>
                <a:spLocks noChangeArrowheads="1"/>
              </p:cNvSpPr>
              <p:nvPr/>
            </p:nvSpPr>
            <p:spPr bwMode="auto">
              <a:xfrm>
                <a:off x="21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1" name="Rectangle 26"/>
              <p:cNvSpPr>
                <a:spLocks noChangeArrowheads="1"/>
              </p:cNvSpPr>
              <p:nvPr/>
            </p:nvSpPr>
            <p:spPr bwMode="auto">
              <a:xfrm>
                <a:off x="22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2" name="Rectangle 27"/>
              <p:cNvSpPr>
                <a:spLocks noChangeArrowheads="1"/>
              </p:cNvSpPr>
              <p:nvPr/>
            </p:nvSpPr>
            <p:spPr bwMode="auto">
              <a:xfrm>
                <a:off x="23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3" name="Rectangle 28"/>
              <p:cNvSpPr>
                <a:spLocks noChangeArrowheads="1"/>
              </p:cNvSpPr>
              <p:nvPr/>
            </p:nvSpPr>
            <p:spPr bwMode="auto">
              <a:xfrm>
                <a:off x="23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4" name="Rectangle 29"/>
              <p:cNvSpPr>
                <a:spLocks noChangeArrowheads="1"/>
              </p:cNvSpPr>
              <p:nvPr/>
            </p:nvSpPr>
            <p:spPr bwMode="auto">
              <a:xfrm>
                <a:off x="24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5" name="Rectangle 30"/>
              <p:cNvSpPr>
                <a:spLocks noChangeArrowheads="1"/>
              </p:cNvSpPr>
              <p:nvPr/>
            </p:nvSpPr>
            <p:spPr bwMode="auto">
              <a:xfrm>
                <a:off x="25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6" name="Rectangle 31"/>
              <p:cNvSpPr>
                <a:spLocks noChangeArrowheads="1"/>
              </p:cNvSpPr>
              <p:nvPr/>
            </p:nvSpPr>
            <p:spPr bwMode="auto">
              <a:xfrm>
                <a:off x="26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7" name="Rectangle 32"/>
              <p:cNvSpPr>
                <a:spLocks noChangeArrowheads="1"/>
              </p:cNvSpPr>
              <p:nvPr/>
            </p:nvSpPr>
            <p:spPr bwMode="auto">
              <a:xfrm>
                <a:off x="27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8" name="Rectangle 33"/>
              <p:cNvSpPr>
                <a:spLocks noChangeArrowheads="1"/>
              </p:cNvSpPr>
              <p:nvPr/>
            </p:nvSpPr>
            <p:spPr bwMode="auto">
              <a:xfrm>
                <a:off x="28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39" name="Rectangle 34"/>
              <p:cNvSpPr>
                <a:spLocks noChangeArrowheads="1"/>
              </p:cNvSpPr>
              <p:nvPr/>
            </p:nvSpPr>
            <p:spPr bwMode="auto">
              <a:xfrm>
                <a:off x="29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0" name="Rectangle 35"/>
              <p:cNvSpPr>
                <a:spLocks noChangeArrowheads="1"/>
              </p:cNvSpPr>
              <p:nvPr/>
            </p:nvSpPr>
            <p:spPr bwMode="auto">
              <a:xfrm>
                <a:off x="30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1" name="Rectangle 36"/>
              <p:cNvSpPr>
                <a:spLocks noChangeArrowheads="1"/>
              </p:cNvSpPr>
              <p:nvPr/>
            </p:nvSpPr>
            <p:spPr bwMode="auto">
              <a:xfrm>
                <a:off x="31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2" name="Rectangle 37"/>
              <p:cNvSpPr>
                <a:spLocks noChangeArrowheads="1"/>
              </p:cNvSpPr>
              <p:nvPr/>
            </p:nvSpPr>
            <p:spPr bwMode="auto">
              <a:xfrm>
                <a:off x="32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3" name="Rectangle 38"/>
              <p:cNvSpPr>
                <a:spLocks noChangeArrowheads="1"/>
              </p:cNvSpPr>
              <p:nvPr/>
            </p:nvSpPr>
            <p:spPr bwMode="auto">
              <a:xfrm>
                <a:off x="335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4" name="Rectangle 39"/>
              <p:cNvSpPr>
                <a:spLocks noChangeArrowheads="1"/>
              </p:cNvSpPr>
              <p:nvPr/>
            </p:nvSpPr>
            <p:spPr bwMode="auto">
              <a:xfrm>
                <a:off x="345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5" name="Rectangle 40"/>
              <p:cNvSpPr>
                <a:spLocks noChangeArrowheads="1"/>
              </p:cNvSpPr>
              <p:nvPr/>
            </p:nvSpPr>
            <p:spPr bwMode="auto">
              <a:xfrm>
                <a:off x="355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6" name="Rectangle 41"/>
              <p:cNvSpPr>
                <a:spLocks noChangeArrowheads="1"/>
              </p:cNvSpPr>
              <p:nvPr/>
            </p:nvSpPr>
            <p:spPr bwMode="auto">
              <a:xfrm>
                <a:off x="364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7" name="Rectangle 42"/>
              <p:cNvSpPr>
                <a:spLocks noChangeArrowheads="1"/>
              </p:cNvSpPr>
              <p:nvPr/>
            </p:nvSpPr>
            <p:spPr bwMode="auto">
              <a:xfrm>
                <a:off x="374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8" name="Rectangle 43"/>
              <p:cNvSpPr>
                <a:spLocks noChangeArrowheads="1"/>
              </p:cNvSpPr>
              <p:nvPr/>
            </p:nvSpPr>
            <p:spPr bwMode="auto">
              <a:xfrm>
                <a:off x="383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49" name="Rectangle 44"/>
              <p:cNvSpPr>
                <a:spLocks noChangeArrowheads="1"/>
              </p:cNvSpPr>
              <p:nvPr/>
            </p:nvSpPr>
            <p:spPr bwMode="auto">
              <a:xfrm>
                <a:off x="393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0" name="Rectangle 45"/>
              <p:cNvSpPr>
                <a:spLocks noChangeArrowheads="1"/>
              </p:cNvSpPr>
              <p:nvPr/>
            </p:nvSpPr>
            <p:spPr bwMode="auto">
              <a:xfrm>
                <a:off x="403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1" name="Rectangle 46"/>
              <p:cNvSpPr>
                <a:spLocks noChangeArrowheads="1"/>
              </p:cNvSpPr>
              <p:nvPr/>
            </p:nvSpPr>
            <p:spPr bwMode="auto">
              <a:xfrm>
                <a:off x="412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2" name="Rectangle 47"/>
              <p:cNvSpPr>
                <a:spLocks noChangeArrowheads="1"/>
              </p:cNvSpPr>
              <p:nvPr/>
            </p:nvSpPr>
            <p:spPr bwMode="auto">
              <a:xfrm>
                <a:off x="422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3" name="Rectangle 48"/>
              <p:cNvSpPr>
                <a:spLocks noChangeArrowheads="1"/>
              </p:cNvSpPr>
              <p:nvPr/>
            </p:nvSpPr>
            <p:spPr bwMode="auto">
              <a:xfrm>
                <a:off x="431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4" name="Rectangle 49"/>
              <p:cNvSpPr>
                <a:spLocks noChangeArrowheads="1"/>
              </p:cNvSpPr>
              <p:nvPr/>
            </p:nvSpPr>
            <p:spPr bwMode="auto">
              <a:xfrm>
                <a:off x="441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5" name="Rectangle 50"/>
              <p:cNvSpPr>
                <a:spLocks noChangeArrowheads="1"/>
              </p:cNvSpPr>
              <p:nvPr/>
            </p:nvSpPr>
            <p:spPr bwMode="auto">
              <a:xfrm>
                <a:off x="451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6" name="Rectangle 51"/>
              <p:cNvSpPr>
                <a:spLocks noChangeArrowheads="1"/>
              </p:cNvSpPr>
              <p:nvPr/>
            </p:nvSpPr>
            <p:spPr bwMode="auto">
              <a:xfrm>
                <a:off x="460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7" name="Rectangle 52"/>
              <p:cNvSpPr>
                <a:spLocks noChangeArrowheads="1"/>
              </p:cNvSpPr>
              <p:nvPr/>
            </p:nvSpPr>
            <p:spPr bwMode="auto">
              <a:xfrm>
                <a:off x="470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8" name="Rectangle 53"/>
              <p:cNvSpPr>
                <a:spLocks noChangeArrowheads="1"/>
              </p:cNvSpPr>
              <p:nvPr/>
            </p:nvSpPr>
            <p:spPr bwMode="auto">
              <a:xfrm>
                <a:off x="479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59" name="Rectangle 54"/>
              <p:cNvSpPr>
                <a:spLocks noChangeArrowheads="1"/>
              </p:cNvSpPr>
              <p:nvPr/>
            </p:nvSpPr>
            <p:spPr bwMode="auto">
              <a:xfrm>
                <a:off x="489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0" name="Rectangle 55"/>
              <p:cNvSpPr>
                <a:spLocks noChangeArrowheads="1"/>
              </p:cNvSpPr>
              <p:nvPr/>
            </p:nvSpPr>
            <p:spPr bwMode="auto">
              <a:xfrm>
                <a:off x="499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1" name="Rectangle 56"/>
              <p:cNvSpPr>
                <a:spLocks noChangeArrowheads="1"/>
              </p:cNvSpPr>
              <p:nvPr/>
            </p:nvSpPr>
            <p:spPr bwMode="auto">
              <a:xfrm>
                <a:off x="508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2" name="Rectangle 57"/>
              <p:cNvSpPr>
                <a:spLocks noChangeArrowheads="1"/>
              </p:cNvSpPr>
              <p:nvPr/>
            </p:nvSpPr>
            <p:spPr bwMode="auto">
              <a:xfrm>
                <a:off x="518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3" name="Rectangle 58"/>
              <p:cNvSpPr>
                <a:spLocks noChangeArrowheads="1"/>
              </p:cNvSpPr>
              <p:nvPr/>
            </p:nvSpPr>
            <p:spPr bwMode="auto">
              <a:xfrm>
                <a:off x="527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4" name="Rectangle 59"/>
              <p:cNvSpPr>
                <a:spLocks noChangeArrowheads="1"/>
              </p:cNvSpPr>
              <p:nvPr/>
            </p:nvSpPr>
            <p:spPr bwMode="auto">
              <a:xfrm>
                <a:off x="537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5" name="Rectangle 60"/>
              <p:cNvSpPr>
                <a:spLocks noChangeArrowheads="1"/>
              </p:cNvSpPr>
              <p:nvPr/>
            </p:nvSpPr>
            <p:spPr bwMode="auto">
              <a:xfrm>
                <a:off x="547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6" name="Rectangle 61"/>
              <p:cNvSpPr>
                <a:spLocks noChangeArrowheads="1"/>
              </p:cNvSpPr>
              <p:nvPr/>
            </p:nvSpPr>
            <p:spPr bwMode="auto">
              <a:xfrm>
                <a:off x="556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67" name="Rectangle 62"/>
              <p:cNvSpPr>
                <a:spLocks noChangeArrowheads="1"/>
              </p:cNvSpPr>
              <p:nvPr/>
            </p:nvSpPr>
            <p:spPr bwMode="auto">
              <a:xfrm>
                <a:off x="566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grpSp>
        <p:sp>
          <p:nvSpPr>
            <p:cNvPr id="6" name="Rectangle 63"/>
            <p:cNvSpPr>
              <a:spLocks noChangeArrowheads="1"/>
            </p:cNvSpPr>
            <p:nvPr userDrawn="1"/>
          </p:nvSpPr>
          <p:spPr bwMode="auto">
            <a:xfrm>
              <a:off x="429"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7" name="Rectangle 64"/>
            <p:cNvSpPr>
              <a:spLocks noChangeArrowheads="1"/>
            </p:cNvSpPr>
            <p:nvPr userDrawn="1"/>
          </p:nvSpPr>
          <p:spPr bwMode="auto">
            <a:xfrm>
              <a:off x="0" y="0"/>
              <a:ext cx="5760" cy="321"/>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grpSp>
      <p:sp>
        <p:nvSpPr>
          <p:cNvPr id="68" name="Rectangle 65"/>
          <p:cNvSpPr>
            <a:spLocks noChangeArrowheads="1"/>
          </p:cNvSpPr>
          <p:nvPr/>
        </p:nvSpPr>
        <p:spPr bwMode="auto">
          <a:xfrm>
            <a:off x="3505200" y="2590800"/>
            <a:ext cx="4892675" cy="76200"/>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algn="ctr" eaLnBrk="1" hangingPunct="1">
              <a:defRPr/>
            </a:pPr>
            <a:endParaRPr kumimoji="1" lang="es-ES" smtClean="0"/>
          </a:p>
        </p:txBody>
      </p:sp>
      <p:sp>
        <p:nvSpPr>
          <p:cNvPr id="54338" name="Rectangle 66"/>
          <p:cNvSpPr>
            <a:spLocks noGrp="1" noChangeArrowheads="1"/>
          </p:cNvSpPr>
          <p:nvPr>
            <p:ph type="ctrTitle" sz="quarter"/>
          </p:nvPr>
        </p:nvSpPr>
        <p:spPr>
          <a:xfrm>
            <a:off x="779463" y="1096963"/>
            <a:ext cx="7678737" cy="1431925"/>
          </a:xfrm>
        </p:spPr>
        <p:txBody>
          <a:bodyPr/>
          <a:lstStyle>
            <a:lvl1pPr algn="r">
              <a:defRPr/>
            </a:lvl1pPr>
          </a:lstStyle>
          <a:p>
            <a:pPr lvl="0"/>
            <a:r>
              <a:rPr lang="es-ES" noProof="0" smtClean="0"/>
              <a:t>Haga clic para modificar el estilo de título del patrón</a:t>
            </a:r>
          </a:p>
        </p:txBody>
      </p:sp>
      <p:sp>
        <p:nvSpPr>
          <p:cNvPr id="54339" name="Rectangle 67"/>
          <p:cNvSpPr>
            <a:spLocks noGrp="1" noChangeArrowheads="1"/>
          </p:cNvSpPr>
          <p:nvPr>
            <p:ph type="subTitle" sz="quarter" idx="1"/>
          </p:nvPr>
        </p:nvSpPr>
        <p:spPr>
          <a:xfrm>
            <a:off x="4021138" y="2860675"/>
            <a:ext cx="4437062" cy="3114675"/>
          </a:xfrm>
        </p:spPr>
        <p:txBody>
          <a:bodyPr/>
          <a:lstStyle>
            <a:lvl1pPr marL="0" indent="0">
              <a:buFont typeface="Wingdings" panose="05000000000000000000" pitchFamily="2" charset="2"/>
              <a:buNone/>
              <a:defRPr/>
            </a:lvl1pPr>
          </a:lstStyle>
          <a:p>
            <a:pPr lvl="0"/>
            <a:r>
              <a:rPr lang="es-ES" noProof="0" smtClean="0"/>
              <a:t>Haga clic para modificar el estilo de subtítulo del patrón</a:t>
            </a:r>
          </a:p>
        </p:txBody>
      </p:sp>
      <p:sp>
        <p:nvSpPr>
          <p:cNvPr id="69" name="Rectangle 68"/>
          <p:cNvSpPr>
            <a:spLocks noGrp="1" noChangeArrowheads="1"/>
          </p:cNvSpPr>
          <p:nvPr>
            <p:ph type="dt" sz="quarter" idx="10"/>
          </p:nvPr>
        </p:nvSpPr>
        <p:spPr>
          <a:xfrm>
            <a:off x="685800" y="6248400"/>
            <a:ext cx="1905000" cy="457200"/>
          </a:xfrm>
        </p:spPr>
        <p:txBody>
          <a:bodyPr/>
          <a:lstStyle>
            <a:lvl1pPr>
              <a:defRPr/>
            </a:lvl1pPr>
          </a:lstStyle>
          <a:p>
            <a:pPr>
              <a:defRPr/>
            </a:pPr>
            <a:endParaRPr lang="es-ES"/>
          </a:p>
        </p:txBody>
      </p:sp>
      <p:sp>
        <p:nvSpPr>
          <p:cNvPr id="70"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es-ES"/>
          </a:p>
        </p:txBody>
      </p:sp>
      <p:sp>
        <p:nvSpPr>
          <p:cNvPr id="71" name="Rectangle 70"/>
          <p:cNvSpPr>
            <a:spLocks noGrp="1" noChangeArrowheads="1"/>
          </p:cNvSpPr>
          <p:nvPr>
            <p:ph type="sldNum" sz="quarter" idx="12"/>
          </p:nvPr>
        </p:nvSpPr>
        <p:spPr>
          <a:xfrm>
            <a:off x="6553200" y="6248400"/>
            <a:ext cx="1905000" cy="457200"/>
          </a:xfrm>
        </p:spPr>
        <p:txBody>
          <a:bodyPr/>
          <a:lstStyle>
            <a:lvl1pPr>
              <a:defRPr/>
            </a:lvl1pPr>
          </a:lstStyle>
          <a:p>
            <a:fld id="{AACAAFD5-1845-455C-8EF1-C2A28EC94A64}" type="slidenum">
              <a:rPr lang="es-ES"/>
              <a:pPr/>
              <a:t>‹Nº›</a:t>
            </a:fld>
            <a:endParaRPr lang="es-ES"/>
          </a:p>
        </p:txBody>
      </p:sp>
    </p:spTree>
    <p:extLst>
      <p:ext uri="{BB962C8B-B14F-4D97-AF65-F5344CB8AC3E}">
        <p14:creationId xmlns:p14="http://schemas.microsoft.com/office/powerpoint/2010/main" val="2591530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Rectangle 67"/>
          <p:cNvSpPr>
            <a:spLocks noGrp="1" noChangeArrowheads="1"/>
          </p:cNvSpPr>
          <p:nvPr>
            <p:ph type="dt" sz="half" idx="10"/>
          </p:nvPr>
        </p:nvSpPr>
        <p:spPr>
          <a:ln/>
        </p:spPr>
        <p:txBody>
          <a:bodyPr/>
          <a:lstStyle>
            <a:lvl1pPr>
              <a:defRPr/>
            </a:lvl1pPr>
          </a:lstStyle>
          <a:p>
            <a:pPr>
              <a:defRPr/>
            </a:pPr>
            <a:endParaRPr lang="es-ES"/>
          </a:p>
        </p:txBody>
      </p:sp>
      <p:sp>
        <p:nvSpPr>
          <p:cNvPr id="5" name="Rectangle 68"/>
          <p:cNvSpPr>
            <a:spLocks noGrp="1" noChangeArrowheads="1"/>
          </p:cNvSpPr>
          <p:nvPr>
            <p:ph type="ftr" sz="quarter" idx="11"/>
          </p:nvPr>
        </p:nvSpPr>
        <p:spPr>
          <a:ln/>
        </p:spPr>
        <p:txBody>
          <a:bodyPr/>
          <a:lstStyle>
            <a:lvl1pPr>
              <a:defRPr/>
            </a:lvl1pPr>
          </a:lstStyle>
          <a:p>
            <a:pPr>
              <a:defRPr/>
            </a:pPr>
            <a:endParaRPr lang="es-ES"/>
          </a:p>
        </p:txBody>
      </p:sp>
      <p:sp>
        <p:nvSpPr>
          <p:cNvPr id="6" name="Rectangle 69"/>
          <p:cNvSpPr>
            <a:spLocks noGrp="1" noChangeArrowheads="1"/>
          </p:cNvSpPr>
          <p:nvPr>
            <p:ph type="sldNum" sz="quarter" idx="12"/>
          </p:nvPr>
        </p:nvSpPr>
        <p:spPr>
          <a:ln/>
        </p:spPr>
        <p:txBody>
          <a:bodyPr/>
          <a:lstStyle>
            <a:lvl1pPr>
              <a:defRPr/>
            </a:lvl1pPr>
          </a:lstStyle>
          <a:p>
            <a:fld id="{D5291AC0-3E73-4549-83E0-F91BAE208477}" type="slidenum">
              <a:rPr lang="es-ES"/>
              <a:pPr/>
              <a:t>‹Nº›</a:t>
            </a:fld>
            <a:endParaRPr lang="es-ES"/>
          </a:p>
        </p:txBody>
      </p:sp>
    </p:spTree>
    <p:extLst>
      <p:ext uri="{BB962C8B-B14F-4D97-AF65-F5344CB8AC3E}">
        <p14:creationId xmlns:p14="http://schemas.microsoft.com/office/powerpoint/2010/main" val="177408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994525" y="192088"/>
            <a:ext cx="2039938" cy="5903912"/>
          </a:xfrm>
        </p:spPr>
        <p:txBody>
          <a:bodyPr vert="eaVert"/>
          <a:lstStyle/>
          <a:p>
            <a:r>
              <a:rPr lang="es-ES" smtClean="0"/>
              <a:t>Haga clic para modificar el estilo de título del patrón</a:t>
            </a:r>
            <a:endParaRPr lang="es-BO"/>
          </a:p>
        </p:txBody>
      </p:sp>
      <p:sp>
        <p:nvSpPr>
          <p:cNvPr id="3" name="Marcador de texto vertical 2"/>
          <p:cNvSpPr>
            <a:spLocks noGrp="1"/>
          </p:cNvSpPr>
          <p:nvPr>
            <p:ph type="body" orient="vert" idx="1"/>
          </p:nvPr>
        </p:nvSpPr>
        <p:spPr>
          <a:xfrm>
            <a:off x="871538" y="192088"/>
            <a:ext cx="5970587" cy="590391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Rectangle 67"/>
          <p:cNvSpPr>
            <a:spLocks noGrp="1" noChangeArrowheads="1"/>
          </p:cNvSpPr>
          <p:nvPr>
            <p:ph type="dt" sz="half" idx="10"/>
          </p:nvPr>
        </p:nvSpPr>
        <p:spPr>
          <a:ln/>
        </p:spPr>
        <p:txBody>
          <a:bodyPr/>
          <a:lstStyle>
            <a:lvl1pPr>
              <a:defRPr/>
            </a:lvl1pPr>
          </a:lstStyle>
          <a:p>
            <a:pPr>
              <a:defRPr/>
            </a:pPr>
            <a:endParaRPr lang="es-ES"/>
          </a:p>
        </p:txBody>
      </p:sp>
      <p:sp>
        <p:nvSpPr>
          <p:cNvPr id="5" name="Rectangle 68"/>
          <p:cNvSpPr>
            <a:spLocks noGrp="1" noChangeArrowheads="1"/>
          </p:cNvSpPr>
          <p:nvPr>
            <p:ph type="ftr" sz="quarter" idx="11"/>
          </p:nvPr>
        </p:nvSpPr>
        <p:spPr>
          <a:ln/>
        </p:spPr>
        <p:txBody>
          <a:bodyPr/>
          <a:lstStyle>
            <a:lvl1pPr>
              <a:defRPr/>
            </a:lvl1pPr>
          </a:lstStyle>
          <a:p>
            <a:pPr>
              <a:defRPr/>
            </a:pPr>
            <a:endParaRPr lang="es-ES"/>
          </a:p>
        </p:txBody>
      </p:sp>
      <p:sp>
        <p:nvSpPr>
          <p:cNvPr id="6" name="Rectangle 69"/>
          <p:cNvSpPr>
            <a:spLocks noGrp="1" noChangeArrowheads="1"/>
          </p:cNvSpPr>
          <p:nvPr>
            <p:ph type="sldNum" sz="quarter" idx="12"/>
          </p:nvPr>
        </p:nvSpPr>
        <p:spPr>
          <a:ln/>
        </p:spPr>
        <p:txBody>
          <a:bodyPr/>
          <a:lstStyle>
            <a:lvl1pPr>
              <a:defRPr/>
            </a:lvl1pPr>
          </a:lstStyle>
          <a:p>
            <a:fld id="{A342B354-F878-4B43-AE8D-7DA481DE8436}" type="slidenum">
              <a:rPr lang="es-ES"/>
              <a:pPr/>
              <a:t>‹Nº›</a:t>
            </a:fld>
            <a:endParaRPr lang="es-ES"/>
          </a:p>
        </p:txBody>
      </p:sp>
    </p:spTree>
    <p:extLst>
      <p:ext uri="{BB962C8B-B14F-4D97-AF65-F5344CB8AC3E}">
        <p14:creationId xmlns:p14="http://schemas.microsoft.com/office/powerpoint/2010/main" val="2736697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ítulo, imágenes prediseñadas y texto">
    <p:spTree>
      <p:nvGrpSpPr>
        <p:cNvPr id="1" name=""/>
        <p:cNvGrpSpPr/>
        <p:nvPr/>
      </p:nvGrpSpPr>
      <p:grpSpPr>
        <a:xfrm>
          <a:off x="0" y="0"/>
          <a:ext cx="0" cy="0"/>
          <a:chOff x="0" y="0"/>
          <a:chExt cx="0" cy="0"/>
        </a:xfrm>
      </p:grpSpPr>
      <p:sp>
        <p:nvSpPr>
          <p:cNvPr id="2" name="Título 1"/>
          <p:cNvSpPr>
            <a:spLocks noGrp="1"/>
          </p:cNvSpPr>
          <p:nvPr>
            <p:ph type="title"/>
          </p:nvPr>
        </p:nvSpPr>
        <p:spPr>
          <a:xfrm>
            <a:off x="871538" y="192088"/>
            <a:ext cx="8162925" cy="1431925"/>
          </a:xfrm>
        </p:spPr>
        <p:txBody>
          <a:bodyPr/>
          <a:lstStyle/>
          <a:p>
            <a:r>
              <a:rPr lang="es-ES" smtClean="0"/>
              <a:t>Haga clic para modificar el estilo de título del patrón</a:t>
            </a:r>
            <a:endParaRPr lang="es-BO"/>
          </a:p>
        </p:txBody>
      </p:sp>
      <p:sp>
        <p:nvSpPr>
          <p:cNvPr id="3" name="Marcador de imágenes en línea 2"/>
          <p:cNvSpPr>
            <a:spLocks noGrp="1"/>
          </p:cNvSpPr>
          <p:nvPr>
            <p:ph type="clipArt" sz="half" idx="1"/>
          </p:nvPr>
        </p:nvSpPr>
        <p:spPr>
          <a:xfrm>
            <a:off x="912813" y="1905000"/>
            <a:ext cx="3978275" cy="4191000"/>
          </a:xfrm>
        </p:spPr>
        <p:txBody>
          <a:bodyPr/>
          <a:lstStyle/>
          <a:p>
            <a:pPr lvl="0"/>
            <a:endParaRPr lang="es-BO" noProof="0" smtClean="0"/>
          </a:p>
        </p:txBody>
      </p:sp>
      <p:sp>
        <p:nvSpPr>
          <p:cNvPr id="4" name="Marcador de texto 3"/>
          <p:cNvSpPr>
            <a:spLocks noGrp="1"/>
          </p:cNvSpPr>
          <p:nvPr>
            <p:ph type="body" sz="half" idx="2"/>
          </p:nvPr>
        </p:nvSpPr>
        <p:spPr>
          <a:xfrm>
            <a:off x="5043488" y="1905000"/>
            <a:ext cx="3979862" cy="4191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Rectangle 67"/>
          <p:cNvSpPr>
            <a:spLocks noGrp="1" noChangeArrowheads="1"/>
          </p:cNvSpPr>
          <p:nvPr>
            <p:ph type="dt" sz="half" idx="10"/>
          </p:nvPr>
        </p:nvSpPr>
        <p:spPr>
          <a:ln/>
        </p:spPr>
        <p:txBody>
          <a:bodyPr/>
          <a:lstStyle>
            <a:lvl1pPr>
              <a:defRPr/>
            </a:lvl1pPr>
          </a:lstStyle>
          <a:p>
            <a:pPr>
              <a:defRPr/>
            </a:pPr>
            <a:endParaRPr lang="es-ES"/>
          </a:p>
        </p:txBody>
      </p:sp>
      <p:sp>
        <p:nvSpPr>
          <p:cNvPr id="6" name="Rectangle 68"/>
          <p:cNvSpPr>
            <a:spLocks noGrp="1" noChangeArrowheads="1"/>
          </p:cNvSpPr>
          <p:nvPr>
            <p:ph type="ftr" sz="quarter" idx="11"/>
          </p:nvPr>
        </p:nvSpPr>
        <p:spPr>
          <a:ln/>
        </p:spPr>
        <p:txBody>
          <a:bodyPr/>
          <a:lstStyle>
            <a:lvl1pPr>
              <a:defRPr/>
            </a:lvl1pPr>
          </a:lstStyle>
          <a:p>
            <a:pPr>
              <a:defRPr/>
            </a:pPr>
            <a:endParaRPr lang="es-ES"/>
          </a:p>
        </p:txBody>
      </p:sp>
      <p:sp>
        <p:nvSpPr>
          <p:cNvPr id="7" name="Rectangle 69"/>
          <p:cNvSpPr>
            <a:spLocks noGrp="1" noChangeArrowheads="1"/>
          </p:cNvSpPr>
          <p:nvPr>
            <p:ph type="sldNum" sz="quarter" idx="12"/>
          </p:nvPr>
        </p:nvSpPr>
        <p:spPr>
          <a:ln/>
        </p:spPr>
        <p:txBody>
          <a:bodyPr/>
          <a:lstStyle>
            <a:lvl1pPr>
              <a:defRPr/>
            </a:lvl1pPr>
          </a:lstStyle>
          <a:p>
            <a:fld id="{3CB516D4-B76F-4FE4-BBDD-3ABD7490B348}" type="slidenum">
              <a:rPr lang="es-ES"/>
              <a:pPr/>
              <a:t>‹Nº›</a:t>
            </a:fld>
            <a:endParaRPr lang="es-ES"/>
          </a:p>
        </p:txBody>
      </p:sp>
    </p:spTree>
    <p:extLst>
      <p:ext uri="{BB962C8B-B14F-4D97-AF65-F5344CB8AC3E}">
        <p14:creationId xmlns:p14="http://schemas.microsoft.com/office/powerpoint/2010/main" val="2171206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hart" preserve="1">
  <p:cSld name="Título, texto y gráfico">
    <p:spTree>
      <p:nvGrpSpPr>
        <p:cNvPr id="1" name=""/>
        <p:cNvGrpSpPr/>
        <p:nvPr/>
      </p:nvGrpSpPr>
      <p:grpSpPr>
        <a:xfrm>
          <a:off x="0" y="0"/>
          <a:ext cx="0" cy="0"/>
          <a:chOff x="0" y="0"/>
          <a:chExt cx="0" cy="0"/>
        </a:xfrm>
      </p:grpSpPr>
      <p:sp>
        <p:nvSpPr>
          <p:cNvPr id="2" name="Título 1"/>
          <p:cNvSpPr>
            <a:spLocks noGrp="1"/>
          </p:cNvSpPr>
          <p:nvPr>
            <p:ph type="title"/>
          </p:nvPr>
        </p:nvSpPr>
        <p:spPr>
          <a:xfrm>
            <a:off x="871538" y="192088"/>
            <a:ext cx="8162925" cy="1431925"/>
          </a:xfrm>
        </p:spPr>
        <p:txBody>
          <a:bodyPr/>
          <a:lstStyle/>
          <a:p>
            <a:r>
              <a:rPr lang="es-ES" smtClean="0"/>
              <a:t>Haga clic para modificar el estilo de título del patrón</a:t>
            </a:r>
            <a:endParaRPr lang="es-BO"/>
          </a:p>
        </p:txBody>
      </p:sp>
      <p:sp>
        <p:nvSpPr>
          <p:cNvPr id="3" name="Marcador de texto 2"/>
          <p:cNvSpPr>
            <a:spLocks noGrp="1"/>
          </p:cNvSpPr>
          <p:nvPr>
            <p:ph type="body" sz="half" idx="1"/>
          </p:nvPr>
        </p:nvSpPr>
        <p:spPr>
          <a:xfrm>
            <a:off x="912813" y="1905000"/>
            <a:ext cx="3978275" cy="4191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gráfico 3"/>
          <p:cNvSpPr>
            <a:spLocks noGrp="1"/>
          </p:cNvSpPr>
          <p:nvPr>
            <p:ph type="chart" sz="half" idx="2"/>
          </p:nvPr>
        </p:nvSpPr>
        <p:spPr>
          <a:xfrm>
            <a:off x="5043488" y="1905000"/>
            <a:ext cx="3979862" cy="4191000"/>
          </a:xfrm>
        </p:spPr>
        <p:txBody>
          <a:bodyPr/>
          <a:lstStyle/>
          <a:p>
            <a:pPr lvl="0"/>
            <a:endParaRPr lang="es-BO" noProof="0" smtClean="0"/>
          </a:p>
        </p:txBody>
      </p:sp>
      <p:sp>
        <p:nvSpPr>
          <p:cNvPr id="5" name="Rectangle 67"/>
          <p:cNvSpPr>
            <a:spLocks noGrp="1" noChangeArrowheads="1"/>
          </p:cNvSpPr>
          <p:nvPr>
            <p:ph type="dt" sz="half" idx="10"/>
          </p:nvPr>
        </p:nvSpPr>
        <p:spPr>
          <a:ln/>
        </p:spPr>
        <p:txBody>
          <a:bodyPr/>
          <a:lstStyle>
            <a:lvl1pPr>
              <a:defRPr/>
            </a:lvl1pPr>
          </a:lstStyle>
          <a:p>
            <a:pPr>
              <a:defRPr/>
            </a:pPr>
            <a:endParaRPr lang="es-ES"/>
          </a:p>
        </p:txBody>
      </p:sp>
      <p:sp>
        <p:nvSpPr>
          <p:cNvPr id="6" name="Rectangle 68"/>
          <p:cNvSpPr>
            <a:spLocks noGrp="1" noChangeArrowheads="1"/>
          </p:cNvSpPr>
          <p:nvPr>
            <p:ph type="ftr" sz="quarter" idx="11"/>
          </p:nvPr>
        </p:nvSpPr>
        <p:spPr>
          <a:ln/>
        </p:spPr>
        <p:txBody>
          <a:bodyPr/>
          <a:lstStyle>
            <a:lvl1pPr>
              <a:defRPr/>
            </a:lvl1pPr>
          </a:lstStyle>
          <a:p>
            <a:pPr>
              <a:defRPr/>
            </a:pPr>
            <a:endParaRPr lang="es-ES"/>
          </a:p>
        </p:txBody>
      </p:sp>
      <p:sp>
        <p:nvSpPr>
          <p:cNvPr id="7" name="Rectangle 69"/>
          <p:cNvSpPr>
            <a:spLocks noGrp="1" noChangeArrowheads="1"/>
          </p:cNvSpPr>
          <p:nvPr>
            <p:ph type="sldNum" sz="quarter" idx="12"/>
          </p:nvPr>
        </p:nvSpPr>
        <p:spPr>
          <a:ln/>
        </p:spPr>
        <p:txBody>
          <a:bodyPr/>
          <a:lstStyle>
            <a:lvl1pPr>
              <a:defRPr/>
            </a:lvl1pPr>
          </a:lstStyle>
          <a:p>
            <a:fld id="{1470BADC-2A98-4E53-A4E1-413285385532}" type="slidenum">
              <a:rPr lang="es-ES"/>
              <a:pPr/>
              <a:t>‹Nº›</a:t>
            </a:fld>
            <a:endParaRPr lang="es-ES"/>
          </a:p>
        </p:txBody>
      </p:sp>
    </p:spTree>
    <p:extLst>
      <p:ext uri="{BB962C8B-B14F-4D97-AF65-F5344CB8AC3E}">
        <p14:creationId xmlns:p14="http://schemas.microsoft.com/office/powerpoint/2010/main" val="1905632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Rectangle 67"/>
          <p:cNvSpPr>
            <a:spLocks noGrp="1" noChangeArrowheads="1"/>
          </p:cNvSpPr>
          <p:nvPr>
            <p:ph type="dt" sz="half" idx="10"/>
          </p:nvPr>
        </p:nvSpPr>
        <p:spPr>
          <a:ln/>
        </p:spPr>
        <p:txBody>
          <a:bodyPr/>
          <a:lstStyle>
            <a:lvl1pPr>
              <a:defRPr/>
            </a:lvl1pPr>
          </a:lstStyle>
          <a:p>
            <a:pPr>
              <a:defRPr/>
            </a:pPr>
            <a:endParaRPr lang="es-ES"/>
          </a:p>
        </p:txBody>
      </p:sp>
      <p:sp>
        <p:nvSpPr>
          <p:cNvPr id="5" name="Rectangle 68"/>
          <p:cNvSpPr>
            <a:spLocks noGrp="1" noChangeArrowheads="1"/>
          </p:cNvSpPr>
          <p:nvPr>
            <p:ph type="ftr" sz="quarter" idx="11"/>
          </p:nvPr>
        </p:nvSpPr>
        <p:spPr>
          <a:ln/>
        </p:spPr>
        <p:txBody>
          <a:bodyPr/>
          <a:lstStyle>
            <a:lvl1pPr>
              <a:defRPr/>
            </a:lvl1pPr>
          </a:lstStyle>
          <a:p>
            <a:pPr>
              <a:defRPr/>
            </a:pPr>
            <a:endParaRPr lang="es-ES"/>
          </a:p>
        </p:txBody>
      </p:sp>
      <p:sp>
        <p:nvSpPr>
          <p:cNvPr id="6" name="Rectangle 69"/>
          <p:cNvSpPr>
            <a:spLocks noGrp="1" noChangeArrowheads="1"/>
          </p:cNvSpPr>
          <p:nvPr>
            <p:ph type="sldNum" sz="quarter" idx="12"/>
          </p:nvPr>
        </p:nvSpPr>
        <p:spPr>
          <a:ln/>
        </p:spPr>
        <p:txBody>
          <a:bodyPr/>
          <a:lstStyle>
            <a:lvl1pPr>
              <a:defRPr/>
            </a:lvl1pPr>
          </a:lstStyle>
          <a:p>
            <a:fld id="{2CA6354B-859B-471D-8F9B-7ACC66F63061}" type="slidenum">
              <a:rPr lang="es-ES"/>
              <a:pPr/>
              <a:t>‹Nº›</a:t>
            </a:fld>
            <a:endParaRPr lang="es-ES"/>
          </a:p>
        </p:txBody>
      </p:sp>
    </p:spTree>
    <p:extLst>
      <p:ext uri="{BB962C8B-B14F-4D97-AF65-F5344CB8AC3E}">
        <p14:creationId xmlns:p14="http://schemas.microsoft.com/office/powerpoint/2010/main" val="1588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623888" y="1709738"/>
            <a:ext cx="7886700" cy="2852737"/>
          </a:xfrm>
        </p:spPr>
        <p:txBody>
          <a:bodyPr/>
          <a:lstStyle>
            <a:lvl1pPr>
              <a:defRPr sz="6000"/>
            </a:lvl1p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smtClean="0"/>
              <a:t>Haga clic para modificar el estilo de texto del patrón</a:t>
            </a:r>
          </a:p>
        </p:txBody>
      </p:sp>
      <p:sp>
        <p:nvSpPr>
          <p:cNvPr id="4" name="Rectangle 67"/>
          <p:cNvSpPr>
            <a:spLocks noGrp="1" noChangeArrowheads="1"/>
          </p:cNvSpPr>
          <p:nvPr>
            <p:ph type="dt" sz="half" idx="10"/>
          </p:nvPr>
        </p:nvSpPr>
        <p:spPr>
          <a:ln/>
        </p:spPr>
        <p:txBody>
          <a:bodyPr/>
          <a:lstStyle>
            <a:lvl1pPr>
              <a:defRPr/>
            </a:lvl1pPr>
          </a:lstStyle>
          <a:p>
            <a:pPr>
              <a:defRPr/>
            </a:pPr>
            <a:endParaRPr lang="es-ES"/>
          </a:p>
        </p:txBody>
      </p:sp>
      <p:sp>
        <p:nvSpPr>
          <p:cNvPr id="5" name="Rectangle 68"/>
          <p:cNvSpPr>
            <a:spLocks noGrp="1" noChangeArrowheads="1"/>
          </p:cNvSpPr>
          <p:nvPr>
            <p:ph type="ftr" sz="quarter" idx="11"/>
          </p:nvPr>
        </p:nvSpPr>
        <p:spPr>
          <a:ln/>
        </p:spPr>
        <p:txBody>
          <a:bodyPr/>
          <a:lstStyle>
            <a:lvl1pPr>
              <a:defRPr/>
            </a:lvl1pPr>
          </a:lstStyle>
          <a:p>
            <a:pPr>
              <a:defRPr/>
            </a:pPr>
            <a:endParaRPr lang="es-ES"/>
          </a:p>
        </p:txBody>
      </p:sp>
      <p:sp>
        <p:nvSpPr>
          <p:cNvPr id="6" name="Rectangle 69"/>
          <p:cNvSpPr>
            <a:spLocks noGrp="1" noChangeArrowheads="1"/>
          </p:cNvSpPr>
          <p:nvPr>
            <p:ph type="sldNum" sz="quarter" idx="12"/>
          </p:nvPr>
        </p:nvSpPr>
        <p:spPr>
          <a:ln/>
        </p:spPr>
        <p:txBody>
          <a:bodyPr/>
          <a:lstStyle>
            <a:lvl1pPr>
              <a:defRPr/>
            </a:lvl1pPr>
          </a:lstStyle>
          <a:p>
            <a:fld id="{3744A48F-70CA-41D5-8E89-3CEA1F1CC673}" type="slidenum">
              <a:rPr lang="es-ES"/>
              <a:pPr/>
              <a:t>‹Nº›</a:t>
            </a:fld>
            <a:endParaRPr lang="es-ES"/>
          </a:p>
        </p:txBody>
      </p:sp>
    </p:spTree>
    <p:extLst>
      <p:ext uri="{BB962C8B-B14F-4D97-AF65-F5344CB8AC3E}">
        <p14:creationId xmlns:p14="http://schemas.microsoft.com/office/powerpoint/2010/main" val="1583010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Marcador de contenido 2"/>
          <p:cNvSpPr>
            <a:spLocks noGrp="1"/>
          </p:cNvSpPr>
          <p:nvPr>
            <p:ph sz="half" idx="1"/>
          </p:nvPr>
        </p:nvSpPr>
        <p:spPr>
          <a:xfrm>
            <a:off x="912813" y="1905000"/>
            <a:ext cx="3978275" cy="4191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contenido 3"/>
          <p:cNvSpPr>
            <a:spLocks noGrp="1"/>
          </p:cNvSpPr>
          <p:nvPr>
            <p:ph sz="half" idx="2"/>
          </p:nvPr>
        </p:nvSpPr>
        <p:spPr>
          <a:xfrm>
            <a:off x="5043488" y="1905000"/>
            <a:ext cx="3979862" cy="4191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Rectangle 67"/>
          <p:cNvSpPr>
            <a:spLocks noGrp="1" noChangeArrowheads="1"/>
          </p:cNvSpPr>
          <p:nvPr>
            <p:ph type="dt" sz="half" idx="10"/>
          </p:nvPr>
        </p:nvSpPr>
        <p:spPr>
          <a:ln/>
        </p:spPr>
        <p:txBody>
          <a:bodyPr/>
          <a:lstStyle>
            <a:lvl1pPr>
              <a:defRPr/>
            </a:lvl1pPr>
          </a:lstStyle>
          <a:p>
            <a:pPr>
              <a:defRPr/>
            </a:pPr>
            <a:endParaRPr lang="es-ES"/>
          </a:p>
        </p:txBody>
      </p:sp>
      <p:sp>
        <p:nvSpPr>
          <p:cNvPr id="6" name="Rectangle 68"/>
          <p:cNvSpPr>
            <a:spLocks noGrp="1" noChangeArrowheads="1"/>
          </p:cNvSpPr>
          <p:nvPr>
            <p:ph type="ftr" sz="quarter" idx="11"/>
          </p:nvPr>
        </p:nvSpPr>
        <p:spPr>
          <a:ln/>
        </p:spPr>
        <p:txBody>
          <a:bodyPr/>
          <a:lstStyle>
            <a:lvl1pPr>
              <a:defRPr/>
            </a:lvl1pPr>
          </a:lstStyle>
          <a:p>
            <a:pPr>
              <a:defRPr/>
            </a:pPr>
            <a:endParaRPr lang="es-ES"/>
          </a:p>
        </p:txBody>
      </p:sp>
      <p:sp>
        <p:nvSpPr>
          <p:cNvPr id="7" name="Rectangle 69"/>
          <p:cNvSpPr>
            <a:spLocks noGrp="1" noChangeArrowheads="1"/>
          </p:cNvSpPr>
          <p:nvPr>
            <p:ph type="sldNum" sz="quarter" idx="12"/>
          </p:nvPr>
        </p:nvSpPr>
        <p:spPr>
          <a:ln/>
        </p:spPr>
        <p:txBody>
          <a:bodyPr/>
          <a:lstStyle>
            <a:lvl1pPr>
              <a:defRPr/>
            </a:lvl1pPr>
          </a:lstStyle>
          <a:p>
            <a:fld id="{20F52FD7-3FC1-4A7B-811C-FC375D4FA1B6}" type="slidenum">
              <a:rPr lang="es-ES"/>
              <a:pPr/>
              <a:t>‹Nº›</a:t>
            </a:fld>
            <a:endParaRPr lang="es-ES"/>
          </a:p>
        </p:txBody>
      </p:sp>
    </p:spTree>
    <p:extLst>
      <p:ext uri="{BB962C8B-B14F-4D97-AF65-F5344CB8AC3E}">
        <p14:creationId xmlns:p14="http://schemas.microsoft.com/office/powerpoint/2010/main" val="687235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630238" y="365125"/>
            <a:ext cx="7886700" cy="1325563"/>
          </a:xfrm>
        </p:spPr>
        <p:txBody>
          <a:bodyPr/>
          <a:lstStyle/>
          <a:p>
            <a:r>
              <a:rPr lang="es-ES" smtClean="0"/>
              <a:t>Haga clic para modificar el estilo de título del patrón</a:t>
            </a:r>
            <a:endParaRPr lang="es-BO"/>
          </a:p>
        </p:txBody>
      </p:sp>
      <p:sp>
        <p:nvSpPr>
          <p:cNvPr id="3" name="Marcador de tex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630238" y="2505075"/>
            <a:ext cx="386873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5" name="Marcador de tex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4629150" y="2505075"/>
            <a:ext cx="38877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7" name="Rectangle 67"/>
          <p:cNvSpPr>
            <a:spLocks noGrp="1" noChangeArrowheads="1"/>
          </p:cNvSpPr>
          <p:nvPr>
            <p:ph type="dt" sz="half" idx="10"/>
          </p:nvPr>
        </p:nvSpPr>
        <p:spPr>
          <a:ln/>
        </p:spPr>
        <p:txBody>
          <a:bodyPr/>
          <a:lstStyle>
            <a:lvl1pPr>
              <a:defRPr/>
            </a:lvl1pPr>
          </a:lstStyle>
          <a:p>
            <a:pPr>
              <a:defRPr/>
            </a:pPr>
            <a:endParaRPr lang="es-ES"/>
          </a:p>
        </p:txBody>
      </p:sp>
      <p:sp>
        <p:nvSpPr>
          <p:cNvPr id="8" name="Rectangle 68"/>
          <p:cNvSpPr>
            <a:spLocks noGrp="1" noChangeArrowheads="1"/>
          </p:cNvSpPr>
          <p:nvPr>
            <p:ph type="ftr" sz="quarter" idx="11"/>
          </p:nvPr>
        </p:nvSpPr>
        <p:spPr>
          <a:ln/>
        </p:spPr>
        <p:txBody>
          <a:bodyPr/>
          <a:lstStyle>
            <a:lvl1pPr>
              <a:defRPr/>
            </a:lvl1pPr>
          </a:lstStyle>
          <a:p>
            <a:pPr>
              <a:defRPr/>
            </a:pPr>
            <a:endParaRPr lang="es-ES"/>
          </a:p>
        </p:txBody>
      </p:sp>
      <p:sp>
        <p:nvSpPr>
          <p:cNvPr id="9" name="Rectangle 69"/>
          <p:cNvSpPr>
            <a:spLocks noGrp="1" noChangeArrowheads="1"/>
          </p:cNvSpPr>
          <p:nvPr>
            <p:ph type="sldNum" sz="quarter" idx="12"/>
          </p:nvPr>
        </p:nvSpPr>
        <p:spPr>
          <a:ln/>
        </p:spPr>
        <p:txBody>
          <a:bodyPr/>
          <a:lstStyle>
            <a:lvl1pPr>
              <a:defRPr/>
            </a:lvl1pPr>
          </a:lstStyle>
          <a:p>
            <a:fld id="{884D6B1C-95A8-4D86-A6D6-98C37A13FE60}" type="slidenum">
              <a:rPr lang="es-ES"/>
              <a:pPr/>
              <a:t>‹Nº›</a:t>
            </a:fld>
            <a:endParaRPr lang="es-ES"/>
          </a:p>
        </p:txBody>
      </p:sp>
    </p:spTree>
    <p:extLst>
      <p:ext uri="{BB962C8B-B14F-4D97-AF65-F5344CB8AC3E}">
        <p14:creationId xmlns:p14="http://schemas.microsoft.com/office/powerpoint/2010/main" val="12272713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BO"/>
          </a:p>
        </p:txBody>
      </p:sp>
      <p:sp>
        <p:nvSpPr>
          <p:cNvPr id="3" name="Rectangle 67"/>
          <p:cNvSpPr>
            <a:spLocks noGrp="1" noChangeArrowheads="1"/>
          </p:cNvSpPr>
          <p:nvPr>
            <p:ph type="dt" sz="half" idx="10"/>
          </p:nvPr>
        </p:nvSpPr>
        <p:spPr>
          <a:ln/>
        </p:spPr>
        <p:txBody>
          <a:bodyPr/>
          <a:lstStyle>
            <a:lvl1pPr>
              <a:defRPr/>
            </a:lvl1pPr>
          </a:lstStyle>
          <a:p>
            <a:pPr>
              <a:defRPr/>
            </a:pPr>
            <a:endParaRPr lang="es-ES"/>
          </a:p>
        </p:txBody>
      </p:sp>
      <p:sp>
        <p:nvSpPr>
          <p:cNvPr id="4" name="Rectangle 68"/>
          <p:cNvSpPr>
            <a:spLocks noGrp="1" noChangeArrowheads="1"/>
          </p:cNvSpPr>
          <p:nvPr>
            <p:ph type="ftr" sz="quarter" idx="11"/>
          </p:nvPr>
        </p:nvSpPr>
        <p:spPr>
          <a:ln/>
        </p:spPr>
        <p:txBody>
          <a:bodyPr/>
          <a:lstStyle>
            <a:lvl1pPr>
              <a:defRPr/>
            </a:lvl1pPr>
          </a:lstStyle>
          <a:p>
            <a:pPr>
              <a:defRPr/>
            </a:pPr>
            <a:endParaRPr lang="es-ES"/>
          </a:p>
        </p:txBody>
      </p:sp>
      <p:sp>
        <p:nvSpPr>
          <p:cNvPr id="5" name="Rectangle 69"/>
          <p:cNvSpPr>
            <a:spLocks noGrp="1" noChangeArrowheads="1"/>
          </p:cNvSpPr>
          <p:nvPr>
            <p:ph type="sldNum" sz="quarter" idx="12"/>
          </p:nvPr>
        </p:nvSpPr>
        <p:spPr>
          <a:ln/>
        </p:spPr>
        <p:txBody>
          <a:bodyPr/>
          <a:lstStyle>
            <a:lvl1pPr>
              <a:defRPr/>
            </a:lvl1pPr>
          </a:lstStyle>
          <a:p>
            <a:fld id="{062663FE-70FC-4A74-98DE-0CD0EB17CB08}" type="slidenum">
              <a:rPr lang="es-ES"/>
              <a:pPr/>
              <a:t>‹Nº›</a:t>
            </a:fld>
            <a:endParaRPr lang="es-ES"/>
          </a:p>
        </p:txBody>
      </p:sp>
    </p:spTree>
    <p:extLst>
      <p:ext uri="{BB962C8B-B14F-4D97-AF65-F5344CB8AC3E}">
        <p14:creationId xmlns:p14="http://schemas.microsoft.com/office/powerpoint/2010/main" val="4218646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67"/>
          <p:cNvSpPr>
            <a:spLocks noGrp="1" noChangeArrowheads="1"/>
          </p:cNvSpPr>
          <p:nvPr>
            <p:ph type="dt" sz="half" idx="10"/>
          </p:nvPr>
        </p:nvSpPr>
        <p:spPr>
          <a:ln/>
        </p:spPr>
        <p:txBody>
          <a:bodyPr/>
          <a:lstStyle>
            <a:lvl1pPr>
              <a:defRPr/>
            </a:lvl1pPr>
          </a:lstStyle>
          <a:p>
            <a:pPr>
              <a:defRPr/>
            </a:pPr>
            <a:endParaRPr lang="es-ES"/>
          </a:p>
        </p:txBody>
      </p:sp>
      <p:sp>
        <p:nvSpPr>
          <p:cNvPr id="3" name="Rectangle 68"/>
          <p:cNvSpPr>
            <a:spLocks noGrp="1" noChangeArrowheads="1"/>
          </p:cNvSpPr>
          <p:nvPr>
            <p:ph type="ftr" sz="quarter" idx="11"/>
          </p:nvPr>
        </p:nvSpPr>
        <p:spPr>
          <a:ln/>
        </p:spPr>
        <p:txBody>
          <a:bodyPr/>
          <a:lstStyle>
            <a:lvl1pPr>
              <a:defRPr/>
            </a:lvl1pPr>
          </a:lstStyle>
          <a:p>
            <a:pPr>
              <a:defRPr/>
            </a:pPr>
            <a:endParaRPr lang="es-ES"/>
          </a:p>
        </p:txBody>
      </p:sp>
      <p:sp>
        <p:nvSpPr>
          <p:cNvPr id="4" name="Rectangle 69"/>
          <p:cNvSpPr>
            <a:spLocks noGrp="1" noChangeArrowheads="1"/>
          </p:cNvSpPr>
          <p:nvPr>
            <p:ph type="sldNum" sz="quarter" idx="12"/>
          </p:nvPr>
        </p:nvSpPr>
        <p:spPr>
          <a:ln/>
        </p:spPr>
        <p:txBody>
          <a:bodyPr/>
          <a:lstStyle>
            <a:lvl1pPr>
              <a:defRPr/>
            </a:lvl1pPr>
          </a:lstStyle>
          <a:p>
            <a:fld id="{0BBBF236-57D8-480A-B466-29DB5ABD004F}" type="slidenum">
              <a:rPr lang="es-ES"/>
              <a:pPr/>
              <a:t>‹Nº›</a:t>
            </a:fld>
            <a:endParaRPr lang="es-ES"/>
          </a:p>
        </p:txBody>
      </p:sp>
    </p:spTree>
    <p:extLst>
      <p:ext uri="{BB962C8B-B14F-4D97-AF65-F5344CB8AC3E}">
        <p14:creationId xmlns:p14="http://schemas.microsoft.com/office/powerpoint/2010/main" val="3162023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smtClean="0"/>
              <a:t>Haga clic para modificar el estilo de título del patrón</a:t>
            </a:r>
            <a:endParaRPr lang="es-BO"/>
          </a:p>
        </p:txBody>
      </p:sp>
      <p:sp>
        <p:nvSpPr>
          <p:cNvPr id="3" name="Marcador de contenid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BO"/>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Rectangle 67"/>
          <p:cNvSpPr>
            <a:spLocks noGrp="1" noChangeArrowheads="1"/>
          </p:cNvSpPr>
          <p:nvPr>
            <p:ph type="dt" sz="half" idx="10"/>
          </p:nvPr>
        </p:nvSpPr>
        <p:spPr>
          <a:ln/>
        </p:spPr>
        <p:txBody>
          <a:bodyPr/>
          <a:lstStyle>
            <a:lvl1pPr>
              <a:defRPr/>
            </a:lvl1pPr>
          </a:lstStyle>
          <a:p>
            <a:pPr>
              <a:defRPr/>
            </a:pPr>
            <a:endParaRPr lang="es-ES"/>
          </a:p>
        </p:txBody>
      </p:sp>
      <p:sp>
        <p:nvSpPr>
          <p:cNvPr id="6" name="Rectangle 68"/>
          <p:cNvSpPr>
            <a:spLocks noGrp="1" noChangeArrowheads="1"/>
          </p:cNvSpPr>
          <p:nvPr>
            <p:ph type="ftr" sz="quarter" idx="11"/>
          </p:nvPr>
        </p:nvSpPr>
        <p:spPr>
          <a:ln/>
        </p:spPr>
        <p:txBody>
          <a:bodyPr/>
          <a:lstStyle>
            <a:lvl1pPr>
              <a:defRPr/>
            </a:lvl1pPr>
          </a:lstStyle>
          <a:p>
            <a:pPr>
              <a:defRPr/>
            </a:pPr>
            <a:endParaRPr lang="es-ES"/>
          </a:p>
        </p:txBody>
      </p:sp>
      <p:sp>
        <p:nvSpPr>
          <p:cNvPr id="7" name="Rectangle 69"/>
          <p:cNvSpPr>
            <a:spLocks noGrp="1" noChangeArrowheads="1"/>
          </p:cNvSpPr>
          <p:nvPr>
            <p:ph type="sldNum" sz="quarter" idx="12"/>
          </p:nvPr>
        </p:nvSpPr>
        <p:spPr>
          <a:ln/>
        </p:spPr>
        <p:txBody>
          <a:bodyPr/>
          <a:lstStyle>
            <a:lvl1pPr>
              <a:defRPr/>
            </a:lvl1pPr>
          </a:lstStyle>
          <a:p>
            <a:fld id="{A0E853CE-4A75-48AC-87A6-7598D5FA061C}" type="slidenum">
              <a:rPr lang="es-ES"/>
              <a:pPr/>
              <a:t>‹Nº›</a:t>
            </a:fld>
            <a:endParaRPr lang="es-ES"/>
          </a:p>
        </p:txBody>
      </p:sp>
    </p:spTree>
    <p:extLst>
      <p:ext uri="{BB962C8B-B14F-4D97-AF65-F5344CB8AC3E}">
        <p14:creationId xmlns:p14="http://schemas.microsoft.com/office/powerpoint/2010/main" val="6719390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30238" y="457200"/>
            <a:ext cx="2949575" cy="1600200"/>
          </a:xfrm>
        </p:spPr>
        <p:txBody>
          <a:bodyPr/>
          <a:lstStyle>
            <a:lvl1pPr>
              <a:defRPr sz="3200"/>
            </a:lvl1pPr>
          </a:lstStyle>
          <a:p>
            <a:r>
              <a:rPr lang="es-ES" smtClean="0"/>
              <a:t>Haga clic para modificar el estilo de título del patrón</a:t>
            </a:r>
            <a:endParaRPr lang="es-BO"/>
          </a:p>
        </p:txBody>
      </p:sp>
      <p:sp>
        <p:nvSpPr>
          <p:cNvPr id="3" name="Marcador de posición de imagen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BO" noProof="0" smtClean="0"/>
          </a:p>
        </p:txBody>
      </p:sp>
      <p:sp>
        <p:nvSpPr>
          <p:cNvPr id="4" name="Marcador de tex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Rectangle 67"/>
          <p:cNvSpPr>
            <a:spLocks noGrp="1" noChangeArrowheads="1"/>
          </p:cNvSpPr>
          <p:nvPr>
            <p:ph type="dt" sz="half" idx="10"/>
          </p:nvPr>
        </p:nvSpPr>
        <p:spPr>
          <a:ln/>
        </p:spPr>
        <p:txBody>
          <a:bodyPr/>
          <a:lstStyle>
            <a:lvl1pPr>
              <a:defRPr/>
            </a:lvl1pPr>
          </a:lstStyle>
          <a:p>
            <a:pPr>
              <a:defRPr/>
            </a:pPr>
            <a:endParaRPr lang="es-ES"/>
          </a:p>
        </p:txBody>
      </p:sp>
      <p:sp>
        <p:nvSpPr>
          <p:cNvPr id="6" name="Rectangle 68"/>
          <p:cNvSpPr>
            <a:spLocks noGrp="1" noChangeArrowheads="1"/>
          </p:cNvSpPr>
          <p:nvPr>
            <p:ph type="ftr" sz="quarter" idx="11"/>
          </p:nvPr>
        </p:nvSpPr>
        <p:spPr>
          <a:ln/>
        </p:spPr>
        <p:txBody>
          <a:bodyPr/>
          <a:lstStyle>
            <a:lvl1pPr>
              <a:defRPr/>
            </a:lvl1pPr>
          </a:lstStyle>
          <a:p>
            <a:pPr>
              <a:defRPr/>
            </a:pPr>
            <a:endParaRPr lang="es-ES"/>
          </a:p>
        </p:txBody>
      </p:sp>
      <p:sp>
        <p:nvSpPr>
          <p:cNvPr id="7" name="Rectangle 69"/>
          <p:cNvSpPr>
            <a:spLocks noGrp="1" noChangeArrowheads="1"/>
          </p:cNvSpPr>
          <p:nvPr>
            <p:ph type="sldNum" sz="quarter" idx="12"/>
          </p:nvPr>
        </p:nvSpPr>
        <p:spPr>
          <a:ln/>
        </p:spPr>
        <p:txBody>
          <a:bodyPr/>
          <a:lstStyle>
            <a:lvl1pPr>
              <a:defRPr/>
            </a:lvl1pPr>
          </a:lstStyle>
          <a:p>
            <a:fld id="{A8AC8123-F261-4C07-9E5E-5536145714CE}" type="slidenum">
              <a:rPr lang="es-ES"/>
              <a:pPr/>
              <a:t>‹Nº›</a:t>
            </a:fld>
            <a:endParaRPr lang="es-ES"/>
          </a:p>
        </p:txBody>
      </p:sp>
    </p:spTree>
    <p:extLst>
      <p:ext uri="{BB962C8B-B14F-4D97-AF65-F5344CB8AC3E}">
        <p14:creationId xmlns:p14="http://schemas.microsoft.com/office/powerpoint/2010/main" val="3016607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71"/>
          <p:cNvGrpSpPr>
            <a:grpSpLocks/>
          </p:cNvGrpSpPr>
          <p:nvPr/>
        </p:nvGrpSpPr>
        <p:grpSpPr bwMode="auto">
          <a:xfrm>
            <a:off x="0" y="0"/>
            <a:ext cx="9147175" cy="6867525"/>
            <a:chOff x="0" y="0"/>
            <a:chExt cx="5762" cy="4326"/>
          </a:xfrm>
        </p:grpSpPr>
        <p:sp>
          <p:nvSpPr>
            <p:cNvPr id="1032" name="Rectangle 3"/>
            <p:cNvSpPr>
              <a:spLocks noChangeArrowheads="1"/>
            </p:cNvSpPr>
            <p:nvPr userDrawn="1"/>
          </p:nvSpPr>
          <p:spPr bwMode="hidden">
            <a:xfrm>
              <a:off x="0" y="0"/>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3" name="Rectangle 4"/>
            <p:cNvSpPr>
              <a:spLocks noChangeArrowheads="1"/>
            </p:cNvSpPr>
            <p:nvPr userDrawn="1"/>
          </p:nvSpPr>
          <p:spPr bwMode="hidden">
            <a:xfrm>
              <a:off x="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4" name="Rectangle 5"/>
            <p:cNvSpPr>
              <a:spLocks noChangeArrowheads="1"/>
            </p:cNvSpPr>
            <p:nvPr userDrawn="1"/>
          </p:nvSpPr>
          <p:spPr bwMode="hidden">
            <a:xfrm>
              <a:off x="1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5" name="Rectangle 6"/>
            <p:cNvSpPr>
              <a:spLocks noChangeArrowheads="1"/>
            </p:cNvSpPr>
            <p:nvPr userDrawn="1"/>
          </p:nvSpPr>
          <p:spPr bwMode="hidden">
            <a:xfrm>
              <a:off x="2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6" name="Rectangle 7"/>
            <p:cNvSpPr>
              <a:spLocks noChangeArrowheads="1"/>
            </p:cNvSpPr>
            <p:nvPr userDrawn="1"/>
          </p:nvSpPr>
          <p:spPr bwMode="hidden">
            <a:xfrm>
              <a:off x="3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7" name="Rectangle 8"/>
            <p:cNvSpPr>
              <a:spLocks noChangeArrowheads="1"/>
            </p:cNvSpPr>
            <p:nvPr userDrawn="1"/>
          </p:nvSpPr>
          <p:spPr bwMode="hidden">
            <a:xfrm>
              <a:off x="4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8" name="Rectangle 9"/>
            <p:cNvSpPr>
              <a:spLocks noChangeArrowheads="1"/>
            </p:cNvSpPr>
            <p:nvPr userDrawn="1"/>
          </p:nvSpPr>
          <p:spPr bwMode="hidden">
            <a:xfrm>
              <a:off x="5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39" name="Rectangle 10"/>
            <p:cNvSpPr>
              <a:spLocks noChangeArrowheads="1"/>
            </p:cNvSpPr>
            <p:nvPr userDrawn="1"/>
          </p:nvSpPr>
          <p:spPr bwMode="hidden">
            <a:xfrm>
              <a:off x="6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0" name="Rectangle 11"/>
            <p:cNvSpPr>
              <a:spLocks noChangeArrowheads="1"/>
            </p:cNvSpPr>
            <p:nvPr userDrawn="1"/>
          </p:nvSpPr>
          <p:spPr bwMode="hidden">
            <a:xfrm>
              <a:off x="7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1" name="Rectangle 12"/>
            <p:cNvSpPr>
              <a:spLocks noChangeArrowheads="1"/>
            </p:cNvSpPr>
            <p:nvPr userDrawn="1"/>
          </p:nvSpPr>
          <p:spPr bwMode="hidden">
            <a:xfrm>
              <a:off x="8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2" name="Rectangle 13"/>
            <p:cNvSpPr>
              <a:spLocks noChangeArrowheads="1"/>
            </p:cNvSpPr>
            <p:nvPr userDrawn="1"/>
          </p:nvSpPr>
          <p:spPr bwMode="hidden">
            <a:xfrm>
              <a:off x="9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3" name="Rectangle 14"/>
            <p:cNvSpPr>
              <a:spLocks noChangeArrowheads="1"/>
            </p:cNvSpPr>
            <p:nvPr userDrawn="1"/>
          </p:nvSpPr>
          <p:spPr bwMode="hidden">
            <a:xfrm>
              <a:off x="10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4" name="Rectangle 15"/>
            <p:cNvSpPr>
              <a:spLocks noChangeArrowheads="1"/>
            </p:cNvSpPr>
            <p:nvPr userDrawn="1"/>
          </p:nvSpPr>
          <p:spPr bwMode="hidden">
            <a:xfrm>
              <a:off x="11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5" name="Rectangle 16"/>
            <p:cNvSpPr>
              <a:spLocks noChangeArrowheads="1"/>
            </p:cNvSpPr>
            <p:nvPr userDrawn="1"/>
          </p:nvSpPr>
          <p:spPr bwMode="hidden">
            <a:xfrm>
              <a:off x="12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6" name="Rectangle 17"/>
            <p:cNvSpPr>
              <a:spLocks noChangeArrowheads="1"/>
            </p:cNvSpPr>
            <p:nvPr userDrawn="1"/>
          </p:nvSpPr>
          <p:spPr bwMode="hidden">
            <a:xfrm>
              <a:off x="13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7" name="Rectangle 18"/>
            <p:cNvSpPr>
              <a:spLocks noChangeArrowheads="1"/>
            </p:cNvSpPr>
            <p:nvPr userDrawn="1"/>
          </p:nvSpPr>
          <p:spPr bwMode="hidden">
            <a:xfrm>
              <a:off x="14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8" name="Rectangle 19"/>
            <p:cNvSpPr>
              <a:spLocks noChangeArrowheads="1"/>
            </p:cNvSpPr>
            <p:nvPr userDrawn="1"/>
          </p:nvSpPr>
          <p:spPr bwMode="hidden">
            <a:xfrm>
              <a:off x="15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49" name="Rectangle 20"/>
            <p:cNvSpPr>
              <a:spLocks noChangeArrowheads="1"/>
            </p:cNvSpPr>
            <p:nvPr userDrawn="1"/>
          </p:nvSpPr>
          <p:spPr bwMode="hidden">
            <a:xfrm>
              <a:off x="16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0" name="Rectangle 21"/>
            <p:cNvSpPr>
              <a:spLocks noChangeArrowheads="1"/>
            </p:cNvSpPr>
            <p:nvPr userDrawn="1"/>
          </p:nvSpPr>
          <p:spPr bwMode="hidden">
            <a:xfrm>
              <a:off x="17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1" name="Rectangle 22"/>
            <p:cNvSpPr>
              <a:spLocks noChangeArrowheads="1"/>
            </p:cNvSpPr>
            <p:nvPr userDrawn="1"/>
          </p:nvSpPr>
          <p:spPr bwMode="hidden">
            <a:xfrm>
              <a:off x="18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2" name="Rectangle 23"/>
            <p:cNvSpPr>
              <a:spLocks noChangeArrowheads="1"/>
            </p:cNvSpPr>
            <p:nvPr userDrawn="1"/>
          </p:nvSpPr>
          <p:spPr bwMode="hidden">
            <a:xfrm>
              <a:off x="19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3" name="Rectangle 24"/>
            <p:cNvSpPr>
              <a:spLocks noChangeArrowheads="1"/>
            </p:cNvSpPr>
            <p:nvPr userDrawn="1"/>
          </p:nvSpPr>
          <p:spPr bwMode="hidden">
            <a:xfrm>
              <a:off x="20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4" name="Rectangle 25"/>
            <p:cNvSpPr>
              <a:spLocks noChangeArrowheads="1"/>
            </p:cNvSpPr>
            <p:nvPr userDrawn="1"/>
          </p:nvSpPr>
          <p:spPr bwMode="hidden">
            <a:xfrm>
              <a:off x="21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5" name="Rectangle 26"/>
            <p:cNvSpPr>
              <a:spLocks noChangeArrowheads="1"/>
            </p:cNvSpPr>
            <p:nvPr userDrawn="1"/>
          </p:nvSpPr>
          <p:spPr bwMode="hidden">
            <a:xfrm>
              <a:off x="22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6" name="Rectangle 27"/>
            <p:cNvSpPr>
              <a:spLocks noChangeArrowheads="1"/>
            </p:cNvSpPr>
            <p:nvPr userDrawn="1"/>
          </p:nvSpPr>
          <p:spPr bwMode="hidden">
            <a:xfrm>
              <a:off x="23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7" name="Rectangle 28"/>
            <p:cNvSpPr>
              <a:spLocks noChangeArrowheads="1"/>
            </p:cNvSpPr>
            <p:nvPr userDrawn="1"/>
          </p:nvSpPr>
          <p:spPr bwMode="hidden">
            <a:xfrm>
              <a:off x="24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8" name="Rectangle 29"/>
            <p:cNvSpPr>
              <a:spLocks noChangeArrowheads="1"/>
            </p:cNvSpPr>
            <p:nvPr userDrawn="1"/>
          </p:nvSpPr>
          <p:spPr bwMode="hidden">
            <a:xfrm>
              <a:off x="24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59" name="Rectangle 30"/>
            <p:cNvSpPr>
              <a:spLocks noChangeArrowheads="1"/>
            </p:cNvSpPr>
            <p:nvPr userDrawn="1"/>
          </p:nvSpPr>
          <p:spPr bwMode="hidden">
            <a:xfrm>
              <a:off x="25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0" name="Rectangle 31"/>
            <p:cNvSpPr>
              <a:spLocks noChangeArrowheads="1"/>
            </p:cNvSpPr>
            <p:nvPr userDrawn="1"/>
          </p:nvSpPr>
          <p:spPr bwMode="hidden">
            <a:xfrm>
              <a:off x="26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1" name="Rectangle 32"/>
            <p:cNvSpPr>
              <a:spLocks noChangeArrowheads="1"/>
            </p:cNvSpPr>
            <p:nvPr userDrawn="1"/>
          </p:nvSpPr>
          <p:spPr bwMode="hidden">
            <a:xfrm>
              <a:off x="27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2" name="Rectangle 33"/>
            <p:cNvSpPr>
              <a:spLocks noChangeArrowheads="1"/>
            </p:cNvSpPr>
            <p:nvPr userDrawn="1"/>
          </p:nvSpPr>
          <p:spPr bwMode="hidden">
            <a:xfrm>
              <a:off x="28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3" name="Rectangle 34"/>
            <p:cNvSpPr>
              <a:spLocks noChangeArrowheads="1"/>
            </p:cNvSpPr>
            <p:nvPr userDrawn="1"/>
          </p:nvSpPr>
          <p:spPr bwMode="hidden">
            <a:xfrm>
              <a:off x="29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4" name="Rectangle 35"/>
            <p:cNvSpPr>
              <a:spLocks noChangeArrowheads="1"/>
            </p:cNvSpPr>
            <p:nvPr userDrawn="1"/>
          </p:nvSpPr>
          <p:spPr bwMode="hidden">
            <a:xfrm>
              <a:off x="30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5" name="Rectangle 36"/>
            <p:cNvSpPr>
              <a:spLocks noChangeArrowheads="1"/>
            </p:cNvSpPr>
            <p:nvPr userDrawn="1"/>
          </p:nvSpPr>
          <p:spPr bwMode="hidden">
            <a:xfrm>
              <a:off x="31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6" name="Rectangle 37"/>
            <p:cNvSpPr>
              <a:spLocks noChangeArrowheads="1"/>
            </p:cNvSpPr>
            <p:nvPr userDrawn="1"/>
          </p:nvSpPr>
          <p:spPr bwMode="hidden">
            <a:xfrm>
              <a:off x="32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7" name="Rectangle 38"/>
            <p:cNvSpPr>
              <a:spLocks noChangeArrowheads="1"/>
            </p:cNvSpPr>
            <p:nvPr userDrawn="1"/>
          </p:nvSpPr>
          <p:spPr bwMode="hidden">
            <a:xfrm>
              <a:off x="336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8" name="Rectangle 39"/>
            <p:cNvSpPr>
              <a:spLocks noChangeArrowheads="1"/>
            </p:cNvSpPr>
            <p:nvPr userDrawn="1"/>
          </p:nvSpPr>
          <p:spPr bwMode="hidden">
            <a:xfrm>
              <a:off x="345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69" name="Rectangle 40"/>
            <p:cNvSpPr>
              <a:spLocks noChangeArrowheads="1"/>
            </p:cNvSpPr>
            <p:nvPr userDrawn="1"/>
          </p:nvSpPr>
          <p:spPr bwMode="hidden">
            <a:xfrm>
              <a:off x="355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0" name="Rectangle 41"/>
            <p:cNvSpPr>
              <a:spLocks noChangeArrowheads="1"/>
            </p:cNvSpPr>
            <p:nvPr userDrawn="1"/>
          </p:nvSpPr>
          <p:spPr bwMode="hidden">
            <a:xfrm>
              <a:off x="364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1" name="Rectangle 42"/>
            <p:cNvSpPr>
              <a:spLocks noChangeArrowheads="1"/>
            </p:cNvSpPr>
            <p:nvPr userDrawn="1"/>
          </p:nvSpPr>
          <p:spPr bwMode="hidden">
            <a:xfrm>
              <a:off x="374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2" name="Rectangle 43"/>
            <p:cNvSpPr>
              <a:spLocks noChangeArrowheads="1"/>
            </p:cNvSpPr>
            <p:nvPr userDrawn="1"/>
          </p:nvSpPr>
          <p:spPr bwMode="hidden">
            <a:xfrm>
              <a:off x="384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3" name="Rectangle 44"/>
            <p:cNvSpPr>
              <a:spLocks noChangeArrowheads="1"/>
            </p:cNvSpPr>
            <p:nvPr userDrawn="1"/>
          </p:nvSpPr>
          <p:spPr bwMode="hidden">
            <a:xfrm>
              <a:off x="393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4" name="Rectangle 45"/>
            <p:cNvSpPr>
              <a:spLocks noChangeArrowheads="1"/>
            </p:cNvSpPr>
            <p:nvPr userDrawn="1"/>
          </p:nvSpPr>
          <p:spPr bwMode="hidden">
            <a:xfrm>
              <a:off x="403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5" name="Rectangle 46"/>
            <p:cNvSpPr>
              <a:spLocks noChangeArrowheads="1"/>
            </p:cNvSpPr>
            <p:nvPr userDrawn="1"/>
          </p:nvSpPr>
          <p:spPr bwMode="hidden">
            <a:xfrm>
              <a:off x="412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6" name="Rectangle 47"/>
            <p:cNvSpPr>
              <a:spLocks noChangeArrowheads="1"/>
            </p:cNvSpPr>
            <p:nvPr userDrawn="1"/>
          </p:nvSpPr>
          <p:spPr bwMode="hidden">
            <a:xfrm>
              <a:off x="422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7" name="Rectangle 48"/>
            <p:cNvSpPr>
              <a:spLocks noChangeArrowheads="1"/>
            </p:cNvSpPr>
            <p:nvPr userDrawn="1"/>
          </p:nvSpPr>
          <p:spPr bwMode="hidden">
            <a:xfrm>
              <a:off x="432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8" name="Rectangle 49"/>
            <p:cNvSpPr>
              <a:spLocks noChangeArrowheads="1"/>
            </p:cNvSpPr>
            <p:nvPr userDrawn="1"/>
          </p:nvSpPr>
          <p:spPr bwMode="hidden">
            <a:xfrm>
              <a:off x="441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79" name="Rectangle 50"/>
            <p:cNvSpPr>
              <a:spLocks noChangeArrowheads="1"/>
            </p:cNvSpPr>
            <p:nvPr userDrawn="1"/>
          </p:nvSpPr>
          <p:spPr bwMode="hidden">
            <a:xfrm>
              <a:off x="451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0" name="Rectangle 51"/>
            <p:cNvSpPr>
              <a:spLocks noChangeArrowheads="1"/>
            </p:cNvSpPr>
            <p:nvPr userDrawn="1"/>
          </p:nvSpPr>
          <p:spPr bwMode="hidden">
            <a:xfrm>
              <a:off x="460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1" name="Rectangle 52"/>
            <p:cNvSpPr>
              <a:spLocks noChangeArrowheads="1"/>
            </p:cNvSpPr>
            <p:nvPr userDrawn="1"/>
          </p:nvSpPr>
          <p:spPr bwMode="hidden">
            <a:xfrm>
              <a:off x="470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2" name="Rectangle 53"/>
            <p:cNvSpPr>
              <a:spLocks noChangeArrowheads="1"/>
            </p:cNvSpPr>
            <p:nvPr userDrawn="1"/>
          </p:nvSpPr>
          <p:spPr bwMode="hidden">
            <a:xfrm>
              <a:off x="480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3" name="Rectangle 54"/>
            <p:cNvSpPr>
              <a:spLocks noChangeArrowheads="1"/>
            </p:cNvSpPr>
            <p:nvPr userDrawn="1"/>
          </p:nvSpPr>
          <p:spPr bwMode="hidden">
            <a:xfrm>
              <a:off x="489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4" name="Rectangle 55"/>
            <p:cNvSpPr>
              <a:spLocks noChangeArrowheads="1"/>
            </p:cNvSpPr>
            <p:nvPr userDrawn="1"/>
          </p:nvSpPr>
          <p:spPr bwMode="hidden">
            <a:xfrm>
              <a:off x="499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5" name="Rectangle 56"/>
            <p:cNvSpPr>
              <a:spLocks noChangeArrowheads="1"/>
            </p:cNvSpPr>
            <p:nvPr userDrawn="1"/>
          </p:nvSpPr>
          <p:spPr bwMode="hidden">
            <a:xfrm>
              <a:off x="508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6" name="Rectangle 57"/>
            <p:cNvSpPr>
              <a:spLocks noChangeArrowheads="1"/>
            </p:cNvSpPr>
            <p:nvPr userDrawn="1"/>
          </p:nvSpPr>
          <p:spPr bwMode="hidden">
            <a:xfrm>
              <a:off x="518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7" name="Rectangle 58"/>
            <p:cNvSpPr>
              <a:spLocks noChangeArrowheads="1"/>
            </p:cNvSpPr>
            <p:nvPr userDrawn="1"/>
          </p:nvSpPr>
          <p:spPr bwMode="hidden">
            <a:xfrm>
              <a:off x="5280"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8" name="Rectangle 59"/>
            <p:cNvSpPr>
              <a:spLocks noChangeArrowheads="1"/>
            </p:cNvSpPr>
            <p:nvPr userDrawn="1"/>
          </p:nvSpPr>
          <p:spPr bwMode="hidden">
            <a:xfrm>
              <a:off x="5376"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89" name="Rectangle 60"/>
            <p:cNvSpPr>
              <a:spLocks noChangeArrowheads="1"/>
            </p:cNvSpPr>
            <p:nvPr userDrawn="1"/>
          </p:nvSpPr>
          <p:spPr bwMode="hidden">
            <a:xfrm>
              <a:off x="5472"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90" name="Rectangle 61"/>
            <p:cNvSpPr>
              <a:spLocks noChangeArrowheads="1"/>
            </p:cNvSpPr>
            <p:nvPr userDrawn="1"/>
          </p:nvSpPr>
          <p:spPr bwMode="hidden">
            <a:xfrm>
              <a:off x="5568"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91" name="Rectangle 62"/>
            <p:cNvSpPr>
              <a:spLocks noChangeArrowheads="1"/>
            </p:cNvSpPr>
            <p:nvPr userDrawn="1"/>
          </p:nvSpPr>
          <p:spPr bwMode="hidden">
            <a:xfrm>
              <a:off x="5664" y="6"/>
              <a:ext cx="48" cy="4320"/>
            </a:xfrm>
            <a:prstGeom prst="rect">
              <a:avLst/>
            </a:prstGeom>
            <a:solidFill>
              <a:schemeClr val="accent2"/>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92" name="Rectangle 63"/>
            <p:cNvSpPr>
              <a:spLocks noChangeArrowheads="1"/>
            </p:cNvSpPr>
            <p:nvPr userDrawn="1"/>
          </p:nvSpPr>
          <p:spPr bwMode="hidden">
            <a:xfrm>
              <a:off x="431" y="0"/>
              <a:ext cx="5331" cy="4320"/>
            </a:xfrm>
            <a:prstGeom prst="rect">
              <a:avLst/>
            </a:prstGeom>
            <a:solidFill>
              <a:schemeClr val="accent1">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sp>
          <p:nvSpPr>
            <p:cNvPr id="1093" name="Rectangle 64"/>
            <p:cNvSpPr>
              <a:spLocks noChangeArrowheads="1"/>
            </p:cNvSpPr>
            <p:nvPr userDrawn="1"/>
          </p:nvSpPr>
          <p:spPr bwMode="blackGray">
            <a:xfrm>
              <a:off x="0" y="1081"/>
              <a:ext cx="4378" cy="47"/>
            </a:xfrm>
            <a:prstGeom prst="rect">
              <a:avLst/>
            </a:prstGeom>
            <a:solidFill>
              <a:schemeClr val="hlink">
                <a:alpha val="50195"/>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pPr eaLnBrk="1" hangingPunct="1">
                <a:defRPr/>
              </a:pPr>
              <a:endParaRPr lang="es-BO" smtClean="0"/>
            </a:p>
          </p:txBody>
        </p:sp>
      </p:grpSp>
      <p:sp>
        <p:nvSpPr>
          <p:cNvPr id="1027" name="Rectangle 65"/>
          <p:cNvSpPr>
            <a:spLocks noGrp="1" noChangeArrowheads="1"/>
          </p:cNvSpPr>
          <p:nvPr>
            <p:ph type="title"/>
          </p:nvPr>
        </p:nvSpPr>
        <p:spPr bwMode="auto">
          <a:xfrm>
            <a:off x="871538" y="192088"/>
            <a:ext cx="8162925"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p>
            <a:pPr lvl="0"/>
            <a:r>
              <a:rPr lang="es-ES" smtClean="0"/>
              <a:t>Haga clic para modificar el estilo de título del patrón</a:t>
            </a:r>
          </a:p>
        </p:txBody>
      </p:sp>
      <p:sp>
        <p:nvSpPr>
          <p:cNvPr id="1028" name="Rectangle 66"/>
          <p:cNvSpPr>
            <a:spLocks noGrp="1" noChangeArrowheads="1"/>
          </p:cNvSpPr>
          <p:nvPr>
            <p:ph type="body" idx="1"/>
          </p:nvPr>
        </p:nvSpPr>
        <p:spPr bwMode="auto">
          <a:xfrm>
            <a:off x="912813" y="1905000"/>
            <a:ext cx="8110537"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3315" name="Rectangle 67"/>
          <p:cNvSpPr>
            <a:spLocks noGrp="1" noChangeArrowheads="1"/>
          </p:cNvSpPr>
          <p:nvPr>
            <p:ph type="dt" sz="half" idx="2"/>
          </p:nvPr>
        </p:nvSpPr>
        <p:spPr bwMode="auto">
          <a:xfrm>
            <a:off x="11525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lvl1pPr>
          </a:lstStyle>
          <a:p>
            <a:pPr>
              <a:defRPr/>
            </a:pPr>
            <a:endParaRPr lang="es-ES"/>
          </a:p>
        </p:txBody>
      </p:sp>
      <p:sp>
        <p:nvSpPr>
          <p:cNvPr id="53316" name="Rectangle 68"/>
          <p:cNvSpPr>
            <a:spLocks noGrp="1" noChangeArrowheads="1"/>
          </p:cNvSpPr>
          <p:nvPr>
            <p:ph type="ftr" sz="quarter" idx="3"/>
          </p:nvPr>
        </p:nvSpPr>
        <p:spPr bwMode="auto">
          <a:xfrm>
            <a:off x="3590925" y="62865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lvl1pPr>
          </a:lstStyle>
          <a:p>
            <a:pPr>
              <a:defRPr/>
            </a:pPr>
            <a:endParaRPr lang="es-ES"/>
          </a:p>
        </p:txBody>
      </p:sp>
      <p:sp>
        <p:nvSpPr>
          <p:cNvPr id="53317" name="Rectangle 69"/>
          <p:cNvSpPr>
            <a:spLocks noGrp="1" noChangeArrowheads="1"/>
          </p:cNvSpPr>
          <p:nvPr>
            <p:ph type="sldNum" sz="quarter" idx="4"/>
          </p:nvPr>
        </p:nvSpPr>
        <p:spPr bwMode="auto">
          <a:xfrm>
            <a:off x="7019925" y="62865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lvl1pPr>
          </a:lstStyle>
          <a:p>
            <a:fld id="{12E1F2A4-9DEC-432F-9B0F-493A0B69CBEA}" type="slidenum">
              <a:rPr lang="es-ES"/>
              <a:pPr/>
              <a:t>‹Nº›</a:t>
            </a:fld>
            <a:endParaRPr lang="es-ES"/>
          </a:p>
        </p:txBody>
      </p:sp>
    </p:spTree>
  </p:cSld>
  <p:clrMap bg1="lt1" tx1="dk1" bg2="lt2" tx2="dk2" accent1="accent1" accent2="accent2" accent3="accent3" accent4="accent4" accent5="accent5" accent6="accent6" hlink="hlink" folHlink="folHlink"/>
  <p:sldLayoutIdLst>
    <p:sldLayoutId id="2147483706"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anose="020B0604030504040204" pitchFamily="34" charset="0"/>
        </a:defRPr>
      </a:lvl2pPr>
      <a:lvl3pPr algn="l" rtl="0" eaLnBrk="0" fontAlgn="base" hangingPunct="0">
        <a:spcBef>
          <a:spcPct val="0"/>
        </a:spcBef>
        <a:spcAft>
          <a:spcPct val="0"/>
        </a:spcAft>
        <a:defRPr sz="4400">
          <a:solidFill>
            <a:schemeClr val="tx2"/>
          </a:solidFill>
          <a:latin typeface="Verdana" panose="020B0604030504040204" pitchFamily="34" charset="0"/>
        </a:defRPr>
      </a:lvl3pPr>
      <a:lvl4pPr algn="l" rtl="0" eaLnBrk="0" fontAlgn="base" hangingPunct="0">
        <a:spcBef>
          <a:spcPct val="0"/>
        </a:spcBef>
        <a:spcAft>
          <a:spcPct val="0"/>
        </a:spcAft>
        <a:defRPr sz="4400">
          <a:solidFill>
            <a:schemeClr val="tx2"/>
          </a:solidFill>
          <a:latin typeface="Verdana" panose="020B0604030504040204" pitchFamily="34" charset="0"/>
        </a:defRPr>
      </a:lvl4pPr>
      <a:lvl5pPr algn="l" rtl="0" eaLnBrk="0" fontAlgn="base" hangingPunct="0">
        <a:spcBef>
          <a:spcPct val="0"/>
        </a:spcBef>
        <a:spcAft>
          <a:spcPct val="0"/>
        </a:spcAft>
        <a:defRPr sz="4400">
          <a:solidFill>
            <a:schemeClr val="tx2"/>
          </a:solidFill>
          <a:latin typeface="Verdana" panose="020B0604030504040204" pitchFamily="34" charset="0"/>
        </a:defRPr>
      </a:lvl5pPr>
      <a:lvl6pPr marL="457200" algn="l" rtl="0" fontAlgn="base">
        <a:spcBef>
          <a:spcPct val="0"/>
        </a:spcBef>
        <a:spcAft>
          <a:spcPct val="0"/>
        </a:spcAft>
        <a:defRPr sz="4400">
          <a:solidFill>
            <a:schemeClr val="tx2"/>
          </a:solidFill>
          <a:latin typeface="Verdana" panose="020B0604030504040204" pitchFamily="34" charset="0"/>
        </a:defRPr>
      </a:lvl6pPr>
      <a:lvl7pPr marL="914400" algn="l" rtl="0" fontAlgn="base">
        <a:spcBef>
          <a:spcPct val="0"/>
        </a:spcBef>
        <a:spcAft>
          <a:spcPct val="0"/>
        </a:spcAft>
        <a:defRPr sz="4400">
          <a:solidFill>
            <a:schemeClr val="tx2"/>
          </a:solidFill>
          <a:latin typeface="Verdana" panose="020B0604030504040204" pitchFamily="34" charset="0"/>
        </a:defRPr>
      </a:lvl7pPr>
      <a:lvl8pPr marL="1371600" algn="l" rtl="0" fontAlgn="base">
        <a:spcBef>
          <a:spcPct val="0"/>
        </a:spcBef>
        <a:spcAft>
          <a:spcPct val="0"/>
        </a:spcAft>
        <a:defRPr sz="4400">
          <a:solidFill>
            <a:schemeClr val="tx2"/>
          </a:solidFill>
          <a:latin typeface="Verdana" panose="020B0604030504040204" pitchFamily="34" charset="0"/>
        </a:defRPr>
      </a:lvl8pPr>
      <a:lvl9pPr marL="1828800" algn="l" rtl="0" fontAlgn="base">
        <a:spcBef>
          <a:spcPct val="0"/>
        </a:spcBef>
        <a:spcAft>
          <a:spcPct val="0"/>
        </a:spcAft>
        <a:defRPr sz="4400">
          <a:solidFill>
            <a:schemeClr val="tx2"/>
          </a:solidFill>
          <a:latin typeface="Verdana" panose="020B0604030504040204" pitchFamily="34" charset="0"/>
        </a:defRPr>
      </a:lvl9pPr>
    </p:titleStyle>
    <p:bodyStyle>
      <a:lvl1pPr marL="342900" indent="-342900" algn="l" rtl="0" eaLnBrk="0" fontAlgn="base" hangingPunct="0">
        <a:spcBef>
          <a:spcPct val="20000"/>
        </a:spcBef>
        <a:spcAft>
          <a:spcPct val="0"/>
        </a:spcAft>
        <a:buClr>
          <a:schemeClr val="folHlink"/>
        </a:buClr>
        <a:buSzPct val="75000"/>
        <a:buFont typeface="Wingdings" panose="05000000000000000000" pitchFamily="2" charset="2"/>
        <a:buChar char="n"/>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hlink"/>
        </a:buClr>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1"/>
        </a:buClr>
        <a:buSzPct val="8500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B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wmf"/><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32.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30710" y="1196752"/>
            <a:ext cx="7678737" cy="2800767"/>
          </a:xfrm>
        </p:spPr>
        <p:txBody>
          <a:bodyPr/>
          <a:lstStyle/>
          <a:p>
            <a:pPr algn="l" eaLnBrk="1" hangingPunct="1"/>
            <a:r>
              <a:rPr lang="es-BO" b="1" dirty="0">
                <a:latin typeface="Curlz MT" panose="04040404050702020202" pitchFamily="82" charset="0"/>
              </a:rPr>
              <a:t>UNA APROXIMACIÓN SOCIOLÓGICA A LA DISCAPACIDAD DESDE EL MODELO </a:t>
            </a:r>
            <a:r>
              <a:rPr lang="es-BO" b="1" dirty="0" smtClean="0">
                <a:latin typeface="Curlz MT" panose="04040404050702020202" pitchFamily="82" charset="0"/>
              </a:rPr>
              <a:t>SOCIAL</a:t>
            </a:r>
            <a:endParaRPr lang="es-ES" b="1" dirty="0" smtClean="0">
              <a:latin typeface="Curlz MT" panose="04040404050702020202" pitchFamily="82"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Imagen 6"/>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9592" y="5368081"/>
            <a:ext cx="990600" cy="9906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9" name="Rectangle 2"/>
          <p:cNvSpPr txBox="1">
            <a:spLocks noChangeArrowheads="1"/>
          </p:cNvSpPr>
          <p:nvPr/>
        </p:nvSpPr>
        <p:spPr bwMode="auto">
          <a:xfrm>
            <a:off x="3419872" y="5589240"/>
            <a:ext cx="5494511"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spAutoFit/>
          </a:bodyPr>
          <a:lstStyle>
            <a:lvl1pPr algn="r"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anose="020B0604030504040204" pitchFamily="34" charset="0"/>
              </a:defRPr>
            </a:lvl2pPr>
            <a:lvl3pPr algn="l" rtl="0" eaLnBrk="0" fontAlgn="base" hangingPunct="0">
              <a:spcBef>
                <a:spcPct val="0"/>
              </a:spcBef>
              <a:spcAft>
                <a:spcPct val="0"/>
              </a:spcAft>
              <a:defRPr sz="4400">
                <a:solidFill>
                  <a:schemeClr val="tx2"/>
                </a:solidFill>
                <a:latin typeface="Verdana" panose="020B0604030504040204" pitchFamily="34" charset="0"/>
              </a:defRPr>
            </a:lvl3pPr>
            <a:lvl4pPr algn="l" rtl="0" eaLnBrk="0" fontAlgn="base" hangingPunct="0">
              <a:spcBef>
                <a:spcPct val="0"/>
              </a:spcBef>
              <a:spcAft>
                <a:spcPct val="0"/>
              </a:spcAft>
              <a:defRPr sz="4400">
                <a:solidFill>
                  <a:schemeClr val="tx2"/>
                </a:solidFill>
                <a:latin typeface="Verdana" panose="020B0604030504040204" pitchFamily="34" charset="0"/>
              </a:defRPr>
            </a:lvl4pPr>
            <a:lvl5pPr algn="l" rtl="0" eaLnBrk="0" fontAlgn="base" hangingPunct="0">
              <a:spcBef>
                <a:spcPct val="0"/>
              </a:spcBef>
              <a:spcAft>
                <a:spcPct val="0"/>
              </a:spcAft>
              <a:defRPr sz="4400">
                <a:solidFill>
                  <a:schemeClr val="tx2"/>
                </a:solidFill>
                <a:latin typeface="Verdana" panose="020B0604030504040204" pitchFamily="34" charset="0"/>
              </a:defRPr>
            </a:lvl5pPr>
            <a:lvl6pPr marL="457200" algn="l" rtl="0" fontAlgn="base">
              <a:spcBef>
                <a:spcPct val="0"/>
              </a:spcBef>
              <a:spcAft>
                <a:spcPct val="0"/>
              </a:spcAft>
              <a:defRPr sz="4400">
                <a:solidFill>
                  <a:schemeClr val="tx2"/>
                </a:solidFill>
                <a:latin typeface="Verdana" panose="020B0604030504040204" pitchFamily="34" charset="0"/>
              </a:defRPr>
            </a:lvl6pPr>
            <a:lvl7pPr marL="914400" algn="l" rtl="0" fontAlgn="base">
              <a:spcBef>
                <a:spcPct val="0"/>
              </a:spcBef>
              <a:spcAft>
                <a:spcPct val="0"/>
              </a:spcAft>
              <a:defRPr sz="4400">
                <a:solidFill>
                  <a:schemeClr val="tx2"/>
                </a:solidFill>
                <a:latin typeface="Verdana" panose="020B0604030504040204" pitchFamily="34" charset="0"/>
              </a:defRPr>
            </a:lvl7pPr>
            <a:lvl8pPr marL="1371600" algn="l" rtl="0" fontAlgn="base">
              <a:spcBef>
                <a:spcPct val="0"/>
              </a:spcBef>
              <a:spcAft>
                <a:spcPct val="0"/>
              </a:spcAft>
              <a:defRPr sz="4400">
                <a:solidFill>
                  <a:schemeClr val="tx2"/>
                </a:solidFill>
                <a:latin typeface="Verdana" panose="020B0604030504040204" pitchFamily="34" charset="0"/>
              </a:defRPr>
            </a:lvl8pPr>
            <a:lvl9pPr marL="1828800" algn="l" rtl="0" fontAlgn="base">
              <a:spcBef>
                <a:spcPct val="0"/>
              </a:spcBef>
              <a:spcAft>
                <a:spcPct val="0"/>
              </a:spcAft>
              <a:defRPr sz="4400">
                <a:solidFill>
                  <a:schemeClr val="tx2"/>
                </a:solidFill>
                <a:latin typeface="Verdana" panose="020B0604030504040204" pitchFamily="34" charset="0"/>
              </a:defRPr>
            </a:lvl9pPr>
          </a:lstStyle>
          <a:p>
            <a:pPr eaLnBrk="1" hangingPunct="1"/>
            <a:r>
              <a:rPr lang="es-ES_tradnl" smtClean="0">
                <a:latin typeface="Blackadder ITC" panose="04020505051007020D02" pitchFamily="82" charset="0"/>
              </a:rPr>
              <a:t>Ana Belén Lima Ventura</a:t>
            </a:r>
            <a:endParaRPr lang="es-ES_tradnl" dirty="0" smtClean="0">
              <a:latin typeface="Blackadder ITC" panose="04020505051007020D02"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39552" y="1974304"/>
            <a:ext cx="8110537" cy="4191000"/>
          </a:xfrm>
        </p:spPr>
        <p:txBody>
          <a:bodyPr/>
          <a:lstStyle/>
          <a:p>
            <a:r>
              <a:rPr lang="es-BO" dirty="0">
                <a:latin typeface="Arabic Typesetting" panose="03020402040406030203" pitchFamily="66" charset="-78"/>
                <a:cs typeface="Arabic Typesetting" panose="03020402040406030203" pitchFamily="66" charset="-78"/>
              </a:rPr>
              <a:t> La mayoría de las medidas orientadas hacia las personas con </a:t>
            </a:r>
            <a:r>
              <a:rPr lang="es-BO" dirty="0" smtClean="0">
                <a:latin typeface="Arabic Typesetting" panose="03020402040406030203" pitchFamily="66" charset="-78"/>
                <a:cs typeface="Arabic Typesetting" panose="03020402040406030203" pitchFamily="66" charset="-78"/>
              </a:rPr>
              <a:t>discapacidad </a:t>
            </a:r>
            <a:r>
              <a:rPr lang="es-BO" dirty="0">
                <a:latin typeface="Arabic Typesetting" panose="03020402040406030203" pitchFamily="66" charset="-78"/>
                <a:cs typeface="Arabic Typesetting" panose="03020402040406030203" pitchFamily="66" charset="-78"/>
              </a:rPr>
              <a:t>todavía se aplican siguiendo ese modo de interpretación que reduce el fenómeno, fundamentalmente social según la vivencia de quien lo </a:t>
            </a:r>
            <a:r>
              <a:rPr lang="es-BO" dirty="0" smtClean="0">
                <a:latin typeface="Arabic Typesetting" panose="03020402040406030203" pitchFamily="66" charset="-78"/>
                <a:cs typeface="Arabic Typesetting" panose="03020402040406030203" pitchFamily="66" charset="-78"/>
              </a:rPr>
              <a:t>experimenta</a:t>
            </a:r>
            <a:r>
              <a:rPr lang="es-BO" dirty="0">
                <a:latin typeface="Arabic Typesetting" panose="03020402040406030203" pitchFamily="66" charset="-78"/>
                <a:cs typeface="Arabic Typesetting" panose="03020402040406030203" pitchFamily="66" charset="-78"/>
              </a:rPr>
              <a:t>, a la simple consecuencia de una afección fisiológica, de tal modo que de lo que se trata es, o bien de «eliminar» la afección fisiológica (devolver al individuo a la normalidad), o bien de «adaptar» a la persona a su condición insuficiente.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5979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310315"/>
            <a:ext cx="8110537" cy="4926997"/>
          </a:xfrm>
        </p:spPr>
        <p:txBody>
          <a:bodyPr/>
          <a:lstStyle/>
          <a:p>
            <a:r>
              <a:rPr lang="es-BO" b="1" i="1" dirty="0">
                <a:latin typeface="Arabic Typesetting" panose="03020402040406030203" pitchFamily="66" charset="-78"/>
                <a:cs typeface="Arabic Typesetting" panose="03020402040406030203" pitchFamily="66" charset="-78"/>
              </a:rPr>
              <a:t>El hecho social incuestionable es que vivimos en una sociedad en la que las personas con discapacidad están en desventaja: son discriminadas y hasta </a:t>
            </a:r>
            <a:r>
              <a:rPr lang="es-BO" b="1" i="1" dirty="0" smtClean="0">
                <a:latin typeface="Arabic Typesetting" panose="03020402040406030203" pitchFamily="66" charset="-78"/>
                <a:cs typeface="Arabic Typesetting" panose="03020402040406030203" pitchFamily="66" charset="-78"/>
              </a:rPr>
              <a:t>despreciadas.</a:t>
            </a:r>
          </a:p>
          <a:p>
            <a:endParaRPr lang="es-BO" dirty="0">
              <a:latin typeface="Arabic Typesetting" panose="03020402040406030203" pitchFamily="66" charset="-78"/>
              <a:cs typeface="Arabic Typesetting" panose="03020402040406030203" pitchFamily="66" charset="-78"/>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4"/>
          <p:cNvSpPr>
            <a:spLocks noChangeArrowheads="1"/>
          </p:cNvSpPr>
          <p:nvPr/>
        </p:nvSpPr>
        <p:spPr bwMode="auto">
          <a:xfrm>
            <a:off x="3635896" y="3356992"/>
            <a:ext cx="2590800" cy="2286000"/>
          </a:xfrm>
          <a:custGeom>
            <a:avLst/>
            <a:gdLst>
              <a:gd name="T0" fmla="*/ 2147483647 w 21600"/>
              <a:gd name="T1" fmla="*/ 0 h 21600"/>
              <a:gd name="T2" fmla="*/ 2147483647 w 21600"/>
              <a:gd name="T3" fmla="*/ 2147483647 h 21600"/>
              <a:gd name="T4" fmla="*/ 0 w 21600"/>
              <a:gd name="T5" fmla="*/ 2147483647 h 21600"/>
              <a:gd name="T6" fmla="*/ 2147483647 w 21600"/>
              <a:gd name="T7" fmla="*/ 2147483647 h 21600"/>
              <a:gd name="T8" fmla="*/ 2147483647 w 21600"/>
              <a:gd name="T9" fmla="*/ 2147483647 h 21600"/>
              <a:gd name="T10" fmla="*/ 2147483647 w 21600"/>
              <a:gd name="T11" fmla="*/ 2147483647 h 21600"/>
              <a:gd name="T12" fmla="*/ 2147483647 w 21600"/>
              <a:gd name="T13" fmla="*/ 2147483647 h 21600"/>
              <a:gd name="T14" fmla="*/ 2147483647 w 21600"/>
              <a:gd name="T15" fmla="*/ 2147483647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lnTo>
                  <a:pt x="17401" y="15493"/>
                </a:lnTo>
                <a:close/>
                <a:moveTo>
                  <a:pt x="4198" y="6106"/>
                </a:moveTo>
                <a:cubicBezTo>
                  <a:pt x="3223" y="7477"/>
                  <a:pt x="2700" y="9117"/>
                  <a:pt x="2700" y="10799"/>
                </a:cubicBezTo>
                <a:cubicBezTo>
                  <a:pt x="2700" y="15273"/>
                  <a:pt x="6326" y="18900"/>
                  <a:pt x="10800" y="18900"/>
                </a:cubicBezTo>
                <a:cubicBezTo>
                  <a:pt x="12482" y="18900"/>
                  <a:pt x="14122" y="18376"/>
                  <a:pt x="15493" y="17401"/>
                </a:cubicBezTo>
                <a:lnTo>
                  <a:pt x="4198" y="6106"/>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BO"/>
          </a:p>
        </p:txBody>
      </p:sp>
    </p:spTree>
    <p:extLst>
      <p:ext uri="{BB962C8B-B14F-4D97-AF65-F5344CB8AC3E}">
        <p14:creationId xmlns:p14="http://schemas.microsoft.com/office/powerpoint/2010/main" val="31609819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2046312"/>
            <a:ext cx="8110537" cy="4191000"/>
          </a:xfrm>
        </p:spPr>
        <p:txBody>
          <a:bodyPr/>
          <a:lstStyle/>
          <a:p>
            <a:r>
              <a:rPr lang="es-BO" dirty="0">
                <a:latin typeface="Arabic Typesetting" panose="03020402040406030203" pitchFamily="66" charset="-78"/>
                <a:cs typeface="Arabic Typesetting" panose="03020402040406030203" pitchFamily="66" charset="-78"/>
              </a:rPr>
              <a:t>Enfrentarse a dicha depreciación de la persona con </a:t>
            </a:r>
            <a:r>
              <a:rPr lang="es-BO" dirty="0" smtClean="0">
                <a:latin typeface="Arabic Typesetting" panose="03020402040406030203" pitchFamily="66" charset="-78"/>
                <a:cs typeface="Arabic Typesetting" panose="03020402040406030203" pitchFamily="66" charset="-78"/>
              </a:rPr>
              <a:t>discapacidad </a:t>
            </a:r>
            <a:r>
              <a:rPr lang="es-BO" dirty="0">
                <a:latin typeface="Arabic Typesetting" panose="03020402040406030203" pitchFamily="66" charset="-78"/>
                <a:cs typeface="Arabic Typesetting" panose="03020402040406030203" pitchFamily="66" charset="-78"/>
              </a:rPr>
              <a:t>comporta la tarea de hacer evidentes los procesos sociales injustos que estructuran a la discapacidad como fenómeno social y, correlativamente, </a:t>
            </a:r>
            <a:r>
              <a:rPr lang="es-BO" dirty="0" err="1">
                <a:latin typeface="Arabic Typesetting" panose="03020402040406030203" pitchFamily="66" charset="-78"/>
                <a:cs typeface="Arabic Typesetting" panose="03020402040406030203" pitchFamily="66" charset="-78"/>
              </a:rPr>
              <a:t>susci</a:t>
            </a:r>
            <a:r>
              <a:rPr lang="es-BO" dirty="0">
                <a:latin typeface="Arabic Typesetting" panose="03020402040406030203" pitchFamily="66" charset="-78"/>
                <a:cs typeface="Arabic Typesetting" panose="03020402040406030203" pitchFamily="66" charset="-78"/>
              </a:rPr>
              <a:t>- tan y/o conllevan simplemente indiferencia ante su situación.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9471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2046312"/>
            <a:ext cx="8110537" cy="4191000"/>
          </a:xfrm>
        </p:spPr>
        <p:txBody>
          <a:bodyPr/>
          <a:lstStyle/>
          <a:p>
            <a:r>
              <a:rPr lang="es-BO" dirty="0">
                <a:latin typeface="Arabic Typesetting" panose="03020402040406030203" pitchFamily="66" charset="-78"/>
                <a:cs typeface="Arabic Typesetting" panose="03020402040406030203" pitchFamily="66" charset="-78"/>
              </a:rPr>
              <a:t> No se trata de «victimizarlos» y asumir que toda la culpa recae en el medio social (eso sería una nueva versión de las viejas concepciones): se trata de evidenciar que al tomar en consideración la dimensión social de la discapacidad se comprueba que su caracterización es significativamente negativa, en términos </a:t>
            </a:r>
            <a:r>
              <a:rPr lang="es-BO" dirty="0" smtClean="0">
                <a:latin typeface="Arabic Typesetting" panose="03020402040406030203" pitchFamily="66" charset="-78"/>
                <a:cs typeface="Arabic Typesetting" panose="03020402040406030203" pitchFamily="66" charset="-78"/>
              </a:rPr>
              <a:t>estructurales</a:t>
            </a:r>
            <a:r>
              <a:rPr lang="es-BO" dirty="0">
                <a:latin typeface="Arabic Typesetting" panose="03020402040406030203" pitchFamily="66" charset="-78"/>
                <a:cs typeface="Arabic Typesetting" panose="03020402040406030203" pitchFamily="66" charset="-78"/>
              </a:rPr>
              <a:t>, por lo que alguna influencia debe tener el medio social en la constitución de la misma</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14180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38277" y="405396"/>
            <a:ext cx="8162925" cy="2123658"/>
          </a:xfrm>
        </p:spPr>
        <p:txBody>
          <a:bodyPr/>
          <a:lstStyle/>
          <a:p>
            <a:pPr eaLnBrk="1" hangingPunct="1"/>
            <a:r>
              <a:rPr lang="es-BO" dirty="0">
                <a:latin typeface="Blackadder ITC" panose="04020505051007020D02" pitchFamily="82" charset="0"/>
              </a:rPr>
              <a:t>La deconstrucción analítica de la discapacidad: las propuestas del </a:t>
            </a:r>
            <a:r>
              <a:rPr lang="es-BO" dirty="0" smtClean="0">
                <a:latin typeface="Blackadder ITC" panose="04020505051007020D02" pitchFamily="82" charset="0"/>
              </a:rPr>
              <a:t>modelo </a:t>
            </a:r>
            <a:r>
              <a:rPr lang="es-BO" dirty="0">
                <a:latin typeface="Blackadder ITC" panose="04020505051007020D02" pitchFamily="82" charset="0"/>
              </a:rPr>
              <a:t>social </a:t>
            </a:r>
            <a:endParaRPr lang="es-ES_tradnl" dirty="0" smtClean="0">
              <a:latin typeface="Blackadder ITC" panose="04020505051007020D02" pitchFamily="82" charset="0"/>
            </a:endParaRPr>
          </a:p>
        </p:txBody>
      </p:sp>
      <p:sp>
        <p:nvSpPr>
          <p:cNvPr id="6147" name="Rectangle 3"/>
          <p:cNvSpPr>
            <a:spLocks noGrp="1" noChangeArrowheads="1"/>
          </p:cNvSpPr>
          <p:nvPr>
            <p:ph type="body" idx="1"/>
          </p:nvPr>
        </p:nvSpPr>
        <p:spPr>
          <a:xfrm>
            <a:off x="912813" y="2132856"/>
            <a:ext cx="8110537" cy="3963144"/>
          </a:xfrm>
        </p:spPr>
        <p:txBody>
          <a:bodyPr/>
          <a:lstStyle/>
          <a:p>
            <a:pPr marL="0" indent="0" eaLnBrk="1" fontAlgn="auto" hangingPunct="1">
              <a:spcAft>
                <a:spcPts val="0"/>
              </a:spcAft>
              <a:buNone/>
              <a:defRPr/>
            </a:pPr>
            <a:endParaRPr lang="es-ES" dirty="0"/>
          </a:p>
          <a:p>
            <a:pPr eaLnBrk="1" hangingPunct="1"/>
            <a:r>
              <a:rPr lang="es-BO" sz="2800" dirty="0">
                <a:solidFill>
                  <a:srgbClr val="000000"/>
                </a:solidFill>
                <a:latin typeface="Arabic Typesetting" panose="03020402040406030203" pitchFamily="66" charset="-78"/>
                <a:cs typeface="Arabic Typesetting" panose="03020402040406030203" pitchFamily="66" charset="-78"/>
              </a:rPr>
              <a:t>Partiendo de la premisa de que la discapacidad constituye hoy en día un fenómeno social de </a:t>
            </a:r>
            <a:r>
              <a:rPr lang="es-BO" sz="2800" dirty="0" smtClean="0">
                <a:solidFill>
                  <a:srgbClr val="000000"/>
                </a:solidFill>
                <a:latin typeface="Arabic Typesetting" panose="03020402040406030203" pitchFamily="66" charset="-78"/>
                <a:cs typeface="Arabic Typesetting" panose="03020402040406030203" pitchFamily="66" charset="-78"/>
              </a:rPr>
              <a:t>opresión, </a:t>
            </a:r>
            <a:r>
              <a:rPr lang="es-BO" sz="2800" dirty="0">
                <a:solidFill>
                  <a:srgbClr val="000000"/>
                </a:solidFill>
                <a:latin typeface="Arabic Typesetting" panose="03020402040406030203" pitchFamily="66" charset="-78"/>
                <a:cs typeface="Arabic Typesetting" panose="03020402040406030203" pitchFamily="66" charset="-78"/>
              </a:rPr>
              <a:t>una interpretación teórica del mismo anclada en una perspectiva </a:t>
            </a:r>
            <a:r>
              <a:rPr lang="es-BO" sz="2800" dirty="0" smtClean="0">
                <a:solidFill>
                  <a:srgbClr val="000000"/>
                </a:solidFill>
                <a:latin typeface="Arabic Typesetting" panose="03020402040406030203" pitchFamily="66" charset="-78"/>
                <a:cs typeface="Arabic Typesetting" panose="03020402040406030203" pitchFamily="66" charset="-78"/>
              </a:rPr>
              <a:t>sociológica, </a:t>
            </a:r>
            <a:r>
              <a:rPr lang="es-BO" sz="2800" dirty="0">
                <a:solidFill>
                  <a:srgbClr val="000000"/>
                </a:solidFill>
                <a:latin typeface="Arabic Typesetting" panose="03020402040406030203" pitchFamily="66" charset="-78"/>
                <a:cs typeface="Arabic Typesetting" panose="03020402040406030203" pitchFamily="66" charset="-78"/>
              </a:rPr>
              <a:t>habrá de tener especial cuidado a la hora de </a:t>
            </a:r>
            <a:r>
              <a:rPr lang="es-BO" sz="2800" dirty="0" smtClean="0">
                <a:solidFill>
                  <a:srgbClr val="000000"/>
                </a:solidFill>
                <a:latin typeface="Arabic Typesetting" panose="03020402040406030203" pitchFamily="66" charset="-78"/>
                <a:cs typeface="Arabic Typesetting" panose="03020402040406030203" pitchFamily="66" charset="-78"/>
              </a:rPr>
              <a:t>especificar </a:t>
            </a:r>
            <a:r>
              <a:rPr lang="es-BO" sz="2800" dirty="0">
                <a:solidFill>
                  <a:srgbClr val="000000"/>
                </a:solidFill>
                <a:latin typeface="Arabic Typesetting" panose="03020402040406030203" pitchFamily="66" charset="-78"/>
                <a:cs typeface="Arabic Typesetting" panose="03020402040406030203" pitchFamily="66" charset="-78"/>
              </a:rPr>
              <a:t>las diferencias y semejanzas que se dan entre la discapacidad y otras </a:t>
            </a:r>
            <a:r>
              <a:rPr lang="es-BO" sz="2800" dirty="0" smtClean="0">
                <a:solidFill>
                  <a:srgbClr val="000000"/>
                </a:solidFill>
                <a:latin typeface="Arabic Typesetting" panose="03020402040406030203" pitchFamily="66" charset="-78"/>
                <a:cs typeface="Arabic Typesetting" panose="03020402040406030203" pitchFamily="66" charset="-78"/>
              </a:rPr>
              <a:t>formas </a:t>
            </a:r>
            <a:r>
              <a:rPr lang="es-BO" sz="2800" dirty="0">
                <a:solidFill>
                  <a:srgbClr val="000000"/>
                </a:solidFill>
                <a:latin typeface="Arabic Typesetting" panose="03020402040406030203" pitchFamily="66" charset="-78"/>
                <a:cs typeface="Arabic Typesetting" panose="03020402040406030203" pitchFamily="66" charset="-78"/>
              </a:rPr>
              <a:t>sociales de opresión</a:t>
            </a:r>
            <a:endParaRPr lang="es-ES" sz="2800" dirty="0" smtClean="0">
              <a:solidFill>
                <a:srgbClr val="000000"/>
              </a:solidFill>
              <a:latin typeface="Arabic Typesetting" panose="03020402040406030203" pitchFamily="66" charset="-78"/>
              <a:cs typeface="Arabic Typesetting" panose="03020402040406030203" pitchFamily="66" charset="-78"/>
            </a:endParaRPr>
          </a:p>
        </p:txBody>
      </p:sp>
      <p:pic>
        <p:nvPicPr>
          <p:cNvPr id="6148" name="Picture 4" descr="flechas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5373216"/>
            <a:ext cx="3060152" cy="1382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5"/>
          <p:cNvPicPr>
            <a:picLocks noChangeAspect="1"/>
          </p:cNvPicPr>
          <p:nvPr/>
        </p:nvPicPr>
        <p:blipFill>
          <a:blip r:embed="rId4"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91714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212718" y="1573495"/>
            <a:ext cx="8110537" cy="4471987"/>
          </a:xfrm>
        </p:spPr>
        <p:txBody>
          <a:bodyPr/>
          <a:lstStyle/>
          <a:p>
            <a:pPr marL="0" indent="0" eaLnBrk="1" fontAlgn="auto" hangingPunct="1">
              <a:spcAft>
                <a:spcPts val="0"/>
              </a:spcAft>
              <a:buNone/>
              <a:defRPr/>
            </a:pPr>
            <a:endParaRPr lang="es-ES" dirty="0"/>
          </a:p>
          <a:p>
            <a:pPr eaLnBrk="1" hangingPunct="1"/>
            <a:r>
              <a:rPr lang="es-BO" sz="2800" dirty="0" smtClean="0">
                <a:solidFill>
                  <a:srgbClr val="000000"/>
                </a:solidFill>
                <a:latin typeface="Arabic Typesetting" panose="03020402040406030203" pitchFamily="66" charset="-78"/>
                <a:cs typeface="Arabic Typesetting" panose="03020402040406030203" pitchFamily="66" charset="-78"/>
              </a:rPr>
              <a:t>Debe ser </a:t>
            </a:r>
            <a:r>
              <a:rPr lang="es-BO" sz="2800" dirty="0">
                <a:solidFill>
                  <a:srgbClr val="000000"/>
                </a:solidFill>
                <a:latin typeface="Arabic Typesetting" panose="03020402040406030203" pitchFamily="66" charset="-78"/>
                <a:cs typeface="Arabic Typesetting" panose="03020402040406030203" pitchFamily="66" charset="-78"/>
              </a:rPr>
              <a:t>objeto de un análisis que extraiga las conexiones entre este sustrato material y las estructuras socia- les opresoras que se constituyen en torno al fenómeno de la discapacidad; para ello, y dada esa sensibilidad política respecto a la desigualdad anclada en </a:t>
            </a:r>
            <a:r>
              <a:rPr lang="es-BO" sz="2800" dirty="0" smtClean="0">
                <a:solidFill>
                  <a:srgbClr val="000000"/>
                </a:solidFill>
                <a:latin typeface="Arabic Typesetting" panose="03020402040406030203" pitchFamily="66" charset="-78"/>
                <a:cs typeface="Arabic Typesetting" panose="03020402040406030203" pitchFamily="66" charset="-78"/>
              </a:rPr>
              <a:t>criterios </a:t>
            </a:r>
            <a:r>
              <a:rPr lang="es-BO" sz="2800" dirty="0">
                <a:solidFill>
                  <a:srgbClr val="000000"/>
                </a:solidFill>
                <a:latin typeface="Arabic Typesetting" panose="03020402040406030203" pitchFamily="66" charset="-78"/>
                <a:cs typeface="Arabic Typesetting" panose="03020402040406030203" pitchFamily="66" charset="-78"/>
              </a:rPr>
              <a:t>biológicos, una teoría social de la discapacidad, atendiendo al sustrato </a:t>
            </a:r>
            <a:r>
              <a:rPr lang="es-BO" sz="2800" dirty="0" smtClean="0">
                <a:solidFill>
                  <a:srgbClr val="000000"/>
                </a:solidFill>
                <a:latin typeface="Arabic Typesetting" panose="03020402040406030203" pitchFamily="66" charset="-78"/>
                <a:cs typeface="Arabic Typesetting" panose="03020402040406030203" pitchFamily="66" charset="-78"/>
              </a:rPr>
              <a:t>material </a:t>
            </a:r>
            <a:r>
              <a:rPr lang="es-BO" sz="2800" dirty="0">
                <a:solidFill>
                  <a:srgbClr val="000000"/>
                </a:solidFill>
                <a:latin typeface="Arabic Typesetting" panose="03020402040406030203" pitchFamily="66" charset="-78"/>
                <a:cs typeface="Arabic Typesetting" panose="03020402040406030203" pitchFamily="66" charset="-78"/>
              </a:rPr>
              <a:t>de la deficiencia como hecho objetivo, debe llevar a cabo un análisis </a:t>
            </a:r>
            <a:r>
              <a:rPr lang="es-BO" sz="2800" dirty="0" smtClean="0">
                <a:solidFill>
                  <a:srgbClr val="000000"/>
                </a:solidFill>
                <a:latin typeface="Arabic Typesetting" panose="03020402040406030203" pitchFamily="66" charset="-78"/>
                <a:cs typeface="Arabic Typesetting" panose="03020402040406030203" pitchFamily="66" charset="-78"/>
              </a:rPr>
              <a:t>sistemático </a:t>
            </a:r>
            <a:r>
              <a:rPr lang="es-BO" sz="2800" dirty="0">
                <a:solidFill>
                  <a:srgbClr val="000000"/>
                </a:solidFill>
                <a:latin typeface="Arabic Typesetting" panose="03020402040406030203" pitchFamily="66" charset="-78"/>
                <a:cs typeface="Arabic Typesetting" panose="03020402040406030203" pitchFamily="66" charset="-78"/>
              </a:rPr>
              <a:t>y riguroso de las diferencias y semejanzas entre discapacidad y otras formas sociales de opresión:</a:t>
            </a:r>
            <a:endParaRPr lang="es-ES" sz="2800" dirty="0" smtClean="0">
              <a:solidFill>
                <a:srgbClr val="000000"/>
              </a:solidFill>
              <a:latin typeface="Arabic Typesetting" panose="03020402040406030203" pitchFamily="66" charset="-78"/>
              <a:cs typeface="Arabic Typesetting" panose="03020402040406030203" pitchFamily="66" charset="-78"/>
            </a:endParaRPr>
          </a:p>
        </p:txBody>
      </p:sp>
      <p:pic>
        <p:nvPicPr>
          <p:cNvPr id="6148" name="Picture 4" descr="flechas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60232" y="5590478"/>
            <a:ext cx="2015018" cy="910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5"/>
          <p:cNvPicPr>
            <a:picLocks noChangeAspect="1"/>
          </p:cNvPicPr>
          <p:nvPr/>
        </p:nvPicPr>
        <p:blipFill>
          <a:blip r:embed="rId4"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862148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 </a:t>
            </a:r>
            <a:r>
              <a:rPr lang="es-BO" dirty="0" smtClean="0">
                <a:latin typeface="Arabic Typesetting" panose="03020402040406030203" pitchFamily="66" charset="-78"/>
                <a:cs typeface="Arabic Typesetting" panose="03020402040406030203" pitchFamily="66" charset="-78"/>
              </a:rPr>
              <a:t>Por </a:t>
            </a:r>
            <a:r>
              <a:rPr lang="es-BO" dirty="0">
                <a:latin typeface="Arabic Typesetting" panose="03020402040406030203" pitchFamily="66" charset="-78"/>
                <a:cs typeface="Arabic Typesetting" panose="03020402040406030203" pitchFamily="66" charset="-78"/>
              </a:rPr>
              <a:t>ejemplo, la posibilidad «técnica» de la cura puede ser </a:t>
            </a:r>
            <a:r>
              <a:rPr lang="es-BO" dirty="0" smtClean="0">
                <a:latin typeface="Arabic Typesetting" panose="03020402040406030203" pitchFamily="66" charset="-78"/>
                <a:cs typeface="Arabic Typesetting" panose="03020402040406030203" pitchFamily="66" charset="-78"/>
              </a:rPr>
              <a:t>experimentada </a:t>
            </a:r>
            <a:r>
              <a:rPr lang="es-BO" dirty="0">
                <a:latin typeface="Arabic Typesetting" panose="03020402040406030203" pitchFamily="66" charset="-78"/>
                <a:cs typeface="Arabic Typesetting" panose="03020402040406030203" pitchFamily="66" charset="-78"/>
              </a:rPr>
              <a:t>por la persona con discapacidad, no como tal, sino como un </a:t>
            </a:r>
            <a:r>
              <a:rPr lang="es-BO" dirty="0" smtClean="0">
                <a:latin typeface="Arabic Typesetting" panose="03020402040406030203" pitchFamily="66" charset="-78"/>
                <a:cs typeface="Arabic Typesetting" panose="03020402040406030203" pitchFamily="66" charset="-78"/>
              </a:rPr>
              <a:t>imperativo </a:t>
            </a:r>
            <a:r>
              <a:rPr lang="es-BO" dirty="0">
                <a:latin typeface="Arabic Typesetting" panose="03020402040406030203" pitchFamily="66" charset="-78"/>
                <a:cs typeface="Arabic Typesetting" panose="03020402040406030203" pitchFamily="66" charset="-78"/>
              </a:rPr>
              <a:t>moral, ya que el sistema social en el que vive se organiza sobre el supuesto incuestionable de la bondad de la independencia, el trabajo y la normalidad física, un supuesto anclado en una visión del mundo que no admite </a:t>
            </a:r>
            <a:r>
              <a:rPr lang="es-BO" dirty="0" smtClean="0">
                <a:latin typeface="Arabic Typesetting" panose="03020402040406030203" pitchFamily="66" charset="-78"/>
                <a:cs typeface="Arabic Typesetting" panose="03020402040406030203" pitchFamily="66" charset="-78"/>
              </a:rPr>
              <a:t>excepciones</a:t>
            </a:r>
            <a:r>
              <a:rPr lang="es-BO" dirty="0">
                <a:latin typeface="Arabic Typesetting" panose="03020402040406030203" pitchFamily="66" charset="-78"/>
                <a:cs typeface="Arabic Typesetting" panose="03020402040406030203" pitchFamily="66" charset="-78"/>
              </a:rPr>
              <a:t>: se supone que no se puede tolerar la insuficiencia si es evitable, y así, la posibilidad de cura conduce a la opresión ideológica de quienes, poseyendo  tal insuficiencia, técnicamente evitable, no desean ser «rectificados»</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6275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Desde la perspectiva sociológica del modelo social, el análisis ha de </a:t>
            </a:r>
            <a:r>
              <a:rPr lang="es-BO" dirty="0" smtClean="0">
                <a:latin typeface="Arabic Typesetting" panose="03020402040406030203" pitchFamily="66" charset="-78"/>
                <a:cs typeface="Arabic Typesetting" panose="03020402040406030203" pitchFamily="66" charset="-78"/>
              </a:rPr>
              <a:t>enfatizar </a:t>
            </a:r>
            <a:r>
              <a:rPr lang="es-BO" dirty="0">
                <a:latin typeface="Arabic Typesetting" panose="03020402040406030203" pitchFamily="66" charset="-78"/>
                <a:cs typeface="Arabic Typesetting" panose="03020402040406030203" pitchFamily="66" charset="-78"/>
              </a:rPr>
              <a:t>la falsedad de esa división entre lo natural y lo social –y/o cultural– propia del modelo fisiológico (una diferencia que, aunque matizada, mantiene la nueva clasificación internacional de la OMS); sobre esta evidencia, cualquier distinción entre insuficiencia y discapacidad requiere tener en consideración la compleja especificidad histórica que es fundamento de la </a:t>
            </a:r>
            <a:r>
              <a:rPr lang="es-BO" dirty="0" smtClean="0">
                <a:latin typeface="Arabic Typesetting" panose="03020402040406030203" pitchFamily="66" charset="-78"/>
                <a:cs typeface="Arabic Typesetting" panose="03020402040406030203" pitchFamily="66" charset="-78"/>
              </a:rPr>
              <a:t>misma.</a:t>
            </a:r>
            <a:endParaRPr lang="es-BO" dirty="0">
              <a:latin typeface="Arabic Typesetting" panose="03020402040406030203" pitchFamily="66" charset="-78"/>
              <a:cs typeface="Arabic Typesetting" panose="03020402040406030203" pitchFamily="66" charset="-78"/>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23783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En definitiva, lo que se plantea es la deconstrucción sistemática del </a:t>
            </a:r>
            <a:r>
              <a:rPr lang="es-BO" dirty="0" smtClean="0">
                <a:latin typeface="Arabic Typesetting" panose="03020402040406030203" pitchFamily="66" charset="-78"/>
                <a:cs typeface="Arabic Typesetting" panose="03020402040406030203" pitchFamily="66" charset="-78"/>
              </a:rPr>
              <a:t>concepto </a:t>
            </a:r>
            <a:r>
              <a:rPr lang="es-BO" dirty="0">
                <a:latin typeface="Arabic Typesetting" panose="03020402040406030203" pitchFamily="66" charset="-78"/>
                <a:cs typeface="Arabic Typesetting" panose="03020402040406030203" pitchFamily="66" charset="-78"/>
              </a:rPr>
              <a:t>«discapacidad»; una deconstrucción de cuyos resultados se pueda derivar una nueva consideración del fenómeno a la luz del entramado socio-histórico cultural que sirve de arquitectura a su definición y al establecimiento de las </a:t>
            </a:r>
            <a:r>
              <a:rPr lang="es-BO" dirty="0" smtClean="0">
                <a:latin typeface="Arabic Typesetting" panose="03020402040406030203" pitchFamily="66" charset="-78"/>
                <a:cs typeface="Arabic Typesetting" panose="03020402040406030203" pitchFamily="66" charset="-78"/>
              </a:rPr>
              <a:t>estructuras </a:t>
            </a:r>
            <a:r>
              <a:rPr lang="es-BO" dirty="0">
                <a:latin typeface="Arabic Typesetting" panose="03020402040406030203" pitchFamily="66" charset="-78"/>
                <a:cs typeface="Arabic Typesetting" panose="03020402040406030203" pitchFamily="66" charset="-78"/>
              </a:rPr>
              <a:t>y dinámicas que lo configuran como una forma de opresión.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5031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860425" y="964793"/>
            <a:ext cx="8162925" cy="1446550"/>
          </a:xfrm>
        </p:spPr>
        <p:txBody>
          <a:bodyPr/>
          <a:lstStyle/>
          <a:p>
            <a:pPr eaLnBrk="1" hangingPunct="1"/>
            <a:r>
              <a:rPr lang="es-BO" dirty="0">
                <a:latin typeface="Blackadder ITC" panose="04020505051007020D02" pitchFamily="82" charset="0"/>
              </a:rPr>
              <a:t>Los tres vértices de la construcción social de la discapacidad </a:t>
            </a:r>
            <a:endParaRPr lang="es-ES_tradnl" dirty="0" smtClean="0">
              <a:latin typeface="Blackadder ITC" panose="04020505051007020D02" pitchFamily="82" charset="0"/>
            </a:endParaRPr>
          </a:p>
        </p:txBody>
      </p:sp>
      <p:sp>
        <p:nvSpPr>
          <p:cNvPr id="6147" name="Rectangle 3"/>
          <p:cNvSpPr>
            <a:spLocks noGrp="1" noChangeArrowheads="1"/>
          </p:cNvSpPr>
          <p:nvPr>
            <p:ph type="body" idx="1"/>
          </p:nvPr>
        </p:nvSpPr>
        <p:spPr>
          <a:xfrm>
            <a:off x="467544" y="2447319"/>
            <a:ext cx="8110537" cy="4471987"/>
          </a:xfrm>
        </p:spPr>
        <p:txBody>
          <a:bodyPr/>
          <a:lstStyle/>
          <a:p>
            <a:pPr marL="0" indent="0" eaLnBrk="1" fontAlgn="auto" hangingPunct="1">
              <a:spcAft>
                <a:spcPts val="0"/>
              </a:spcAft>
              <a:buNone/>
              <a:defRPr/>
            </a:pPr>
            <a:endParaRPr lang="es-ES" dirty="0"/>
          </a:p>
          <a:p>
            <a:pPr marL="274320" indent="-274320" eaLnBrk="1" fontAlgn="auto" hangingPunct="1">
              <a:spcAft>
                <a:spcPts val="0"/>
              </a:spcAft>
              <a:buFont typeface="Wingdings 2"/>
              <a:buChar char=""/>
              <a:defRPr/>
            </a:pPr>
            <a:r>
              <a:rPr lang="es-BO" sz="2800" dirty="0">
                <a:latin typeface="Arabic Typesetting" panose="03020402040406030203" pitchFamily="66" charset="-78"/>
                <a:cs typeface="Arabic Typesetting" panose="03020402040406030203" pitchFamily="66" charset="-78"/>
              </a:rPr>
              <a:t>La discapacidad es una realidad social que «viven» personas humanas, sujetos-agentes instalados en la lógica </a:t>
            </a:r>
            <a:r>
              <a:rPr lang="es-BO" sz="2800" dirty="0" err="1">
                <a:latin typeface="Arabic Typesetting" panose="03020402040406030203" pitchFamily="66" charset="-78"/>
                <a:cs typeface="Arabic Typesetting" panose="03020402040406030203" pitchFamily="66" charset="-78"/>
              </a:rPr>
              <a:t>convivencial</a:t>
            </a:r>
            <a:r>
              <a:rPr lang="es-BO" sz="2800" dirty="0">
                <a:latin typeface="Arabic Typesetting" panose="03020402040406030203" pitchFamily="66" charset="-78"/>
                <a:cs typeface="Arabic Typesetting" panose="03020402040406030203" pitchFamily="66" charset="-78"/>
              </a:rPr>
              <a:t> de un entorno cuyos </a:t>
            </a:r>
            <a:r>
              <a:rPr lang="es-BO" sz="2800" dirty="0" smtClean="0">
                <a:latin typeface="Arabic Typesetting" panose="03020402040406030203" pitchFamily="66" charset="-78"/>
                <a:cs typeface="Arabic Typesetting" panose="03020402040406030203" pitchFamily="66" charset="-78"/>
              </a:rPr>
              <a:t>habitantes </a:t>
            </a:r>
            <a:r>
              <a:rPr lang="es-BO" sz="2800" dirty="0">
                <a:latin typeface="Arabic Typesetting" panose="03020402040406030203" pitchFamily="66" charset="-78"/>
                <a:cs typeface="Arabic Typesetting" panose="03020402040406030203" pitchFamily="66" charset="-78"/>
              </a:rPr>
              <a:t>privilegiados no tienen discapacidad</a:t>
            </a:r>
            <a:endParaRPr lang="es-ES" sz="2800" dirty="0" smtClean="0">
              <a:solidFill>
                <a:srgbClr val="000000"/>
              </a:solidFill>
              <a:latin typeface="Arabic Typesetting" panose="03020402040406030203" pitchFamily="66" charset="-78"/>
              <a:cs typeface="Arabic Typesetting" panose="03020402040406030203" pitchFamily="66" charset="-78"/>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7205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p:txBody>
          <a:bodyPr/>
          <a:lstStyle/>
          <a:p>
            <a:pPr lvl="2" eaLnBrk="1" hangingPunct="1"/>
            <a:r>
              <a:rPr lang="es-BO" sz="3200" u="sng" dirty="0" smtClean="0">
                <a:latin typeface="Arabic Typesetting" panose="03020402040406030203" pitchFamily="66" charset="-78"/>
                <a:cs typeface="Arabic Typesetting" panose="03020402040406030203" pitchFamily="66" charset="-78"/>
              </a:rPr>
              <a:t>…</a:t>
            </a:r>
            <a:r>
              <a:rPr lang="es-BO" sz="3200" dirty="0" smtClean="0">
                <a:latin typeface="Arabic Typesetting" panose="03020402040406030203" pitchFamily="66" charset="-78"/>
                <a:cs typeface="Arabic Typesetting" panose="03020402040406030203" pitchFamily="66" charset="-78"/>
              </a:rPr>
              <a:t>la discapacidad no es una condición a curar, a completar o reparar: es una construcción relacional entre la sociedad y un sujeto (individual o colectivo). La discapacidad toma cuerpo en un espacio situacional, dinámico e interactivo entre alguien con cierta particularidad y la comunidad que lo rodea</a:t>
            </a:r>
          </a:p>
          <a:p>
            <a:pPr lvl="2" eaLnBrk="1" hangingPunct="1"/>
            <a:endParaRPr lang="es-ES" u="sng" dirty="0" smtClean="0"/>
          </a:p>
          <a:p>
            <a:pPr marL="914400" lvl="2" indent="0" algn="r" eaLnBrk="1" hangingPunct="1">
              <a:buNone/>
            </a:pPr>
            <a:r>
              <a:rPr lang="es-ES" sz="4000" dirty="0" smtClean="0">
                <a:latin typeface="Arabic Typesetting" panose="03020402040406030203" pitchFamily="66" charset="-78"/>
                <a:cs typeface="Arabic Typesetting" panose="03020402040406030203" pitchFamily="66" charset="-78"/>
              </a:rPr>
              <a:t>Patricia </a:t>
            </a:r>
            <a:r>
              <a:rPr lang="es-ES" sz="4000" dirty="0" err="1" smtClean="0">
                <a:latin typeface="Arabic Typesetting" panose="03020402040406030203" pitchFamily="66" charset="-78"/>
                <a:cs typeface="Arabic Typesetting" panose="03020402040406030203" pitchFamily="66" charset="-78"/>
              </a:rPr>
              <a:t>Brogna</a:t>
            </a:r>
            <a:endParaRPr lang="es-ES" sz="4000" dirty="0" smtClean="0">
              <a:latin typeface="Arabic Typesetting" panose="03020402040406030203" pitchFamily="66" charset="-78"/>
              <a:cs typeface="Arabic Typesetting" panose="03020402040406030203" pitchFamily="66" charset="-78"/>
            </a:endParaRPr>
          </a:p>
        </p:txBody>
      </p:sp>
      <p:pic>
        <p:nvPicPr>
          <p:cNvPr id="3" name="Imagen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Imagen 3"/>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  </a:t>
            </a:r>
            <a:r>
              <a:rPr lang="es-BO" dirty="0" smtClean="0">
                <a:latin typeface="Arabic Typesetting" panose="03020402040406030203" pitchFamily="66" charset="-78"/>
                <a:cs typeface="Arabic Typesetting" panose="03020402040406030203" pitchFamily="66" charset="-78"/>
              </a:rPr>
              <a:t>1º su </a:t>
            </a:r>
            <a:r>
              <a:rPr lang="es-BO" dirty="0">
                <a:latin typeface="Arabic Typesetting" panose="03020402040406030203" pitchFamily="66" charset="-78"/>
                <a:cs typeface="Arabic Typesetting" panose="03020402040406030203" pitchFamily="66" charset="-78"/>
              </a:rPr>
              <a:t>existencia cotidiana está dominada por una singularidad: sus prácticas e interacciones quedan sujetas y condicionadas a ésa su </a:t>
            </a:r>
            <a:r>
              <a:rPr lang="es-BO" dirty="0" smtClean="0">
                <a:latin typeface="Arabic Typesetting" panose="03020402040406030203" pitchFamily="66" charset="-78"/>
                <a:cs typeface="Arabic Typesetting" panose="03020402040406030203" pitchFamily="66" charset="-78"/>
              </a:rPr>
              <a:t>discapacidad</a:t>
            </a:r>
          </a:p>
          <a:p>
            <a:r>
              <a:rPr lang="es-BO" dirty="0">
                <a:latin typeface="Arabic Typesetting" panose="03020402040406030203" pitchFamily="66" charset="-78"/>
                <a:cs typeface="Arabic Typesetting" panose="03020402040406030203" pitchFamily="66" charset="-78"/>
              </a:rPr>
              <a:t>2º que dicha </a:t>
            </a:r>
            <a:r>
              <a:rPr lang="es-BO" dirty="0" smtClean="0">
                <a:latin typeface="Arabic Typesetting" panose="03020402040406030203" pitchFamily="66" charset="-78"/>
                <a:cs typeface="Arabic Typesetting" panose="03020402040406030203" pitchFamily="66" charset="-78"/>
              </a:rPr>
              <a:t>singularidad </a:t>
            </a:r>
            <a:r>
              <a:rPr lang="es-BO" dirty="0">
                <a:latin typeface="Arabic Typesetting" panose="03020402040406030203" pitchFamily="66" charset="-78"/>
                <a:cs typeface="Arabic Typesetting" panose="03020402040406030203" pitchFamily="66" charset="-78"/>
              </a:rPr>
              <a:t>los </a:t>
            </a:r>
            <a:r>
              <a:rPr lang="es-BO" dirty="0" err="1">
                <a:latin typeface="Arabic Typesetting" panose="03020402040406030203" pitchFamily="66" charset="-78"/>
                <a:cs typeface="Arabic Typesetting" panose="03020402040406030203" pitchFamily="66" charset="-78"/>
              </a:rPr>
              <a:t>homogeiniza</a:t>
            </a:r>
            <a:r>
              <a:rPr lang="es-BO" dirty="0">
                <a:latin typeface="Arabic Typesetting" panose="03020402040406030203" pitchFamily="66" charset="-78"/>
                <a:cs typeface="Arabic Typesetting" panose="03020402040406030203" pitchFamily="66" charset="-78"/>
              </a:rPr>
              <a:t>, haciendo abstracción de toda la diversidad inscrita en las particulares condiciones de su existencia, induciendo una concepción de sí </a:t>
            </a:r>
            <a:r>
              <a:rPr lang="es-BO" dirty="0" smtClean="0">
                <a:latin typeface="Arabic Typesetting" panose="03020402040406030203" pitchFamily="66" charset="-78"/>
                <a:cs typeface="Arabic Typesetting" panose="03020402040406030203" pitchFamily="66" charset="-78"/>
              </a:rPr>
              <a:t>anclada </a:t>
            </a:r>
            <a:r>
              <a:rPr lang="es-BO" dirty="0">
                <a:latin typeface="Arabic Typesetting" panose="03020402040406030203" pitchFamily="66" charset="-78"/>
                <a:cs typeface="Arabic Typesetting" panose="03020402040406030203" pitchFamily="66" charset="-78"/>
              </a:rPr>
              <a:t>en la oposición a los no discapacitados; se induce una identidad social «en negativo</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7980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  3º  que dicha singularidad y dicha </a:t>
            </a:r>
            <a:r>
              <a:rPr lang="es-BO" dirty="0" err="1">
                <a:latin typeface="Arabic Typesetting" panose="03020402040406030203" pitchFamily="66" charset="-78"/>
                <a:cs typeface="Arabic Typesetting" panose="03020402040406030203" pitchFamily="66" charset="-78"/>
              </a:rPr>
              <a:t>homogeinización</a:t>
            </a:r>
            <a:r>
              <a:rPr lang="es-BO" dirty="0">
                <a:latin typeface="Arabic Typesetting" panose="03020402040406030203" pitchFamily="66" charset="-78"/>
                <a:cs typeface="Arabic Typesetting" panose="03020402040406030203" pitchFamily="66" charset="-78"/>
              </a:rPr>
              <a:t> </a:t>
            </a:r>
            <a:r>
              <a:rPr lang="es-BO" dirty="0" err="1">
                <a:latin typeface="Arabic Typesetting" panose="03020402040406030203" pitchFamily="66" charset="-78"/>
                <a:cs typeface="Arabic Typesetting" panose="03020402040406030203" pitchFamily="66" charset="-78"/>
              </a:rPr>
              <a:t>identitaria</a:t>
            </a:r>
            <a:r>
              <a:rPr lang="es-BO" dirty="0">
                <a:latin typeface="Arabic Typesetting" panose="03020402040406030203" pitchFamily="66" charset="-78"/>
                <a:cs typeface="Arabic Typesetting" panose="03020402040406030203" pitchFamily="66" charset="-78"/>
              </a:rPr>
              <a:t>, automáticamente, suponen una clasificación del colectivo en la ordenación je- </a:t>
            </a:r>
            <a:r>
              <a:rPr lang="es-BO" dirty="0" err="1">
                <a:latin typeface="Arabic Typesetting" panose="03020402040406030203" pitchFamily="66" charset="-78"/>
                <a:cs typeface="Arabic Typesetting" panose="03020402040406030203" pitchFamily="66" charset="-78"/>
              </a:rPr>
              <a:t>rárquica</a:t>
            </a:r>
            <a:r>
              <a:rPr lang="es-BO" dirty="0">
                <a:latin typeface="Arabic Typesetting" panose="03020402040406030203" pitchFamily="66" charset="-78"/>
                <a:cs typeface="Arabic Typesetting" panose="03020402040406030203" pitchFamily="66" charset="-78"/>
              </a:rPr>
              <a:t> de la sociedad. Se hallan implicadas, pues, tres dimensiones en el fe- </a:t>
            </a:r>
            <a:r>
              <a:rPr lang="es-BO" dirty="0" err="1">
                <a:latin typeface="Arabic Typesetting" panose="03020402040406030203" pitchFamily="66" charset="-78"/>
                <a:cs typeface="Arabic Typesetting" panose="03020402040406030203" pitchFamily="66" charset="-78"/>
              </a:rPr>
              <a:t>nómeno</a:t>
            </a:r>
            <a:r>
              <a:rPr lang="es-BO" dirty="0">
                <a:latin typeface="Arabic Typesetting" panose="03020402040406030203" pitchFamily="66" charset="-78"/>
                <a:cs typeface="Arabic Typesetting" panose="03020402040406030203" pitchFamily="66" charset="-78"/>
              </a:rPr>
              <a:t> social de la discapacidad: la de las prácticas propias (condicionalmente propias, por su singularidad) de las personas con discapacidad, la de su </a:t>
            </a:r>
            <a:r>
              <a:rPr lang="es-BO" dirty="0" err="1">
                <a:latin typeface="Arabic Typesetting" panose="03020402040406030203" pitchFamily="66" charset="-78"/>
                <a:cs typeface="Arabic Typesetting" panose="03020402040406030203" pitchFamily="66" charset="-78"/>
              </a:rPr>
              <a:t>identi</a:t>
            </a:r>
            <a:r>
              <a:rPr lang="es-BO" dirty="0">
                <a:latin typeface="Arabic Typesetting" panose="03020402040406030203" pitchFamily="66" charset="-78"/>
                <a:cs typeface="Arabic Typesetting" panose="03020402040406030203" pitchFamily="66" charset="-78"/>
              </a:rPr>
              <a:t>- dad social y la de su posición en la estructura social</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46610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smtClean="0">
                <a:latin typeface="Arabic Typesetting" panose="03020402040406030203" pitchFamily="66" charset="-78"/>
                <a:cs typeface="Arabic Typesetting" panose="03020402040406030203" pitchFamily="66" charset="-78"/>
              </a:rPr>
              <a:t>Se </a:t>
            </a:r>
            <a:r>
              <a:rPr lang="es-BO" dirty="0">
                <a:latin typeface="Arabic Typesetting" panose="03020402040406030203" pitchFamily="66" charset="-78"/>
                <a:cs typeface="Arabic Typesetting" panose="03020402040406030203" pitchFamily="66" charset="-78"/>
              </a:rPr>
              <a:t>puede evidenciar que en tres ejes centrales constitutivos de todo «hecho social», la interacción práctica, la construcción simbólica y la estructuración material, la discapacidad se evidencia sólida, </a:t>
            </a:r>
            <a:r>
              <a:rPr lang="es-BO" dirty="0" smtClean="0">
                <a:latin typeface="Arabic Typesetting" panose="03020402040406030203" pitchFamily="66" charset="-78"/>
                <a:cs typeface="Arabic Typesetting" panose="03020402040406030203" pitchFamily="66" charset="-78"/>
              </a:rPr>
              <a:t>coherente </a:t>
            </a:r>
            <a:r>
              <a:rPr lang="es-BO" dirty="0">
                <a:latin typeface="Arabic Typesetting" panose="03020402040406030203" pitchFamily="66" charset="-78"/>
                <a:cs typeface="Arabic Typesetting" panose="03020402040406030203" pitchFamily="66" charset="-78"/>
              </a:rPr>
              <a:t>y homogéneamente dotada de «</a:t>
            </a:r>
            <a:r>
              <a:rPr lang="es-BO" dirty="0" err="1">
                <a:latin typeface="Arabic Typesetting" panose="03020402040406030203" pitchFamily="66" charset="-78"/>
                <a:cs typeface="Arabic Typesetting" panose="03020402040406030203" pitchFamily="66" charset="-78"/>
              </a:rPr>
              <a:t>facticidad</a:t>
            </a:r>
            <a:r>
              <a:rPr lang="es-BO" dirty="0">
                <a:latin typeface="Arabic Typesetting" panose="03020402040406030203" pitchFamily="66" charset="-78"/>
                <a:cs typeface="Arabic Typesetting" panose="03020402040406030203" pitchFamily="66" charset="-78"/>
              </a:rPr>
              <a:t>». Lo cual significaría que si decidiésemos abordar el estudio sociológico de la discapacidad desde cualquiera de los frentes teóricos clásicos (el de la acción social </a:t>
            </a:r>
            <a:r>
              <a:rPr lang="es-BO" dirty="0" err="1">
                <a:latin typeface="Arabic Typesetting" panose="03020402040406030203" pitchFamily="66" charset="-78"/>
                <a:cs typeface="Arabic Typesetting" panose="03020402040406030203" pitchFamily="66" charset="-78"/>
              </a:rPr>
              <a:t>weberiano</a:t>
            </a:r>
            <a:r>
              <a:rPr lang="es-BO" dirty="0">
                <a:latin typeface="Arabic Typesetting" panose="03020402040406030203" pitchFamily="66" charset="-78"/>
                <a:cs typeface="Arabic Typesetting" panose="03020402040406030203" pitchFamily="66" charset="-78"/>
              </a:rPr>
              <a:t>, el normativo propio del positivismo </a:t>
            </a:r>
            <a:r>
              <a:rPr lang="es-BO" dirty="0" err="1">
                <a:latin typeface="Arabic Typesetting" panose="03020402040406030203" pitchFamily="66" charset="-78"/>
                <a:cs typeface="Arabic Typesetting" panose="03020402040406030203" pitchFamily="66" charset="-78"/>
              </a:rPr>
              <a:t>durkheimniano</a:t>
            </a:r>
            <a:r>
              <a:rPr lang="es-BO" dirty="0">
                <a:latin typeface="Arabic Typesetting" panose="03020402040406030203" pitchFamily="66" charset="-78"/>
                <a:cs typeface="Arabic Typesetting" panose="03020402040406030203" pitchFamily="66" charset="-78"/>
              </a:rPr>
              <a:t> o el de la determinación material </a:t>
            </a:r>
            <a:r>
              <a:rPr lang="es-BO" dirty="0" err="1">
                <a:latin typeface="Arabic Typesetting" panose="03020402040406030203" pitchFamily="66" charset="-78"/>
                <a:cs typeface="Arabic Typesetting" panose="03020402040406030203" pitchFamily="66" charset="-78"/>
              </a:rPr>
              <a:t>marxia</a:t>
            </a:r>
            <a:r>
              <a:rPr lang="es-BO" dirty="0">
                <a:latin typeface="Arabic Typesetting" panose="03020402040406030203" pitchFamily="66" charset="-78"/>
                <a:cs typeface="Arabic Typesetting" panose="03020402040406030203" pitchFamily="66" charset="-78"/>
              </a:rPr>
              <a:t>- no) podríamos aportar evidencia de ésa su dimensión social.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981579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En este marco reflexivo hemos de encuadrar la realidad social de la </a:t>
            </a:r>
            <a:r>
              <a:rPr lang="es-BO" dirty="0" err="1">
                <a:latin typeface="Arabic Typesetting" panose="03020402040406030203" pitchFamily="66" charset="-78"/>
                <a:cs typeface="Arabic Typesetting" panose="03020402040406030203" pitchFamily="66" charset="-78"/>
              </a:rPr>
              <a:t>dis</a:t>
            </a:r>
            <a:r>
              <a:rPr lang="es-BO" dirty="0">
                <a:latin typeface="Arabic Typesetting" panose="03020402040406030203" pitchFamily="66" charset="-78"/>
                <a:cs typeface="Arabic Typesetting" panose="03020402040406030203" pitchFamily="66" charset="-78"/>
              </a:rPr>
              <a:t>- capacidad, lo cual supone comprender las implicaciones que conlleva esta lógica práctica para las personas cuya existencia cotidiana está sujeta a la singularidad propia de su condición de personas con discapacidad. Esa situación singular implica un espacio de actuación específico y, al tiempo, una herencia adquirida respecto al sentido que su discapacidad implica en el entorno inmediato de </a:t>
            </a:r>
            <a:r>
              <a:rPr lang="es-BO" dirty="0" err="1">
                <a:latin typeface="Arabic Typesetting" panose="03020402040406030203" pitchFamily="66" charset="-78"/>
                <a:cs typeface="Arabic Typesetting" panose="03020402040406030203" pitchFamily="66" charset="-78"/>
              </a:rPr>
              <a:t>ac</a:t>
            </a:r>
            <a:r>
              <a:rPr lang="es-BO" dirty="0">
                <a:latin typeface="Arabic Typesetting" panose="03020402040406030203" pitchFamily="66" charset="-78"/>
                <a:cs typeface="Arabic Typesetting" panose="03020402040406030203" pitchFamily="66" charset="-78"/>
              </a:rPr>
              <a:t>- </a:t>
            </a:r>
            <a:r>
              <a:rPr lang="es-BO" dirty="0" err="1">
                <a:latin typeface="Arabic Typesetting" panose="03020402040406030203" pitchFamily="66" charset="-78"/>
                <a:cs typeface="Arabic Typesetting" panose="03020402040406030203" pitchFamily="66" charset="-78"/>
              </a:rPr>
              <a:t>ción</a:t>
            </a:r>
            <a:r>
              <a:rPr lang="es-BO" dirty="0">
                <a:latin typeface="Arabic Typesetting" panose="03020402040406030203" pitchFamily="66" charset="-78"/>
                <a:cs typeface="Arabic Typesetting" panose="03020402040406030203" pitchFamily="66" charset="-78"/>
              </a:rPr>
              <a:t> en el que se desenvuelve.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5798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smtClean="0">
                <a:latin typeface="Arabic Typesetting" panose="03020402040406030203" pitchFamily="66" charset="-78"/>
                <a:cs typeface="Arabic Typesetting" panose="03020402040406030203" pitchFamily="66" charset="-78"/>
              </a:rPr>
              <a:t>En un sentido amplio, nuestro contexto social de acción está muy limitadamente adaptado a las necesidades de las personas con discapacidad, lo cual condiciona significativamente sus posibilidades de desenvolvimiento práctico. Hay muchas cosas que una persona con discapacidad, a diferencia de quien no lo es, no puede hacer; pero en numerosas ocasiones ello no es debido a su propia limitación, sino a las limitaciones impuestas por su entorno de convivencia. </a:t>
            </a:r>
            <a:endParaRPr lang="es-BO" dirty="0">
              <a:latin typeface="Arabic Typesetting" panose="03020402040406030203" pitchFamily="66" charset="-78"/>
              <a:cs typeface="Arabic Typesetting" panose="03020402040406030203" pitchFamily="66" charset="-78"/>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1382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Ellos están obligados a adaptarse a ese entorno, mientas que la sociedad no siente en la misma medida la obligación de promover una adaptación </a:t>
            </a:r>
            <a:r>
              <a:rPr lang="es-BO" dirty="0" smtClean="0">
                <a:latin typeface="Arabic Typesetting" panose="03020402040406030203" pitchFamily="66" charset="-78"/>
                <a:cs typeface="Arabic Typesetting" panose="03020402040406030203" pitchFamily="66" charset="-78"/>
              </a:rPr>
              <a:t>recíproca</a:t>
            </a:r>
            <a:r>
              <a:rPr lang="es-BO" dirty="0">
                <a:latin typeface="Arabic Typesetting" panose="03020402040406030203" pitchFamily="66" charset="-78"/>
                <a:cs typeface="Arabic Typesetting" panose="03020402040406030203" pitchFamily="66" charset="-78"/>
              </a:rPr>
              <a:t>. Lo cual resulta, además, enormemente contradictorio, pues esa </a:t>
            </a:r>
            <a:r>
              <a:rPr lang="es-BO" dirty="0" smtClean="0">
                <a:latin typeface="Arabic Typesetting" panose="03020402040406030203" pitchFamily="66" charset="-78"/>
                <a:cs typeface="Arabic Typesetting" panose="03020402040406030203" pitchFamily="66" charset="-78"/>
              </a:rPr>
              <a:t>adaptación </a:t>
            </a:r>
            <a:r>
              <a:rPr lang="es-BO" dirty="0">
                <a:latin typeface="Arabic Typesetting" panose="03020402040406030203" pitchFamily="66" charset="-78"/>
                <a:cs typeface="Arabic Typesetting" panose="03020402040406030203" pitchFamily="66" charset="-78"/>
              </a:rPr>
              <a:t>colectiva a las necesidades de las personas con discapacidad redundaría en beneficio de todos: cuantas medidas de adaptación práctica se promuevan para suplir deficiencias sensitivas, motrices o psíquicas serán beneficiosas tanto para quienes poseen esas «deficiencias» como para quienes no las poseen. </a:t>
            </a:r>
            <a:r>
              <a:rPr lang="es-BO" dirty="0" smtClean="0">
                <a:latin typeface="Arabic Typesetting" panose="03020402040406030203" pitchFamily="66" charset="-78"/>
                <a:cs typeface="Arabic Typesetting" panose="03020402040406030203" pitchFamily="66" charset="-78"/>
              </a:rPr>
              <a:t> </a:t>
            </a:r>
            <a:endParaRPr lang="es-BO" dirty="0">
              <a:latin typeface="Arabic Typesetting" panose="03020402040406030203" pitchFamily="66" charset="-78"/>
              <a:cs typeface="Arabic Typesetting" panose="03020402040406030203" pitchFamily="66" charset="-78"/>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91894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La construcción social de la identidad de las personas con discapacidad opera en virtud de un mecanismo heterónomo: «aquellos de nosotros que hemos nacido con una minusvalía sólo nos damos cuenta habitualmente de que somos “diferentes” cuando entramos en contacto con otras personas “no- discapacitadas”» (Barnes, 2007).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304781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La persona con discapacidad «se da cuenta» de su diferencia, no la construye. La diferencia es definida por el otro y, a su vez, la identidad que de ella surge no es una según la cual la discapacidad constituya un hecho propio diferenciador, sino la ausencia de rasgos </a:t>
            </a:r>
            <a:r>
              <a:rPr lang="es-BO" dirty="0" err="1">
                <a:latin typeface="Arabic Typesetting" panose="03020402040406030203" pitchFamily="66" charset="-78"/>
                <a:cs typeface="Arabic Typesetting" panose="03020402040406030203" pitchFamily="66" charset="-78"/>
              </a:rPr>
              <a:t>identitarios</a:t>
            </a:r>
            <a:r>
              <a:rPr lang="es-BO" dirty="0">
                <a:latin typeface="Arabic Typesetting" panose="03020402040406030203" pitchFamily="66" charset="-78"/>
                <a:cs typeface="Arabic Typesetting" panose="03020402040406030203" pitchFamily="66" charset="-78"/>
              </a:rPr>
              <a:t> respecto al otro. Es una identidad heterónoma y en negativo; es una identidad excluyente y </a:t>
            </a:r>
            <a:r>
              <a:rPr lang="es-BO" dirty="0" err="1">
                <a:latin typeface="Arabic Typesetting" panose="03020402040406030203" pitchFamily="66" charset="-78"/>
                <a:cs typeface="Arabic Typesetting" panose="03020402040406030203" pitchFamily="66" charset="-78"/>
              </a:rPr>
              <a:t>marginali</a:t>
            </a:r>
            <a:r>
              <a:rPr lang="es-BO" dirty="0">
                <a:latin typeface="Arabic Typesetting" panose="03020402040406030203" pitchFamily="66" charset="-78"/>
                <a:cs typeface="Arabic Typesetting" panose="03020402040406030203" pitchFamily="66" charset="-78"/>
              </a:rPr>
              <a:t>- </a:t>
            </a:r>
            <a:r>
              <a:rPr lang="es-BO" dirty="0" err="1">
                <a:latin typeface="Arabic Typesetting" panose="03020402040406030203" pitchFamily="66" charset="-78"/>
                <a:cs typeface="Arabic Typesetting" panose="03020402040406030203" pitchFamily="66" charset="-78"/>
              </a:rPr>
              <a:t>zadora</a:t>
            </a:r>
            <a:r>
              <a:rPr lang="es-BO" dirty="0">
                <a:latin typeface="Arabic Typesetting" panose="03020402040406030203" pitchFamily="66" charset="-78"/>
                <a:cs typeface="Arabic Typesetting" panose="03020402040406030203" pitchFamily="66" charset="-78"/>
              </a:rPr>
              <a:t>. identidad de la insuficiencia, la carencia y la falta de autonomía.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92284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99478" y="1700808"/>
            <a:ext cx="8110537" cy="4191000"/>
          </a:xfrm>
        </p:spPr>
        <p:txBody>
          <a:bodyPr/>
          <a:lstStyle/>
          <a:p>
            <a:r>
              <a:rPr lang="es-BO" dirty="0">
                <a:latin typeface="Arabic Typesetting" panose="03020402040406030203" pitchFamily="66" charset="-78"/>
                <a:cs typeface="Arabic Typesetting" panose="03020402040406030203" pitchFamily="66" charset="-78"/>
              </a:rPr>
              <a:t>Así, las principales reivindicaciones en contra de ese modelo </a:t>
            </a:r>
            <a:r>
              <a:rPr lang="es-BO" dirty="0" smtClean="0">
                <a:latin typeface="Arabic Typesetting" panose="03020402040406030203" pitchFamily="66" charset="-78"/>
                <a:cs typeface="Arabic Typesetting" panose="03020402040406030203" pitchFamily="66" charset="-78"/>
              </a:rPr>
              <a:t>individualista</a:t>
            </a:r>
            <a:r>
              <a:rPr lang="es-BO" dirty="0">
                <a:latin typeface="Arabic Typesetting" panose="03020402040406030203" pitchFamily="66" charset="-78"/>
                <a:cs typeface="Arabic Typesetting" panose="03020402040406030203" pitchFamily="66" charset="-78"/>
              </a:rPr>
              <a:t>, clínico y </a:t>
            </a:r>
            <a:r>
              <a:rPr lang="es-BO" dirty="0" err="1">
                <a:latin typeface="Arabic Typesetting" panose="03020402040406030203" pitchFamily="66" charset="-78"/>
                <a:cs typeface="Arabic Typesetting" panose="03020402040406030203" pitchFamily="66" charset="-78"/>
              </a:rPr>
              <a:t>marginalizador</a:t>
            </a:r>
            <a:r>
              <a:rPr lang="es-BO" dirty="0">
                <a:latin typeface="Arabic Typesetting" panose="03020402040406030203" pitchFamily="66" charset="-78"/>
                <a:cs typeface="Arabic Typesetting" panose="03020402040406030203" pitchFamily="66" charset="-78"/>
              </a:rPr>
              <a:t> de entender la discapacidad han ido en el sentido de reclamar el derecho a poseer una identidad autónoma: «el problema de la discapacidad no descansa solamente en el daño de una función y sus efectos so- </a:t>
            </a:r>
            <a:r>
              <a:rPr lang="es-BO" dirty="0" err="1">
                <a:latin typeface="Arabic Typesetting" panose="03020402040406030203" pitchFamily="66" charset="-78"/>
                <a:cs typeface="Arabic Typesetting" panose="03020402040406030203" pitchFamily="66" charset="-78"/>
              </a:rPr>
              <a:t>bre</a:t>
            </a:r>
            <a:r>
              <a:rPr lang="es-BO" dirty="0">
                <a:latin typeface="Arabic Typesetting" panose="03020402040406030203" pitchFamily="66" charset="-78"/>
                <a:cs typeface="Arabic Typesetting" panose="03020402040406030203" pitchFamily="66" charset="-78"/>
              </a:rPr>
              <a:t> nosotros individualmente, sino también, y lo que es más importante, en el terreno de nuestras relaciones con las personas “normales”» (</a:t>
            </a:r>
            <a:r>
              <a:rPr lang="es-BO" dirty="0" err="1">
                <a:latin typeface="Arabic Typesetting" panose="03020402040406030203" pitchFamily="66" charset="-78"/>
                <a:cs typeface="Arabic Typesetting" panose="03020402040406030203" pitchFamily="66" charset="-78"/>
              </a:rPr>
              <a:t>Hunt</a:t>
            </a:r>
            <a:r>
              <a:rPr lang="es-BO" dirty="0">
                <a:latin typeface="Arabic Typesetting" panose="03020402040406030203" pitchFamily="66" charset="-78"/>
                <a:cs typeface="Arabic Typesetting" panose="03020402040406030203" pitchFamily="66" charset="-78"/>
              </a:rPr>
              <a:t>, 1966:146); es decir, de lo que se trata es de evidenciar que es la sociedad la que define e impone el sentido </a:t>
            </a:r>
            <a:r>
              <a:rPr lang="es-BO" dirty="0" err="1">
                <a:latin typeface="Arabic Typesetting" panose="03020402040406030203" pitchFamily="66" charset="-78"/>
                <a:cs typeface="Arabic Typesetting" panose="03020402040406030203" pitchFamily="66" charset="-78"/>
              </a:rPr>
              <a:t>identitario</a:t>
            </a:r>
            <a:r>
              <a:rPr lang="es-BO" dirty="0">
                <a:latin typeface="Arabic Typesetting" panose="03020402040406030203" pitchFamily="66" charset="-78"/>
                <a:cs typeface="Arabic Typesetting" panose="03020402040406030203" pitchFamily="66" charset="-78"/>
              </a:rPr>
              <a:t> de la discapacidad.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4204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1700808"/>
            <a:ext cx="8110537" cy="4191000"/>
          </a:xfrm>
        </p:spPr>
        <p:txBody>
          <a:bodyPr/>
          <a:lstStyle/>
          <a:p>
            <a:r>
              <a:rPr lang="es-BO" dirty="0">
                <a:latin typeface="Arabic Typesetting" panose="03020402040406030203" pitchFamily="66" charset="-78"/>
                <a:cs typeface="Arabic Typesetting" panose="03020402040406030203" pitchFamily="66" charset="-78"/>
              </a:rPr>
              <a:t>Por lo tanto, reiteramos, la identidad social la persona con discapacidad es construida e impuesta desde el entorno no discapacitado, implica heteronomía y, como consecuencia práctica, exclusión y opresión, aspectos éstos que </a:t>
            </a:r>
            <a:r>
              <a:rPr lang="es-BO" dirty="0" smtClean="0">
                <a:latin typeface="Arabic Typesetting" panose="03020402040406030203" pitchFamily="66" charset="-78"/>
                <a:cs typeface="Arabic Typesetting" panose="03020402040406030203" pitchFamily="66" charset="-78"/>
              </a:rPr>
              <a:t>apuntan </a:t>
            </a:r>
            <a:r>
              <a:rPr lang="es-BO" dirty="0">
                <a:latin typeface="Arabic Typesetting" panose="03020402040406030203" pitchFamily="66" charset="-78"/>
                <a:cs typeface="Arabic Typesetting" panose="03020402040406030203" pitchFamily="66" charset="-78"/>
              </a:rPr>
              <a:t>ya al tercero de los vértices analíticos que planteamos, el de la </a:t>
            </a:r>
            <a:r>
              <a:rPr lang="es-BO" dirty="0" smtClean="0">
                <a:latin typeface="Arabic Typesetting" panose="03020402040406030203" pitchFamily="66" charset="-78"/>
                <a:cs typeface="Arabic Typesetting" panose="03020402040406030203" pitchFamily="66" charset="-78"/>
              </a:rPr>
              <a:t>estratificación </a:t>
            </a:r>
            <a:r>
              <a:rPr lang="es-BO" dirty="0">
                <a:latin typeface="Arabic Typesetting" panose="03020402040406030203" pitchFamily="66" charset="-78"/>
                <a:cs typeface="Arabic Typesetting" panose="03020402040406030203" pitchFamily="66" charset="-78"/>
              </a:rPr>
              <a:t>social y la distribución de recursos. En cualquier caso, es la sociedad la que define esa identidad, la que, cultural y simbólicamente (además que de forma práctica) «</a:t>
            </a:r>
            <a:r>
              <a:rPr lang="es-BO" dirty="0" err="1">
                <a:latin typeface="Arabic Typesetting" panose="03020402040406030203" pitchFamily="66" charset="-78"/>
                <a:cs typeface="Arabic Typesetting" panose="03020402040406030203" pitchFamily="66" charset="-78"/>
              </a:rPr>
              <a:t>discapacita</a:t>
            </a:r>
            <a:r>
              <a:rPr lang="es-BO" dirty="0">
                <a:latin typeface="Arabic Typesetting" panose="03020402040406030203" pitchFamily="66" charset="-78"/>
                <a:cs typeface="Arabic Typesetting" panose="03020402040406030203" pitchFamily="66" charset="-78"/>
              </a:rPr>
              <a:t>» a las personas con </a:t>
            </a:r>
            <a:r>
              <a:rPr lang="es-BO" dirty="0" smtClean="0">
                <a:latin typeface="Arabic Typesetting" panose="03020402040406030203" pitchFamily="66" charset="-78"/>
                <a:cs typeface="Arabic Typesetting" panose="03020402040406030203" pitchFamily="66" charset="-78"/>
              </a:rPr>
              <a:t>discapacidad</a:t>
            </a:r>
            <a:r>
              <a:rPr lang="es-BO" dirty="0">
                <a:latin typeface="Arabic Typesetting" panose="03020402040406030203" pitchFamily="66" charset="-78"/>
                <a:cs typeface="Arabic Typesetting" panose="03020402040406030203" pitchFamily="66" charset="-78"/>
              </a:rPr>
              <a:t>.</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373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71538" y="854572"/>
            <a:ext cx="8162925" cy="769441"/>
          </a:xfrm>
        </p:spPr>
        <p:txBody>
          <a:bodyPr/>
          <a:lstStyle/>
          <a:p>
            <a:pPr eaLnBrk="1" hangingPunct="1"/>
            <a:r>
              <a:rPr lang="es-BO" b="1" dirty="0" smtClean="0">
                <a:latin typeface="Arabic Typesetting" panose="03020402040406030203" pitchFamily="66" charset="-78"/>
                <a:cs typeface="Arabic Typesetting" panose="03020402040406030203" pitchFamily="66" charset="-78"/>
              </a:rPr>
              <a:t>    El </a:t>
            </a:r>
            <a:r>
              <a:rPr lang="es-BO" b="1" dirty="0" smtClean="0">
                <a:latin typeface="Arabic Typesetting" panose="03020402040406030203" pitchFamily="66" charset="-78"/>
                <a:cs typeface="Arabic Typesetting" panose="03020402040406030203" pitchFamily="66" charset="-78"/>
              </a:rPr>
              <a:t>fenómeno social de la discapacidad </a:t>
            </a:r>
            <a:endParaRPr lang="es-ES_tradnl" b="1" dirty="0" smtClean="0">
              <a:latin typeface="Arabic Typesetting" panose="03020402040406030203" pitchFamily="66" charset="-78"/>
              <a:cs typeface="Arabic Typesetting" panose="03020402040406030203" pitchFamily="66" charset="-78"/>
            </a:endParaRPr>
          </a:p>
        </p:txBody>
      </p:sp>
      <p:sp>
        <p:nvSpPr>
          <p:cNvPr id="5123" name="Rectangle 3"/>
          <p:cNvSpPr>
            <a:spLocks noGrp="1" noChangeArrowheads="1"/>
          </p:cNvSpPr>
          <p:nvPr>
            <p:ph type="body" idx="1"/>
          </p:nvPr>
        </p:nvSpPr>
        <p:spPr/>
        <p:txBody>
          <a:bodyPr/>
          <a:lstStyle/>
          <a:p>
            <a:pPr lvl="1" algn="just" eaLnBrk="1" hangingPunct="1">
              <a:buNone/>
            </a:pPr>
            <a:r>
              <a:rPr lang="es-BO" dirty="0"/>
              <a:t> </a:t>
            </a:r>
            <a:r>
              <a:rPr lang="es-BO" dirty="0" smtClean="0"/>
              <a:t> </a:t>
            </a:r>
            <a:r>
              <a:rPr lang="es-BO" sz="3200" dirty="0" smtClean="0">
                <a:latin typeface="Arabic Typesetting" panose="03020402040406030203" pitchFamily="66" charset="-78"/>
                <a:cs typeface="Arabic Typesetting" panose="03020402040406030203" pitchFamily="66" charset="-78"/>
              </a:rPr>
              <a:t>Lo </a:t>
            </a:r>
            <a:r>
              <a:rPr lang="es-BO" sz="3200" dirty="0">
                <a:latin typeface="Arabic Typesetting" panose="03020402040406030203" pitchFamily="66" charset="-78"/>
                <a:cs typeface="Arabic Typesetting" panose="03020402040406030203" pitchFamily="66" charset="-78"/>
              </a:rPr>
              <a:t>que atañe a la constitución </a:t>
            </a:r>
            <a:r>
              <a:rPr lang="es-BO" sz="3200" dirty="0" smtClean="0">
                <a:latin typeface="Arabic Typesetting" panose="03020402040406030203" pitchFamily="66" charset="-78"/>
                <a:cs typeface="Arabic Typesetting" panose="03020402040406030203" pitchFamily="66" charset="-78"/>
              </a:rPr>
              <a:t>sociológica </a:t>
            </a:r>
            <a:r>
              <a:rPr lang="es-BO" sz="3200" dirty="0">
                <a:latin typeface="Arabic Typesetting" panose="03020402040406030203" pitchFamily="66" charset="-78"/>
                <a:cs typeface="Arabic Typesetting" panose="03020402040406030203" pitchFamily="66" charset="-78"/>
              </a:rPr>
              <a:t>de la discapacidad como fenómeno, </a:t>
            </a:r>
            <a:r>
              <a:rPr lang="es-BO" sz="3200" dirty="0" smtClean="0">
                <a:latin typeface="Arabic Typesetting" panose="03020402040406030203" pitchFamily="66" charset="-78"/>
                <a:cs typeface="Arabic Typesetting" panose="03020402040406030203" pitchFamily="66" charset="-78"/>
              </a:rPr>
              <a:t>es </a:t>
            </a:r>
            <a:r>
              <a:rPr lang="es-BO" sz="3200" dirty="0">
                <a:latin typeface="Arabic Typesetting" panose="03020402040406030203" pitchFamily="66" charset="-78"/>
                <a:cs typeface="Arabic Typesetting" panose="03020402040406030203" pitchFamily="66" charset="-78"/>
              </a:rPr>
              <a:t>algo apenas relevante en la experiencia práctica de las personas (sean éstas personas con discapacidad o sin ella); las categorías de interpretación, los modelos de comportamiento y las disponibilidades materiales permanecen en gran medida ajenas a ese tránsito hacia la multidimensionalidad bio-</a:t>
            </a:r>
            <a:r>
              <a:rPr lang="es-BO" sz="3200" dirty="0" err="1">
                <a:latin typeface="Arabic Typesetting" panose="03020402040406030203" pitchFamily="66" charset="-78"/>
                <a:cs typeface="Arabic Typesetting" panose="03020402040406030203" pitchFamily="66" charset="-78"/>
              </a:rPr>
              <a:t>psico</a:t>
            </a:r>
            <a:r>
              <a:rPr lang="es-BO" sz="3200" dirty="0">
                <a:latin typeface="Arabic Typesetting" panose="03020402040406030203" pitchFamily="66" charset="-78"/>
                <a:cs typeface="Arabic Typesetting" panose="03020402040406030203" pitchFamily="66" charset="-78"/>
              </a:rPr>
              <a:t>-social de la discapacidad; el problema no son las clasificaciones, ni las definiciones, ni el lenguaje: el problema es la «realidad»: </a:t>
            </a:r>
            <a:endParaRPr lang="es-ES" sz="3200" dirty="0" smtClean="0">
              <a:latin typeface="Arabic Typesetting" panose="03020402040406030203" pitchFamily="66" charset="-78"/>
              <a:cs typeface="Arabic Typesetting" panose="03020402040406030203" pitchFamily="66" charset="-78"/>
            </a:endParaRPr>
          </a:p>
        </p:txBody>
      </p:sp>
      <p:pic>
        <p:nvPicPr>
          <p:cNvPr id="7" name="Picture 3" descr="PE0375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068960"/>
            <a:ext cx="1318295" cy="346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Imagen 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n 8"/>
          <p:cNvPicPr>
            <a:picLocks noChangeAspect="1"/>
          </p:cNvPicPr>
          <p:nvPr/>
        </p:nvPicPr>
        <p:blipFill>
          <a:blip r:embed="rId4"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92946" y="260648"/>
            <a:ext cx="6159374" cy="2331863"/>
          </a:xfrm>
        </p:spPr>
        <p:txBody>
          <a:bodyPr/>
          <a:lstStyle/>
          <a:p>
            <a:pPr eaLnBrk="1" hangingPunct="1"/>
            <a:r>
              <a:rPr lang="es-BO" dirty="0" smtClean="0">
                <a:solidFill>
                  <a:srgbClr val="000000"/>
                </a:solidFill>
                <a:latin typeface="Arabic Typesetting" panose="03020402040406030203" pitchFamily="66" charset="-78"/>
                <a:cs typeface="Arabic Typesetting" panose="03020402040406030203" pitchFamily="66" charset="-78"/>
              </a:rPr>
              <a:t/>
            </a:r>
            <a:br>
              <a:rPr lang="es-BO" dirty="0" smtClean="0">
                <a:solidFill>
                  <a:srgbClr val="000000"/>
                </a:solidFill>
                <a:latin typeface="Arabic Typesetting" panose="03020402040406030203" pitchFamily="66" charset="-78"/>
                <a:cs typeface="Arabic Typesetting" panose="03020402040406030203" pitchFamily="66" charset="-78"/>
              </a:rPr>
            </a:br>
            <a:r>
              <a:rPr lang="es-BO" dirty="0">
                <a:solidFill>
                  <a:srgbClr val="000000"/>
                </a:solidFill>
                <a:latin typeface="Arabic Typesetting" panose="03020402040406030203" pitchFamily="66" charset="-78"/>
                <a:cs typeface="Arabic Typesetting" panose="03020402040406030203" pitchFamily="66" charset="-78"/>
              </a:rPr>
              <a:t/>
            </a:r>
            <a:br>
              <a:rPr lang="es-BO" dirty="0">
                <a:solidFill>
                  <a:srgbClr val="000000"/>
                </a:solidFill>
                <a:latin typeface="Arabic Typesetting" panose="03020402040406030203" pitchFamily="66" charset="-78"/>
                <a:cs typeface="Arabic Typesetting" panose="03020402040406030203" pitchFamily="66" charset="-78"/>
              </a:rPr>
            </a:br>
            <a:r>
              <a:rPr lang="es-BO" dirty="0" smtClean="0">
                <a:solidFill>
                  <a:srgbClr val="000000"/>
                </a:solidFill>
                <a:latin typeface="Arabic Typesetting" panose="03020402040406030203" pitchFamily="66" charset="-78"/>
                <a:cs typeface="Arabic Typesetting" panose="03020402040406030203" pitchFamily="66" charset="-78"/>
              </a:rPr>
              <a:t/>
            </a:r>
            <a:br>
              <a:rPr lang="es-BO" dirty="0" smtClean="0">
                <a:solidFill>
                  <a:srgbClr val="000000"/>
                </a:solidFill>
                <a:latin typeface="Arabic Typesetting" panose="03020402040406030203" pitchFamily="66" charset="-78"/>
                <a:cs typeface="Arabic Typesetting" panose="03020402040406030203" pitchFamily="66" charset="-78"/>
              </a:rPr>
            </a:br>
            <a:r>
              <a:rPr lang="es-BO" dirty="0">
                <a:solidFill>
                  <a:srgbClr val="000000"/>
                </a:solidFill>
                <a:latin typeface="Arabic Typesetting" panose="03020402040406030203" pitchFamily="66" charset="-78"/>
                <a:cs typeface="Arabic Typesetting" panose="03020402040406030203" pitchFamily="66" charset="-78"/>
              </a:rPr>
              <a:t/>
            </a:r>
            <a:br>
              <a:rPr lang="es-BO" dirty="0">
                <a:solidFill>
                  <a:srgbClr val="000000"/>
                </a:solidFill>
                <a:latin typeface="Arabic Typesetting" panose="03020402040406030203" pitchFamily="66" charset="-78"/>
                <a:cs typeface="Arabic Typesetting" panose="03020402040406030203" pitchFamily="66" charset="-78"/>
              </a:rPr>
            </a:br>
            <a:r>
              <a:rPr lang="es-BO" dirty="0" smtClean="0">
                <a:solidFill>
                  <a:srgbClr val="000000"/>
                </a:solidFill>
                <a:latin typeface="Arabic Typesetting" panose="03020402040406030203" pitchFamily="66" charset="-78"/>
                <a:cs typeface="Arabic Typesetting" panose="03020402040406030203" pitchFamily="66" charset="-78"/>
              </a:rPr>
              <a:t/>
            </a:r>
            <a:br>
              <a:rPr lang="es-BO" dirty="0" smtClean="0">
                <a:solidFill>
                  <a:srgbClr val="000000"/>
                </a:solidFill>
                <a:latin typeface="Arabic Typesetting" panose="03020402040406030203" pitchFamily="66" charset="-78"/>
                <a:cs typeface="Arabic Typesetting" panose="03020402040406030203" pitchFamily="66" charset="-78"/>
              </a:rPr>
            </a:br>
            <a:r>
              <a:rPr lang="es-BO" dirty="0">
                <a:solidFill>
                  <a:srgbClr val="000000"/>
                </a:solidFill>
                <a:latin typeface="Arabic Typesetting" panose="03020402040406030203" pitchFamily="66" charset="-78"/>
                <a:cs typeface="Arabic Typesetting" panose="03020402040406030203" pitchFamily="66" charset="-78"/>
              </a:rPr>
              <a:t/>
            </a:r>
            <a:br>
              <a:rPr lang="es-BO" dirty="0">
                <a:solidFill>
                  <a:srgbClr val="000000"/>
                </a:solidFill>
                <a:latin typeface="Arabic Typesetting" panose="03020402040406030203" pitchFamily="66" charset="-78"/>
                <a:cs typeface="Arabic Typesetting" panose="03020402040406030203" pitchFamily="66" charset="-78"/>
              </a:rPr>
            </a:br>
            <a:r>
              <a:rPr lang="es-BO" dirty="0" smtClean="0">
                <a:solidFill>
                  <a:srgbClr val="000000"/>
                </a:solidFill>
                <a:latin typeface="Arabic Typesetting" panose="03020402040406030203" pitchFamily="66" charset="-78"/>
                <a:cs typeface="Arabic Typesetting" panose="03020402040406030203" pitchFamily="66" charset="-78"/>
              </a:rPr>
              <a:t>Sociología </a:t>
            </a:r>
            <a:r>
              <a:rPr lang="es-BO" dirty="0">
                <a:solidFill>
                  <a:srgbClr val="000000"/>
                </a:solidFill>
                <a:latin typeface="Arabic Typesetting" panose="03020402040406030203" pitchFamily="66" charset="-78"/>
                <a:cs typeface="Arabic Typesetting" panose="03020402040406030203" pitchFamily="66" charset="-78"/>
              </a:rPr>
              <a:t>de la discapacidad: las tareas pendientes  </a:t>
            </a:r>
            <a:br>
              <a:rPr lang="es-BO" dirty="0">
                <a:solidFill>
                  <a:srgbClr val="000000"/>
                </a:solidFill>
                <a:latin typeface="Arabic Typesetting" panose="03020402040406030203" pitchFamily="66" charset="-78"/>
                <a:cs typeface="Arabic Typesetting" panose="03020402040406030203" pitchFamily="66" charset="-78"/>
              </a:rPr>
            </a:br>
            <a:endParaRPr lang="es-ES_tradnl" dirty="0" smtClean="0">
              <a:latin typeface="Blackadder ITC" panose="04020505051007020D02" pitchFamily="82" charset="0"/>
            </a:endParaRPr>
          </a:p>
        </p:txBody>
      </p:sp>
      <p:sp>
        <p:nvSpPr>
          <p:cNvPr id="6147" name="Rectangle 3"/>
          <p:cNvSpPr>
            <a:spLocks noGrp="1" noChangeArrowheads="1"/>
          </p:cNvSpPr>
          <p:nvPr>
            <p:ph type="body" idx="1"/>
          </p:nvPr>
        </p:nvSpPr>
        <p:spPr>
          <a:xfrm>
            <a:off x="539552" y="2060848"/>
            <a:ext cx="8110537" cy="4471987"/>
          </a:xfrm>
        </p:spPr>
        <p:txBody>
          <a:bodyPr/>
          <a:lstStyle/>
          <a:p>
            <a:pPr marL="0" indent="0" eaLnBrk="1" fontAlgn="auto" hangingPunct="1">
              <a:spcAft>
                <a:spcPts val="0"/>
              </a:spcAft>
              <a:buNone/>
              <a:defRPr/>
            </a:pPr>
            <a:endParaRPr lang="es-ES" dirty="0"/>
          </a:p>
          <a:p>
            <a:pPr eaLnBrk="1" hangingPunct="1"/>
            <a:r>
              <a:rPr lang="es-BO" sz="2800" dirty="0" smtClean="0">
                <a:solidFill>
                  <a:srgbClr val="000000"/>
                </a:solidFill>
                <a:latin typeface="Arabic Typesetting" panose="03020402040406030203" pitchFamily="66" charset="-78"/>
                <a:cs typeface="Arabic Typesetting" panose="03020402040406030203" pitchFamily="66" charset="-78"/>
              </a:rPr>
              <a:t>Desde </a:t>
            </a:r>
            <a:r>
              <a:rPr lang="es-BO" sz="2800" dirty="0">
                <a:solidFill>
                  <a:srgbClr val="000000"/>
                </a:solidFill>
                <a:latin typeface="Arabic Typesetting" panose="03020402040406030203" pitchFamily="66" charset="-78"/>
                <a:cs typeface="Arabic Typesetting" panose="03020402040406030203" pitchFamily="66" charset="-78"/>
              </a:rPr>
              <a:t>una adecuada concepción sociológica de la discapacidad es </a:t>
            </a:r>
            <a:r>
              <a:rPr lang="es-BO" sz="2800" dirty="0" smtClean="0">
                <a:solidFill>
                  <a:srgbClr val="000000"/>
                </a:solidFill>
                <a:latin typeface="Arabic Typesetting" panose="03020402040406030203" pitchFamily="66" charset="-78"/>
                <a:cs typeface="Arabic Typesetting" panose="03020402040406030203" pitchFamily="66" charset="-78"/>
              </a:rPr>
              <a:t>posible </a:t>
            </a:r>
            <a:r>
              <a:rPr lang="es-BO" sz="2800" dirty="0">
                <a:solidFill>
                  <a:srgbClr val="000000"/>
                </a:solidFill>
                <a:latin typeface="Arabic Typesetting" panose="03020402040406030203" pitchFamily="66" charset="-78"/>
                <a:cs typeface="Arabic Typesetting" panose="03020402040406030203" pitchFamily="66" charset="-78"/>
              </a:rPr>
              <a:t>redefinir las actuaciones concretas que tienen como objetivo la mejora de las insuficiencias de las personas con discapacidad. Esta iniciativa supondría una ruptura respecto a la situación actual, marcada por una dinámica </a:t>
            </a:r>
            <a:r>
              <a:rPr lang="es-BO" sz="2800" dirty="0" smtClean="0">
                <a:solidFill>
                  <a:srgbClr val="000000"/>
                </a:solidFill>
                <a:latin typeface="Arabic Typesetting" panose="03020402040406030203" pitchFamily="66" charset="-78"/>
                <a:cs typeface="Arabic Typesetting" panose="03020402040406030203" pitchFamily="66" charset="-78"/>
              </a:rPr>
              <a:t>institucional </a:t>
            </a:r>
            <a:r>
              <a:rPr lang="es-BO" sz="2800" dirty="0">
                <a:solidFill>
                  <a:srgbClr val="000000"/>
                </a:solidFill>
                <a:latin typeface="Arabic Typesetting" panose="03020402040406030203" pitchFamily="66" charset="-78"/>
                <a:cs typeface="Arabic Typesetting" panose="03020402040406030203" pitchFamily="66" charset="-78"/>
              </a:rPr>
              <a:t>que se halla instalada, todavía en gran medida, en el modelo médico- fisiológico</a:t>
            </a:r>
            <a:endParaRPr lang="es-ES" sz="2800" dirty="0" smtClean="0">
              <a:solidFill>
                <a:srgbClr val="000000"/>
              </a:solidFill>
              <a:latin typeface="Arabic Typesetting" panose="03020402040406030203" pitchFamily="66" charset="-78"/>
              <a:cs typeface="Arabic Typesetting" panose="03020402040406030203" pitchFamily="66" charset="-78"/>
            </a:endParaRPr>
          </a:p>
        </p:txBody>
      </p:sp>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ping_po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4820" y="5157192"/>
            <a:ext cx="3096344" cy="1527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912813" y="1988840"/>
            <a:ext cx="8110537" cy="4107160"/>
          </a:xfrm>
        </p:spPr>
        <p:txBody>
          <a:bodyPr/>
          <a:lstStyle/>
          <a:p>
            <a:pPr eaLnBrk="1" hangingPunct="1"/>
            <a:r>
              <a:rPr lang="es-BO" sz="2800" dirty="0"/>
              <a:t> </a:t>
            </a:r>
            <a:r>
              <a:rPr lang="es-BO" sz="2800" dirty="0">
                <a:latin typeface="Arabic Typesetting" panose="03020402040406030203" pitchFamily="66" charset="-78"/>
                <a:cs typeface="Arabic Typesetting" panose="03020402040406030203" pitchFamily="66" charset="-78"/>
              </a:rPr>
              <a:t>Las tareas pendientes de la sociología de la discapacidad, pues, son las del desarrollo teórico de un corpus conceptual consistente, por una parte (y entendemos que desde el modelo social </a:t>
            </a:r>
            <a:r>
              <a:rPr lang="es-BO" sz="2800" dirty="0" smtClean="0">
                <a:latin typeface="Arabic Typesetting" panose="03020402040406030203" pitchFamily="66" charset="-78"/>
                <a:cs typeface="Arabic Typesetting" panose="03020402040406030203" pitchFamily="66" charset="-78"/>
              </a:rPr>
              <a:t>anglosajón </a:t>
            </a:r>
            <a:r>
              <a:rPr lang="es-BO" sz="2800" dirty="0">
                <a:latin typeface="Arabic Typesetting" panose="03020402040406030203" pitchFamily="66" charset="-78"/>
                <a:cs typeface="Arabic Typesetting" panose="03020402040406030203" pitchFamily="66" charset="-78"/>
              </a:rPr>
              <a:t>esa tarea no ha sido afrontada todavía) y, por otra, la fundamentación </a:t>
            </a:r>
            <a:r>
              <a:rPr lang="es-BO" sz="2800" dirty="0" smtClean="0">
                <a:latin typeface="Arabic Typesetting" panose="03020402040406030203" pitchFamily="66" charset="-78"/>
                <a:cs typeface="Arabic Typesetting" panose="03020402040406030203" pitchFamily="66" charset="-78"/>
              </a:rPr>
              <a:t>empírica </a:t>
            </a:r>
            <a:r>
              <a:rPr lang="es-BO" sz="2800" dirty="0">
                <a:latin typeface="Arabic Typesetting" panose="03020402040406030203" pitchFamily="66" charset="-78"/>
                <a:cs typeface="Arabic Typesetting" panose="03020402040406030203" pitchFamily="66" charset="-78"/>
              </a:rPr>
              <a:t>de dicha teoría en investigaciones concretas en las que las personas con discapacidad (el «objeto» a construir teóricamente) aporten como dato funda- mental la experiencia subjetiva que para ellas supone vivir, y convivir social- mente con los demás, su condición de tales. </a:t>
            </a:r>
            <a:endParaRPr lang="es-ES_tradnl" sz="2800" dirty="0" smtClean="0">
              <a:latin typeface="Arabic Typesetting" panose="03020402040406030203" pitchFamily="66" charset="-78"/>
              <a:cs typeface="Arabic Typesetting" panose="03020402040406030203" pitchFamily="66" charset="-78"/>
            </a:endParaRPr>
          </a:p>
          <a:p>
            <a:pPr eaLnBrk="1" hangingPunct="1"/>
            <a:endParaRPr lang="es-ES" dirty="0" smtClean="0"/>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Imagen 5"/>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 descr="ping_po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6096" y="5247441"/>
            <a:ext cx="3096344" cy="1527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2195736" y="1938814"/>
            <a:ext cx="4752975" cy="1107996"/>
          </a:xfrm>
        </p:spPr>
        <p:txBody>
          <a:bodyPr/>
          <a:lstStyle/>
          <a:p>
            <a:pPr eaLnBrk="1" hangingPunct="1"/>
            <a:r>
              <a:rPr lang="es-ES" sz="6600" b="1" dirty="0" smtClean="0">
                <a:latin typeface="Arabic Typesetting" panose="03020402040406030203" pitchFamily="66" charset="-78"/>
                <a:cs typeface="Arabic Typesetting" panose="03020402040406030203" pitchFamily="66" charset="-78"/>
              </a:rPr>
              <a:t>GRACIAS </a:t>
            </a:r>
            <a:endParaRPr lang="es-ES" sz="6600" b="1" dirty="0" smtClean="0">
              <a:latin typeface="Arabic Typesetting" panose="03020402040406030203" pitchFamily="66" charset="-78"/>
              <a:cs typeface="Arabic Typesetting" panose="03020402040406030203" pitchFamily="66" charset="-78"/>
            </a:endParaRPr>
          </a:p>
        </p:txBody>
      </p:sp>
      <p:pic>
        <p:nvPicPr>
          <p:cNvPr id="3" name="Picture 4" descr="BS0055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00600" y="4114800"/>
            <a:ext cx="2673350" cy="2332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12813" y="1196752"/>
            <a:ext cx="8110537" cy="5760640"/>
          </a:xfrm>
        </p:spPr>
        <p:txBody>
          <a:bodyPr/>
          <a:lstStyle/>
          <a:p>
            <a:r>
              <a:rPr lang="es-BO" dirty="0">
                <a:latin typeface="Arabic Typesetting" panose="03020402040406030203" pitchFamily="66" charset="-78"/>
                <a:cs typeface="Arabic Typesetting" panose="03020402040406030203" pitchFamily="66" charset="-78"/>
              </a:rPr>
              <a:t>El problema no es sólo ni es </a:t>
            </a:r>
            <a:r>
              <a:rPr lang="es-BO" dirty="0" smtClean="0">
                <a:latin typeface="Arabic Typesetting" panose="03020402040406030203" pitchFamily="66" charset="-78"/>
                <a:cs typeface="Arabic Typesetting" panose="03020402040406030203" pitchFamily="66" charset="-78"/>
              </a:rPr>
              <a:t>fundamentalmente </a:t>
            </a:r>
            <a:r>
              <a:rPr lang="es-BO" dirty="0">
                <a:latin typeface="Arabic Typesetting" panose="03020402040406030203" pitchFamily="66" charset="-78"/>
                <a:cs typeface="Arabic Typesetting" panose="03020402040406030203" pitchFamily="66" charset="-78"/>
              </a:rPr>
              <a:t>una cuestión de lenguaje, sino, sobre todo, de la actitud de las otras </a:t>
            </a:r>
            <a:r>
              <a:rPr lang="es-BO" dirty="0" smtClean="0">
                <a:latin typeface="Arabic Typesetting" panose="03020402040406030203" pitchFamily="66" charset="-78"/>
                <a:cs typeface="Arabic Typesetting" panose="03020402040406030203" pitchFamily="66" charset="-78"/>
              </a:rPr>
              <a:t>personas </a:t>
            </a:r>
            <a:r>
              <a:rPr lang="es-BO" dirty="0">
                <a:latin typeface="Arabic Typesetting" panose="03020402040406030203" pitchFamily="66" charset="-78"/>
                <a:cs typeface="Arabic Typesetting" panose="03020402040406030203" pitchFamily="66" charset="-78"/>
              </a:rPr>
              <a:t>y de la sociedad ante las personas con discapacidad. </a:t>
            </a:r>
            <a:endParaRPr lang="es-BO" dirty="0" smtClean="0">
              <a:latin typeface="Arabic Typesetting" panose="03020402040406030203" pitchFamily="66" charset="-78"/>
              <a:cs typeface="Arabic Typesetting" panose="03020402040406030203" pitchFamily="66" charset="-78"/>
            </a:endParaRPr>
          </a:p>
          <a:p>
            <a:r>
              <a:rPr lang="es-BO" dirty="0" smtClean="0">
                <a:latin typeface="Arabic Typesetting" panose="03020402040406030203" pitchFamily="66" charset="-78"/>
                <a:cs typeface="Arabic Typesetting" panose="03020402040406030203" pitchFamily="66" charset="-78"/>
              </a:rPr>
              <a:t>Lo </a:t>
            </a:r>
            <a:r>
              <a:rPr lang="es-BO" dirty="0">
                <a:latin typeface="Arabic Typesetting" panose="03020402040406030203" pitchFamily="66" charset="-78"/>
                <a:cs typeface="Arabic Typesetting" panose="03020402040406030203" pitchFamily="66" charset="-78"/>
              </a:rPr>
              <a:t>que se necesita no es un lenguaje “políticamente correcto”, sino un contenido y un uso adecuados, que contribuya a trasmitir mensajes positivos y refuerce las prácticas sociales normalizadoras (…) La </a:t>
            </a:r>
            <a:r>
              <a:rPr lang="es-BO" dirty="0" smtClean="0">
                <a:latin typeface="Arabic Typesetting" panose="03020402040406030203" pitchFamily="66" charset="-78"/>
                <a:cs typeface="Arabic Typesetting" panose="03020402040406030203" pitchFamily="66" charset="-78"/>
              </a:rPr>
              <a:t>definición </a:t>
            </a:r>
            <a:r>
              <a:rPr lang="es-BO" dirty="0">
                <a:latin typeface="Arabic Typesetting" panose="03020402040406030203" pitchFamily="66" charset="-78"/>
                <a:cs typeface="Arabic Typesetting" panose="03020402040406030203" pitchFamily="66" charset="-78"/>
              </a:rPr>
              <a:t>de la discapacidad, como la de cualquier otro fenómeno social, es algo que se va construyendo socialmente. Las soluciones ante los retos que plantea la discapacidad han de abarcar muchos aspectos que van más allá de las definiciones» (Jiménez Lara, 2007: 34-35)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18067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30709" y="2420888"/>
            <a:ext cx="8110537" cy="3384376"/>
          </a:xfrm>
        </p:spPr>
        <p:txBody>
          <a:bodyPr/>
          <a:lstStyle/>
          <a:p>
            <a:r>
              <a:rPr lang="es-BO" dirty="0">
                <a:latin typeface="Arabic Typesetting" panose="03020402040406030203" pitchFamily="66" charset="-78"/>
                <a:cs typeface="Arabic Typesetting" panose="03020402040406030203" pitchFamily="66" charset="-78"/>
              </a:rPr>
              <a:t>La discapacidad adquiere sentido en el contexto de una cultura y, en ella, depende del sentido asignado a otros conceptos culturalmente próximos: en este caso, y por oposición (pese a los esfuerzos a nivel institucional para la re- novación de la nomenclatura), sigue siendo de fundamental importancia la idea imperante de «normalidad».</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23485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30709" y="1310315"/>
            <a:ext cx="8110537" cy="4392488"/>
          </a:xfrm>
        </p:spPr>
        <p:txBody>
          <a:bodyPr/>
          <a:lstStyle/>
          <a:p>
            <a:r>
              <a:rPr lang="es-BO" dirty="0">
                <a:latin typeface="Arabic Typesetting" panose="03020402040406030203" pitchFamily="66" charset="-78"/>
                <a:cs typeface="Arabic Typesetting" panose="03020402040406030203" pitchFamily="66" charset="-78"/>
              </a:rPr>
              <a:t> Dicho de otra forma, la discapacidad puede ser concebida, no como una característica objetiva aplicable a la persona, sino </a:t>
            </a:r>
            <a:r>
              <a:rPr lang="es-BO" dirty="0" smtClean="0">
                <a:latin typeface="Arabic Typesetting" panose="03020402040406030203" pitchFamily="66" charset="-78"/>
                <a:cs typeface="Arabic Typesetting" panose="03020402040406030203" pitchFamily="66" charset="-78"/>
              </a:rPr>
              <a:t>como </a:t>
            </a:r>
            <a:r>
              <a:rPr lang="es-BO" dirty="0">
                <a:latin typeface="Arabic Typesetting" panose="03020402040406030203" pitchFamily="66" charset="-78"/>
                <a:cs typeface="Arabic Typesetting" panose="03020402040406030203" pitchFamily="66" charset="-78"/>
              </a:rPr>
              <a:t>una construcción interpretativa inscrita en una cultura en la cual, en virtud de su particular modo de definir lo «normal», la discapacidad sería una </a:t>
            </a:r>
            <a:r>
              <a:rPr lang="es-BO" dirty="0" smtClean="0">
                <a:latin typeface="Arabic Typesetting" panose="03020402040406030203" pitchFamily="66" charset="-78"/>
                <a:cs typeface="Arabic Typesetting" panose="03020402040406030203" pitchFamily="66" charset="-78"/>
              </a:rPr>
              <a:t>desviación </a:t>
            </a:r>
            <a:r>
              <a:rPr lang="es-BO" dirty="0">
                <a:latin typeface="Arabic Typesetting" panose="03020402040406030203" pitchFamily="66" charset="-78"/>
                <a:cs typeface="Arabic Typesetting" panose="03020402040406030203" pitchFamily="66" charset="-78"/>
              </a:rPr>
              <a:t>de dicha norma, una deficiencia, y como tal, reducible al caso particular de la persona concreta que la «padece».  </a:t>
            </a:r>
            <a:endParaRPr lang="es-BO" dirty="0" smtClean="0">
              <a:latin typeface="Arabic Typesetting" panose="03020402040406030203" pitchFamily="66" charset="-78"/>
              <a:cs typeface="Arabic Typesetting" panose="03020402040406030203" pitchFamily="66" charset="-78"/>
            </a:endParaRPr>
          </a:p>
          <a:p>
            <a:r>
              <a:rPr lang="es-BO" dirty="0">
                <a:latin typeface="Arabic Typesetting" panose="03020402040406030203" pitchFamily="66" charset="-78"/>
                <a:cs typeface="Arabic Typesetting" panose="03020402040406030203" pitchFamily="66" charset="-78"/>
              </a:rPr>
              <a:t>Es decir «identidad» personal, en nuestra cultura, se construye en un contexto social, implica una participación y una convivencia social, y requiere de los recursos de los que este marco social nos provee</a:t>
            </a:r>
          </a:p>
          <a:p>
            <a:endParaRPr lang="es-BO" dirty="0">
              <a:latin typeface="Arabic Typesetting" panose="03020402040406030203" pitchFamily="66" charset="-78"/>
              <a:cs typeface="Arabic Typesetting" panose="03020402040406030203" pitchFamily="66" charset="-78"/>
            </a:endParaRP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3497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12813" y="1196752"/>
            <a:ext cx="8110537" cy="5760640"/>
          </a:xfrm>
        </p:spPr>
        <p:txBody>
          <a:bodyPr/>
          <a:lstStyle/>
          <a:p>
            <a:r>
              <a:rPr lang="es-BO" b="1" u="sng" dirty="0">
                <a:latin typeface="Arabic Typesetting" panose="03020402040406030203" pitchFamily="66" charset="-78"/>
                <a:cs typeface="Arabic Typesetting" panose="03020402040406030203" pitchFamily="66" charset="-78"/>
              </a:rPr>
              <a:t>Desde un punto de vista </a:t>
            </a:r>
            <a:r>
              <a:rPr lang="es-BO" b="1" u="sng" dirty="0" smtClean="0">
                <a:latin typeface="Arabic Typesetting" panose="03020402040406030203" pitchFamily="66" charset="-78"/>
                <a:cs typeface="Arabic Typesetting" panose="03020402040406030203" pitchFamily="66" charset="-78"/>
              </a:rPr>
              <a:t>sociológico:</a:t>
            </a:r>
          </a:p>
          <a:p>
            <a:pPr marL="0" indent="0">
              <a:buNone/>
            </a:pPr>
            <a:r>
              <a:rPr lang="es-BO" dirty="0">
                <a:latin typeface="Arabic Typesetting" panose="03020402040406030203" pitchFamily="66" charset="-78"/>
                <a:cs typeface="Arabic Typesetting" panose="03020402040406030203" pitchFamily="66" charset="-78"/>
              </a:rPr>
              <a:t>D</a:t>
            </a:r>
            <a:r>
              <a:rPr lang="es-BO" dirty="0" smtClean="0">
                <a:latin typeface="Arabic Typesetting" panose="03020402040406030203" pitchFamily="66" charset="-78"/>
                <a:cs typeface="Arabic Typesetting" panose="03020402040406030203" pitchFamily="66" charset="-78"/>
              </a:rPr>
              <a:t>iscapacidad </a:t>
            </a:r>
            <a:r>
              <a:rPr lang="es-BO" dirty="0">
                <a:latin typeface="Arabic Typesetting" panose="03020402040406030203" pitchFamily="66" charset="-78"/>
                <a:cs typeface="Arabic Typesetting" panose="03020402040406030203" pitchFamily="66" charset="-78"/>
              </a:rPr>
              <a:t>y minusvalía se derivan de un patrón cultural según el cual </a:t>
            </a:r>
            <a:r>
              <a:rPr lang="es-BO" dirty="0" smtClean="0">
                <a:latin typeface="Arabic Typesetting" panose="03020402040406030203" pitchFamily="66" charset="-78"/>
                <a:cs typeface="Arabic Typesetting" panose="03020402040406030203" pitchFamily="66" charset="-78"/>
              </a:rPr>
              <a:t>el </a:t>
            </a:r>
            <a:r>
              <a:rPr lang="es-BO" dirty="0">
                <a:latin typeface="Arabic Typesetting" panose="03020402040406030203" pitchFamily="66" charset="-78"/>
                <a:cs typeface="Arabic Typesetting" panose="03020402040406030203" pitchFamily="66" charset="-78"/>
              </a:rPr>
              <a:t>fenómeno social –muy distante de una simple </a:t>
            </a:r>
            <a:r>
              <a:rPr lang="es-BO" dirty="0" smtClean="0">
                <a:latin typeface="Arabic Typesetting" panose="03020402040406030203" pitchFamily="66" charset="-78"/>
                <a:cs typeface="Arabic Typesetting" panose="03020402040406030203" pitchFamily="66" charset="-78"/>
              </a:rPr>
              <a:t>afección  </a:t>
            </a:r>
            <a:r>
              <a:rPr lang="es-BO" dirty="0">
                <a:latin typeface="Arabic Typesetting" panose="03020402040406030203" pitchFamily="66" charset="-78"/>
                <a:cs typeface="Arabic Typesetting" panose="03020402040406030203" pitchFamily="66" charset="-78"/>
              </a:rPr>
              <a:t>fisiológica–, la </a:t>
            </a:r>
            <a:r>
              <a:rPr lang="es-BO" dirty="0" smtClean="0">
                <a:latin typeface="Arabic Typesetting" panose="03020402040406030203" pitchFamily="66" charset="-78"/>
                <a:cs typeface="Arabic Typesetting" panose="03020402040406030203" pitchFamily="66" charset="-78"/>
              </a:rPr>
              <a:t>discapacidad </a:t>
            </a:r>
            <a:r>
              <a:rPr lang="es-BO" dirty="0">
                <a:latin typeface="Arabic Typesetting" panose="03020402040406030203" pitchFamily="66" charset="-78"/>
                <a:cs typeface="Arabic Typesetting" panose="03020402040406030203" pitchFamily="66" charset="-78"/>
              </a:rPr>
              <a:t>es construida, a partir </a:t>
            </a:r>
            <a:r>
              <a:rPr lang="es-BO" dirty="0" smtClean="0">
                <a:latin typeface="Arabic Typesetting" panose="03020402040406030203" pitchFamily="66" charset="-78"/>
                <a:cs typeface="Arabic Typesetting" panose="03020402040406030203" pitchFamily="66" charset="-78"/>
              </a:rPr>
              <a:t>de </a:t>
            </a:r>
            <a:r>
              <a:rPr lang="es-BO" dirty="0">
                <a:latin typeface="Arabic Typesetting" panose="03020402040406030203" pitchFamily="66" charset="-78"/>
                <a:cs typeface="Arabic Typesetting" panose="03020402040406030203" pitchFamily="66" charset="-78"/>
              </a:rPr>
              <a:t>intereses </a:t>
            </a:r>
            <a:r>
              <a:rPr lang="es-BO" dirty="0" err="1">
                <a:latin typeface="Arabic Typesetting" panose="03020402040406030203" pitchFamily="66" charset="-78"/>
                <a:cs typeface="Arabic Typesetting" panose="03020402040406030203" pitchFamily="66" charset="-78"/>
              </a:rPr>
              <a:t>estructurantes</a:t>
            </a:r>
            <a:r>
              <a:rPr lang="es-BO" dirty="0">
                <a:latin typeface="Arabic Typesetting" panose="03020402040406030203" pitchFamily="66" charset="-78"/>
                <a:cs typeface="Arabic Typesetting" panose="03020402040406030203" pitchFamily="66" charset="-78"/>
              </a:rPr>
              <a:t>, como una forma de opresión: «El término “discapacidad” representa un sistema complejo de restricciones sociales impuestas a las personas con insuficiencias por una sociedad muy discriminadora. </a:t>
            </a:r>
            <a:endParaRPr lang="es-BO" dirty="0" smtClean="0">
              <a:latin typeface="Arabic Typesetting" panose="03020402040406030203" pitchFamily="66" charset="-78"/>
              <a:cs typeface="Arabic Typesetting" panose="03020402040406030203" pitchFamily="66" charset="-78"/>
            </a:endParaRPr>
          </a:p>
          <a:p>
            <a:pPr marL="0" indent="0">
              <a:buNone/>
            </a:pPr>
            <a:r>
              <a:rPr lang="es-BO" dirty="0" smtClean="0">
                <a:latin typeface="Arabic Typesetting" panose="03020402040406030203" pitchFamily="66" charset="-78"/>
                <a:cs typeface="Arabic Typesetting" panose="03020402040406030203" pitchFamily="66" charset="-78"/>
              </a:rPr>
              <a:t>Ser </a:t>
            </a:r>
            <a:r>
              <a:rPr lang="es-BO" dirty="0">
                <a:latin typeface="Arabic Typesetting" panose="03020402040406030203" pitchFamily="66" charset="-78"/>
                <a:cs typeface="Arabic Typesetting" panose="03020402040406030203" pitchFamily="66" charset="-78"/>
              </a:rPr>
              <a:t>discapacitado hoy (...) significa sufrir la </a:t>
            </a:r>
            <a:r>
              <a:rPr lang="es-BO" dirty="0" smtClean="0">
                <a:latin typeface="Arabic Typesetting" panose="03020402040406030203" pitchFamily="66" charset="-78"/>
                <a:cs typeface="Arabic Typesetting" panose="03020402040406030203" pitchFamily="66" charset="-78"/>
              </a:rPr>
              <a:t>discriminación</a:t>
            </a:r>
            <a:r>
              <a:rPr lang="es-BO" dirty="0">
                <a:latin typeface="Arabic Typesetting" panose="03020402040406030203" pitchFamily="66" charset="-78"/>
                <a:cs typeface="Arabic Typesetting" panose="03020402040406030203" pitchFamily="66" charset="-78"/>
              </a:rPr>
              <a:t>» </a:t>
            </a:r>
            <a:endParaRPr lang="es-BO" dirty="0" smtClean="0">
              <a:latin typeface="Arabic Typesetting" panose="03020402040406030203" pitchFamily="66" charset="-78"/>
              <a:cs typeface="Arabic Typesetting" panose="03020402040406030203" pitchFamily="66" charset="-78"/>
            </a:endParaRPr>
          </a:p>
          <a:p>
            <a:pPr marL="0" indent="0">
              <a:buNone/>
            </a:pPr>
            <a:r>
              <a:rPr lang="es-BO" dirty="0" smtClean="0">
                <a:latin typeface="Arabic Typesetting" panose="03020402040406030203" pitchFamily="66" charset="-78"/>
                <a:cs typeface="Arabic Typesetting" panose="03020402040406030203" pitchFamily="66" charset="-78"/>
              </a:rPr>
              <a:t>(</a:t>
            </a:r>
            <a:r>
              <a:rPr lang="es-BO" dirty="0">
                <a:latin typeface="Arabic Typesetting" panose="03020402040406030203" pitchFamily="66" charset="-78"/>
                <a:cs typeface="Arabic Typesetting" panose="03020402040406030203" pitchFamily="66" charset="-78"/>
              </a:rPr>
              <a:t>Barnes, 1991a: 1).8  </a:t>
            </a:r>
          </a:p>
          <a:p>
            <a:pPr marL="0" indent="0">
              <a:buNone/>
            </a:pPr>
            <a:r>
              <a:rPr lang="es-BO" dirty="0">
                <a:latin typeface="Arabic Typesetting" panose="03020402040406030203" pitchFamily="66" charset="-78"/>
                <a:cs typeface="Arabic Typesetting" panose="03020402040406030203" pitchFamily="66" charset="-78"/>
              </a:rPr>
              <a:t>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41641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2046312"/>
            <a:ext cx="8110537" cy="4191000"/>
          </a:xfrm>
        </p:spPr>
        <p:txBody>
          <a:bodyPr/>
          <a:lstStyle/>
          <a:p>
            <a:r>
              <a:rPr lang="es-BO" dirty="0">
                <a:latin typeface="Arabic Typesetting" panose="03020402040406030203" pitchFamily="66" charset="-78"/>
                <a:cs typeface="Arabic Typesetting" panose="03020402040406030203" pitchFamily="66" charset="-78"/>
              </a:rPr>
              <a:t>Y es esa realidad de la discapacidad (social y sociológica) la que </a:t>
            </a:r>
            <a:r>
              <a:rPr lang="es-BO" dirty="0" smtClean="0">
                <a:latin typeface="Arabic Typesetting" panose="03020402040406030203" pitchFamily="66" charset="-78"/>
                <a:cs typeface="Arabic Typesetting" panose="03020402040406030203" pitchFamily="66" charset="-78"/>
              </a:rPr>
              <a:t>preocupa </a:t>
            </a:r>
            <a:r>
              <a:rPr lang="es-BO" dirty="0">
                <a:latin typeface="Arabic Typesetting" panose="03020402040406030203" pitchFamily="66" charset="-78"/>
                <a:cs typeface="Arabic Typesetting" panose="03020402040406030203" pitchFamily="66" charset="-78"/>
              </a:rPr>
              <a:t>y no sus clasificaciones. </a:t>
            </a:r>
            <a:endParaRPr lang="es-BO" dirty="0" smtClean="0">
              <a:latin typeface="Arabic Typesetting" panose="03020402040406030203" pitchFamily="66" charset="-78"/>
              <a:cs typeface="Arabic Typesetting" panose="03020402040406030203" pitchFamily="66" charset="-78"/>
            </a:endParaRPr>
          </a:p>
          <a:p>
            <a:r>
              <a:rPr lang="es-BO" dirty="0" smtClean="0">
                <a:latin typeface="Arabic Typesetting" panose="03020402040406030203" pitchFamily="66" charset="-78"/>
                <a:cs typeface="Arabic Typesetting" panose="03020402040406030203" pitchFamily="66" charset="-78"/>
              </a:rPr>
              <a:t>No se pretende, </a:t>
            </a:r>
            <a:r>
              <a:rPr lang="es-BO" dirty="0">
                <a:latin typeface="Arabic Typesetting" panose="03020402040406030203" pitchFamily="66" charset="-78"/>
                <a:cs typeface="Arabic Typesetting" panose="03020402040406030203" pitchFamily="66" charset="-78"/>
              </a:rPr>
              <a:t>en cualquier caso, proponer una interpretación «integral» de la discapacidad, sino señalar que </a:t>
            </a:r>
            <a:r>
              <a:rPr lang="es-BO" dirty="0" smtClean="0">
                <a:latin typeface="Arabic Typesetting" panose="03020402040406030203" pitchFamily="66" charset="-78"/>
                <a:cs typeface="Arabic Typesetting" panose="03020402040406030203" pitchFamily="66" charset="-78"/>
              </a:rPr>
              <a:t>uno </a:t>
            </a:r>
            <a:r>
              <a:rPr lang="es-BO" dirty="0">
                <a:latin typeface="Arabic Typesetting" panose="03020402040406030203" pitchFamily="66" charset="-78"/>
                <a:cs typeface="Arabic Typesetting" panose="03020402040406030203" pitchFamily="66" charset="-78"/>
              </a:rPr>
              <a:t>de sus componentes, su </a:t>
            </a:r>
            <a:r>
              <a:rPr lang="es-BO" b="1" dirty="0">
                <a:latin typeface="Arabic Typesetting" panose="03020402040406030203" pitchFamily="66" charset="-78"/>
                <a:cs typeface="Arabic Typesetting" panose="03020402040406030203" pitchFamily="66" charset="-78"/>
              </a:rPr>
              <a:t>dimensión social</a:t>
            </a:r>
            <a:r>
              <a:rPr lang="es-BO" dirty="0">
                <a:latin typeface="Arabic Typesetting" panose="03020402040406030203" pitchFamily="66" charset="-78"/>
                <a:cs typeface="Arabic Typesetting" panose="03020402040406030203" pitchFamily="66" charset="-78"/>
              </a:rPr>
              <a:t>, no ha sido suficientemente </a:t>
            </a:r>
            <a:r>
              <a:rPr lang="es-BO" dirty="0" smtClean="0">
                <a:latin typeface="Arabic Typesetting" panose="03020402040406030203" pitchFamily="66" charset="-78"/>
                <a:cs typeface="Arabic Typesetting" panose="03020402040406030203" pitchFamily="66" charset="-78"/>
              </a:rPr>
              <a:t>tenido </a:t>
            </a:r>
            <a:r>
              <a:rPr lang="es-BO" dirty="0">
                <a:latin typeface="Arabic Typesetting" panose="03020402040406030203" pitchFamily="66" charset="-78"/>
                <a:cs typeface="Arabic Typesetting" panose="03020402040406030203" pitchFamily="66" charset="-78"/>
              </a:rPr>
              <a:t>en </a:t>
            </a:r>
            <a:r>
              <a:rPr lang="es-BO" dirty="0" smtClean="0">
                <a:latin typeface="Arabic Typesetting" panose="03020402040406030203" pitchFamily="66" charset="-78"/>
                <a:cs typeface="Arabic Typesetting" panose="03020402040406030203" pitchFamily="66" charset="-78"/>
              </a:rPr>
              <a:t>cuenta</a:t>
            </a:r>
            <a:r>
              <a:rPr lang="es-BO" dirty="0">
                <a:latin typeface="Arabic Typesetting" panose="03020402040406030203" pitchFamily="66" charset="-78"/>
                <a:cs typeface="Arabic Typesetting" panose="03020402040406030203" pitchFamily="66" charset="-78"/>
              </a:rPr>
              <a:t>. Una dimensión que se evidencia de significativa importancia, pero no </a:t>
            </a:r>
            <a:r>
              <a:rPr lang="es-BO" dirty="0" smtClean="0">
                <a:latin typeface="Arabic Typesetting" panose="03020402040406030203" pitchFamily="66" charset="-78"/>
                <a:cs typeface="Arabic Typesetting" panose="03020402040406030203" pitchFamily="66" charset="-78"/>
              </a:rPr>
              <a:t>exclusivamente</a:t>
            </a:r>
            <a:r>
              <a:rPr lang="es-BO" dirty="0">
                <a:latin typeface="Arabic Typesetting" panose="03020402040406030203" pitchFamily="66" charset="-78"/>
                <a:cs typeface="Arabic Typesetting" panose="03020402040406030203" pitchFamily="66" charset="-78"/>
              </a:rPr>
              <a:t>, en la constitución de </a:t>
            </a:r>
            <a:r>
              <a:rPr lang="es-BO" dirty="0" smtClean="0">
                <a:latin typeface="Arabic Typesetting" panose="03020402040406030203" pitchFamily="66" charset="-78"/>
                <a:cs typeface="Arabic Typesetting" panose="03020402040406030203" pitchFamily="66" charset="-78"/>
              </a:rPr>
              <a:t>la realidad </a:t>
            </a:r>
            <a:r>
              <a:rPr lang="es-BO" dirty="0">
                <a:latin typeface="Arabic Typesetting" panose="03020402040406030203" pitchFamily="66" charset="-78"/>
                <a:cs typeface="Arabic Typesetting" panose="03020402040406030203" pitchFamily="66" charset="-78"/>
              </a:rPr>
              <a:t>de la discapacidad</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0232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55576" y="2046312"/>
            <a:ext cx="8110537" cy="4191000"/>
          </a:xfrm>
        </p:spPr>
        <p:txBody>
          <a:bodyPr/>
          <a:lstStyle/>
          <a:p>
            <a:r>
              <a:rPr lang="es-BO" dirty="0">
                <a:latin typeface="Arabic Typesetting" panose="03020402040406030203" pitchFamily="66" charset="-78"/>
                <a:cs typeface="Arabic Typesetting" panose="03020402040406030203" pitchFamily="66" charset="-78"/>
              </a:rPr>
              <a:t>En </a:t>
            </a:r>
            <a:r>
              <a:rPr lang="es-BO" dirty="0" smtClean="0">
                <a:latin typeface="Arabic Typesetting" panose="03020402040406030203" pitchFamily="66" charset="-78"/>
                <a:cs typeface="Arabic Typesetting" panose="03020402040406030203" pitchFamily="66" charset="-78"/>
              </a:rPr>
              <a:t>muchos países, no hay  </a:t>
            </a:r>
            <a:r>
              <a:rPr lang="es-BO" dirty="0">
                <a:latin typeface="Arabic Typesetting" panose="03020402040406030203" pitchFamily="66" charset="-78"/>
                <a:cs typeface="Arabic Typesetting" panose="03020402040406030203" pitchFamily="66" charset="-78"/>
              </a:rPr>
              <a:t>ninguna iniciativa institucional </a:t>
            </a:r>
            <a:r>
              <a:rPr lang="es-BO" dirty="0" smtClean="0">
                <a:latin typeface="Arabic Typesetting" panose="03020402040406030203" pitchFamily="66" charset="-78"/>
                <a:cs typeface="Arabic Typesetting" panose="03020402040406030203" pitchFamily="66" charset="-78"/>
              </a:rPr>
              <a:t>para emprender </a:t>
            </a:r>
            <a:r>
              <a:rPr lang="es-BO" dirty="0">
                <a:latin typeface="Arabic Typesetting" panose="03020402040406030203" pitchFamily="66" charset="-78"/>
                <a:cs typeface="Arabic Typesetting" panose="03020402040406030203" pitchFamily="66" charset="-78"/>
              </a:rPr>
              <a:t>la tarea de aplicar una adecuada comprensión sociológica del </a:t>
            </a:r>
            <a:r>
              <a:rPr lang="es-BO" dirty="0" smtClean="0">
                <a:latin typeface="Arabic Typesetting" panose="03020402040406030203" pitchFamily="66" charset="-78"/>
                <a:cs typeface="Arabic Typesetting" panose="03020402040406030203" pitchFamily="66" charset="-78"/>
              </a:rPr>
              <a:t>fenómeno </a:t>
            </a:r>
            <a:r>
              <a:rPr lang="es-BO" dirty="0">
                <a:latin typeface="Arabic Typesetting" panose="03020402040406030203" pitchFamily="66" charset="-78"/>
                <a:cs typeface="Arabic Typesetting" panose="03020402040406030203" pitchFamily="66" charset="-78"/>
              </a:rPr>
              <a:t>de la discapacidad, </a:t>
            </a:r>
            <a:endParaRPr lang="es-BO" dirty="0" smtClean="0">
              <a:latin typeface="Arabic Typesetting" panose="03020402040406030203" pitchFamily="66" charset="-78"/>
              <a:cs typeface="Arabic Typesetting" panose="03020402040406030203" pitchFamily="66" charset="-78"/>
            </a:endParaRPr>
          </a:p>
          <a:p>
            <a:r>
              <a:rPr lang="es-BO" dirty="0" smtClean="0">
                <a:latin typeface="Arabic Typesetting" panose="03020402040406030203" pitchFamily="66" charset="-78"/>
                <a:cs typeface="Arabic Typesetting" panose="03020402040406030203" pitchFamily="66" charset="-78"/>
              </a:rPr>
              <a:t>Ya sea por un </a:t>
            </a:r>
            <a:r>
              <a:rPr lang="es-BO" dirty="0">
                <a:latin typeface="Arabic Typesetting" panose="03020402040406030203" pitchFamily="66" charset="-78"/>
                <a:cs typeface="Arabic Typesetting" panose="03020402040406030203" pitchFamily="66" charset="-78"/>
              </a:rPr>
              <a:t>intento de encuadrar la vivencia de la persona con discapacidad en el contexto de convivencia que marca los criterios tanto de definición como de adecuación de su existencia en tanto que persona con </a:t>
            </a:r>
            <a:r>
              <a:rPr lang="es-BO" dirty="0" smtClean="0">
                <a:latin typeface="Arabic Typesetting" panose="03020402040406030203" pitchFamily="66" charset="-78"/>
                <a:cs typeface="Arabic Typesetting" panose="03020402040406030203" pitchFamily="66" charset="-78"/>
              </a:rPr>
              <a:t>discapacidad</a:t>
            </a:r>
            <a:r>
              <a:rPr lang="es-BO" dirty="0">
                <a:latin typeface="Arabic Typesetting" panose="03020402040406030203" pitchFamily="66" charset="-78"/>
                <a:cs typeface="Arabic Typesetting" panose="03020402040406030203" pitchFamily="66" charset="-78"/>
              </a:rPr>
              <a:t>. </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34" y="260648"/>
            <a:ext cx="1079351" cy="1049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rcRect l="24503" t="38364" r="24503" b="38480"/>
          <a:stretch>
            <a:fillRect/>
          </a:stretch>
        </p:blipFill>
        <p:spPr bwMode="auto">
          <a:xfrm>
            <a:off x="7452320" y="389282"/>
            <a:ext cx="1462063" cy="664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1693153"/>
      </p:ext>
    </p:extLst>
  </p:cSld>
  <p:clrMapOvr>
    <a:masterClrMapping/>
  </p:clrMapOvr>
</p:sld>
</file>

<file path=ppt/theme/theme1.xml><?xml version="1.0" encoding="utf-8"?>
<a:theme xmlns:a="http://schemas.openxmlformats.org/drawingml/2006/main" name="Rayas grises">
  <a:themeElements>
    <a:clrScheme name="Rayas gris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Rayas grises">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Rayas grises 1">
        <a:dk1>
          <a:srgbClr val="356677"/>
        </a:dk1>
        <a:lt1>
          <a:srgbClr val="FFFFFF"/>
        </a:lt1>
        <a:dk2>
          <a:srgbClr val="3E798E"/>
        </a:dk2>
        <a:lt2>
          <a:srgbClr val="FFFFCC"/>
        </a:lt2>
        <a:accent1>
          <a:srgbClr val="7FA0B1"/>
        </a:accent1>
        <a:accent2>
          <a:srgbClr val="3A7184"/>
        </a:accent2>
        <a:accent3>
          <a:srgbClr val="AFBEC6"/>
        </a:accent3>
        <a:accent4>
          <a:srgbClr val="DADADA"/>
        </a:accent4>
        <a:accent5>
          <a:srgbClr val="C0CDD5"/>
        </a:accent5>
        <a:accent6>
          <a:srgbClr val="346677"/>
        </a:accent6>
        <a:hlink>
          <a:srgbClr val="FFBF0B"/>
        </a:hlink>
        <a:folHlink>
          <a:srgbClr val="CC9900"/>
        </a:folHlink>
      </a:clrScheme>
      <a:clrMap bg1="dk2" tx1="lt1" bg2="dk1" tx2="lt2" accent1="accent1" accent2="accent2" accent3="accent3" accent4="accent4" accent5="accent5" accent6="accent6" hlink="hlink" folHlink="folHlink"/>
    </a:extraClrScheme>
    <a:extraClrScheme>
      <a:clrScheme name="Rayas gris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clrMap bg1="lt1" tx1="dk1" bg2="lt2" tx2="dk2" accent1="accent1" accent2="accent2" accent3="accent3" accent4="accent4" accent5="accent5" accent6="accent6" hlink="hlink" folHlink="folHlink"/>
    </a:extraClrScheme>
    <a:extraClrScheme>
      <a:clrScheme name="Rayas grises 3">
        <a:dk1>
          <a:srgbClr val="000000"/>
        </a:dk1>
        <a:lt1>
          <a:srgbClr val="EAEAEA"/>
        </a:lt1>
        <a:dk2>
          <a:srgbClr val="000000"/>
        </a:dk2>
        <a:lt2>
          <a:srgbClr val="EAEAEA"/>
        </a:lt2>
        <a:accent1>
          <a:srgbClr val="FFFFFF"/>
        </a:accent1>
        <a:accent2>
          <a:srgbClr val="DDDDDD"/>
        </a:accent2>
        <a:accent3>
          <a:srgbClr val="F3F3F3"/>
        </a:accent3>
        <a:accent4>
          <a:srgbClr val="000000"/>
        </a:accent4>
        <a:accent5>
          <a:srgbClr val="FFFFFF"/>
        </a:accent5>
        <a:accent6>
          <a:srgbClr val="C8C8C8"/>
        </a:accent6>
        <a:hlink>
          <a:srgbClr val="777777"/>
        </a:hlink>
        <a:folHlink>
          <a:srgbClr val="969696"/>
        </a:folHlink>
      </a:clrScheme>
      <a:clrMap bg1="lt1" tx1="dk1" bg2="lt2" tx2="dk2" accent1="accent1" accent2="accent2" accent3="accent3" accent4="accent4" accent5="accent5" accent6="accent6" hlink="hlink" folHlink="folHlink"/>
    </a:extraClrScheme>
    <a:extraClrScheme>
      <a:clrScheme name="Rayas grises 4">
        <a:dk1>
          <a:srgbClr val="492417"/>
        </a:dk1>
        <a:lt1>
          <a:srgbClr val="D4D5C3"/>
        </a:lt1>
        <a:dk2>
          <a:srgbClr val="6E4900"/>
        </a:dk2>
        <a:lt2>
          <a:srgbClr val="B9BA9C"/>
        </a:lt2>
        <a:accent1>
          <a:srgbClr val="DBD8CF"/>
        </a:accent1>
        <a:accent2>
          <a:srgbClr val="C7C8B0"/>
        </a:accent2>
        <a:accent3>
          <a:srgbClr val="E6E7DE"/>
        </a:accent3>
        <a:accent4>
          <a:srgbClr val="3D1D12"/>
        </a:accent4>
        <a:accent5>
          <a:srgbClr val="EAE9E4"/>
        </a:accent5>
        <a:accent6>
          <a:srgbClr val="B4B59F"/>
        </a:accent6>
        <a:hlink>
          <a:srgbClr val="CC9900"/>
        </a:hlink>
        <a:folHlink>
          <a:srgbClr val="808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C:\Archivos de programa\Microsoft Office\Templates\Diseños de presentaciones\Rayas grises.pot</Template>
  <TotalTime>311</TotalTime>
  <Words>2359</Words>
  <Application>Microsoft Office PowerPoint</Application>
  <PresentationFormat>Presentación en pantalla (4:3)</PresentationFormat>
  <Paragraphs>52</Paragraphs>
  <Slides>32</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32</vt:i4>
      </vt:variant>
    </vt:vector>
  </HeadingPairs>
  <TitlesOfParts>
    <vt:vector size="40" baseType="lpstr">
      <vt:lpstr>Arabic Typesetting</vt:lpstr>
      <vt:lpstr>Arial</vt:lpstr>
      <vt:lpstr>Blackadder ITC</vt:lpstr>
      <vt:lpstr>Curlz MT</vt:lpstr>
      <vt:lpstr>Verdana</vt:lpstr>
      <vt:lpstr>Wingdings</vt:lpstr>
      <vt:lpstr>Wingdings 2</vt:lpstr>
      <vt:lpstr>Rayas grises</vt:lpstr>
      <vt:lpstr>UNA APROXIMACIÓN SOCIOLÓGICA A LA DISCAPACIDAD DESDE EL MODELO SOCIAL</vt:lpstr>
      <vt:lpstr>Presentación de PowerPoint</vt:lpstr>
      <vt:lpstr>    El fenómeno social de la discapacidad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deconstrucción analítica de la discapacidad: las propuestas del modelo social </vt:lpstr>
      <vt:lpstr>Presentación de PowerPoint</vt:lpstr>
      <vt:lpstr>Presentación de PowerPoint</vt:lpstr>
      <vt:lpstr>Presentación de PowerPoint</vt:lpstr>
      <vt:lpstr>Presentación de PowerPoint</vt:lpstr>
      <vt:lpstr>Los tres vértices de la construcción social de la discapacidad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Sociología de la discapacidad: las tareas pendientes   </vt:lpstr>
      <vt:lpstr>Presentación de PowerPoint</vt:lpstr>
      <vt:lpstr>GRACIAS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NORMAS LÍMITES Y CONSECUENCIAS</dc:title>
  <dc:creator>SILVIA</dc:creator>
  <cp:lastModifiedBy>Toshiba</cp:lastModifiedBy>
  <cp:revision>44</cp:revision>
  <cp:lastPrinted>1601-01-01T00:00:00Z</cp:lastPrinted>
  <dcterms:created xsi:type="dcterms:W3CDTF">2006-05-09T08:04:13Z</dcterms:created>
  <dcterms:modified xsi:type="dcterms:W3CDTF">2017-12-18T11:28:59Z</dcterms:modified>
</cp:coreProperties>
</file>