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7" r:id="rId3"/>
    <p:sldId id="257" r:id="rId4"/>
    <p:sldId id="258" r:id="rId5"/>
    <p:sldId id="259" r:id="rId6"/>
    <p:sldId id="268" r:id="rId7"/>
    <p:sldId id="263" r:id="rId8"/>
    <p:sldId id="271" r:id="rId9"/>
    <p:sldId id="272" r:id="rId10"/>
    <p:sldId id="288" r:id="rId11"/>
    <p:sldId id="289" r:id="rId12"/>
    <p:sldId id="291" r:id="rId13"/>
    <p:sldId id="275" r:id="rId14"/>
    <p:sldId id="260" r:id="rId15"/>
    <p:sldId id="276" r:id="rId16"/>
    <p:sldId id="285" r:id="rId17"/>
    <p:sldId id="277" r:id="rId18"/>
    <p:sldId id="279" r:id="rId19"/>
    <p:sldId id="280" r:id="rId20"/>
    <p:sldId id="281" r:id="rId21"/>
    <p:sldId id="261" r:id="rId22"/>
    <p:sldId id="282" r:id="rId23"/>
    <p:sldId id="283" r:id="rId24"/>
    <p:sldId id="292" r:id="rId25"/>
    <p:sldId id="293" r:id="rId26"/>
    <p:sldId id="294" r:id="rId27"/>
    <p:sldId id="295" r:id="rId28"/>
    <p:sldId id="287" r:id="rId29"/>
    <p:sldId id="28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8" autoAdjust="0"/>
    <p:restoredTop sz="94660"/>
  </p:normalViewPr>
  <p:slideViewPr>
    <p:cSldViewPr snapToGrid="0">
      <p:cViewPr varScale="1">
        <p:scale>
          <a:sx n="74" d="100"/>
          <a:sy n="74" d="100"/>
        </p:scale>
        <p:origin x="51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7/7/2023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7/7/2023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7/7/2023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7/7/2023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7/7/2023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www.eneso.es/categoria/luz-negra"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www.eneso.es/categoria/softplay"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3" Type="http://schemas.openxmlformats.org/officeDocument/2006/relationships/hyperlink" Target="https://stimuluspro.com/blog/estimulacion-multisensorial/" TargetMode="External"/><Relationship Id="rId2" Type="http://schemas.openxmlformats.org/officeDocument/2006/relationships/hyperlink" Target="file:///C:\Users\HP\Downloads\Estimulacion%20M.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E2F167D-4C83-B7CF-32A4-D18B4CAD4B95}"/>
              </a:ext>
            </a:extLst>
          </p:cNvPr>
          <p:cNvSpPr>
            <a:spLocks noGrp="1"/>
          </p:cNvSpPr>
          <p:nvPr>
            <p:ph type="ctrTitle"/>
          </p:nvPr>
        </p:nvSpPr>
        <p:spPr>
          <a:xfrm>
            <a:off x="1965216" y="1662491"/>
            <a:ext cx="8689976" cy="1056434"/>
          </a:xfrm>
        </p:spPr>
        <p:txBody>
          <a:bodyPr/>
          <a:lstStyle/>
          <a:p>
            <a:r>
              <a:rPr lang="es-BO" dirty="0"/>
              <a:t>Estimulación Multisensorial</a:t>
            </a:r>
          </a:p>
        </p:txBody>
      </p:sp>
      <p:sp>
        <p:nvSpPr>
          <p:cNvPr id="3" name="Subtítulo 2">
            <a:extLst>
              <a:ext uri="{FF2B5EF4-FFF2-40B4-BE49-F238E27FC236}">
                <a16:creationId xmlns:a16="http://schemas.microsoft.com/office/drawing/2014/main" xmlns="" id="{6C794EB9-9128-CED5-F094-CFD79454D70D}"/>
              </a:ext>
            </a:extLst>
          </p:cNvPr>
          <p:cNvSpPr>
            <a:spLocks noGrp="1"/>
          </p:cNvSpPr>
          <p:nvPr>
            <p:ph type="subTitle" idx="1"/>
          </p:nvPr>
        </p:nvSpPr>
        <p:spPr>
          <a:xfrm>
            <a:off x="608541" y="5595241"/>
            <a:ext cx="5351992" cy="761308"/>
          </a:xfrm>
        </p:spPr>
        <p:txBody>
          <a:bodyPr/>
          <a:lstStyle/>
          <a:p>
            <a:r>
              <a:rPr lang="es-ES" b="1" dirty="0"/>
              <a:t>Presentado por</a:t>
            </a:r>
            <a:r>
              <a:rPr lang="es-ES" dirty="0"/>
              <a:t>: LIC. Rossi Espinoza F.</a:t>
            </a:r>
            <a:endParaRPr lang="es-BO" dirty="0"/>
          </a:p>
        </p:txBody>
      </p:sp>
      <p:pic>
        <p:nvPicPr>
          <p:cNvPr id="4" name="Imagen 3">
            <a:extLst>
              <a:ext uri="{FF2B5EF4-FFF2-40B4-BE49-F238E27FC236}">
                <a16:creationId xmlns:a16="http://schemas.microsoft.com/office/drawing/2014/main" xmlns="" id="{98F4CC79-DEBA-C689-8EC4-8E1DC73A28F7}"/>
              </a:ext>
            </a:extLst>
          </p:cNvPr>
          <p:cNvPicPr/>
          <p:nvPr/>
        </p:nvPicPr>
        <p:blipFill>
          <a:blip r:embed="rId2" cstate="print"/>
          <a:stretch>
            <a:fillRect/>
          </a:stretch>
        </p:blipFill>
        <p:spPr bwMode="auto">
          <a:xfrm>
            <a:off x="832498" y="257347"/>
            <a:ext cx="1955464" cy="1623338"/>
          </a:xfrm>
          <a:prstGeom prst="rect">
            <a:avLst/>
          </a:prstGeom>
          <a:noFill/>
          <a:ln>
            <a:noFill/>
          </a:ln>
        </p:spPr>
      </p:pic>
      <p:sp>
        <p:nvSpPr>
          <p:cNvPr id="6" name="CuadroTexto 5">
            <a:extLst>
              <a:ext uri="{FF2B5EF4-FFF2-40B4-BE49-F238E27FC236}">
                <a16:creationId xmlns:a16="http://schemas.microsoft.com/office/drawing/2014/main" xmlns="" id="{31C9AEDF-5C5D-160E-BD12-F3E28048E2E5}"/>
              </a:ext>
            </a:extLst>
          </p:cNvPr>
          <p:cNvSpPr txBox="1"/>
          <p:nvPr/>
        </p:nvSpPr>
        <p:spPr>
          <a:xfrm>
            <a:off x="3048000" y="1122359"/>
            <a:ext cx="6096000" cy="670440"/>
          </a:xfrm>
          <a:prstGeom prst="rect">
            <a:avLst/>
          </a:prstGeom>
          <a:noFill/>
        </p:spPr>
        <p:txBody>
          <a:bodyPr wrap="square">
            <a:spAutoFit/>
          </a:bodyPr>
          <a:lstStyle/>
          <a:p>
            <a:pPr algn="ctr">
              <a:lnSpc>
                <a:spcPct val="107000"/>
              </a:lnSpc>
              <a:spcAft>
                <a:spcPts val="800"/>
              </a:spcAft>
            </a:pPr>
            <a:r>
              <a:rPr lang="es-BO" sz="1800" b="1" dirty="0">
                <a:effectLst/>
                <a:latin typeface="Times New Roman" panose="02020603050405020304" pitchFamily="18" charset="0"/>
                <a:ea typeface="Calibri" panose="020F0502020204030204" pitchFamily="34" charset="0"/>
                <a:cs typeface="Times New Roman" panose="02020603050405020304" pitchFamily="18" charset="0"/>
              </a:rPr>
              <a:t>Escuela de Integración, Formación Deportiva, Expresión Artística y Desarrollo Laboral EIFODEC</a:t>
            </a:r>
            <a:endParaRPr lang="es-BO"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ESTIMULACIÓN MULTISENSORIAL EN DEMENCIAS AVANZADAS – Blog Gurena">
            <a:extLst>
              <a:ext uri="{FF2B5EF4-FFF2-40B4-BE49-F238E27FC236}">
                <a16:creationId xmlns:a16="http://schemas.microsoft.com/office/drawing/2014/main" xmlns="" id="{D19CE418-E7ED-DC12-1DAE-783FA8347D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498" y="2956931"/>
            <a:ext cx="3815991" cy="24003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teriales de estimulación multisensorial de BajoCoste - ESAAC - BajoCoste">
            <a:extLst>
              <a:ext uri="{FF2B5EF4-FFF2-40B4-BE49-F238E27FC236}">
                <a16:creationId xmlns:a16="http://schemas.microsoft.com/office/drawing/2014/main" xmlns="" id="{EE041355-287D-2D26-0F33-62FE09778E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0533" y="2965052"/>
            <a:ext cx="4694659" cy="239218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xmlns="" id="{1330D548-198D-2D37-B151-DFC3C20DC6F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14774" y="257347"/>
            <a:ext cx="3519360" cy="727839"/>
          </a:xfrm>
          <a:prstGeom prst="rect">
            <a:avLst/>
          </a:prstGeom>
          <a:noFill/>
          <a:ln>
            <a:noFill/>
          </a:ln>
        </p:spPr>
      </p:pic>
    </p:spTree>
    <p:extLst>
      <p:ext uri="{BB962C8B-B14F-4D97-AF65-F5344CB8AC3E}">
        <p14:creationId xmlns:p14="http://schemas.microsoft.com/office/powerpoint/2010/main" val="3711060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A9C6AF0-C041-AECC-A647-CF4E3189141A}"/>
              </a:ext>
            </a:extLst>
          </p:cNvPr>
          <p:cNvSpPr>
            <a:spLocks noGrp="1"/>
          </p:cNvSpPr>
          <p:nvPr>
            <p:ph type="title"/>
          </p:nvPr>
        </p:nvSpPr>
        <p:spPr>
          <a:xfrm>
            <a:off x="2336800" y="566891"/>
            <a:ext cx="6096000" cy="840317"/>
          </a:xfrm>
        </p:spPr>
        <p:txBody>
          <a:bodyPr/>
          <a:lstStyle/>
          <a:p>
            <a:r>
              <a:rPr lang="es-BO" dirty="0">
                <a:solidFill>
                  <a:schemeClr val="accent2">
                    <a:lumMod val="75000"/>
                  </a:schemeClr>
                </a:solidFill>
              </a:rPr>
              <a:t>Estimulación vestibular</a:t>
            </a:r>
          </a:p>
        </p:txBody>
      </p:sp>
      <p:sp>
        <p:nvSpPr>
          <p:cNvPr id="3" name="Marcador de contenido 2">
            <a:extLst>
              <a:ext uri="{FF2B5EF4-FFF2-40B4-BE49-F238E27FC236}">
                <a16:creationId xmlns:a16="http://schemas.microsoft.com/office/drawing/2014/main" xmlns="" id="{00C0782A-D311-7CE9-41EC-76975FB14F66}"/>
              </a:ext>
            </a:extLst>
          </p:cNvPr>
          <p:cNvSpPr>
            <a:spLocks noGrp="1"/>
          </p:cNvSpPr>
          <p:nvPr>
            <p:ph sz="quarter" idx="13"/>
          </p:nvPr>
        </p:nvSpPr>
        <p:spPr>
          <a:xfrm>
            <a:off x="639705" y="1718640"/>
            <a:ext cx="7078446" cy="1705375"/>
          </a:xfrm>
        </p:spPr>
        <p:txBody>
          <a:bodyPr>
            <a:normAutofit fontScale="92500"/>
          </a:bodyPr>
          <a:lstStyle/>
          <a:p>
            <a:pPr algn="just"/>
            <a:r>
              <a:rPr lang="es-ES" dirty="0"/>
              <a:t>E</a:t>
            </a:r>
            <a:r>
              <a:rPr lang="es-ES" cap="none" dirty="0"/>
              <a:t>s el órgano para percibir sensación y está situado en el oído interno, se encarga de regular la postura y la orientación espacial. </a:t>
            </a:r>
          </a:p>
          <a:p>
            <a:pPr algn="just"/>
            <a:r>
              <a:rPr lang="es-ES" cap="none" dirty="0"/>
              <a:t>La estimulación de esta área permite conceptos como ausencia-presencia y proximidad-distanciamiento. </a:t>
            </a:r>
          </a:p>
        </p:txBody>
      </p:sp>
      <p:sp>
        <p:nvSpPr>
          <p:cNvPr id="4" name="Marcador de contenido 2">
            <a:extLst>
              <a:ext uri="{FF2B5EF4-FFF2-40B4-BE49-F238E27FC236}">
                <a16:creationId xmlns:a16="http://schemas.microsoft.com/office/drawing/2014/main" xmlns="" id="{3A6C82F5-D881-24B2-2138-E766A7393E84}"/>
              </a:ext>
            </a:extLst>
          </p:cNvPr>
          <p:cNvSpPr txBox="1">
            <a:spLocks/>
          </p:cNvSpPr>
          <p:nvPr/>
        </p:nvSpPr>
        <p:spPr>
          <a:xfrm>
            <a:off x="914087" y="3676603"/>
            <a:ext cx="5768935" cy="2614506"/>
          </a:xfrm>
          <a:prstGeom prst="rect">
            <a:avLst/>
          </a:prstGeom>
          <a:ln>
            <a:solidFill>
              <a:schemeClr val="accent5">
                <a:lumMod val="60000"/>
                <a:lumOff val="40000"/>
              </a:schemeClr>
            </a:solid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lgn="just"/>
            <a:r>
              <a:rPr lang="es-ES" dirty="0">
                <a:solidFill>
                  <a:srgbClr val="202124"/>
                </a:solidFill>
              </a:rPr>
              <a:t>s</a:t>
            </a:r>
            <a:r>
              <a:rPr lang="es-ES" cap="none" dirty="0">
                <a:solidFill>
                  <a:srgbClr val="202124"/>
                </a:solidFill>
              </a:rPr>
              <a:t>istema vestibular se puede estimular </a:t>
            </a:r>
            <a:r>
              <a:rPr lang="es-ES" b="1" cap="none" dirty="0">
                <a:solidFill>
                  <a:srgbClr val="202124"/>
                </a:solidFill>
              </a:rPr>
              <a:t>con </a:t>
            </a:r>
            <a:r>
              <a:rPr lang="es-ES" b="1" cap="none" dirty="0">
                <a:solidFill>
                  <a:srgbClr val="040C28"/>
                </a:solidFill>
              </a:rPr>
              <a:t>movimientos de rotación, balanceos,</a:t>
            </a:r>
            <a:r>
              <a:rPr lang="es-ES" cap="none" dirty="0">
                <a:solidFill>
                  <a:srgbClr val="040C28"/>
                </a:solidFill>
              </a:rPr>
              <a:t> </a:t>
            </a:r>
            <a:r>
              <a:rPr lang="es-ES" b="1" cap="none" dirty="0">
                <a:solidFill>
                  <a:srgbClr val="040C28"/>
                </a:solidFill>
              </a:rPr>
              <a:t>remolinos</a:t>
            </a:r>
            <a:r>
              <a:rPr lang="es-ES" cap="none" dirty="0">
                <a:solidFill>
                  <a:srgbClr val="040C28"/>
                </a:solidFill>
              </a:rPr>
              <a:t>, </a:t>
            </a:r>
            <a:r>
              <a:rPr lang="es-ES" b="1" cap="none" dirty="0">
                <a:solidFill>
                  <a:srgbClr val="040C28"/>
                </a:solidFill>
              </a:rPr>
              <a:t>los</a:t>
            </a:r>
            <a:r>
              <a:rPr lang="es-ES" cap="none" dirty="0">
                <a:solidFill>
                  <a:srgbClr val="040C28"/>
                </a:solidFill>
              </a:rPr>
              <a:t> </a:t>
            </a:r>
            <a:r>
              <a:rPr lang="es-ES" b="1" cap="none" dirty="0">
                <a:solidFill>
                  <a:srgbClr val="040C28"/>
                </a:solidFill>
              </a:rPr>
              <a:t>giros, revotar, saltar, caminar de un solo pie y otros. </a:t>
            </a:r>
            <a:r>
              <a:rPr lang="es-ES" cap="none" dirty="0">
                <a:solidFill>
                  <a:srgbClr val="202124"/>
                </a:solidFill>
              </a:rPr>
              <a:t>Ya que este tipo de movimientos ayudan a nuestro cerebro a mejorar en la organización de las informaciones sensoriales, contribuyendo de esta forma al equilibrio</a:t>
            </a:r>
            <a:r>
              <a:rPr lang="es-ES" cap="none" dirty="0">
                <a:solidFill>
                  <a:srgbClr val="202124"/>
                </a:solidFill>
                <a:latin typeface="Google Sans"/>
              </a:rPr>
              <a:t>.</a:t>
            </a:r>
            <a:endParaRPr lang="es-BO" cap="none" dirty="0"/>
          </a:p>
        </p:txBody>
      </p:sp>
      <p:sp>
        <p:nvSpPr>
          <p:cNvPr id="5" name="AutoShape 4" descr="Sistema Vestibular ¿Qué es y cómo se estimula? - Down sin mitos">
            <a:extLst>
              <a:ext uri="{FF2B5EF4-FFF2-40B4-BE49-F238E27FC236}">
                <a16:creationId xmlns:a16="http://schemas.microsoft.com/office/drawing/2014/main" xmlns="" id="{1CAAE45C-06C1-BC7E-289E-E68488350B1D}"/>
              </a:ext>
            </a:extLst>
          </p:cNvPr>
          <p:cNvSpPr>
            <a:spLocks noChangeAspect="1" noChangeArrowheads="1"/>
          </p:cNvSpPr>
          <p:nvPr/>
        </p:nvSpPr>
        <p:spPr bwMode="auto">
          <a:xfrm>
            <a:off x="5943600" y="3028244"/>
            <a:ext cx="553156" cy="5531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BO"/>
          </a:p>
        </p:txBody>
      </p:sp>
      <p:pic>
        <p:nvPicPr>
          <p:cNvPr id="6" name="Imagen 5">
            <a:extLst>
              <a:ext uri="{FF2B5EF4-FFF2-40B4-BE49-F238E27FC236}">
                <a16:creationId xmlns:a16="http://schemas.microsoft.com/office/drawing/2014/main" xmlns="" id="{6A788AD6-261F-BE27-433B-FDBEDF377FCF}"/>
              </a:ext>
            </a:extLst>
          </p:cNvPr>
          <p:cNvPicPr>
            <a:picLocks noChangeAspect="1"/>
          </p:cNvPicPr>
          <p:nvPr/>
        </p:nvPicPr>
        <p:blipFill>
          <a:blip r:embed="rId2"/>
          <a:stretch>
            <a:fillRect/>
          </a:stretch>
        </p:blipFill>
        <p:spPr>
          <a:xfrm>
            <a:off x="7718151" y="1499918"/>
            <a:ext cx="4324898" cy="2432755"/>
          </a:xfrm>
          <a:prstGeom prst="rect">
            <a:avLst/>
          </a:prstGeom>
        </p:spPr>
      </p:pic>
      <p:pic>
        <p:nvPicPr>
          <p:cNvPr id="15366" name="Picture 6" descr="Estimulación Vestibular – Asistronic">
            <a:extLst>
              <a:ext uri="{FF2B5EF4-FFF2-40B4-BE49-F238E27FC236}">
                <a16:creationId xmlns:a16="http://schemas.microsoft.com/office/drawing/2014/main" xmlns="" id="{81E38765-062E-C515-E5D5-A3B1FFC147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9161" y="3932673"/>
            <a:ext cx="2857500"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629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98C2829-7A68-0543-674C-A1BEBF9CC966}"/>
              </a:ext>
            </a:extLst>
          </p:cNvPr>
          <p:cNvSpPr>
            <a:spLocks noGrp="1"/>
          </p:cNvSpPr>
          <p:nvPr>
            <p:ph type="title"/>
          </p:nvPr>
        </p:nvSpPr>
        <p:spPr>
          <a:xfrm>
            <a:off x="3347468" y="302429"/>
            <a:ext cx="5757334" cy="713572"/>
          </a:xfrm>
        </p:spPr>
        <p:txBody>
          <a:bodyPr/>
          <a:lstStyle/>
          <a:p>
            <a:r>
              <a:rPr lang="es-ES" dirty="0">
                <a:solidFill>
                  <a:schemeClr val="accent6">
                    <a:lumMod val="75000"/>
                  </a:schemeClr>
                </a:solidFill>
              </a:rPr>
              <a:t>Estimulación visual. </a:t>
            </a:r>
            <a:endParaRPr lang="es-BO" dirty="0">
              <a:solidFill>
                <a:schemeClr val="accent6">
                  <a:lumMod val="75000"/>
                </a:schemeClr>
              </a:solidFill>
            </a:endParaRPr>
          </a:p>
        </p:txBody>
      </p:sp>
      <p:sp>
        <p:nvSpPr>
          <p:cNvPr id="3" name="Marcador de contenido 2">
            <a:extLst>
              <a:ext uri="{FF2B5EF4-FFF2-40B4-BE49-F238E27FC236}">
                <a16:creationId xmlns:a16="http://schemas.microsoft.com/office/drawing/2014/main" xmlns="" id="{12FA3296-9071-0413-6C37-6D74A9B58E91}"/>
              </a:ext>
            </a:extLst>
          </p:cNvPr>
          <p:cNvSpPr>
            <a:spLocks noGrp="1"/>
          </p:cNvSpPr>
          <p:nvPr>
            <p:ph sz="quarter" idx="13"/>
          </p:nvPr>
        </p:nvSpPr>
        <p:spPr>
          <a:xfrm>
            <a:off x="964885" y="1153537"/>
            <a:ext cx="6113247" cy="1866242"/>
          </a:xfrm>
        </p:spPr>
        <p:txBody>
          <a:bodyPr/>
          <a:lstStyle/>
          <a:p>
            <a:pPr marL="0" indent="0">
              <a:buNone/>
            </a:pPr>
            <a:r>
              <a:rPr lang="es-ES" sz="2400" dirty="0"/>
              <a:t>U</a:t>
            </a:r>
            <a:r>
              <a:rPr lang="es-ES" sz="2400" cap="none" dirty="0"/>
              <a:t>tilizaremos la sala de estimulación multisensorial para trabajar la estimulación visual con actividades de fijación de la mirada, seguimiento visual o percepción visual</a:t>
            </a:r>
            <a:r>
              <a:rPr lang="es-ES" cap="none" dirty="0"/>
              <a:t>.</a:t>
            </a:r>
            <a:endParaRPr lang="es-BO" cap="none" dirty="0"/>
          </a:p>
        </p:txBody>
      </p:sp>
      <p:sp>
        <p:nvSpPr>
          <p:cNvPr id="4" name="Marcador de contenido 2">
            <a:extLst>
              <a:ext uri="{FF2B5EF4-FFF2-40B4-BE49-F238E27FC236}">
                <a16:creationId xmlns:a16="http://schemas.microsoft.com/office/drawing/2014/main" xmlns="" id="{E97EC252-45C2-8B76-71D2-C8261292B776}"/>
              </a:ext>
            </a:extLst>
          </p:cNvPr>
          <p:cNvSpPr txBox="1">
            <a:spLocks/>
          </p:cNvSpPr>
          <p:nvPr/>
        </p:nvSpPr>
        <p:spPr>
          <a:xfrm>
            <a:off x="964885" y="3123447"/>
            <a:ext cx="5311737" cy="3432123"/>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l">
              <a:buNone/>
            </a:pPr>
            <a:r>
              <a:rPr lang="es-ES" sz="1600" b="1" i="0" dirty="0">
                <a:solidFill>
                  <a:srgbClr val="202124"/>
                </a:solidFill>
                <a:effectLst/>
                <a:latin typeface="Google Sans"/>
              </a:rPr>
              <a:t>P</a:t>
            </a:r>
            <a:r>
              <a:rPr lang="es-ES" sz="1600" b="1" i="0" cap="none" dirty="0">
                <a:solidFill>
                  <a:srgbClr val="202124"/>
                </a:solidFill>
                <a:effectLst/>
                <a:latin typeface="Google Sans"/>
              </a:rPr>
              <a:t>ara estimular la capacidad visual, los padres pueden utilizar algunos juegos y ejercicios caseros.</a:t>
            </a:r>
            <a:endParaRPr lang="es-ES" sz="1600" b="0" i="0" cap="none" dirty="0">
              <a:solidFill>
                <a:srgbClr val="202124"/>
              </a:solidFill>
              <a:effectLst/>
              <a:latin typeface="Google Sans"/>
            </a:endParaRPr>
          </a:p>
          <a:p>
            <a:pPr algn="l">
              <a:buFont typeface="+mj-lt"/>
              <a:buAutoNum type="arabicPeriod"/>
            </a:pPr>
            <a:r>
              <a:rPr lang="es-ES" sz="1600" cap="none" dirty="0">
                <a:solidFill>
                  <a:srgbClr val="202124"/>
                </a:solidFill>
                <a:latin typeface="Google Sans"/>
              </a:rPr>
              <a:t>Las botellas sensoriales </a:t>
            </a:r>
          </a:p>
          <a:p>
            <a:pPr algn="l">
              <a:buFont typeface="+mj-lt"/>
              <a:buAutoNum type="arabicPeriod"/>
            </a:pPr>
            <a:r>
              <a:rPr lang="es-ES" sz="1600" cap="none" dirty="0">
                <a:solidFill>
                  <a:srgbClr val="202124"/>
                </a:solidFill>
                <a:latin typeface="Google Sans"/>
              </a:rPr>
              <a:t>L</a:t>
            </a:r>
            <a:r>
              <a:rPr lang="es-ES" sz="1600" b="0" i="0" cap="none" dirty="0">
                <a:solidFill>
                  <a:srgbClr val="202124"/>
                </a:solidFill>
                <a:effectLst/>
                <a:latin typeface="Google Sans"/>
              </a:rPr>
              <a:t>os juguetes. </a:t>
            </a:r>
          </a:p>
          <a:p>
            <a:pPr algn="l">
              <a:buFont typeface="+mj-lt"/>
              <a:buAutoNum type="arabicPeriod"/>
            </a:pPr>
            <a:r>
              <a:rPr lang="es-ES" sz="1600" cap="none" dirty="0">
                <a:solidFill>
                  <a:srgbClr val="202124"/>
                </a:solidFill>
                <a:latin typeface="Google Sans"/>
              </a:rPr>
              <a:t>L</a:t>
            </a:r>
            <a:r>
              <a:rPr lang="es-ES" sz="1600" b="0" i="0" cap="none" dirty="0">
                <a:solidFill>
                  <a:srgbClr val="202124"/>
                </a:solidFill>
                <a:effectLst/>
                <a:latin typeface="Google Sans"/>
              </a:rPr>
              <a:t>ibros con imágenes.</a:t>
            </a:r>
          </a:p>
          <a:p>
            <a:pPr algn="l">
              <a:buFont typeface="+mj-lt"/>
              <a:buAutoNum type="arabicPeriod"/>
            </a:pPr>
            <a:r>
              <a:rPr lang="es-ES" sz="1600" cap="none" dirty="0">
                <a:solidFill>
                  <a:srgbClr val="202124"/>
                </a:solidFill>
                <a:latin typeface="Google Sans"/>
              </a:rPr>
              <a:t>J</a:t>
            </a:r>
            <a:r>
              <a:rPr lang="es-ES" sz="1600" b="0" i="0" cap="none" dirty="0">
                <a:solidFill>
                  <a:srgbClr val="202124"/>
                </a:solidFill>
                <a:effectLst/>
                <a:latin typeface="Google Sans"/>
              </a:rPr>
              <a:t>ugar con las formas.</a:t>
            </a:r>
          </a:p>
          <a:p>
            <a:pPr algn="l">
              <a:buFont typeface="+mj-lt"/>
              <a:buAutoNum type="arabicPeriod"/>
            </a:pPr>
            <a:r>
              <a:rPr lang="es-ES" sz="1600" cap="none" dirty="0">
                <a:solidFill>
                  <a:srgbClr val="202124"/>
                </a:solidFill>
                <a:latin typeface="Google Sans"/>
              </a:rPr>
              <a:t>L</a:t>
            </a:r>
            <a:r>
              <a:rPr lang="es-ES" sz="1600" b="0" i="0" cap="none" dirty="0">
                <a:solidFill>
                  <a:srgbClr val="202124"/>
                </a:solidFill>
                <a:effectLst/>
                <a:latin typeface="Google Sans"/>
              </a:rPr>
              <a:t>os globos de colores.</a:t>
            </a:r>
          </a:p>
          <a:p>
            <a:pPr algn="l">
              <a:buFont typeface="+mj-lt"/>
              <a:buAutoNum type="arabicPeriod"/>
            </a:pPr>
            <a:r>
              <a:rPr lang="es-ES" sz="1600" cap="none" dirty="0">
                <a:solidFill>
                  <a:srgbClr val="202124"/>
                </a:solidFill>
                <a:latin typeface="Google Sans"/>
              </a:rPr>
              <a:t>J</a:t>
            </a:r>
            <a:r>
              <a:rPr lang="es-ES" sz="1600" b="0" i="0" cap="none" dirty="0">
                <a:solidFill>
                  <a:srgbClr val="202124"/>
                </a:solidFill>
                <a:effectLst/>
                <a:latin typeface="Google Sans"/>
              </a:rPr>
              <a:t>ugar con el espejo.</a:t>
            </a:r>
          </a:p>
        </p:txBody>
      </p:sp>
      <p:pic>
        <p:nvPicPr>
          <p:cNvPr id="16386" name="Picture 2" descr="La estimulación visual infantil">
            <a:extLst>
              <a:ext uri="{FF2B5EF4-FFF2-40B4-BE49-F238E27FC236}">
                <a16:creationId xmlns:a16="http://schemas.microsoft.com/office/drawing/2014/main" xmlns="" id="{7237F945-AF9D-1F39-5FD8-82FCA11DD5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362"/>
          <a:stretch/>
        </p:blipFill>
        <p:spPr bwMode="auto">
          <a:xfrm>
            <a:off x="7804026" y="1016001"/>
            <a:ext cx="3084108" cy="288788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Actividades de estimulación temprana DIY: Juegos caseros ...">
            <a:extLst>
              <a:ext uri="{FF2B5EF4-FFF2-40B4-BE49-F238E27FC236}">
                <a16:creationId xmlns:a16="http://schemas.microsoft.com/office/drawing/2014/main" xmlns="" id="{F151BBEA-2268-78BB-4CC4-C762E19D9B5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BO"/>
          </a:p>
        </p:txBody>
      </p:sp>
      <p:pic>
        <p:nvPicPr>
          <p:cNvPr id="6" name="Imagen 5">
            <a:extLst>
              <a:ext uri="{FF2B5EF4-FFF2-40B4-BE49-F238E27FC236}">
                <a16:creationId xmlns:a16="http://schemas.microsoft.com/office/drawing/2014/main" xmlns="" id="{5F360DD8-B1E8-58DE-22BE-21F15B6C1ECB}"/>
              </a:ext>
            </a:extLst>
          </p:cNvPr>
          <p:cNvPicPr>
            <a:picLocks noChangeAspect="1"/>
          </p:cNvPicPr>
          <p:nvPr/>
        </p:nvPicPr>
        <p:blipFill>
          <a:blip r:embed="rId3"/>
          <a:stretch>
            <a:fillRect/>
          </a:stretch>
        </p:blipFill>
        <p:spPr>
          <a:xfrm>
            <a:off x="4973691" y="3611238"/>
            <a:ext cx="2028825" cy="3048000"/>
          </a:xfrm>
          <a:prstGeom prst="rect">
            <a:avLst/>
          </a:prstGeom>
        </p:spPr>
      </p:pic>
      <p:pic>
        <p:nvPicPr>
          <p:cNvPr id="16390" name="Picture 6" descr="7 botellas sensoriales caseras para bebés con cosas que ...">
            <a:extLst>
              <a:ext uri="{FF2B5EF4-FFF2-40B4-BE49-F238E27FC236}">
                <a16:creationId xmlns:a16="http://schemas.microsoft.com/office/drawing/2014/main" xmlns="" id="{D04DBAE5-6A14-D440-F9A8-DCF0CF4918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8668" y="3959580"/>
            <a:ext cx="2664176" cy="266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79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C68FE162-D587-2955-AA16-5660F2F516D7}"/>
              </a:ext>
            </a:extLst>
          </p:cNvPr>
          <p:cNvSpPr>
            <a:spLocks noGrp="1"/>
          </p:cNvSpPr>
          <p:nvPr>
            <p:ph sz="quarter" idx="13"/>
          </p:nvPr>
        </p:nvSpPr>
        <p:spPr>
          <a:xfrm>
            <a:off x="1071818" y="922115"/>
            <a:ext cx="8151204" cy="1674330"/>
          </a:xfrm>
        </p:spPr>
        <p:txBody>
          <a:bodyPr/>
          <a:lstStyle/>
          <a:p>
            <a:pPr marL="0" indent="0">
              <a:buNone/>
            </a:pPr>
            <a:r>
              <a:rPr lang="es-BO" b="1" i="0" cap="none" dirty="0">
                <a:solidFill>
                  <a:srgbClr val="000000"/>
                </a:solidFill>
                <a:effectLst/>
                <a:latin typeface="Nunito Sans" pitchFamily="2" charset="0"/>
              </a:rPr>
              <a:t>Otros materiales que también se pueden usar como:</a:t>
            </a:r>
          </a:p>
          <a:p>
            <a:r>
              <a:rPr lang="es-BO" cap="none" dirty="0">
                <a:solidFill>
                  <a:srgbClr val="000000"/>
                </a:solidFill>
                <a:latin typeface="Nunito Sans" pitchFamily="2" charset="0"/>
              </a:rPr>
              <a:t>Las lámparas </a:t>
            </a:r>
          </a:p>
          <a:p>
            <a:r>
              <a:rPr lang="es-BO" b="0" i="0" cap="none" dirty="0">
                <a:solidFill>
                  <a:srgbClr val="000000"/>
                </a:solidFill>
                <a:effectLst/>
                <a:latin typeface="Nunito Sans" pitchFamily="2" charset="0"/>
              </a:rPr>
              <a:t> </a:t>
            </a:r>
            <a:r>
              <a:rPr lang="es-BO" cap="none" dirty="0">
                <a:solidFill>
                  <a:srgbClr val="000000"/>
                </a:solidFill>
                <a:latin typeface="Nunito Sans" pitchFamily="2" charset="0"/>
              </a:rPr>
              <a:t>P</a:t>
            </a:r>
            <a:r>
              <a:rPr lang="es-BO" b="0" i="0" cap="none" dirty="0">
                <a:solidFill>
                  <a:srgbClr val="000000"/>
                </a:solidFill>
                <a:effectLst/>
                <a:latin typeface="Nunito Sans" pitchFamily="2" charset="0"/>
              </a:rPr>
              <a:t>royectores de luces de distintos colores, formas e intensidades</a:t>
            </a:r>
            <a:endParaRPr lang="es-BO" dirty="0"/>
          </a:p>
        </p:txBody>
      </p:sp>
      <p:pic>
        <p:nvPicPr>
          <p:cNvPr id="4" name="Picture 2" descr="Centro CEATTE: Sesiones en la sala multisensorial">
            <a:extLst>
              <a:ext uri="{FF2B5EF4-FFF2-40B4-BE49-F238E27FC236}">
                <a16:creationId xmlns:a16="http://schemas.microsoft.com/office/drawing/2014/main" xmlns="" id="{B3C679D3-F1F2-9BEA-7298-4D9055CD3D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8711" y="2662044"/>
            <a:ext cx="5283200" cy="3515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729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0707BD0-9216-768C-6CBA-3D2E2966E624}"/>
              </a:ext>
            </a:extLst>
          </p:cNvPr>
          <p:cNvSpPr>
            <a:spLocks noGrp="1"/>
          </p:cNvSpPr>
          <p:nvPr>
            <p:ph type="title"/>
          </p:nvPr>
        </p:nvSpPr>
        <p:spPr>
          <a:xfrm>
            <a:off x="2968353" y="529393"/>
            <a:ext cx="6017603" cy="1074816"/>
          </a:xfrm>
        </p:spPr>
        <p:txBody>
          <a:bodyPr/>
          <a:lstStyle/>
          <a:p>
            <a:r>
              <a:rPr lang="es-ES" dirty="0">
                <a:solidFill>
                  <a:schemeClr val="accent1"/>
                </a:solidFill>
              </a:rPr>
              <a:t>Estimulación auditiva. </a:t>
            </a:r>
            <a:endParaRPr lang="es-BO" dirty="0">
              <a:solidFill>
                <a:schemeClr val="accent1"/>
              </a:solidFill>
            </a:endParaRPr>
          </a:p>
        </p:txBody>
      </p:sp>
      <p:sp>
        <p:nvSpPr>
          <p:cNvPr id="3" name="Marcador de contenido 2">
            <a:extLst>
              <a:ext uri="{FF2B5EF4-FFF2-40B4-BE49-F238E27FC236}">
                <a16:creationId xmlns:a16="http://schemas.microsoft.com/office/drawing/2014/main" xmlns="" id="{0CEA9DC0-5E6A-2467-CE09-E9B754C238EA}"/>
              </a:ext>
            </a:extLst>
          </p:cNvPr>
          <p:cNvSpPr>
            <a:spLocks noGrp="1"/>
          </p:cNvSpPr>
          <p:nvPr>
            <p:ph sz="quarter" idx="13"/>
          </p:nvPr>
        </p:nvSpPr>
        <p:spPr>
          <a:xfrm>
            <a:off x="914087" y="1604209"/>
            <a:ext cx="10363826" cy="1686325"/>
          </a:xfrm>
        </p:spPr>
        <p:txBody>
          <a:bodyPr>
            <a:normAutofit fontScale="92500" lnSpcReduction="10000"/>
          </a:bodyPr>
          <a:lstStyle/>
          <a:p>
            <a:pPr marL="0" indent="0">
              <a:buNone/>
            </a:pPr>
            <a:r>
              <a:rPr lang="es-ES" sz="2400" dirty="0"/>
              <a:t>P</a:t>
            </a:r>
            <a:r>
              <a:rPr lang="es-ES" sz="2400" cap="none" dirty="0"/>
              <a:t>ara estimular la audición trabajaremos el </a:t>
            </a:r>
            <a:r>
              <a:rPr lang="es-ES" sz="2400" b="1" cap="none" dirty="0"/>
              <a:t>volumen, relación de sonidos con experiencias </a:t>
            </a:r>
            <a:r>
              <a:rPr lang="es-ES" sz="2400" cap="none" dirty="0"/>
              <a:t>previas, </a:t>
            </a:r>
            <a:r>
              <a:rPr lang="es-ES" sz="2400" b="1" cap="none" dirty="0"/>
              <a:t>estimulación</a:t>
            </a:r>
            <a:r>
              <a:rPr lang="es-ES" sz="2400" cap="none" dirty="0"/>
              <a:t> del resto auditivo o el </a:t>
            </a:r>
            <a:r>
              <a:rPr lang="es-ES" sz="2400" b="1" cap="none" dirty="0"/>
              <a:t>timbre de objetos </a:t>
            </a:r>
            <a:r>
              <a:rPr lang="es-ES" sz="2400" cap="none" dirty="0"/>
              <a:t>de la vida diaria. A través de </a:t>
            </a:r>
            <a:r>
              <a:rPr lang="es-ES" sz="2400" b="0" i="0" cap="none" dirty="0">
                <a:solidFill>
                  <a:srgbClr val="000000"/>
                </a:solidFill>
                <a:effectLst/>
              </a:rPr>
              <a:t>objetos y materiales que produzcan sonidos o bien proyectores y/o reproductores de música.</a:t>
            </a:r>
            <a:endParaRPr lang="es-ES" sz="2400" b="1" i="0" cap="none" dirty="0">
              <a:solidFill>
                <a:srgbClr val="000000"/>
              </a:solidFill>
              <a:effectLst/>
            </a:endParaRPr>
          </a:p>
          <a:p>
            <a:endParaRPr lang="es-BO" dirty="0"/>
          </a:p>
        </p:txBody>
      </p:sp>
      <p:pic>
        <p:nvPicPr>
          <p:cNvPr id="17410" name="Picture 2" descr="Estimulación auditiva – Educación Infantil">
            <a:extLst>
              <a:ext uri="{FF2B5EF4-FFF2-40B4-BE49-F238E27FC236}">
                <a16:creationId xmlns:a16="http://schemas.microsoft.com/office/drawing/2014/main" xmlns="" id="{302F10B7-B274-6960-0422-5FBF7DEAD2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5116" y="3598863"/>
            <a:ext cx="3934713" cy="2610026"/>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Estimulación auditiva | Escuelas Infantiles Garden">
            <a:extLst>
              <a:ext uri="{FF2B5EF4-FFF2-40B4-BE49-F238E27FC236}">
                <a16:creationId xmlns:a16="http://schemas.microsoft.com/office/drawing/2014/main" xmlns="" id="{413AA540-0AC7-812E-4F44-3C4A06B25C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7911" y="3567466"/>
            <a:ext cx="4018845" cy="2674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433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STIMULACIÓN MULTISENSORIAL - ppt video online descargar">
            <a:extLst>
              <a:ext uri="{FF2B5EF4-FFF2-40B4-BE49-F238E27FC236}">
                <a16:creationId xmlns:a16="http://schemas.microsoft.com/office/drawing/2014/main" xmlns="" id="{C7D3695E-9FC4-BFF5-156B-EF25BF5F7D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691" r="49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2">
            <a:extLst>
              <a:ext uri="{FF2B5EF4-FFF2-40B4-BE49-F238E27FC236}">
                <a16:creationId xmlns:a16="http://schemas.microsoft.com/office/drawing/2014/main" xmlns="" id="{7CC4DE4A-A39E-F5B9-D32D-A12E0CE40C40}"/>
              </a:ext>
            </a:extLst>
          </p:cNvPr>
          <p:cNvSpPr>
            <a:spLocks noGrp="1"/>
          </p:cNvSpPr>
          <p:nvPr>
            <p:ph sz="quarter" idx="13"/>
          </p:nvPr>
        </p:nvSpPr>
        <p:spPr>
          <a:xfrm>
            <a:off x="891196" y="5471536"/>
            <a:ext cx="10262225" cy="917975"/>
          </a:xfrm>
        </p:spPr>
        <p:txBody>
          <a:bodyPr/>
          <a:lstStyle/>
          <a:p>
            <a:r>
              <a:rPr lang="es-ES" b="1" i="1" cap="none" dirty="0">
                <a:effectLst/>
                <a:latin typeface="Nunito Sans" pitchFamily="2" charset="0"/>
              </a:rPr>
              <a:t>Materiales de uso: </a:t>
            </a:r>
            <a:r>
              <a:rPr lang="es-ES" b="0" i="0" cap="none" dirty="0">
                <a:solidFill>
                  <a:srgbClr val="0070C0"/>
                </a:solidFill>
                <a:effectLst/>
                <a:latin typeface="Nunito Sans" pitchFamily="2" charset="0"/>
              </a:rPr>
              <a:t>objetos de múltiples formas realizados en diversos materiales y con texturas y grados de dureza diferentes.</a:t>
            </a:r>
            <a:endParaRPr lang="es-ES" b="1" i="0" cap="none" dirty="0">
              <a:solidFill>
                <a:srgbClr val="0070C0"/>
              </a:solidFill>
              <a:effectLst/>
              <a:latin typeface="Nunito Sans" pitchFamily="2" charset="0"/>
            </a:endParaRPr>
          </a:p>
          <a:p>
            <a:endParaRPr lang="es-BO" dirty="0"/>
          </a:p>
        </p:txBody>
      </p:sp>
    </p:spTree>
    <p:extLst>
      <p:ext uri="{BB962C8B-B14F-4D97-AF65-F5344CB8AC3E}">
        <p14:creationId xmlns:p14="http://schemas.microsoft.com/office/powerpoint/2010/main" val="811599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653FFF6-43B0-C506-36C0-E0697B8E5B8C}"/>
              </a:ext>
            </a:extLst>
          </p:cNvPr>
          <p:cNvSpPr>
            <a:spLocks noGrp="1"/>
          </p:cNvSpPr>
          <p:nvPr>
            <p:ph type="title"/>
          </p:nvPr>
        </p:nvSpPr>
        <p:spPr>
          <a:xfrm>
            <a:off x="2810309" y="358872"/>
            <a:ext cx="6096625" cy="905483"/>
          </a:xfrm>
        </p:spPr>
        <p:txBody>
          <a:bodyPr/>
          <a:lstStyle/>
          <a:p>
            <a:r>
              <a:rPr lang="es-ES" dirty="0">
                <a:solidFill>
                  <a:srgbClr val="FF0000"/>
                </a:solidFill>
              </a:rPr>
              <a:t>Estimulación táctil. </a:t>
            </a:r>
            <a:endParaRPr lang="es-BO" dirty="0">
              <a:solidFill>
                <a:srgbClr val="FF0000"/>
              </a:solidFill>
            </a:endParaRPr>
          </a:p>
        </p:txBody>
      </p:sp>
      <p:sp>
        <p:nvSpPr>
          <p:cNvPr id="3" name="Marcador de contenido 2">
            <a:extLst>
              <a:ext uri="{FF2B5EF4-FFF2-40B4-BE49-F238E27FC236}">
                <a16:creationId xmlns:a16="http://schemas.microsoft.com/office/drawing/2014/main" xmlns="" id="{1F86BCC4-5AA4-B3F1-60A8-E2378301F4DB}"/>
              </a:ext>
            </a:extLst>
          </p:cNvPr>
          <p:cNvSpPr>
            <a:spLocks noGrp="1"/>
          </p:cNvSpPr>
          <p:nvPr>
            <p:ph sz="quarter" idx="13"/>
          </p:nvPr>
        </p:nvSpPr>
        <p:spPr>
          <a:xfrm>
            <a:off x="236442" y="1497847"/>
            <a:ext cx="7981869" cy="4857797"/>
          </a:xfrm>
        </p:spPr>
        <p:txBody>
          <a:bodyPr>
            <a:normAutofit fontScale="92500" lnSpcReduction="10000"/>
          </a:bodyPr>
          <a:lstStyle/>
          <a:p>
            <a:pPr marL="0" indent="0">
              <a:buNone/>
            </a:pPr>
            <a:r>
              <a:rPr lang="es-ES" sz="2400" b="1" cap="none" dirty="0"/>
              <a:t>Esta sensación se percibe mediante los receptores somáticos;</a:t>
            </a:r>
          </a:p>
          <a:p>
            <a:r>
              <a:rPr lang="es-ES" sz="2400" b="1" cap="none" dirty="0"/>
              <a:t>Mecano-receptores:</a:t>
            </a:r>
            <a:r>
              <a:rPr lang="es-ES" sz="2400" cap="none" dirty="0"/>
              <a:t> Son</a:t>
            </a:r>
            <a:r>
              <a:rPr lang="es-ES" sz="2400" cap="none" dirty="0">
                <a:solidFill>
                  <a:srgbClr val="040C28"/>
                </a:solidFill>
              </a:rPr>
              <a:t> sensibles a los estímulos mecánicos, como presión, contacto, roce, ondas sonoras.</a:t>
            </a:r>
          </a:p>
          <a:p>
            <a:r>
              <a:rPr lang="es-ES" sz="2400" b="1" cap="none" dirty="0"/>
              <a:t>Termo-receptores:</a:t>
            </a:r>
            <a:r>
              <a:rPr lang="es-ES" sz="2400" cap="none" dirty="0"/>
              <a:t> </a:t>
            </a:r>
            <a:r>
              <a:rPr lang="es-ES" sz="2400" cap="none" dirty="0">
                <a:solidFill>
                  <a:srgbClr val="202124"/>
                </a:solidFill>
              </a:rPr>
              <a:t>sensibles a los cambios de temperatura.</a:t>
            </a:r>
          </a:p>
          <a:p>
            <a:r>
              <a:rPr lang="es-ES" sz="2400" b="1" cap="none" dirty="0">
                <a:solidFill>
                  <a:srgbClr val="202124"/>
                </a:solidFill>
              </a:rPr>
              <a:t>F</a:t>
            </a:r>
            <a:r>
              <a:rPr lang="es-ES" sz="2400" b="1" i="0" cap="none" dirty="0">
                <a:solidFill>
                  <a:srgbClr val="202124"/>
                </a:solidFill>
                <a:effectLst/>
              </a:rPr>
              <a:t>otorreceptores:</a:t>
            </a:r>
            <a:r>
              <a:rPr lang="es-ES" sz="2400" b="0" i="0" cap="none" dirty="0">
                <a:solidFill>
                  <a:srgbClr val="202124"/>
                </a:solidFill>
                <a:effectLst/>
              </a:rPr>
              <a:t> sensibles a la luz.</a:t>
            </a:r>
          </a:p>
          <a:p>
            <a:r>
              <a:rPr lang="es-ES" sz="2400" b="0" i="0" cap="none" dirty="0">
                <a:solidFill>
                  <a:srgbClr val="202124"/>
                </a:solidFill>
                <a:effectLst/>
              </a:rPr>
              <a:t> </a:t>
            </a:r>
            <a:r>
              <a:rPr lang="es-ES" sz="2400" b="1" i="0" cap="none" dirty="0">
                <a:solidFill>
                  <a:srgbClr val="202124"/>
                </a:solidFill>
                <a:effectLst/>
              </a:rPr>
              <a:t>Y </a:t>
            </a:r>
            <a:r>
              <a:rPr lang="es-ES" sz="2400" b="1" i="0" cap="none" dirty="0" err="1">
                <a:solidFill>
                  <a:srgbClr val="202124"/>
                </a:solidFill>
                <a:effectLst/>
              </a:rPr>
              <a:t>N</a:t>
            </a:r>
            <a:r>
              <a:rPr lang="es-ES" sz="2400" b="1" cap="none" dirty="0" err="1"/>
              <a:t>ocireceptores</a:t>
            </a:r>
            <a:r>
              <a:rPr lang="es-ES" sz="2400" b="0" i="0" cap="none" dirty="0">
                <a:solidFill>
                  <a:srgbClr val="202124"/>
                </a:solidFill>
                <a:effectLst/>
              </a:rPr>
              <a:t>: sensibles al dolor</a:t>
            </a:r>
            <a:endParaRPr lang="es-ES" sz="2400" cap="none" dirty="0"/>
          </a:p>
          <a:p>
            <a:r>
              <a:rPr lang="es-ES" sz="2400" cap="none" dirty="0"/>
              <a:t>El sentido táctil es una de las vías de entrada de información, junto con el </a:t>
            </a:r>
            <a:r>
              <a:rPr lang="es-ES" sz="2400" b="1" cap="none" dirty="0"/>
              <a:t>oído</a:t>
            </a:r>
            <a:r>
              <a:rPr lang="es-ES" sz="2400" cap="none" dirty="0"/>
              <a:t> y la </a:t>
            </a:r>
            <a:r>
              <a:rPr lang="es-ES" sz="2400" b="1" cap="none" dirty="0"/>
              <a:t>vista</a:t>
            </a:r>
            <a:r>
              <a:rPr lang="es-ES" sz="2400" cap="none" dirty="0"/>
              <a:t>.</a:t>
            </a:r>
          </a:p>
          <a:p>
            <a:r>
              <a:rPr lang="es-ES" sz="2400" cap="none" dirty="0"/>
              <a:t>En la sala de estimulación se puede trabajar la sensibilización y desensibilización táctil. </a:t>
            </a:r>
          </a:p>
          <a:p>
            <a:pPr marL="0" indent="0">
              <a:buNone/>
            </a:pPr>
            <a:endParaRPr lang="es-BO" cap="none" dirty="0"/>
          </a:p>
        </p:txBody>
      </p:sp>
      <p:pic>
        <p:nvPicPr>
          <p:cNvPr id="19458" name="Picture 2" descr="Estímulos activity">
            <a:extLst>
              <a:ext uri="{FF2B5EF4-FFF2-40B4-BE49-F238E27FC236}">
                <a16:creationId xmlns:a16="http://schemas.microsoft.com/office/drawing/2014/main" xmlns="" id="{AE903A3B-64AA-4420-A77D-80BE6B3C82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95" t="27655" r="13658" b="7325"/>
          <a:stretch/>
        </p:blipFill>
        <p:spPr bwMode="auto">
          <a:xfrm>
            <a:off x="8060906" y="1497847"/>
            <a:ext cx="3894651" cy="463202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ctor recto de flecha 4">
            <a:extLst>
              <a:ext uri="{FF2B5EF4-FFF2-40B4-BE49-F238E27FC236}">
                <a16:creationId xmlns:a16="http://schemas.microsoft.com/office/drawing/2014/main" xmlns="" id="{A7E09017-EA05-889F-7F5F-938D6B687BC3}"/>
              </a:ext>
            </a:extLst>
          </p:cNvPr>
          <p:cNvCxnSpPr/>
          <p:nvPr/>
        </p:nvCxnSpPr>
        <p:spPr>
          <a:xfrm>
            <a:off x="9561689" y="2494844"/>
            <a:ext cx="982133" cy="2865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a:extLst>
              <a:ext uri="{FF2B5EF4-FFF2-40B4-BE49-F238E27FC236}">
                <a16:creationId xmlns:a16="http://schemas.microsoft.com/office/drawing/2014/main" xmlns="" id="{8DADE42B-12A6-6C27-61E3-877C8A23FC46}"/>
              </a:ext>
            </a:extLst>
          </p:cNvPr>
          <p:cNvCxnSpPr>
            <a:cxnSpLocks/>
          </p:cNvCxnSpPr>
          <p:nvPr/>
        </p:nvCxnSpPr>
        <p:spPr>
          <a:xfrm flipH="1">
            <a:off x="9437511" y="2765778"/>
            <a:ext cx="1258711" cy="28278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xmlns="" id="{5B464C48-0004-4D76-BE97-624302D4CFB0}"/>
              </a:ext>
            </a:extLst>
          </p:cNvPr>
          <p:cNvCxnSpPr>
            <a:cxnSpLocks/>
          </p:cNvCxnSpPr>
          <p:nvPr/>
        </p:nvCxnSpPr>
        <p:spPr>
          <a:xfrm>
            <a:off x="9437511" y="4018844"/>
            <a:ext cx="1106311" cy="4741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387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STIMULACIÓN GUSTATIVA-ORAL - ppt video online descargar">
            <a:extLst>
              <a:ext uri="{FF2B5EF4-FFF2-40B4-BE49-F238E27FC236}">
                <a16:creationId xmlns:a16="http://schemas.microsoft.com/office/drawing/2014/main" xmlns="" id="{68FD88B5-CE42-1541-6CC2-E9C27004FA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25 Actividades de estimulación sensorial temprana - Hop'Toys">
            <a:extLst>
              <a:ext uri="{FF2B5EF4-FFF2-40B4-BE49-F238E27FC236}">
                <a16:creationId xmlns:a16="http://schemas.microsoft.com/office/drawing/2014/main" xmlns="" id="{0CFF63AB-C816-5825-C5A1-FAFA0D367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9647" y="1142884"/>
            <a:ext cx="4041598" cy="26895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juego de memoria olfativa con 8 aceites esenciales doTERRA">
            <a:extLst>
              <a:ext uri="{FF2B5EF4-FFF2-40B4-BE49-F238E27FC236}">
                <a16:creationId xmlns:a16="http://schemas.microsoft.com/office/drawing/2014/main" xmlns="" id="{4ACA73A7-31B0-5368-EC16-BD90D00D8C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9959" y="4112971"/>
            <a:ext cx="3951286" cy="2572600"/>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contenido 2">
            <a:extLst>
              <a:ext uri="{FF2B5EF4-FFF2-40B4-BE49-F238E27FC236}">
                <a16:creationId xmlns:a16="http://schemas.microsoft.com/office/drawing/2014/main" xmlns="" id="{24EB1402-B617-2CFA-855C-448A9D47CC85}"/>
              </a:ext>
            </a:extLst>
          </p:cNvPr>
          <p:cNvSpPr>
            <a:spLocks noGrp="1"/>
          </p:cNvSpPr>
          <p:nvPr>
            <p:ph sz="quarter" idx="13"/>
          </p:nvPr>
        </p:nvSpPr>
        <p:spPr>
          <a:xfrm>
            <a:off x="620489" y="5910254"/>
            <a:ext cx="5656133" cy="863079"/>
          </a:xfrm>
        </p:spPr>
        <p:txBody>
          <a:bodyPr>
            <a:normAutofit/>
          </a:bodyPr>
          <a:lstStyle/>
          <a:p>
            <a:r>
              <a:rPr lang="es-BO" b="0" i="0" cap="none" dirty="0">
                <a:solidFill>
                  <a:srgbClr val="000000"/>
                </a:solidFill>
                <a:effectLst/>
                <a:latin typeface="Nunito Sans" pitchFamily="2" charset="0"/>
              </a:rPr>
              <a:t>Se puede usar; perfume, incienso, velas, dosificadores de aceites esenciales o comidas</a:t>
            </a:r>
            <a:endParaRPr lang="es-BO" b="1" i="0" dirty="0">
              <a:solidFill>
                <a:srgbClr val="000000"/>
              </a:solidFill>
              <a:effectLst/>
              <a:latin typeface="Nunito Sans" pitchFamily="2" charset="0"/>
            </a:endParaRPr>
          </a:p>
          <a:p>
            <a:endParaRPr lang="es-BO" dirty="0"/>
          </a:p>
        </p:txBody>
      </p:sp>
    </p:spTree>
    <p:extLst>
      <p:ext uri="{BB962C8B-B14F-4D97-AF65-F5344CB8AC3E}">
        <p14:creationId xmlns:p14="http://schemas.microsoft.com/office/powerpoint/2010/main" val="282131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4D0BF8A-D8CF-FD1B-EBC9-01420D698F11}"/>
              </a:ext>
            </a:extLst>
          </p:cNvPr>
          <p:cNvSpPr>
            <a:spLocks noGrp="1"/>
          </p:cNvSpPr>
          <p:nvPr>
            <p:ph type="title"/>
          </p:nvPr>
        </p:nvSpPr>
        <p:spPr>
          <a:xfrm>
            <a:off x="2556621" y="415317"/>
            <a:ext cx="7078758" cy="950639"/>
          </a:xfrm>
        </p:spPr>
        <p:txBody>
          <a:bodyPr/>
          <a:lstStyle/>
          <a:p>
            <a:r>
              <a:rPr lang="es-ES" dirty="0">
                <a:solidFill>
                  <a:schemeClr val="accent5"/>
                </a:solidFill>
              </a:rPr>
              <a:t>Estimulación gustativa</a:t>
            </a:r>
            <a:endParaRPr lang="es-BO" dirty="0">
              <a:solidFill>
                <a:schemeClr val="accent5"/>
              </a:solidFill>
            </a:endParaRPr>
          </a:p>
        </p:txBody>
      </p:sp>
      <p:sp>
        <p:nvSpPr>
          <p:cNvPr id="3" name="Marcador de contenido 2">
            <a:extLst>
              <a:ext uri="{FF2B5EF4-FFF2-40B4-BE49-F238E27FC236}">
                <a16:creationId xmlns:a16="http://schemas.microsoft.com/office/drawing/2014/main" xmlns="" id="{B4C0648C-5EE9-6094-474B-496A19B7A9AD}"/>
              </a:ext>
            </a:extLst>
          </p:cNvPr>
          <p:cNvSpPr>
            <a:spLocks noGrp="1"/>
          </p:cNvSpPr>
          <p:nvPr>
            <p:ph sz="quarter" idx="13"/>
          </p:nvPr>
        </p:nvSpPr>
        <p:spPr>
          <a:xfrm>
            <a:off x="914087" y="1427331"/>
            <a:ext cx="10363826" cy="2001670"/>
          </a:xfrm>
        </p:spPr>
        <p:txBody>
          <a:bodyPr>
            <a:normAutofit fontScale="92500" lnSpcReduction="10000"/>
          </a:bodyPr>
          <a:lstStyle/>
          <a:p>
            <a:r>
              <a:rPr lang="es-BO" altLang="es-BO" cap="none" dirty="0">
                <a:solidFill>
                  <a:srgbClr val="050505"/>
                </a:solidFill>
                <a:cs typeface="Segoe UI Historic" panose="020B0502040204020203" pitchFamily="34" charset="0"/>
              </a:rPr>
              <a:t>La estimulación gustativa consiste en ampliar el </a:t>
            </a:r>
            <a:r>
              <a:rPr lang="es-BO" altLang="es-BO" b="1" cap="none" dirty="0">
                <a:solidFill>
                  <a:srgbClr val="050505"/>
                </a:solidFill>
                <a:cs typeface="Segoe UI Historic" panose="020B0502040204020203" pitchFamily="34" charset="0"/>
              </a:rPr>
              <a:t>abanico de sabores </a:t>
            </a:r>
            <a:r>
              <a:rPr lang="es-BO" altLang="es-BO" cap="none" dirty="0">
                <a:solidFill>
                  <a:srgbClr val="050505"/>
                </a:solidFill>
                <a:cs typeface="Segoe UI Historic" panose="020B0502040204020203" pitchFamily="34" charset="0"/>
              </a:rPr>
              <a:t>que tienen </a:t>
            </a:r>
            <a:r>
              <a:rPr lang="es-ES" altLang="es-BO" cap="none" dirty="0">
                <a:solidFill>
                  <a:srgbClr val="050505"/>
                </a:solidFill>
                <a:cs typeface="Segoe UI Historic" panose="020B0502040204020203" pitchFamily="34" charset="0"/>
              </a:rPr>
              <a:t>los niños.</a:t>
            </a:r>
          </a:p>
          <a:p>
            <a:r>
              <a:rPr kumimoji="0" lang="es-BO" altLang="es-BO" sz="2000" b="0" i="0" u="none" strike="noStrike" cap="none" normalizeH="0" baseline="0" dirty="0">
                <a:ln>
                  <a:noFill/>
                </a:ln>
                <a:solidFill>
                  <a:srgbClr val="050505"/>
                </a:solidFill>
                <a:effectLst/>
                <a:cs typeface="Segoe UI Historic" panose="020B0502040204020203" pitchFamily="34" charset="0"/>
              </a:rPr>
              <a:t>Es importante saber que el sentido del gusto del bebé está muy desarrollado, puede distinguir entre </a:t>
            </a:r>
            <a:r>
              <a:rPr kumimoji="0" lang="es-BO" altLang="es-BO" sz="2000" b="1" i="0" u="none" strike="noStrike" cap="none" normalizeH="0" baseline="0" dirty="0">
                <a:ln>
                  <a:noFill/>
                </a:ln>
                <a:solidFill>
                  <a:srgbClr val="050505"/>
                </a:solidFill>
                <a:effectLst/>
                <a:cs typeface="Segoe UI Historic" panose="020B0502040204020203" pitchFamily="34" charset="0"/>
              </a:rPr>
              <a:t>lo amargo, lo dulce, agrio y salado. </a:t>
            </a:r>
            <a:r>
              <a:rPr kumimoji="0" lang="es-BO" altLang="es-BO" sz="1400" b="1" i="0" u="none" strike="noStrike" cap="none" normalizeH="0" baseline="0" dirty="0">
                <a:ln>
                  <a:noFill/>
                </a:ln>
                <a:solidFill>
                  <a:srgbClr val="050505"/>
                </a:solidFill>
                <a:effectLst/>
                <a:cs typeface="Segoe UI Historic" panose="020B0502040204020203" pitchFamily="34" charset="0"/>
              </a:rPr>
              <a:t>     </a:t>
            </a:r>
            <a:endParaRPr lang="es-ES" b="1" cap="none" dirty="0"/>
          </a:p>
          <a:p>
            <a:r>
              <a:rPr lang="es-ES" dirty="0"/>
              <a:t>E</a:t>
            </a:r>
            <a:r>
              <a:rPr lang="es-ES" cap="none" dirty="0"/>
              <a:t>ntonces estimularemos esta área mediante la </a:t>
            </a:r>
            <a:r>
              <a:rPr lang="es-ES" b="1" cap="none" dirty="0"/>
              <a:t>discriminación de sabores. </a:t>
            </a:r>
            <a:r>
              <a:rPr lang="es-ES" cap="none" dirty="0"/>
              <a:t>A través de </a:t>
            </a:r>
            <a:r>
              <a:rPr lang="es-BO" b="0" i="0" cap="none" dirty="0">
                <a:solidFill>
                  <a:srgbClr val="000000"/>
                </a:solidFill>
                <a:effectLst/>
              </a:rPr>
              <a:t>diferentes tipos de comidas </a:t>
            </a:r>
            <a:r>
              <a:rPr lang="es-BO" b="1" i="0" cap="none" dirty="0">
                <a:solidFill>
                  <a:srgbClr val="000000"/>
                </a:solidFill>
                <a:effectLst/>
              </a:rPr>
              <a:t>líquidas o sólidas</a:t>
            </a:r>
            <a:r>
              <a:rPr lang="es-BO" b="0" i="0" dirty="0">
                <a:solidFill>
                  <a:srgbClr val="000000"/>
                </a:solidFill>
                <a:effectLst/>
                <a:latin typeface="Nunito Sans" pitchFamily="2" charset="0"/>
              </a:rPr>
              <a:t>. </a:t>
            </a:r>
            <a:endParaRPr lang="es-BO" b="1" i="0" dirty="0">
              <a:solidFill>
                <a:srgbClr val="000000"/>
              </a:solidFill>
              <a:effectLst/>
              <a:latin typeface="Nunito Sans" pitchFamily="2" charset="0"/>
            </a:endParaRPr>
          </a:p>
          <a:p>
            <a:endParaRPr lang="es-BO" b="1" dirty="0"/>
          </a:p>
        </p:txBody>
      </p:sp>
      <p:pic>
        <p:nvPicPr>
          <p:cNvPr id="21506" name="Picture 2" descr="ESTIMULACIÓN OLFATIVA Y GUSTATIVA – Educación Infantil">
            <a:extLst>
              <a:ext uri="{FF2B5EF4-FFF2-40B4-BE49-F238E27FC236}">
                <a16:creationId xmlns:a16="http://schemas.microsoft.com/office/drawing/2014/main" xmlns="" id="{713BBEB5-B9A7-4B88-2709-E36C225620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2656" y="3479330"/>
            <a:ext cx="3269404" cy="276023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Miss Stephanie - LA ESTIMULACIÓN GUSTATIVA 👄👅 Nos facilita... | Facebook">
            <a:extLst>
              <a:ext uri="{FF2B5EF4-FFF2-40B4-BE49-F238E27FC236}">
                <a16:creationId xmlns:a16="http://schemas.microsoft.com/office/drawing/2014/main" xmlns="" id="{49B0C754-3127-2FDE-8C05-FF6CA8C494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881" y="3244517"/>
            <a:ext cx="2995049" cy="2995049"/>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
            <a:extLst>
              <a:ext uri="{FF2B5EF4-FFF2-40B4-BE49-F238E27FC236}">
                <a16:creationId xmlns:a16="http://schemas.microsoft.com/office/drawing/2014/main" xmlns="" id="{D9A3C06C-00CF-7137-4345-35073F3BB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5013" y="-30480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
            <a:extLst>
              <a:ext uri="{FF2B5EF4-FFF2-40B4-BE49-F238E27FC236}">
                <a16:creationId xmlns:a16="http://schemas.microsoft.com/office/drawing/2014/main" xmlns="" id="{4032853A-CE1E-35A3-7844-D5AA7EB304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01825" y="-304800"/>
            <a:ext cx="152400" cy="15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999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993AC07-FE3E-AEDA-2149-BD1F4CE219DA}"/>
              </a:ext>
            </a:extLst>
          </p:cNvPr>
          <p:cNvSpPr>
            <a:spLocks noGrp="1"/>
          </p:cNvSpPr>
          <p:nvPr>
            <p:ph type="title"/>
          </p:nvPr>
        </p:nvSpPr>
        <p:spPr>
          <a:xfrm>
            <a:off x="1244810" y="502055"/>
            <a:ext cx="5768622" cy="790222"/>
          </a:xfrm>
        </p:spPr>
        <p:txBody>
          <a:bodyPr/>
          <a:lstStyle/>
          <a:p>
            <a:r>
              <a:rPr lang="es-ES" dirty="0">
                <a:solidFill>
                  <a:schemeClr val="accent2">
                    <a:lumMod val="75000"/>
                  </a:schemeClr>
                </a:solidFill>
              </a:rPr>
              <a:t>Estimulación cognitiva</a:t>
            </a:r>
            <a:r>
              <a:rPr lang="es-ES" dirty="0"/>
              <a:t> </a:t>
            </a:r>
            <a:endParaRPr lang="es-BO" dirty="0"/>
          </a:p>
        </p:txBody>
      </p:sp>
      <p:sp>
        <p:nvSpPr>
          <p:cNvPr id="3" name="Marcador de contenido 2">
            <a:extLst>
              <a:ext uri="{FF2B5EF4-FFF2-40B4-BE49-F238E27FC236}">
                <a16:creationId xmlns:a16="http://schemas.microsoft.com/office/drawing/2014/main" xmlns="" id="{6EFB7388-7AA1-F4EF-CD31-7A331CA7AD6D}"/>
              </a:ext>
            </a:extLst>
          </p:cNvPr>
          <p:cNvSpPr>
            <a:spLocks noGrp="1"/>
          </p:cNvSpPr>
          <p:nvPr>
            <p:ph sz="quarter" idx="13"/>
          </p:nvPr>
        </p:nvSpPr>
        <p:spPr>
          <a:xfrm>
            <a:off x="914088" y="1292277"/>
            <a:ext cx="4910980" cy="4848879"/>
          </a:xfrm>
        </p:spPr>
        <p:txBody>
          <a:bodyPr>
            <a:noAutofit/>
          </a:bodyPr>
          <a:lstStyle/>
          <a:p>
            <a:r>
              <a:rPr lang="es-ES" sz="2500" cap="none" dirty="0"/>
              <a:t>Fomentaremos con la estimulación de esta área el </a:t>
            </a:r>
            <a:r>
              <a:rPr lang="es-ES" sz="2500" b="1" cap="none" dirty="0"/>
              <a:t>pensamiento e interacción directa con los objetos y el mundo que lo rodea</a:t>
            </a:r>
            <a:r>
              <a:rPr lang="es-ES" sz="2500" cap="none" dirty="0"/>
              <a:t>. </a:t>
            </a:r>
          </a:p>
          <a:p>
            <a:r>
              <a:rPr lang="es-ES" sz="2500" cap="none" dirty="0"/>
              <a:t>Para poder llevarlo a cabo, el niño/a necesita tener </a:t>
            </a:r>
            <a:r>
              <a:rPr lang="es-ES" sz="2500" b="1" cap="none" dirty="0"/>
              <a:t>experiencias previas </a:t>
            </a:r>
            <a:r>
              <a:rPr lang="es-ES" sz="2500" cap="none" dirty="0"/>
              <a:t>de las que va a partir, es decir con actividades que refieren la </a:t>
            </a:r>
            <a:r>
              <a:rPr lang="es-ES" sz="2500" b="1" cap="none" dirty="0"/>
              <a:t>capacidad de razonar y de atención</a:t>
            </a:r>
            <a:r>
              <a:rPr lang="es-ES" sz="2500" b="1" dirty="0"/>
              <a:t>.</a:t>
            </a:r>
            <a:endParaRPr lang="es-BO" sz="2500" b="1" dirty="0"/>
          </a:p>
        </p:txBody>
      </p:sp>
      <p:pic>
        <p:nvPicPr>
          <p:cNvPr id="26626" name="Picture 2" descr="Estimulación Cognitiva para Niños. Ejercicios para Imprmir PDF Gratis">
            <a:extLst>
              <a:ext uri="{FF2B5EF4-FFF2-40B4-BE49-F238E27FC236}">
                <a16:creationId xmlns:a16="http://schemas.microsoft.com/office/drawing/2014/main" xmlns="" id="{DAEB6BCE-43CA-2ED9-18D4-314F904BCF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70" t="11523" r="4194" b="4410"/>
          <a:stretch/>
        </p:blipFill>
        <p:spPr bwMode="auto">
          <a:xfrm>
            <a:off x="7013432" y="805519"/>
            <a:ext cx="4987282" cy="585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08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96B7787-916F-7DC0-C6C8-BB2F1229793F}"/>
              </a:ext>
            </a:extLst>
          </p:cNvPr>
          <p:cNvSpPr>
            <a:spLocks noGrp="1"/>
          </p:cNvSpPr>
          <p:nvPr>
            <p:ph type="title"/>
          </p:nvPr>
        </p:nvSpPr>
        <p:spPr>
          <a:xfrm>
            <a:off x="1275018" y="652383"/>
            <a:ext cx="5599915" cy="1061739"/>
          </a:xfrm>
        </p:spPr>
        <p:txBody>
          <a:bodyPr/>
          <a:lstStyle/>
          <a:p>
            <a:r>
              <a:rPr lang="es-ES" dirty="0">
                <a:solidFill>
                  <a:schemeClr val="accent3">
                    <a:lumMod val="75000"/>
                  </a:schemeClr>
                </a:solidFill>
              </a:rPr>
              <a:t>Estimulación motriz </a:t>
            </a:r>
            <a:endParaRPr lang="es-BO" dirty="0">
              <a:solidFill>
                <a:schemeClr val="accent3">
                  <a:lumMod val="75000"/>
                </a:schemeClr>
              </a:solidFill>
            </a:endParaRPr>
          </a:p>
        </p:txBody>
      </p:sp>
      <p:sp>
        <p:nvSpPr>
          <p:cNvPr id="3" name="Marcador de contenido 2">
            <a:extLst>
              <a:ext uri="{FF2B5EF4-FFF2-40B4-BE49-F238E27FC236}">
                <a16:creationId xmlns:a16="http://schemas.microsoft.com/office/drawing/2014/main" xmlns="" id="{13C7CF53-456D-412E-FBE5-5CEF06A247C1}"/>
              </a:ext>
            </a:extLst>
          </p:cNvPr>
          <p:cNvSpPr>
            <a:spLocks noGrp="1"/>
          </p:cNvSpPr>
          <p:nvPr>
            <p:ph sz="quarter" idx="13"/>
          </p:nvPr>
        </p:nvSpPr>
        <p:spPr>
          <a:xfrm>
            <a:off x="913775" y="1714122"/>
            <a:ext cx="4832270" cy="4302856"/>
          </a:xfrm>
        </p:spPr>
        <p:txBody>
          <a:bodyPr>
            <a:normAutofit/>
          </a:bodyPr>
          <a:lstStyle/>
          <a:p>
            <a:pPr marL="0" indent="0">
              <a:buNone/>
            </a:pPr>
            <a:r>
              <a:rPr lang="es-ES" sz="2500" cap="none" dirty="0"/>
              <a:t>En esta área favorecemos la autonomía en el </a:t>
            </a:r>
            <a:r>
              <a:rPr lang="es-ES" sz="2500" b="1" cap="none" dirty="0"/>
              <a:t>desplazamiento,</a:t>
            </a:r>
            <a:r>
              <a:rPr lang="es-ES" sz="2500" cap="none" dirty="0"/>
              <a:t> </a:t>
            </a:r>
            <a:r>
              <a:rPr lang="es-ES" sz="2500" b="1" cap="none" dirty="0"/>
              <a:t>movimiento y coordinación óculo-manual</a:t>
            </a:r>
            <a:r>
              <a:rPr lang="es-ES" sz="2500" cap="none" dirty="0"/>
              <a:t>. Para que la estimulación sea eficaz, es importante que sea el propio niño/a, el que </a:t>
            </a:r>
            <a:r>
              <a:rPr lang="es-ES" sz="2500" b="1" cap="none" dirty="0"/>
              <a:t>manipule y explore</a:t>
            </a:r>
            <a:r>
              <a:rPr lang="es-ES" sz="2500" cap="none" dirty="0"/>
              <a:t>, sin olvidar los posibles riesgos que esto conlleva. </a:t>
            </a:r>
            <a:endParaRPr lang="es-BO" sz="2500" cap="none" dirty="0"/>
          </a:p>
        </p:txBody>
      </p:sp>
      <p:pic>
        <p:nvPicPr>
          <p:cNvPr id="28674" name="Picture 2">
            <a:extLst>
              <a:ext uri="{FF2B5EF4-FFF2-40B4-BE49-F238E27FC236}">
                <a16:creationId xmlns:a16="http://schemas.microsoft.com/office/drawing/2014/main" xmlns="" id="{587A42E5-71AF-3932-1066-03F28870D7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7379" y="914022"/>
            <a:ext cx="3165596" cy="1772734"/>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Ejercicios de estimulación temprana para bebés de 6 a 12 meses">
            <a:extLst>
              <a:ext uri="{FF2B5EF4-FFF2-40B4-BE49-F238E27FC236}">
                <a16:creationId xmlns:a16="http://schemas.microsoft.com/office/drawing/2014/main" xmlns="" id="{0A583ED5-2D76-D2D8-050B-9D61A2FBF0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7837" y="2995410"/>
            <a:ext cx="3733095" cy="1584395"/>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6" descr="Fases del desarrollo motor fino desde las primeras semanas">
            <a:extLst>
              <a:ext uri="{FF2B5EF4-FFF2-40B4-BE49-F238E27FC236}">
                <a16:creationId xmlns:a16="http://schemas.microsoft.com/office/drawing/2014/main" xmlns="" id="{2771BF53-B539-0E63-BA9C-3F6DC7C494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5539" y="4737804"/>
            <a:ext cx="3279658" cy="1967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33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0C902DA-0383-E19A-1CB4-F1E8F2EC5468}"/>
              </a:ext>
            </a:extLst>
          </p:cNvPr>
          <p:cNvSpPr>
            <a:spLocks noGrp="1"/>
          </p:cNvSpPr>
          <p:nvPr>
            <p:ph type="title"/>
          </p:nvPr>
        </p:nvSpPr>
        <p:spPr>
          <a:xfrm>
            <a:off x="3352800" y="395111"/>
            <a:ext cx="5667021" cy="914401"/>
          </a:xfrm>
        </p:spPr>
        <p:txBody>
          <a:bodyPr>
            <a:normAutofit fontScale="90000"/>
          </a:bodyPr>
          <a:lstStyle/>
          <a:p>
            <a:r>
              <a:rPr lang="es-ES" b="1" i="1" dirty="0">
                <a:solidFill>
                  <a:schemeClr val="accent6"/>
                </a:solidFill>
              </a:rPr>
              <a:t>¿</a:t>
            </a:r>
            <a:r>
              <a:rPr lang="es-ES" sz="2700" b="1" i="1" dirty="0">
                <a:solidFill>
                  <a:schemeClr val="accent6"/>
                </a:solidFill>
                <a:latin typeface="+mn-lt"/>
              </a:rPr>
              <a:t>QUES ES </a:t>
            </a:r>
            <a:r>
              <a:rPr lang="es-ES" sz="2700" b="1" i="1" cap="none" dirty="0">
                <a:solidFill>
                  <a:schemeClr val="accent6"/>
                </a:solidFill>
                <a:latin typeface="+mn-lt"/>
              </a:rPr>
              <a:t>L</a:t>
            </a:r>
            <a:r>
              <a:rPr lang="es-ES" sz="2700" b="1" i="1" cap="none" dirty="0">
                <a:solidFill>
                  <a:schemeClr val="accent6"/>
                </a:solidFill>
                <a:effectLst/>
                <a:latin typeface="+mn-lt"/>
              </a:rPr>
              <a:t>A</a:t>
            </a:r>
            <a:r>
              <a:rPr lang="es-ES" sz="2700" i="1" cap="none" dirty="0">
                <a:solidFill>
                  <a:schemeClr val="accent6"/>
                </a:solidFill>
                <a:effectLst/>
                <a:latin typeface="+mn-lt"/>
              </a:rPr>
              <a:t> </a:t>
            </a:r>
            <a:r>
              <a:rPr lang="es-ES" sz="2700" b="1" i="1" cap="none" dirty="0">
                <a:solidFill>
                  <a:schemeClr val="accent6"/>
                </a:solidFill>
                <a:effectLst/>
                <a:latin typeface="+mn-lt"/>
              </a:rPr>
              <a:t>ESTIMULACIÓN MULTISENSORIAL</a:t>
            </a:r>
            <a:r>
              <a:rPr lang="es-ES" sz="2700" b="1" i="1" dirty="0">
                <a:solidFill>
                  <a:schemeClr val="accent6"/>
                </a:solidFill>
              </a:rPr>
              <a:t>?</a:t>
            </a:r>
            <a:endParaRPr lang="es-BO" sz="2700" b="1" i="1" dirty="0">
              <a:solidFill>
                <a:schemeClr val="accent6"/>
              </a:solidFill>
            </a:endParaRPr>
          </a:p>
        </p:txBody>
      </p:sp>
      <p:sp>
        <p:nvSpPr>
          <p:cNvPr id="3" name="Marcador de contenido 2">
            <a:extLst>
              <a:ext uri="{FF2B5EF4-FFF2-40B4-BE49-F238E27FC236}">
                <a16:creationId xmlns:a16="http://schemas.microsoft.com/office/drawing/2014/main" xmlns="" id="{6CD21C88-BD0B-4B9B-9ED0-63BDCB5FC8FA}"/>
              </a:ext>
            </a:extLst>
          </p:cNvPr>
          <p:cNvSpPr>
            <a:spLocks noGrp="1"/>
          </p:cNvSpPr>
          <p:nvPr>
            <p:ph sz="quarter" idx="13"/>
          </p:nvPr>
        </p:nvSpPr>
        <p:spPr>
          <a:xfrm>
            <a:off x="914087" y="1543004"/>
            <a:ext cx="6762357" cy="4394952"/>
          </a:xfrm>
        </p:spPr>
        <p:txBody>
          <a:bodyPr>
            <a:normAutofit/>
          </a:bodyPr>
          <a:lstStyle/>
          <a:p>
            <a:r>
              <a:rPr lang="es-ES" cap="none" dirty="0">
                <a:solidFill>
                  <a:srgbClr val="000000"/>
                </a:solidFill>
                <a:latin typeface="Nunito Sans" panose="020F0502020204030204" pitchFamily="2" charset="0"/>
              </a:rPr>
              <a:t>E</a:t>
            </a:r>
            <a:r>
              <a:rPr lang="es-ES" i="0" cap="none" dirty="0">
                <a:solidFill>
                  <a:srgbClr val="000000"/>
                </a:solidFill>
                <a:effectLst/>
                <a:latin typeface="Nunito Sans" panose="020F0502020204030204" pitchFamily="2" charset="0"/>
              </a:rPr>
              <a:t>s la estimulación que nuestro cerebro recibe desde diferentes vías sensoriales.</a:t>
            </a:r>
          </a:p>
          <a:p>
            <a:r>
              <a:rPr lang="es-ES" b="0" i="0" dirty="0">
                <a:solidFill>
                  <a:srgbClr val="000000"/>
                </a:solidFill>
                <a:effectLst/>
                <a:latin typeface="Nunito Sans" pitchFamily="2" charset="0"/>
              </a:rPr>
              <a:t>E</a:t>
            </a:r>
            <a:r>
              <a:rPr lang="es-ES" b="0" i="0" cap="none" dirty="0">
                <a:solidFill>
                  <a:srgbClr val="000000"/>
                </a:solidFill>
                <a:effectLst/>
                <a:latin typeface="Nunito Sans" pitchFamily="2" charset="0"/>
              </a:rPr>
              <a:t>s fundamental saber que </a:t>
            </a:r>
            <a:r>
              <a:rPr lang="es-ES" b="1" i="0" cap="none" dirty="0">
                <a:solidFill>
                  <a:srgbClr val="000000"/>
                </a:solidFill>
                <a:effectLst/>
                <a:latin typeface="Nunito Sans" pitchFamily="2" charset="0"/>
              </a:rPr>
              <a:t>toda</a:t>
            </a:r>
            <a:r>
              <a:rPr lang="es-ES" b="0" i="0" cap="none" dirty="0">
                <a:solidFill>
                  <a:srgbClr val="000000"/>
                </a:solidFill>
                <a:effectLst/>
                <a:latin typeface="Nunito Sans" pitchFamily="2" charset="0"/>
              </a:rPr>
              <a:t> nuestra </a:t>
            </a:r>
            <a:r>
              <a:rPr lang="es-ES" b="1" i="0" cap="none" dirty="0">
                <a:solidFill>
                  <a:srgbClr val="000000"/>
                </a:solidFill>
                <a:effectLst/>
                <a:latin typeface="Nunito Sans" pitchFamily="2" charset="0"/>
              </a:rPr>
              <a:t>experiencia</a:t>
            </a:r>
            <a:r>
              <a:rPr lang="es-ES" b="0" i="0" cap="none" dirty="0">
                <a:solidFill>
                  <a:srgbClr val="000000"/>
                </a:solidFill>
                <a:effectLst/>
                <a:latin typeface="Nunito Sans" pitchFamily="2" charset="0"/>
              </a:rPr>
              <a:t> se basa en los sentidos: en cómo escuchamos, en cómo tocamos, en cómo vemos, en cómo oímos y en cómo saboreamos la vida. </a:t>
            </a:r>
          </a:p>
          <a:p>
            <a:r>
              <a:rPr lang="es-ES" cap="none" dirty="0">
                <a:latin typeface="Nunito Sans" pitchFamily="2" charset="0"/>
              </a:rPr>
              <a:t>E</a:t>
            </a:r>
            <a:r>
              <a:rPr lang="es-ES" b="0" i="0" cap="none" dirty="0">
                <a:effectLst/>
                <a:latin typeface="Nunito Sans" pitchFamily="2" charset="0"/>
              </a:rPr>
              <a:t>s por ello que, </a:t>
            </a:r>
            <a:r>
              <a:rPr lang="es-ES" b="1" i="0" cap="none" dirty="0">
                <a:effectLst/>
                <a:latin typeface="Nunito Sans" pitchFamily="2" charset="0"/>
              </a:rPr>
              <a:t>es fundamental </a:t>
            </a:r>
            <a:r>
              <a:rPr lang="es-ES" b="0" i="0" cap="none" dirty="0">
                <a:effectLst/>
                <a:latin typeface="Nunito Sans" pitchFamily="2" charset="0"/>
              </a:rPr>
              <a:t>conocer la importancia real de todos y de cada uno de los estímulos sensoriales que nos rodean, ya que dichos </a:t>
            </a:r>
            <a:r>
              <a:rPr lang="es-ES" b="1" i="0" cap="none" dirty="0">
                <a:effectLst/>
                <a:latin typeface="Nunito Sans" pitchFamily="2" charset="0"/>
              </a:rPr>
              <a:t>estímulos están ejerciendo una estimulación en nosotros siempre en menor o mayor medida</a:t>
            </a:r>
            <a:r>
              <a:rPr lang="es-ES" b="0" i="0" cap="none" dirty="0">
                <a:effectLst/>
                <a:latin typeface="Nunito Sans" pitchFamily="2" charset="0"/>
              </a:rPr>
              <a:t>. </a:t>
            </a:r>
            <a:endParaRPr lang="es-ES" i="0" cap="none" dirty="0">
              <a:effectLst/>
              <a:latin typeface="Nunito Sans" panose="020F0502020204030204" pitchFamily="2" charset="0"/>
            </a:endParaRPr>
          </a:p>
          <a:p>
            <a:endParaRPr lang="es-BO" cap="none" dirty="0"/>
          </a:p>
        </p:txBody>
      </p:sp>
      <p:pic>
        <p:nvPicPr>
          <p:cNvPr id="11266" name="Picture 2" descr="Proyecto de estimulación multisensorial infantil en el ...">
            <a:extLst>
              <a:ext uri="{FF2B5EF4-FFF2-40B4-BE49-F238E27FC236}">
                <a16:creationId xmlns:a16="http://schemas.microsoft.com/office/drawing/2014/main" xmlns="" id="{D82ADE35-0851-E058-4AB7-4919E85017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3867" y="2128553"/>
            <a:ext cx="3900134" cy="3312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90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A5E1B55-D41F-E642-BD24-16D4329E4200}"/>
              </a:ext>
            </a:extLst>
          </p:cNvPr>
          <p:cNvSpPr>
            <a:spLocks noGrp="1"/>
          </p:cNvSpPr>
          <p:nvPr>
            <p:ph type="title"/>
          </p:nvPr>
        </p:nvSpPr>
        <p:spPr>
          <a:xfrm>
            <a:off x="1636264" y="594754"/>
            <a:ext cx="6932003" cy="928060"/>
          </a:xfrm>
        </p:spPr>
        <p:txBody>
          <a:bodyPr/>
          <a:lstStyle/>
          <a:p>
            <a:r>
              <a:rPr lang="es-ES" dirty="0">
                <a:solidFill>
                  <a:srgbClr val="0070C0"/>
                </a:solidFill>
              </a:rPr>
              <a:t>Estimulación del lenguaje </a:t>
            </a:r>
            <a:endParaRPr lang="es-BO" dirty="0">
              <a:solidFill>
                <a:srgbClr val="0070C0"/>
              </a:solidFill>
            </a:endParaRPr>
          </a:p>
        </p:txBody>
      </p:sp>
      <p:sp>
        <p:nvSpPr>
          <p:cNvPr id="3" name="Marcador de contenido 2">
            <a:extLst>
              <a:ext uri="{FF2B5EF4-FFF2-40B4-BE49-F238E27FC236}">
                <a16:creationId xmlns:a16="http://schemas.microsoft.com/office/drawing/2014/main" xmlns="" id="{02283FB3-378F-BAAB-DA95-0261E87B3AC0}"/>
              </a:ext>
            </a:extLst>
          </p:cNvPr>
          <p:cNvSpPr>
            <a:spLocks noGrp="1"/>
          </p:cNvSpPr>
          <p:nvPr>
            <p:ph sz="quarter" idx="13"/>
          </p:nvPr>
        </p:nvSpPr>
        <p:spPr>
          <a:xfrm>
            <a:off x="789596" y="1926825"/>
            <a:ext cx="6062759" cy="3872391"/>
          </a:xfrm>
        </p:spPr>
        <p:txBody>
          <a:bodyPr>
            <a:normAutofit lnSpcReduction="10000"/>
          </a:bodyPr>
          <a:lstStyle/>
          <a:p>
            <a:r>
              <a:rPr lang="es-ES" sz="2400" cap="none" dirty="0"/>
              <a:t>Con la estimulación del lenguaje desarrollaremos una </a:t>
            </a:r>
            <a:r>
              <a:rPr lang="es-ES" sz="2400" b="1" cap="none" dirty="0"/>
              <a:t>mejor comunicación</a:t>
            </a:r>
            <a:r>
              <a:rPr lang="es-ES" sz="2400" cap="none" dirty="0"/>
              <a:t>, tanto </a:t>
            </a:r>
            <a:r>
              <a:rPr lang="es-ES" sz="2400" b="1" cap="none" dirty="0"/>
              <a:t>oral</a:t>
            </a:r>
            <a:r>
              <a:rPr lang="es-ES" sz="2400" cap="none" dirty="0"/>
              <a:t> como </a:t>
            </a:r>
            <a:r>
              <a:rPr lang="es-ES" sz="2400" b="1" cap="none" dirty="0"/>
              <a:t>gestual</a:t>
            </a:r>
            <a:r>
              <a:rPr lang="es-ES" sz="2400" cap="none" dirty="0"/>
              <a:t>, a nivel </a:t>
            </a:r>
            <a:r>
              <a:rPr lang="es-ES" sz="2400" b="1" cap="none" dirty="0"/>
              <a:t>comprensivo y expresivo.</a:t>
            </a:r>
          </a:p>
          <a:p>
            <a:r>
              <a:rPr lang="es-ES" sz="2400" cap="none" dirty="0"/>
              <a:t>La expresión es una capacidad más desarrollada, por lo que debemos comunicarnos con los niños/as de </a:t>
            </a:r>
            <a:r>
              <a:rPr lang="es-ES" sz="2400" b="1" cap="none" dirty="0"/>
              <a:t>forma constante, relacionando la información oral con la visual</a:t>
            </a:r>
            <a:r>
              <a:rPr lang="es-ES" sz="2400" b="1" dirty="0"/>
              <a:t>.</a:t>
            </a:r>
            <a:endParaRPr lang="es-BO" sz="2400" b="1" dirty="0"/>
          </a:p>
        </p:txBody>
      </p:sp>
      <p:pic>
        <p:nvPicPr>
          <p:cNvPr id="30722" name="Picture 2" descr="Estimulación del lenguaje infantil">
            <a:extLst>
              <a:ext uri="{FF2B5EF4-FFF2-40B4-BE49-F238E27FC236}">
                <a16:creationId xmlns:a16="http://schemas.microsoft.com/office/drawing/2014/main" xmlns="" id="{CD811030-12AE-5FB4-E516-316EC5AA5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1566" y="1522814"/>
            <a:ext cx="3190068" cy="2122846"/>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Estimulación del lenguaje oral en el aula: consejos y recursos">
            <a:extLst>
              <a:ext uri="{FF2B5EF4-FFF2-40B4-BE49-F238E27FC236}">
                <a16:creationId xmlns:a16="http://schemas.microsoft.com/office/drawing/2014/main" xmlns="" id="{1B917E06-71E8-CED6-4B81-D8DA65AC8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1566" y="3863020"/>
            <a:ext cx="3190068" cy="184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459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ULA DE ESTIMULACIÓN MULTISENSORIAL - ppt descargar">
            <a:extLst>
              <a:ext uri="{FF2B5EF4-FFF2-40B4-BE49-F238E27FC236}">
                <a16:creationId xmlns:a16="http://schemas.microsoft.com/office/drawing/2014/main" xmlns="" id="{CAFA8A38-9FEC-8F07-6B6A-6FB01F545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 y="0"/>
            <a:ext cx="1219495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228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D5D643C-6D09-3A99-BDA0-CD7E6407CE2A}"/>
              </a:ext>
            </a:extLst>
          </p:cNvPr>
          <p:cNvSpPr>
            <a:spLocks noGrp="1"/>
          </p:cNvSpPr>
          <p:nvPr>
            <p:ph type="title"/>
          </p:nvPr>
        </p:nvSpPr>
        <p:spPr>
          <a:xfrm>
            <a:off x="2291019" y="604856"/>
            <a:ext cx="5588625" cy="1018372"/>
          </a:xfrm>
        </p:spPr>
        <p:txBody>
          <a:bodyPr/>
          <a:lstStyle/>
          <a:p>
            <a:r>
              <a:rPr lang="es-ES" dirty="0">
                <a:solidFill>
                  <a:schemeClr val="accent6">
                    <a:lumMod val="60000"/>
                    <a:lumOff val="40000"/>
                  </a:schemeClr>
                </a:solidFill>
              </a:rPr>
              <a:t>AULA DE ESTIMULACION </a:t>
            </a:r>
            <a:endParaRPr lang="es-BO" dirty="0">
              <a:solidFill>
                <a:schemeClr val="accent6">
                  <a:lumMod val="60000"/>
                  <a:lumOff val="40000"/>
                </a:schemeClr>
              </a:solidFill>
            </a:endParaRPr>
          </a:p>
        </p:txBody>
      </p:sp>
      <p:sp>
        <p:nvSpPr>
          <p:cNvPr id="3" name="Marcador de contenido 2">
            <a:extLst>
              <a:ext uri="{FF2B5EF4-FFF2-40B4-BE49-F238E27FC236}">
                <a16:creationId xmlns:a16="http://schemas.microsoft.com/office/drawing/2014/main" xmlns="" id="{27987349-E347-E775-51B7-3AC4FB679598}"/>
              </a:ext>
            </a:extLst>
          </p:cNvPr>
          <p:cNvSpPr>
            <a:spLocks noGrp="1"/>
          </p:cNvSpPr>
          <p:nvPr>
            <p:ph sz="quarter" idx="13"/>
          </p:nvPr>
        </p:nvSpPr>
        <p:spPr>
          <a:xfrm>
            <a:off x="744441" y="1623228"/>
            <a:ext cx="10363826" cy="4822728"/>
          </a:xfrm>
        </p:spPr>
        <p:txBody>
          <a:bodyPr>
            <a:noAutofit/>
          </a:bodyPr>
          <a:lstStyle/>
          <a:p>
            <a:r>
              <a:rPr lang="es-ES" sz="2400" dirty="0"/>
              <a:t>S</a:t>
            </a:r>
            <a:r>
              <a:rPr lang="es-ES" sz="2400" cap="none" dirty="0"/>
              <a:t>e trata de un espacio físico preparado con múltiples elementos sensoriales, muchos de ellos altamente sofisticados, con las últimas tecnologías, con unas características donde se pueden trabajar de una forma diferente los sentidos. Contiene recursos que, mediante la técnica, se facilita </a:t>
            </a:r>
            <a:r>
              <a:rPr lang="es-ES" sz="2400" b="1" cap="none" dirty="0"/>
              <a:t>ver, sentir, tocar, entender, probar, crear e imaginar.</a:t>
            </a:r>
          </a:p>
          <a:p>
            <a:r>
              <a:rPr lang="es-ES" sz="2400" dirty="0"/>
              <a:t>e</a:t>
            </a:r>
            <a:r>
              <a:rPr lang="es-ES" sz="2400" cap="none" dirty="0"/>
              <a:t>s decir, si queremos estimular el oído, utilizaremos más el material sonoro que el visual. </a:t>
            </a:r>
          </a:p>
          <a:p>
            <a:r>
              <a:rPr lang="es-ES" sz="2400" cap="none" dirty="0"/>
              <a:t>Es un ambiente con </a:t>
            </a:r>
            <a:r>
              <a:rPr lang="es-ES" sz="2400" b="1" cap="none" dirty="0"/>
              <a:t>elementos</a:t>
            </a:r>
            <a:r>
              <a:rPr lang="es-ES" sz="2400" cap="none" dirty="0"/>
              <a:t> como: la música, las luces de colores, los aromas, las texturas, donde las personas exploran, descubren y disfrutan del mundo de los sentidos y los afectos. </a:t>
            </a:r>
            <a:endParaRPr lang="es-BO" sz="2400" cap="none" dirty="0"/>
          </a:p>
          <a:p>
            <a:endParaRPr lang="es-ES" sz="2400" cap="none" dirty="0"/>
          </a:p>
        </p:txBody>
      </p:sp>
    </p:spTree>
    <p:extLst>
      <p:ext uri="{BB962C8B-B14F-4D97-AF65-F5344CB8AC3E}">
        <p14:creationId xmlns:p14="http://schemas.microsoft.com/office/powerpoint/2010/main" val="2223136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2255626-D8F4-9F30-024D-BC0857B4F7CD}"/>
              </a:ext>
            </a:extLst>
          </p:cNvPr>
          <p:cNvSpPr>
            <a:spLocks noGrp="1"/>
          </p:cNvSpPr>
          <p:nvPr>
            <p:ph type="title"/>
          </p:nvPr>
        </p:nvSpPr>
        <p:spPr>
          <a:xfrm>
            <a:off x="1766398" y="502053"/>
            <a:ext cx="8659203" cy="1086105"/>
          </a:xfrm>
        </p:spPr>
        <p:txBody>
          <a:bodyPr/>
          <a:lstStyle/>
          <a:p>
            <a:r>
              <a:rPr lang="es-ES" dirty="0">
                <a:solidFill>
                  <a:schemeClr val="accent3">
                    <a:lumMod val="60000"/>
                    <a:lumOff val="40000"/>
                  </a:schemeClr>
                </a:solidFill>
              </a:rPr>
              <a:t>Objetivo de la sala DE ESTIMULACION </a:t>
            </a:r>
            <a:endParaRPr lang="es-BO" dirty="0">
              <a:solidFill>
                <a:schemeClr val="accent3">
                  <a:lumMod val="60000"/>
                  <a:lumOff val="40000"/>
                </a:schemeClr>
              </a:solidFill>
            </a:endParaRPr>
          </a:p>
        </p:txBody>
      </p:sp>
      <p:sp>
        <p:nvSpPr>
          <p:cNvPr id="3" name="Marcador de contenido 2">
            <a:extLst>
              <a:ext uri="{FF2B5EF4-FFF2-40B4-BE49-F238E27FC236}">
                <a16:creationId xmlns:a16="http://schemas.microsoft.com/office/drawing/2014/main" xmlns="" id="{D9FF79F2-F99A-C5D3-9EC0-EF74E50758BA}"/>
              </a:ext>
            </a:extLst>
          </p:cNvPr>
          <p:cNvSpPr>
            <a:spLocks noGrp="1"/>
          </p:cNvSpPr>
          <p:nvPr>
            <p:ph sz="quarter" idx="13"/>
          </p:nvPr>
        </p:nvSpPr>
        <p:spPr>
          <a:xfrm>
            <a:off x="800885" y="1588158"/>
            <a:ext cx="10363826" cy="3872391"/>
          </a:xfrm>
        </p:spPr>
        <p:txBody>
          <a:bodyPr>
            <a:noAutofit/>
          </a:bodyPr>
          <a:lstStyle/>
          <a:p>
            <a:r>
              <a:rPr lang="es-ES" sz="2400" cap="none" dirty="0"/>
              <a:t>Es dar curso libre a la </a:t>
            </a:r>
            <a:r>
              <a:rPr lang="es-ES" sz="2400" b="1" cap="none" dirty="0"/>
              <a:t>experiencia </a:t>
            </a:r>
            <a:r>
              <a:rPr lang="es-ES" sz="2400" cap="none" dirty="0"/>
              <a:t>sensorial, buscar la </a:t>
            </a:r>
            <a:r>
              <a:rPr lang="es-ES" sz="2400" b="1" cap="none" dirty="0"/>
              <a:t>satisfacción, el placer y el descanso, de respetar la motivación y el ritmo de la persona</a:t>
            </a:r>
            <a:r>
              <a:rPr lang="es-ES" sz="2400" cap="none" dirty="0"/>
              <a:t>. </a:t>
            </a:r>
          </a:p>
          <a:p>
            <a:r>
              <a:rPr lang="es-ES" sz="2400" cap="none" dirty="0"/>
              <a:t>En un entorno </a:t>
            </a:r>
            <a:r>
              <a:rPr lang="es-ES" sz="2400" b="1" cap="none" dirty="0"/>
              <a:t>seguro y motivante </a:t>
            </a:r>
            <a:r>
              <a:rPr lang="es-ES" sz="2400" cap="none" dirty="0"/>
              <a:t>que mejora el </a:t>
            </a:r>
            <a:r>
              <a:rPr lang="es-ES" sz="2400" b="1" cap="none" dirty="0"/>
              <a:t>bienestar físico y emocional</a:t>
            </a:r>
            <a:r>
              <a:rPr lang="es-ES" sz="2400" cap="none" dirty="0"/>
              <a:t>, facilita la </a:t>
            </a:r>
            <a:r>
              <a:rPr lang="es-ES" sz="2400" b="1" cap="none" dirty="0"/>
              <a:t>experimentación</a:t>
            </a:r>
            <a:r>
              <a:rPr lang="es-ES" sz="2400" cap="none" dirty="0"/>
              <a:t>, el </a:t>
            </a:r>
            <a:r>
              <a:rPr lang="es-ES" sz="2400" b="1" cap="none" dirty="0"/>
              <a:t>disfrute</a:t>
            </a:r>
            <a:r>
              <a:rPr lang="es-ES" sz="2400" cap="none" dirty="0"/>
              <a:t> lúdico, la </a:t>
            </a:r>
            <a:r>
              <a:rPr lang="es-ES" sz="2400" b="1" cap="none" dirty="0"/>
              <a:t>relación</a:t>
            </a:r>
            <a:r>
              <a:rPr lang="es-ES" sz="2400" cap="none" dirty="0"/>
              <a:t>, la </a:t>
            </a:r>
            <a:r>
              <a:rPr lang="es-ES" sz="2400" b="1" cap="none" dirty="0"/>
              <a:t>comunicación</a:t>
            </a:r>
            <a:r>
              <a:rPr lang="es-ES" sz="2400" cap="none" dirty="0"/>
              <a:t> y la </a:t>
            </a:r>
            <a:r>
              <a:rPr lang="es-ES" sz="2400" b="1" cap="none" dirty="0"/>
              <a:t>integración</a:t>
            </a:r>
            <a:r>
              <a:rPr lang="es-ES" sz="2400" cap="none" dirty="0"/>
              <a:t>.</a:t>
            </a:r>
          </a:p>
          <a:p>
            <a:r>
              <a:rPr lang="es-ES" sz="2400" cap="none" dirty="0"/>
              <a:t>Todo esto para</a:t>
            </a:r>
            <a:r>
              <a:rPr lang="es-ES" sz="2400" b="1" cap="none" dirty="0"/>
              <a:t> favorecer </a:t>
            </a:r>
            <a:r>
              <a:rPr lang="es-ES" sz="2400" cap="none" dirty="0"/>
              <a:t>el nivel de </a:t>
            </a:r>
            <a:r>
              <a:rPr lang="es-ES" sz="2400" b="1" cap="none" dirty="0"/>
              <a:t>integración sensorial</a:t>
            </a:r>
            <a:r>
              <a:rPr lang="es-ES" sz="2400" cap="none" dirty="0"/>
              <a:t>, facilitando así los aprendizajes básicos y abriendo puertas a relaciones más significativas</a:t>
            </a:r>
            <a:r>
              <a:rPr lang="es-ES" sz="2400" dirty="0"/>
              <a:t>.</a:t>
            </a:r>
            <a:endParaRPr lang="es-BO" sz="2400" dirty="0"/>
          </a:p>
          <a:p>
            <a:endParaRPr lang="es-ES" sz="2400" cap="none" dirty="0"/>
          </a:p>
        </p:txBody>
      </p:sp>
    </p:spTree>
    <p:extLst>
      <p:ext uri="{BB962C8B-B14F-4D97-AF65-F5344CB8AC3E}">
        <p14:creationId xmlns:p14="http://schemas.microsoft.com/office/powerpoint/2010/main" val="780347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FFB0AA8-7605-04E2-28DF-4F47146F0B9C}"/>
              </a:ext>
            </a:extLst>
          </p:cNvPr>
          <p:cNvSpPr>
            <a:spLocks noGrp="1"/>
          </p:cNvSpPr>
          <p:nvPr>
            <p:ph type="title"/>
          </p:nvPr>
        </p:nvSpPr>
        <p:spPr>
          <a:xfrm>
            <a:off x="2031375" y="358873"/>
            <a:ext cx="7801247" cy="973215"/>
          </a:xfrm>
        </p:spPr>
        <p:txBody>
          <a:bodyPr>
            <a:normAutofit fontScale="90000"/>
          </a:bodyPr>
          <a:lstStyle/>
          <a:p>
            <a:r>
              <a:rPr lang="es-BO" b="1" i="0" u="none" strike="noStrike" cap="all" dirty="0">
                <a:solidFill>
                  <a:srgbClr val="92D050"/>
                </a:solidFill>
                <a:effectLst/>
                <a:latin typeface="Nunito" panose="020F0502020204030204" pitchFamily="2" charset="0"/>
              </a:rPr>
              <a:t>TIPOS DE SALAS SENSORIALES</a:t>
            </a:r>
            <a:r>
              <a:rPr lang="es-BO" b="1" i="0" u="none" strike="noStrike" cap="all" dirty="0">
                <a:solidFill>
                  <a:srgbClr val="333333"/>
                </a:solidFill>
                <a:effectLst/>
                <a:latin typeface="Nunito" panose="020F0502020204030204" pitchFamily="2" charset="0"/>
              </a:rPr>
              <a:t/>
            </a:r>
            <a:br>
              <a:rPr lang="es-BO" b="1" i="0" u="none" strike="noStrike" cap="all" dirty="0">
                <a:solidFill>
                  <a:srgbClr val="333333"/>
                </a:solidFill>
                <a:effectLst/>
                <a:latin typeface="Nunito" panose="020F0502020204030204" pitchFamily="2" charset="0"/>
              </a:rPr>
            </a:br>
            <a:endParaRPr lang="es-BO" dirty="0"/>
          </a:p>
        </p:txBody>
      </p:sp>
      <p:sp>
        <p:nvSpPr>
          <p:cNvPr id="3" name="Marcador de contenido 2">
            <a:extLst>
              <a:ext uri="{FF2B5EF4-FFF2-40B4-BE49-F238E27FC236}">
                <a16:creationId xmlns:a16="http://schemas.microsoft.com/office/drawing/2014/main" xmlns="" id="{FEE0C59F-7C93-FD61-D5E4-69BED3565E1E}"/>
              </a:ext>
            </a:extLst>
          </p:cNvPr>
          <p:cNvSpPr>
            <a:spLocks noGrp="1"/>
          </p:cNvSpPr>
          <p:nvPr>
            <p:ph sz="quarter" idx="13"/>
          </p:nvPr>
        </p:nvSpPr>
        <p:spPr>
          <a:xfrm>
            <a:off x="1004085" y="1332088"/>
            <a:ext cx="10363826" cy="3341511"/>
          </a:xfrm>
        </p:spPr>
        <p:txBody>
          <a:bodyPr>
            <a:normAutofit/>
          </a:bodyPr>
          <a:lstStyle/>
          <a:p>
            <a:pPr marL="0" indent="0" algn="l">
              <a:buNone/>
            </a:pPr>
            <a:r>
              <a:rPr lang="es-ES" b="1" i="1" u="none" strike="noStrike" dirty="0">
                <a:solidFill>
                  <a:srgbClr val="555555"/>
                </a:solidFill>
                <a:effectLst/>
                <a:latin typeface="Open Sans" panose="020B0606030504020204" pitchFamily="34" charset="0"/>
              </a:rPr>
              <a:t>se diferencian dos tipos de entornos/ ambientes:</a:t>
            </a:r>
          </a:p>
          <a:p>
            <a:pPr algn="l">
              <a:buFont typeface="Arial" panose="020B0604020202020204" pitchFamily="34" charset="0"/>
              <a:buChar char="•"/>
            </a:pPr>
            <a:r>
              <a:rPr lang="es-ES" b="1" i="0" u="none" strike="noStrike" dirty="0">
                <a:solidFill>
                  <a:srgbClr val="555555"/>
                </a:solidFill>
                <a:effectLst/>
                <a:latin typeface="Open Sans" panose="020B0606030504020204" pitchFamily="34" charset="0"/>
              </a:rPr>
              <a:t>Pasivo:</a:t>
            </a:r>
            <a:r>
              <a:rPr lang="es-ES" b="0" i="0" u="none" strike="noStrike" dirty="0">
                <a:solidFill>
                  <a:srgbClr val="555555"/>
                </a:solidFill>
                <a:effectLst/>
                <a:latin typeface="Open Sans" panose="020B0606030504020204" pitchFamily="34" charset="0"/>
              </a:rPr>
              <a:t> </a:t>
            </a:r>
            <a:r>
              <a:rPr lang="es-ES" b="0" i="0" u="none" strike="noStrike" cap="none" dirty="0">
                <a:solidFill>
                  <a:srgbClr val="555555"/>
                </a:solidFill>
                <a:effectLst/>
                <a:latin typeface="Open Sans" panose="020B0606030504020204" pitchFamily="34" charset="0"/>
              </a:rPr>
              <a:t>aquel en el que el sujeto se introduce en un ambiente que le estimula y acaricia por medio de efectos sensoriales.</a:t>
            </a:r>
          </a:p>
          <a:p>
            <a:pPr algn="l">
              <a:buFont typeface="Arial" panose="020B0604020202020204" pitchFamily="34" charset="0"/>
              <a:buChar char="•"/>
            </a:pPr>
            <a:r>
              <a:rPr lang="es-ES" b="1" i="0" u="none" strike="noStrike" dirty="0">
                <a:solidFill>
                  <a:srgbClr val="555555"/>
                </a:solidFill>
                <a:effectLst/>
                <a:latin typeface="Open Sans" panose="020B0606030504020204" pitchFamily="34" charset="0"/>
              </a:rPr>
              <a:t>Activo:</a:t>
            </a:r>
            <a:r>
              <a:rPr lang="es-ES" b="0" i="0" u="none" strike="noStrike" dirty="0">
                <a:solidFill>
                  <a:srgbClr val="555555"/>
                </a:solidFill>
                <a:effectLst/>
                <a:latin typeface="Open Sans" panose="020B0606030504020204" pitchFamily="34" charset="0"/>
              </a:rPr>
              <a:t> </a:t>
            </a:r>
            <a:r>
              <a:rPr lang="es-ES" b="0" i="0" u="none" strike="noStrike" cap="none" dirty="0">
                <a:solidFill>
                  <a:srgbClr val="555555"/>
                </a:solidFill>
                <a:effectLst/>
                <a:latin typeface="Open Sans" panose="020B0606030504020204" pitchFamily="34" charset="0"/>
              </a:rPr>
              <a:t>aquel que supone la participación del usuario en el aprendizaje y le permite tomar conciencia de los efectos de su actuación sobre el entorno (relación causa-efecto).</a:t>
            </a:r>
          </a:p>
          <a:p>
            <a:pPr marL="0" indent="0" algn="l">
              <a:buNone/>
            </a:pPr>
            <a:r>
              <a:rPr lang="es-ES" b="0" i="0" cap="none" dirty="0">
                <a:solidFill>
                  <a:srgbClr val="555555"/>
                </a:solidFill>
                <a:effectLst/>
                <a:latin typeface="Open Sans" panose="020B0606030504020204" pitchFamily="34" charset="0"/>
              </a:rPr>
              <a:t>Desde el punto de vista este se subdivide en </a:t>
            </a:r>
            <a:r>
              <a:rPr lang="es-ES" b="1" i="1" cap="none" dirty="0">
                <a:solidFill>
                  <a:srgbClr val="555555"/>
                </a:solidFill>
                <a:effectLst/>
                <a:latin typeface="Open Sans" panose="020B0606030504020204" pitchFamily="34" charset="0"/>
              </a:rPr>
              <a:t>tres tipos de salas de atención:</a:t>
            </a:r>
            <a:endParaRPr lang="es-ES" b="1" i="1" u="none" strike="noStrike" cap="none" dirty="0">
              <a:solidFill>
                <a:srgbClr val="555555"/>
              </a:solidFill>
              <a:effectLst/>
              <a:latin typeface="Open Sans" panose="020B0606030504020204" pitchFamily="34" charset="0"/>
            </a:endParaRPr>
          </a:p>
          <a:p>
            <a:endParaRPr lang="es-BO" dirty="0"/>
          </a:p>
        </p:txBody>
      </p:sp>
    </p:spTree>
    <p:extLst>
      <p:ext uri="{BB962C8B-B14F-4D97-AF65-F5344CB8AC3E}">
        <p14:creationId xmlns:p14="http://schemas.microsoft.com/office/powerpoint/2010/main" val="3734951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4FDB80F4-F7C1-51BA-7579-18848825DA8E}"/>
              </a:ext>
            </a:extLst>
          </p:cNvPr>
          <p:cNvSpPr>
            <a:spLocks noGrp="1"/>
          </p:cNvSpPr>
          <p:nvPr>
            <p:ph sz="quarter" idx="13"/>
          </p:nvPr>
        </p:nvSpPr>
        <p:spPr>
          <a:xfrm>
            <a:off x="914087" y="718915"/>
            <a:ext cx="10363826" cy="1595308"/>
          </a:xfrm>
        </p:spPr>
        <p:txBody>
          <a:bodyPr/>
          <a:lstStyle/>
          <a:p>
            <a:pPr marL="0" indent="0">
              <a:buNone/>
            </a:pPr>
            <a:r>
              <a:rPr lang="es-ES" b="1" i="0" u="none" strike="noStrike" dirty="0">
                <a:solidFill>
                  <a:srgbClr val="555555"/>
                </a:solidFill>
                <a:effectLst/>
                <a:latin typeface="Open Sans" panose="020B0606030504020204" pitchFamily="34" charset="0"/>
              </a:rPr>
              <a:t>Salas blancas:</a:t>
            </a:r>
            <a:r>
              <a:rPr lang="es-ES" b="0" i="0" dirty="0">
                <a:solidFill>
                  <a:srgbClr val="555555"/>
                </a:solidFill>
                <a:effectLst/>
                <a:latin typeface="Open Sans" panose="020B0606030504020204" pitchFamily="34" charset="0"/>
              </a:rPr>
              <a:t> </a:t>
            </a:r>
            <a:r>
              <a:rPr lang="es-ES" cap="none" dirty="0">
                <a:solidFill>
                  <a:srgbClr val="555555"/>
                </a:solidFill>
                <a:latin typeface="Open Sans" panose="020B0606030504020204" pitchFamily="34" charset="0"/>
              </a:rPr>
              <a:t>E</a:t>
            </a:r>
            <a:r>
              <a:rPr lang="es-ES" b="0" i="0" cap="none" dirty="0">
                <a:solidFill>
                  <a:srgbClr val="555555"/>
                </a:solidFill>
                <a:effectLst/>
                <a:latin typeface="Open Sans" panose="020B0606030504020204" pitchFamily="34" charset="0"/>
              </a:rPr>
              <a:t>n estas salas prima el color blanco, y su objetivo prioritario es conseguir un ambiente </a:t>
            </a:r>
            <a:r>
              <a:rPr lang="es-ES" b="1" i="0" cap="none" dirty="0">
                <a:solidFill>
                  <a:srgbClr val="555555"/>
                </a:solidFill>
                <a:effectLst/>
                <a:latin typeface="Open Sans" panose="020B0606030504020204" pitchFamily="34" charset="0"/>
              </a:rPr>
              <a:t>relajado</a:t>
            </a:r>
            <a:r>
              <a:rPr lang="es-ES" b="0" i="0" cap="none" dirty="0">
                <a:solidFill>
                  <a:srgbClr val="555555"/>
                </a:solidFill>
                <a:effectLst/>
                <a:latin typeface="Open Sans" panose="020B0606030504020204" pitchFamily="34" charset="0"/>
              </a:rPr>
              <a:t>, donde el sujeto recibe </a:t>
            </a:r>
            <a:r>
              <a:rPr lang="es-ES" b="1" i="0" u="none" strike="noStrike" cap="none" dirty="0">
                <a:solidFill>
                  <a:srgbClr val="555555"/>
                </a:solidFill>
                <a:effectLst/>
                <a:latin typeface="Open Sans" panose="020B0606030504020204" pitchFamily="34" charset="0"/>
              </a:rPr>
              <a:t>estimulación principalmente pasiva</a:t>
            </a:r>
            <a:r>
              <a:rPr lang="es-ES" b="0" i="0" cap="none" dirty="0">
                <a:solidFill>
                  <a:srgbClr val="555555"/>
                </a:solidFill>
                <a:effectLst/>
                <a:latin typeface="Open Sans" panose="020B0606030504020204" pitchFamily="34" charset="0"/>
              </a:rPr>
              <a:t> (relajación, acercamiento y estimulación)</a:t>
            </a:r>
            <a:endParaRPr lang="es-BO" dirty="0"/>
          </a:p>
        </p:txBody>
      </p:sp>
      <p:pic>
        <p:nvPicPr>
          <p:cNvPr id="5" name="Imagen 4">
            <a:extLst>
              <a:ext uri="{FF2B5EF4-FFF2-40B4-BE49-F238E27FC236}">
                <a16:creationId xmlns:a16="http://schemas.microsoft.com/office/drawing/2014/main" xmlns="" id="{E1CEA407-B242-6647-A80A-4E9EF9100DA2}"/>
              </a:ext>
            </a:extLst>
          </p:cNvPr>
          <p:cNvPicPr>
            <a:picLocks noChangeAspect="1"/>
          </p:cNvPicPr>
          <p:nvPr/>
        </p:nvPicPr>
        <p:blipFill>
          <a:blip r:embed="rId2"/>
          <a:stretch>
            <a:fillRect/>
          </a:stretch>
        </p:blipFill>
        <p:spPr>
          <a:xfrm>
            <a:off x="2190044" y="2133600"/>
            <a:ext cx="5682075" cy="4261556"/>
          </a:xfrm>
          <a:prstGeom prst="rect">
            <a:avLst/>
          </a:prstGeom>
        </p:spPr>
      </p:pic>
    </p:spTree>
    <p:extLst>
      <p:ext uri="{BB962C8B-B14F-4D97-AF65-F5344CB8AC3E}">
        <p14:creationId xmlns:p14="http://schemas.microsoft.com/office/powerpoint/2010/main" val="3552731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DC9A7DC0-3231-EE42-08B4-085EC354BC76}"/>
              </a:ext>
            </a:extLst>
          </p:cNvPr>
          <p:cNvSpPr>
            <a:spLocks noGrp="1"/>
          </p:cNvSpPr>
          <p:nvPr>
            <p:ph sz="quarter" idx="13"/>
          </p:nvPr>
        </p:nvSpPr>
        <p:spPr>
          <a:xfrm>
            <a:off x="699286" y="933403"/>
            <a:ext cx="4775826" cy="3457975"/>
          </a:xfrm>
        </p:spPr>
        <p:txBody>
          <a:bodyPr>
            <a:normAutofit lnSpcReduction="10000"/>
          </a:bodyPr>
          <a:lstStyle/>
          <a:p>
            <a:r>
              <a:rPr lang="es-ES" b="1" i="0" u="none" strike="noStrike" dirty="0">
                <a:solidFill>
                  <a:srgbClr val="555555"/>
                </a:solidFill>
                <a:effectLst/>
                <a:latin typeface="Open Sans" panose="020B0606030504020204" pitchFamily="34" charset="0"/>
              </a:rPr>
              <a:t>Salas oscuras o negras:</a:t>
            </a:r>
            <a:r>
              <a:rPr lang="es-ES" b="0" i="0" u="none" strike="noStrike" dirty="0">
                <a:solidFill>
                  <a:srgbClr val="555555"/>
                </a:solidFill>
                <a:effectLst/>
                <a:latin typeface="Open Sans" panose="020B0606030504020204" pitchFamily="34" charset="0"/>
              </a:rPr>
              <a:t> S</a:t>
            </a:r>
            <a:r>
              <a:rPr lang="es-ES" b="0" i="0" u="none" strike="noStrike" cap="none" dirty="0">
                <a:solidFill>
                  <a:srgbClr val="555555"/>
                </a:solidFill>
                <a:effectLst/>
                <a:latin typeface="Open Sans" panose="020B0606030504020204" pitchFamily="34" charset="0"/>
              </a:rPr>
              <a:t>e caracterizan por el uso de </a:t>
            </a:r>
            <a:r>
              <a:rPr lang="es-ES" b="1" i="0" strike="noStrike" cap="none" dirty="0">
                <a:solidFill>
                  <a:srgbClr val="2D6B8C"/>
                </a:solidFill>
                <a:effectLst/>
                <a:latin typeface="Open Sans" panose="020B0606030504020204" pitchFamily="34" charset="0"/>
                <a:hlinkClick r:id="rId2" tooltip="Eneso - Luz UV"/>
              </a:rPr>
              <a:t>luz UV y elementos que brillan bajo esta luz</a:t>
            </a:r>
            <a:r>
              <a:rPr lang="es-ES" b="0" i="0" u="none" strike="noStrike" cap="none" dirty="0">
                <a:solidFill>
                  <a:srgbClr val="555555"/>
                </a:solidFill>
                <a:effectLst/>
                <a:latin typeface="Open Sans" panose="020B0606030504020204" pitchFamily="34" charset="0"/>
              </a:rPr>
              <a:t>, que no están presentes en las salas blancas. </a:t>
            </a:r>
          </a:p>
          <a:p>
            <a:r>
              <a:rPr lang="es-ES" cap="none" dirty="0">
                <a:solidFill>
                  <a:srgbClr val="555555"/>
                </a:solidFill>
                <a:latin typeface="Open Sans" panose="020B0606030504020204" pitchFamily="34" charset="0"/>
              </a:rPr>
              <a:t>C</a:t>
            </a:r>
            <a:r>
              <a:rPr lang="es-ES" b="0" i="0" u="none" strike="noStrike" cap="none" dirty="0">
                <a:solidFill>
                  <a:srgbClr val="555555"/>
                </a:solidFill>
                <a:effectLst/>
                <a:latin typeface="Open Sans" panose="020B0606030504020204" pitchFamily="34" charset="0"/>
              </a:rPr>
              <a:t>uentan con estímulos potentes que requieren la participación activa del sujeto (estímulos potentes, control de entorno).</a:t>
            </a:r>
          </a:p>
          <a:p>
            <a:endParaRPr lang="es-BO" dirty="0"/>
          </a:p>
        </p:txBody>
      </p:sp>
      <p:pic>
        <p:nvPicPr>
          <p:cNvPr id="35842" name="Picture 2">
            <a:extLst>
              <a:ext uri="{FF2B5EF4-FFF2-40B4-BE49-F238E27FC236}">
                <a16:creationId xmlns:a16="http://schemas.microsoft.com/office/drawing/2014/main" xmlns="" id="{8094D205-D3EA-C403-ED4A-D5BE88985B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5113" y="767644"/>
            <a:ext cx="6269096" cy="4701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977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2E7AF399-EEF3-8F8D-9CDF-ABAA396E5E53}"/>
              </a:ext>
            </a:extLst>
          </p:cNvPr>
          <p:cNvSpPr>
            <a:spLocks noGrp="1"/>
          </p:cNvSpPr>
          <p:nvPr>
            <p:ph sz="quarter" idx="13"/>
          </p:nvPr>
        </p:nvSpPr>
        <p:spPr>
          <a:xfrm>
            <a:off x="812174" y="854381"/>
            <a:ext cx="5870848" cy="4959397"/>
          </a:xfrm>
        </p:spPr>
        <p:txBody>
          <a:bodyPr>
            <a:normAutofit lnSpcReduction="10000"/>
          </a:bodyPr>
          <a:lstStyle/>
          <a:p>
            <a:pPr marL="0" indent="0">
              <a:buNone/>
            </a:pPr>
            <a:r>
              <a:rPr lang="es-ES" sz="2400" b="1" i="0" u="none" strike="noStrike" dirty="0">
                <a:solidFill>
                  <a:srgbClr val="555555"/>
                </a:solidFill>
                <a:effectLst/>
                <a:latin typeface="Open Sans" panose="020B0606030504020204" pitchFamily="34" charset="0"/>
              </a:rPr>
              <a:t>Salas de aventura:</a:t>
            </a:r>
            <a:r>
              <a:rPr lang="es-ES" sz="2400" b="0" i="0" dirty="0">
                <a:solidFill>
                  <a:srgbClr val="555555"/>
                </a:solidFill>
                <a:effectLst/>
                <a:latin typeface="Open Sans" panose="020B0606030504020204" pitchFamily="34" charset="0"/>
              </a:rPr>
              <a:t> </a:t>
            </a:r>
            <a:r>
              <a:rPr lang="es-ES" sz="2400" b="0" i="0" cap="none" dirty="0">
                <a:solidFill>
                  <a:srgbClr val="555555"/>
                </a:solidFill>
                <a:effectLst/>
                <a:latin typeface="Open Sans" panose="020B0606030504020204" pitchFamily="34" charset="0"/>
              </a:rPr>
              <a:t>Este tipo de salas, a diferencia de las anteriores, no juega tanto con las luces, sino que cuenta con </a:t>
            </a:r>
            <a:r>
              <a:rPr lang="es-ES" sz="2400" b="1" i="0" u="none" strike="noStrike" cap="none" dirty="0">
                <a:solidFill>
                  <a:srgbClr val="2D6B8C"/>
                </a:solidFill>
                <a:effectLst/>
                <a:latin typeface="Open Sans" panose="020B0606030504020204" pitchFamily="34" charset="0"/>
                <a:hlinkClick r:id="rId2" tooltip="Eneso - Softplay"/>
              </a:rPr>
              <a:t>material variado perceptivo-motor</a:t>
            </a:r>
            <a:r>
              <a:rPr lang="es-ES" sz="2400" b="0" i="0" cap="none" dirty="0">
                <a:solidFill>
                  <a:srgbClr val="555555"/>
                </a:solidFill>
                <a:effectLst/>
                <a:latin typeface="Open Sans" panose="020B0606030504020204" pitchFamily="34" charset="0"/>
              </a:rPr>
              <a:t>. el objetivo es favorecer el desarrollo sensorial y cognitivo de forma paralela al desarrollo motor.</a:t>
            </a:r>
          </a:p>
          <a:p>
            <a:pPr marL="0" indent="0">
              <a:buNone/>
            </a:pPr>
            <a:r>
              <a:rPr lang="es-ES" sz="2400" cap="none" dirty="0">
                <a:solidFill>
                  <a:srgbClr val="555555"/>
                </a:solidFill>
                <a:latin typeface="Open Sans" panose="020B0606030504020204" pitchFamily="34" charset="0"/>
              </a:rPr>
              <a:t>E</a:t>
            </a:r>
            <a:r>
              <a:rPr lang="es-ES" sz="2400" b="0" i="0" cap="none" dirty="0">
                <a:solidFill>
                  <a:srgbClr val="555555"/>
                </a:solidFill>
                <a:effectLst/>
                <a:latin typeface="Open Sans" panose="020B0606030504020204" pitchFamily="34" charset="0"/>
              </a:rPr>
              <a:t>l sujeto experimenta a través de acciones motoras con materiales de diferentes texturas, colores y olores.</a:t>
            </a:r>
            <a:endParaRPr lang="es-BO" sz="2400" dirty="0"/>
          </a:p>
        </p:txBody>
      </p:sp>
      <p:pic>
        <p:nvPicPr>
          <p:cNvPr id="36866" name="Picture 2">
            <a:extLst>
              <a:ext uri="{FF2B5EF4-FFF2-40B4-BE49-F238E27FC236}">
                <a16:creationId xmlns:a16="http://schemas.microsoft.com/office/drawing/2014/main" xmlns="" id="{A6FDBAA9-1754-2520-87B4-F85B10CA4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607" y="1538111"/>
            <a:ext cx="5339644" cy="4004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281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23CDDE8-4896-1A1B-7AF1-9066759D5403}"/>
              </a:ext>
            </a:extLst>
          </p:cNvPr>
          <p:cNvSpPr>
            <a:spLocks noGrp="1"/>
          </p:cNvSpPr>
          <p:nvPr>
            <p:ph type="title"/>
          </p:nvPr>
        </p:nvSpPr>
        <p:spPr>
          <a:xfrm>
            <a:off x="1388533" y="440267"/>
            <a:ext cx="4831643" cy="2470630"/>
          </a:xfrm>
        </p:spPr>
        <p:txBody>
          <a:bodyPr>
            <a:normAutofit/>
          </a:bodyPr>
          <a:lstStyle/>
          <a:p>
            <a:r>
              <a:rPr lang="es-ES" sz="8000" dirty="0">
                <a:solidFill>
                  <a:srgbClr val="00B0F0"/>
                </a:solidFill>
              </a:rPr>
              <a:t>Gracias</a:t>
            </a:r>
            <a:r>
              <a:rPr lang="es-ES" dirty="0"/>
              <a:t> </a:t>
            </a:r>
            <a:endParaRPr lang="es-BO" dirty="0"/>
          </a:p>
        </p:txBody>
      </p:sp>
      <p:pic>
        <p:nvPicPr>
          <p:cNvPr id="32770" name="Picture 2" descr="Municipalidad de Huechuraba">
            <a:extLst>
              <a:ext uri="{FF2B5EF4-FFF2-40B4-BE49-F238E27FC236}">
                <a16:creationId xmlns:a16="http://schemas.microsoft.com/office/drawing/2014/main" xmlns="" id="{EBCD3CC8-BD58-1B50-B967-1BE9EAD6A3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7157" y="634207"/>
            <a:ext cx="3849688" cy="2561792"/>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a:extLst>
              <a:ext uri="{FF2B5EF4-FFF2-40B4-BE49-F238E27FC236}">
                <a16:creationId xmlns:a16="http://schemas.microsoft.com/office/drawing/2014/main" xmlns="" id="{CB56CA4F-7960-8850-B659-ADE41B2732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480" y="3195999"/>
            <a:ext cx="4771263" cy="2696801"/>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6" descr="Salas de estimulación sensorial o Snoezelen - Eneso - Eneso">
            <a:extLst>
              <a:ext uri="{FF2B5EF4-FFF2-40B4-BE49-F238E27FC236}">
                <a16:creationId xmlns:a16="http://schemas.microsoft.com/office/drawing/2014/main" xmlns="" id="{36F22AE8-03A3-E53F-9FAB-F26D48D55B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1170" y="3429000"/>
            <a:ext cx="3934297" cy="294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678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BD14FA4-081D-8F83-48E0-D417BE4FDA4A}"/>
              </a:ext>
            </a:extLst>
          </p:cNvPr>
          <p:cNvSpPr>
            <a:spLocks noGrp="1"/>
          </p:cNvSpPr>
          <p:nvPr>
            <p:ph type="title"/>
          </p:nvPr>
        </p:nvSpPr>
        <p:spPr>
          <a:xfrm>
            <a:off x="2618397" y="595939"/>
            <a:ext cx="5938581" cy="961927"/>
          </a:xfrm>
        </p:spPr>
        <p:txBody>
          <a:bodyPr/>
          <a:lstStyle/>
          <a:p>
            <a:r>
              <a:rPr lang="es-ES" dirty="0">
                <a:solidFill>
                  <a:schemeClr val="accent6"/>
                </a:solidFill>
              </a:rPr>
              <a:t>Bibliografía </a:t>
            </a:r>
            <a:endParaRPr lang="es-BO" dirty="0">
              <a:solidFill>
                <a:schemeClr val="accent6"/>
              </a:solidFill>
            </a:endParaRPr>
          </a:p>
        </p:txBody>
      </p:sp>
      <p:sp>
        <p:nvSpPr>
          <p:cNvPr id="3" name="Marcador de contenido 2">
            <a:extLst>
              <a:ext uri="{FF2B5EF4-FFF2-40B4-BE49-F238E27FC236}">
                <a16:creationId xmlns:a16="http://schemas.microsoft.com/office/drawing/2014/main" xmlns="" id="{FB307D8F-1763-13BE-2AF0-A7D8C325C116}"/>
              </a:ext>
            </a:extLst>
          </p:cNvPr>
          <p:cNvSpPr>
            <a:spLocks noGrp="1"/>
          </p:cNvSpPr>
          <p:nvPr>
            <p:ph sz="quarter" idx="13"/>
          </p:nvPr>
        </p:nvSpPr>
        <p:spPr>
          <a:xfrm>
            <a:off x="913774" y="2367092"/>
            <a:ext cx="10363826" cy="2046863"/>
          </a:xfrm>
        </p:spPr>
        <p:txBody>
          <a:bodyPr>
            <a:normAutofit/>
          </a:bodyPr>
          <a:lstStyle/>
          <a:p>
            <a:r>
              <a:rPr lang="en-US" dirty="0">
                <a:hlinkClick r:id="rId2" action="ppaction://hlinkfile"/>
              </a:rPr>
              <a:t>file:///C:/Users/HP/Downloads/Estimulacion%20M.pdf</a:t>
            </a:r>
            <a:endParaRPr lang="en-US" dirty="0"/>
          </a:p>
          <a:p>
            <a:r>
              <a:rPr lang="es-BO" dirty="0">
                <a:hlinkClick r:id="rId3"/>
              </a:rPr>
              <a:t>https://stimuluspro.com/blog/estimulacion-multisensorial/</a:t>
            </a:r>
            <a:endParaRPr lang="es-BO" dirty="0"/>
          </a:p>
          <a:p>
            <a:r>
              <a:rPr lang="es-BO" dirty="0"/>
              <a:t>https://www.eneso.es/blog/salas-de-estimulacion-sensorial-o-snoezelen/</a:t>
            </a:r>
          </a:p>
        </p:txBody>
      </p:sp>
    </p:spTree>
    <p:extLst>
      <p:ext uri="{BB962C8B-B14F-4D97-AF65-F5344CB8AC3E}">
        <p14:creationId xmlns:p14="http://schemas.microsoft.com/office/powerpoint/2010/main" val="2018497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F0671A8-B8D9-205C-232A-21DDA15E6ECA}"/>
              </a:ext>
            </a:extLst>
          </p:cNvPr>
          <p:cNvSpPr>
            <a:spLocks noGrp="1"/>
          </p:cNvSpPr>
          <p:nvPr>
            <p:ph type="title"/>
          </p:nvPr>
        </p:nvSpPr>
        <p:spPr>
          <a:xfrm>
            <a:off x="1534972" y="749975"/>
            <a:ext cx="4335249" cy="1289305"/>
          </a:xfrm>
          <a:ln>
            <a:solidFill>
              <a:schemeClr val="accent1"/>
            </a:solidFill>
          </a:ln>
        </p:spPr>
        <p:txBody>
          <a:bodyPr>
            <a:normAutofit/>
          </a:bodyPr>
          <a:lstStyle/>
          <a:p>
            <a:r>
              <a:rPr lang="es-ES" sz="2400" dirty="0"/>
              <a:t>La teoría de Integración Sensorial de Jean Ayres (Terapeuta Ocupacional)</a:t>
            </a:r>
            <a:endParaRPr lang="es-BO" sz="2400" dirty="0"/>
          </a:p>
        </p:txBody>
      </p:sp>
      <p:sp>
        <p:nvSpPr>
          <p:cNvPr id="3" name="Marcador de contenido 2">
            <a:extLst>
              <a:ext uri="{FF2B5EF4-FFF2-40B4-BE49-F238E27FC236}">
                <a16:creationId xmlns:a16="http://schemas.microsoft.com/office/drawing/2014/main" xmlns="" id="{5BE0844A-778B-7233-21DA-FE7DDD569655}"/>
              </a:ext>
            </a:extLst>
          </p:cNvPr>
          <p:cNvSpPr>
            <a:spLocks noGrp="1"/>
          </p:cNvSpPr>
          <p:nvPr>
            <p:ph sz="quarter" idx="13"/>
          </p:nvPr>
        </p:nvSpPr>
        <p:spPr>
          <a:xfrm>
            <a:off x="1331773" y="4473207"/>
            <a:ext cx="8670493" cy="1634818"/>
          </a:xfrm>
          <a:ln>
            <a:solidFill>
              <a:schemeClr val="accent6">
                <a:lumMod val="75000"/>
              </a:schemeClr>
            </a:solidFill>
          </a:ln>
        </p:spPr>
        <p:txBody>
          <a:bodyPr/>
          <a:lstStyle/>
          <a:p>
            <a:r>
              <a:rPr lang="es-ES" cap="none" dirty="0"/>
              <a:t>Son terapias que provocan un despertar sensorial, favoreciendo la comprensión de los otros, del mundo y de sí mismos, a través de estímulos y actividades significativas, y partiendo siempre de las necesidades básicas del niño/a, así como de su desarrollo real. </a:t>
            </a:r>
            <a:endParaRPr lang="es-BO" cap="none" dirty="0"/>
          </a:p>
        </p:txBody>
      </p:sp>
      <p:sp>
        <p:nvSpPr>
          <p:cNvPr id="4" name="Título 1">
            <a:extLst>
              <a:ext uri="{FF2B5EF4-FFF2-40B4-BE49-F238E27FC236}">
                <a16:creationId xmlns:a16="http://schemas.microsoft.com/office/drawing/2014/main" xmlns="" id="{3CF84CC6-2C85-BFC5-2B78-FA91DFACC86D}"/>
              </a:ext>
            </a:extLst>
          </p:cNvPr>
          <p:cNvSpPr txBox="1">
            <a:spLocks/>
          </p:cNvSpPr>
          <p:nvPr/>
        </p:nvSpPr>
        <p:spPr>
          <a:xfrm>
            <a:off x="6665780" y="749975"/>
            <a:ext cx="3991248" cy="875625"/>
          </a:xfrm>
          <a:prstGeom prst="rect">
            <a:avLst/>
          </a:prstGeom>
          <a:ln>
            <a:solidFill>
              <a:schemeClr val="accent1"/>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S" sz="2400" dirty="0"/>
              <a:t>y el enfoque </a:t>
            </a:r>
            <a:r>
              <a:rPr lang="es-ES" sz="2400" dirty="0" err="1"/>
              <a:t>Snoozelen</a:t>
            </a:r>
            <a:r>
              <a:rPr lang="es-ES" sz="2400" dirty="0"/>
              <a:t>, Multisensorial</a:t>
            </a:r>
            <a:endParaRPr lang="es-BO" sz="2400" dirty="0"/>
          </a:p>
        </p:txBody>
      </p:sp>
      <p:cxnSp>
        <p:nvCxnSpPr>
          <p:cNvPr id="6" name="Conector recto de flecha 5">
            <a:extLst>
              <a:ext uri="{FF2B5EF4-FFF2-40B4-BE49-F238E27FC236}">
                <a16:creationId xmlns:a16="http://schemas.microsoft.com/office/drawing/2014/main" xmlns="" id="{9D705CAF-ABBD-0F55-0850-47993E0BC7F1}"/>
              </a:ext>
            </a:extLst>
          </p:cNvPr>
          <p:cNvCxnSpPr>
            <a:cxnSpLocks/>
            <a:endCxn id="3" idx="0"/>
          </p:cNvCxnSpPr>
          <p:nvPr/>
        </p:nvCxnSpPr>
        <p:spPr>
          <a:xfrm>
            <a:off x="3951111" y="2039280"/>
            <a:ext cx="1715909" cy="2433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a16="http://schemas.microsoft.com/office/drawing/2014/main" xmlns="" id="{0D2B320F-A01F-6264-F727-B722AB80CF32}"/>
              </a:ext>
            </a:extLst>
          </p:cNvPr>
          <p:cNvCxnSpPr>
            <a:cxnSpLocks/>
            <a:stCxn id="4" idx="2"/>
            <a:endCxn id="3" idx="0"/>
          </p:cNvCxnSpPr>
          <p:nvPr/>
        </p:nvCxnSpPr>
        <p:spPr>
          <a:xfrm flipH="1">
            <a:off x="5667020" y="1625600"/>
            <a:ext cx="2994384" cy="2847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074" name="Picture 2">
            <a:extLst>
              <a:ext uri="{FF2B5EF4-FFF2-40B4-BE49-F238E27FC236}">
                <a16:creationId xmlns:a16="http://schemas.microsoft.com/office/drawing/2014/main" xmlns="" id="{BA5EE6B2-D05C-CC6F-DB68-91E059D3A8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675" y="211399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048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56971D35-FE65-CF3A-D5C4-036E84FC6C5E}"/>
              </a:ext>
            </a:extLst>
          </p:cNvPr>
          <p:cNvSpPr>
            <a:spLocks noGrp="1"/>
          </p:cNvSpPr>
          <p:nvPr>
            <p:ph sz="quarter" idx="13"/>
          </p:nvPr>
        </p:nvSpPr>
        <p:spPr>
          <a:xfrm>
            <a:off x="914087" y="707523"/>
            <a:ext cx="10363826" cy="1335766"/>
          </a:xfrm>
        </p:spPr>
        <p:txBody>
          <a:bodyPr>
            <a:normAutofit/>
          </a:bodyPr>
          <a:lstStyle/>
          <a:p>
            <a:r>
              <a:rPr lang="es-ES" cap="none" dirty="0">
                <a:solidFill>
                  <a:srgbClr val="202124"/>
                </a:solidFill>
                <a:latin typeface="+mj-lt"/>
              </a:rPr>
              <a:t>L</a:t>
            </a:r>
            <a:r>
              <a:rPr lang="es-ES" b="0" i="0" cap="none" dirty="0">
                <a:solidFill>
                  <a:srgbClr val="202124"/>
                </a:solidFill>
                <a:effectLst/>
                <a:latin typeface="+mj-lt"/>
              </a:rPr>
              <a:t>a palabra </a:t>
            </a:r>
            <a:r>
              <a:rPr lang="es-ES" b="1" cap="none" dirty="0" err="1">
                <a:solidFill>
                  <a:srgbClr val="202124"/>
                </a:solidFill>
                <a:latin typeface="+mj-lt"/>
              </a:rPr>
              <a:t>S</a:t>
            </a:r>
            <a:r>
              <a:rPr lang="es-ES" b="1" i="0" cap="none" dirty="0" err="1">
                <a:solidFill>
                  <a:srgbClr val="202124"/>
                </a:solidFill>
                <a:effectLst/>
                <a:latin typeface="+mj-lt"/>
              </a:rPr>
              <a:t>noezelen</a:t>
            </a:r>
            <a:r>
              <a:rPr lang="es-ES" b="0" i="0" cap="none" dirty="0">
                <a:solidFill>
                  <a:srgbClr val="202124"/>
                </a:solidFill>
                <a:effectLst/>
                <a:latin typeface="+mj-lt"/>
              </a:rPr>
              <a:t> </a:t>
            </a:r>
            <a:r>
              <a:rPr lang="es-ES" b="0" i="0" cap="none" dirty="0">
                <a:solidFill>
                  <a:srgbClr val="040C28"/>
                </a:solidFill>
                <a:effectLst/>
                <a:latin typeface="+mj-lt"/>
              </a:rPr>
              <a:t>es una contracción de dos términos en holandés: </a:t>
            </a:r>
            <a:r>
              <a:rPr lang="es-ES" b="1" i="1" cap="none" dirty="0" err="1">
                <a:solidFill>
                  <a:srgbClr val="040C28"/>
                </a:solidFill>
                <a:effectLst/>
                <a:latin typeface="+mj-lt"/>
              </a:rPr>
              <a:t>snuffelen</a:t>
            </a:r>
            <a:r>
              <a:rPr lang="es-ES" b="0" i="0" cap="none" dirty="0">
                <a:solidFill>
                  <a:srgbClr val="040C28"/>
                </a:solidFill>
                <a:effectLst/>
                <a:latin typeface="+mj-lt"/>
              </a:rPr>
              <a:t>, que quiere decir </a:t>
            </a:r>
            <a:r>
              <a:rPr lang="es-ES" b="0" i="0" cap="none" dirty="0">
                <a:solidFill>
                  <a:schemeClr val="accent6"/>
                </a:solidFill>
                <a:effectLst/>
                <a:latin typeface="+mj-lt"/>
              </a:rPr>
              <a:t>“oler”, </a:t>
            </a:r>
            <a:r>
              <a:rPr lang="es-ES" b="0" i="0" cap="none" dirty="0">
                <a:solidFill>
                  <a:srgbClr val="040C28"/>
                </a:solidFill>
                <a:effectLst/>
                <a:latin typeface="+mj-lt"/>
              </a:rPr>
              <a:t>y </a:t>
            </a:r>
            <a:r>
              <a:rPr lang="es-ES" b="1" i="1" cap="none" dirty="0" err="1">
                <a:solidFill>
                  <a:srgbClr val="040C28"/>
                </a:solidFill>
                <a:effectLst/>
                <a:latin typeface="+mj-lt"/>
              </a:rPr>
              <a:t>doezelen</a:t>
            </a:r>
            <a:r>
              <a:rPr lang="es-ES" b="0" i="1" cap="none" dirty="0">
                <a:solidFill>
                  <a:srgbClr val="040C28"/>
                </a:solidFill>
                <a:effectLst/>
                <a:latin typeface="+mj-lt"/>
              </a:rPr>
              <a:t> </a:t>
            </a:r>
            <a:r>
              <a:rPr lang="es-ES" b="0" i="0" cap="none" dirty="0">
                <a:solidFill>
                  <a:srgbClr val="040C28"/>
                </a:solidFill>
                <a:effectLst/>
                <a:latin typeface="+mj-lt"/>
              </a:rPr>
              <a:t>que significa </a:t>
            </a:r>
            <a:r>
              <a:rPr lang="es-ES" b="0" i="0" cap="none" dirty="0">
                <a:solidFill>
                  <a:schemeClr val="accent6"/>
                </a:solidFill>
                <a:effectLst/>
                <a:latin typeface="+mj-lt"/>
              </a:rPr>
              <a:t>“dormitar”. </a:t>
            </a:r>
            <a:r>
              <a:rPr lang="es-ES" b="0" i="0" cap="none" dirty="0">
                <a:solidFill>
                  <a:srgbClr val="202124"/>
                </a:solidFill>
                <a:effectLst/>
                <a:latin typeface="+mj-lt"/>
              </a:rPr>
              <a:t>por tanto, la combinación se refiere a una actividad relajante que estimula los sentidos o al concepto de impregnarse de sensaciones relajantes.</a:t>
            </a:r>
            <a:endParaRPr lang="es-BO" b="1" cap="none" dirty="0">
              <a:latin typeface="+mj-lt"/>
            </a:endParaRPr>
          </a:p>
        </p:txBody>
      </p:sp>
      <p:sp>
        <p:nvSpPr>
          <p:cNvPr id="4" name="Marcador de contenido 2">
            <a:extLst>
              <a:ext uri="{FF2B5EF4-FFF2-40B4-BE49-F238E27FC236}">
                <a16:creationId xmlns:a16="http://schemas.microsoft.com/office/drawing/2014/main" xmlns="" id="{AF179AEB-6B7D-3581-D8BB-DDE2B1A718A0}"/>
              </a:ext>
            </a:extLst>
          </p:cNvPr>
          <p:cNvSpPr txBox="1">
            <a:spLocks/>
          </p:cNvSpPr>
          <p:nvPr/>
        </p:nvSpPr>
        <p:spPr>
          <a:xfrm>
            <a:off x="914087" y="2043289"/>
            <a:ext cx="10363826" cy="91797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s-ES" cap="none" dirty="0"/>
              <a:t>El concepto de la sala </a:t>
            </a:r>
            <a:r>
              <a:rPr lang="es-ES" b="1" cap="none" dirty="0" err="1"/>
              <a:t>Snooezelen</a:t>
            </a:r>
            <a:r>
              <a:rPr lang="es-ES" cap="none" dirty="0"/>
              <a:t> nace en Holanda como iniciativa para estimular a personas con </a:t>
            </a:r>
            <a:r>
              <a:rPr lang="es-ES" b="1" cap="none" dirty="0"/>
              <a:t>discapacidad psíquica.</a:t>
            </a:r>
            <a:endParaRPr lang="es-BO" b="1" cap="none" dirty="0"/>
          </a:p>
        </p:txBody>
      </p:sp>
      <p:sp>
        <p:nvSpPr>
          <p:cNvPr id="6" name="Marcador de contenido 2">
            <a:extLst>
              <a:ext uri="{FF2B5EF4-FFF2-40B4-BE49-F238E27FC236}">
                <a16:creationId xmlns:a16="http://schemas.microsoft.com/office/drawing/2014/main" xmlns="" id="{065670E7-ABE5-7F0D-798B-D881CA385102}"/>
              </a:ext>
            </a:extLst>
          </p:cNvPr>
          <p:cNvSpPr txBox="1">
            <a:spLocks/>
          </p:cNvSpPr>
          <p:nvPr/>
        </p:nvSpPr>
        <p:spPr>
          <a:xfrm>
            <a:off x="914087" y="2978764"/>
            <a:ext cx="10363826" cy="91797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s-ES" cap="none" dirty="0"/>
              <a:t>Llamamos </a:t>
            </a:r>
            <a:r>
              <a:rPr lang="es-ES" b="1" cap="none" dirty="0"/>
              <a:t>experiencia multisensorial </a:t>
            </a:r>
            <a:r>
              <a:rPr lang="es-ES" cap="none" dirty="0"/>
              <a:t>a algo que se percibe a través de una combinación de los sentidos (tacto, oído, vista, olfato, vestibular y propioceptivo).</a:t>
            </a:r>
            <a:endParaRPr lang="es-BO" b="1" cap="none" dirty="0"/>
          </a:p>
        </p:txBody>
      </p:sp>
      <p:pic>
        <p:nvPicPr>
          <p:cNvPr id="8" name="Imagen 7">
            <a:extLst>
              <a:ext uri="{FF2B5EF4-FFF2-40B4-BE49-F238E27FC236}">
                <a16:creationId xmlns:a16="http://schemas.microsoft.com/office/drawing/2014/main" xmlns="" id="{BAF438EF-23DA-DC14-0310-414677A4DC08}"/>
              </a:ext>
            </a:extLst>
          </p:cNvPr>
          <p:cNvPicPr>
            <a:picLocks noChangeAspect="1"/>
          </p:cNvPicPr>
          <p:nvPr/>
        </p:nvPicPr>
        <p:blipFill rotWithShape="1">
          <a:blip r:embed="rId2"/>
          <a:srcRect l="24907" t="34396" r="59352" b="28714"/>
          <a:stretch/>
        </p:blipFill>
        <p:spPr>
          <a:xfrm>
            <a:off x="4391378" y="3814202"/>
            <a:ext cx="3025422" cy="3043797"/>
          </a:xfrm>
          <a:prstGeom prst="rect">
            <a:avLst/>
          </a:prstGeom>
        </p:spPr>
      </p:pic>
    </p:spTree>
    <p:extLst>
      <p:ext uri="{BB962C8B-B14F-4D97-AF65-F5344CB8AC3E}">
        <p14:creationId xmlns:p14="http://schemas.microsoft.com/office/powerpoint/2010/main" val="2582767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6E90C61-15D2-DD81-C1D2-DAEE37C8F64D}"/>
              </a:ext>
            </a:extLst>
          </p:cNvPr>
          <p:cNvSpPr>
            <a:spLocks noGrp="1"/>
          </p:cNvSpPr>
          <p:nvPr>
            <p:ph type="title"/>
          </p:nvPr>
        </p:nvSpPr>
        <p:spPr>
          <a:xfrm>
            <a:off x="2156178" y="225777"/>
            <a:ext cx="7372270" cy="677333"/>
          </a:xfrm>
        </p:spPr>
        <p:txBody>
          <a:bodyPr>
            <a:normAutofit/>
          </a:bodyPr>
          <a:lstStyle/>
          <a:p>
            <a:r>
              <a:rPr lang="es-ES" sz="2400" b="1" dirty="0"/>
              <a:t>Objetivo de la estimulación multisensorial</a:t>
            </a:r>
            <a:endParaRPr lang="es-BO" sz="2400" b="1" dirty="0"/>
          </a:p>
        </p:txBody>
      </p:sp>
      <p:sp>
        <p:nvSpPr>
          <p:cNvPr id="3" name="Marcador de contenido 2">
            <a:extLst>
              <a:ext uri="{FF2B5EF4-FFF2-40B4-BE49-F238E27FC236}">
                <a16:creationId xmlns:a16="http://schemas.microsoft.com/office/drawing/2014/main" xmlns="" id="{D40B1598-5E53-B87F-3039-743567C3223D}"/>
              </a:ext>
            </a:extLst>
          </p:cNvPr>
          <p:cNvSpPr>
            <a:spLocks noGrp="1"/>
          </p:cNvSpPr>
          <p:nvPr>
            <p:ph sz="quarter" idx="13"/>
          </p:nvPr>
        </p:nvSpPr>
        <p:spPr>
          <a:xfrm>
            <a:off x="1286307" y="903111"/>
            <a:ext cx="9652626" cy="1320800"/>
          </a:xfrm>
        </p:spPr>
        <p:txBody>
          <a:bodyPr>
            <a:normAutofit/>
          </a:bodyPr>
          <a:lstStyle/>
          <a:p>
            <a:r>
              <a:rPr lang="es-ES" cap="none" dirty="0"/>
              <a:t>Es el de </a:t>
            </a:r>
            <a:r>
              <a:rPr lang="es-ES" b="1" cap="none" dirty="0"/>
              <a:t>mejorar las condiciones de vida de las personas con discapacidad y sin discapacidad</a:t>
            </a:r>
            <a:r>
              <a:rPr lang="es-ES" cap="none" dirty="0"/>
              <a:t>, trabajar las sensaciones, la percepción y lo sensorial, que son capacidades básicas del ser humano. </a:t>
            </a:r>
            <a:r>
              <a:rPr lang="es-ES" dirty="0"/>
              <a:t>o</a:t>
            </a:r>
            <a:r>
              <a:rPr lang="es-ES" cap="none" dirty="0"/>
              <a:t>ptimizando su relación con el entorno y sus aprendizajes.</a:t>
            </a:r>
            <a:endParaRPr lang="es-BO" cap="none" dirty="0"/>
          </a:p>
        </p:txBody>
      </p:sp>
      <p:sp>
        <p:nvSpPr>
          <p:cNvPr id="4" name="Marcador de contenido 2">
            <a:extLst>
              <a:ext uri="{FF2B5EF4-FFF2-40B4-BE49-F238E27FC236}">
                <a16:creationId xmlns:a16="http://schemas.microsoft.com/office/drawing/2014/main" xmlns="" id="{F77E4A1E-957D-2250-FDAD-6AD38D093EE6}"/>
              </a:ext>
            </a:extLst>
          </p:cNvPr>
          <p:cNvSpPr txBox="1">
            <a:spLocks/>
          </p:cNvSpPr>
          <p:nvPr/>
        </p:nvSpPr>
        <p:spPr>
          <a:xfrm>
            <a:off x="1286307" y="2223910"/>
            <a:ext cx="9652626" cy="11232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s-ES" dirty="0"/>
              <a:t>C</a:t>
            </a:r>
            <a:r>
              <a:rPr lang="es-ES" cap="none" dirty="0"/>
              <a:t>ontar con un ambiente con estímulos controlados, se trabajan las sensaciones teniendo el niño/a la libertad para explorar, descubrir y disfrutar de diversas experiencias sensoriales.</a:t>
            </a:r>
            <a:endParaRPr lang="es-BO" cap="none" dirty="0"/>
          </a:p>
        </p:txBody>
      </p:sp>
      <p:pic>
        <p:nvPicPr>
          <p:cNvPr id="1026" name="Picture 2" descr="Centro CEATTE: Sesiones en la sala multisensorial">
            <a:extLst>
              <a:ext uri="{FF2B5EF4-FFF2-40B4-BE49-F238E27FC236}">
                <a16:creationId xmlns:a16="http://schemas.microsoft.com/office/drawing/2014/main" xmlns="" id="{47FF04D7-AC49-E1ED-2BFD-B55D9A20A1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044" y="3510844"/>
            <a:ext cx="4088369" cy="27206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oyecto de estimulación multisensorial infantil en el Colegio La  Inmaculada Maristas (Valladolid)">
            <a:extLst>
              <a:ext uri="{FF2B5EF4-FFF2-40B4-BE49-F238E27FC236}">
                <a16:creationId xmlns:a16="http://schemas.microsoft.com/office/drawing/2014/main" xmlns="" id="{C030FC17-18C3-D8B1-6C59-2974F7898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1601" y="3429000"/>
            <a:ext cx="4088367" cy="2720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769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DF60A10C-C01F-C66E-7238-BA525617690A}"/>
              </a:ext>
            </a:extLst>
          </p:cNvPr>
          <p:cNvSpPr>
            <a:spLocks noGrp="1"/>
          </p:cNvSpPr>
          <p:nvPr>
            <p:ph sz="quarter" idx="13"/>
          </p:nvPr>
        </p:nvSpPr>
        <p:spPr>
          <a:xfrm>
            <a:off x="800885" y="854382"/>
            <a:ext cx="10363826" cy="1753352"/>
          </a:xfrm>
        </p:spPr>
        <p:txBody>
          <a:bodyPr>
            <a:normAutofit/>
          </a:bodyPr>
          <a:lstStyle/>
          <a:p>
            <a:r>
              <a:rPr lang="es-ES" i="0" dirty="0">
                <a:solidFill>
                  <a:srgbClr val="000000"/>
                </a:solidFill>
                <a:effectLst/>
                <a:latin typeface="Nunito Sans" pitchFamily="2" charset="0"/>
              </a:rPr>
              <a:t>L</a:t>
            </a:r>
            <a:r>
              <a:rPr lang="es-ES" i="0" cap="none" dirty="0">
                <a:solidFill>
                  <a:srgbClr val="000000"/>
                </a:solidFill>
                <a:effectLst/>
                <a:latin typeface="Nunito Sans" pitchFamily="2" charset="0"/>
              </a:rPr>
              <a:t>as salas de estimulación sensorial, o </a:t>
            </a:r>
            <a:r>
              <a:rPr lang="es-ES" b="1" i="0" cap="none" dirty="0" err="1">
                <a:solidFill>
                  <a:srgbClr val="000000"/>
                </a:solidFill>
                <a:effectLst/>
                <a:latin typeface="Nunito Sans" pitchFamily="2" charset="0"/>
              </a:rPr>
              <a:t>snoezelen</a:t>
            </a:r>
            <a:r>
              <a:rPr lang="es-ES" i="0" cap="none" dirty="0">
                <a:solidFill>
                  <a:srgbClr val="000000"/>
                </a:solidFill>
                <a:effectLst/>
                <a:latin typeface="Nunito Sans" pitchFamily="2" charset="0"/>
              </a:rPr>
              <a:t>, que son una herramienta o recurso que permite trabajar el despertar sensorial a través de la acción y la experimentación.</a:t>
            </a:r>
          </a:p>
          <a:p>
            <a:r>
              <a:rPr lang="es-ES" cap="none" dirty="0">
                <a:solidFill>
                  <a:srgbClr val="000000"/>
                </a:solidFill>
                <a:latin typeface="Nunito Sans" pitchFamily="2" charset="0"/>
              </a:rPr>
              <a:t>S</a:t>
            </a:r>
            <a:r>
              <a:rPr lang="es-ES" b="0" i="0" cap="none" dirty="0">
                <a:solidFill>
                  <a:srgbClr val="000000"/>
                </a:solidFill>
                <a:effectLst/>
                <a:latin typeface="Nunito Sans" pitchFamily="2" charset="0"/>
              </a:rPr>
              <a:t>uponen un cambio metodológico en la estimulación de niños y niñas, personas con discapacidad y personas mayores</a:t>
            </a:r>
            <a:r>
              <a:rPr lang="es-ES" b="0" i="0" dirty="0">
                <a:solidFill>
                  <a:srgbClr val="000000"/>
                </a:solidFill>
                <a:effectLst/>
                <a:latin typeface="Nunito Sans" pitchFamily="2" charset="0"/>
              </a:rPr>
              <a:t>.</a:t>
            </a:r>
            <a:endParaRPr lang="es-BO" dirty="0"/>
          </a:p>
        </p:txBody>
      </p:sp>
      <p:pic>
        <p:nvPicPr>
          <p:cNvPr id="10242" name="Picture 2" descr="Estimulación Sensorial">
            <a:extLst>
              <a:ext uri="{FF2B5EF4-FFF2-40B4-BE49-F238E27FC236}">
                <a16:creationId xmlns:a16="http://schemas.microsoft.com/office/drawing/2014/main" xmlns="" id="{8BE74E8D-9E6C-E3D2-50C2-1A98125EF2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704"/>
          <a:stretch/>
        </p:blipFill>
        <p:spPr bwMode="auto">
          <a:xfrm>
            <a:off x="2934798" y="2809522"/>
            <a:ext cx="6096000" cy="295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780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AD71984-3CBC-59C1-F37D-4302D0ED3582}"/>
              </a:ext>
            </a:extLst>
          </p:cNvPr>
          <p:cNvSpPr>
            <a:spLocks noGrp="1"/>
          </p:cNvSpPr>
          <p:nvPr>
            <p:ph type="title"/>
          </p:nvPr>
        </p:nvSpPr>
        <p:spPr>
          <a:xfrm>
            <a:off x="1614311" y="415318"/>
            <a:ext cx="8398933" cy="1294068"/>
          </a:xfrm>
        </p:spPr>
        <p:txBody>
          <a:bodyPr/>
          <a:lstStyle/>
          <a:p>
            <a:r>
              <a:rPr lang="es-BO" dirty="0"/>
              <a:t>Áreas de estimulación multisensorial </a:t>
            </a:r>
          </a:p>
        </p:txBody>
      </p:sp>
      <p:pic>
        <p:nvPicPr>
          <p:cNvPr id="13314" name="Picture 2" descr="Estimulación multisensorial">
            <a:extLst>
              <a:ext uri="{FF2B5EF4-FFF2-40B4-BE49-F238E27FC236}">
                <a16:creationId xmlns:a16="http://schemas.microsoft.com/office/drawing/2014/main" xmlns="" id="{3AB39CB2-2DC7-30AC-4094-5755DC5AA9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074" y="1973429"/>
            <a:ext cx="4956926" cy="346882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Salas de estimulación multisensorial - Fisiolab Chile">
            <a:extLst>
              <a:ext uri="{FF2B5EF4-FFF2-40B4-BE49-F238E27FC236}">
                <a16:creationId xmlns:a16="http://schemas.microsoft.com/office/drawing/2014/main" xmlns="" id="{07D0130A-42AF-0C2B-5AF8-E1099391E9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536" y="1973429"/>
            <a:ext cx="4956926" cy="3468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341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7AA5D7F-2F62-B208-6BA1-78A3953AAE17}"/>
              </a:ext>
            </a:extLst>
          </p:cNvPr>
          <p:cNvSpPr>
            <a:spLocks noGrp="1"/>
          </p:cNvSpPr>
          <p:nvPr>
            <p:ph type="title"/>
          </p:nvPr>
        </p:nvSpPr>
        <p:spPr/>
        <p:txBody>
          <a:bodyPr/>
          <a:lstStyle/>
          <a:p>
            <a:r>
              <a:rPr lang="es-ES" dirty="0">
                <a:solidFill>
                  <a:srgbClr val="FFC000"/>
                </a:solidFill>
              </a:rPr>
              <a:t>Estimulación somática. </a:t>
            </a:r>
            <a:endParaRPr lang="es-BO" dirty="0">
              <a:solidFill>
                <a:srgbClr val="FFC000"/>
              </a:solidFill>
            </a:endParaRPr>
          </a:p>
        </p:txBody>
      </p:sp>
      <p:sp>
        <p:nvSpPr>
          <p:cNvPr id="3" name="Marcador de contenido 2">
            <a:extLst>
              <a:ext uri="{FF2B5EF4-FFF2-40B4-BE49-F238E27FC236}">
                <a16:creationId xmlns:a16="http://schemas.microsoft.com/office/drawing/2014/main" xmlns="" id="{8C1C32B3-CFDA-B0D7-DB36-AA8C589CFDEC}"/>
              </a:ext>
            </a:extLst>
          </p:cNvPr>
          <p:cNvSpPr>
            <a:spLocks noGrp="1"/>
          </p:cNvSpPr>
          <p:nvPr>
            <p:ph sz="quarter" idx="13"/>
          </p:nvPr>
        </p:nvSpPr>
        <p:spPr>
          <a:xfrm>
            <a:off x="914399" y="1926825"/>
            <a:ext cx="4176890" cy="3491842"/>
          </a:xfrm>
        </p:spPr>
        <p:txBody>
          <a:bodyPr>
            <a:normAutofit/>
          </a:bodyPr>
          <a:lstStyle/>
          <a:p>
            <a:r>
              <a:rPr lang="es-ES" sz="2400" dirty="0"/>
              <a:t>E</a:t>
            </a:r>
            <a:r>
              <a:rPr lang="es-ES" sz="2400" cap="none" dirty="0"/>
              <a:t>s aquella percibida por todo el </a:t>
            </a:r>
            <a:r>
              <a:rPr lang="es-ES" sz="2400" b="1" cap="none" dirty="0"/>
              <a:t>cuerpo, </a:t>
            </a:r>
            <a:r>
              <a:rPr lang="es-ES" sz="2400" cap="none" dirty="0"/>
              <a:t>especialmente la </a:t>
            </a:r>
            <a:r>
              <a:rPr lang="es-ES" sz="2400" b="1" cap="none" dirty="0"/>
              <a:t>piel</a:t>
            </a:r>
            <a:r>
              <a:rPr lang="es-ES" sz="2400" cap="none" dirty="0"/>
              <a:t>, y por la cual podemos diferenciar entre yo y el mundo.</a:t>
            </a:r>
            <a:endParaRPr lang="es-BO" sz="2400" dirty="0"/>
          </a:p>
        </p:txBody>
      </p:sp>
      <p:pic>
        <p:nvPicPr>
          <p:cNvPr id="14338" name="Picture 2" descr="Estimulación somatica y vestibular">
            <a:extLst>
              <a:ext uri="{FF2B5EF4-FFF2-40B4-BE49-F238E27FC236}">
                <a16:creationId xmlns:a16="http://schemas.microsoft.com/office/drawing/2014/main" xmlns="" id="{F17E764A-D6F1-DAD4-44D3-A12C937DD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9912" y="1926825"/>
            <a:ext cx="4989689" cy="373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863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A25830D-FAB7-B5A1-0096-CF861ABD3EEE}"/>
              </a:ext>
            </a:extLst>
          </p:cNvPr>
          <p:cNvSpPr>
            <a:spLocks noGrp="1"/>
          </p:cNvSpPr>
          <p:nvPr>
            <p:ph type="title"/>
          </p:nvPr>
        </p:nvSpPr>
        <p:spPr/>
        <p:txBody>
          <a:bodyPr/>
          <a:lstStyle/>
          <a:p>
            <a:r>
              <a:rPr lang="es-BO" dirty="0">
                <a:solidFill>
                  <a:srgbClr val="0070C0"/>
                </a:solidFill>
              </a:rPr>
              <a:t>Estimulación vibratoria: autopercepción.</a:t>
            </a:r>
          </a:p>
        </p:txBody>
      </p:sp>
      <p:sp>
        <p:nvSpPr>
          <p:cNvPr id="3" name="Marcador de contenido 2">
            <a:extLst>
              <a:ext uri="{FF2B5EF4-FFF2-40B4-BE49-F238E27FC236}">
                <a16:creationId xmlns:a16="http://schemas.microsoft.com/office/drawing/2014/main" xmlns="" id="{C2641319-1432-02FB-47B7-6223CF2F8D27}"/>
              </a:ext>
            </a:extLst>
          </p:cNvPr>
          <p:cNvSpPr>
            <a:spLocks noGrp="1"/>
          </p:cNvSpPr>
          <p:nvPr>
            <p:ph sz="quarter" idx="13"/>
          </p:nvPr>
        </p:nvSpPr>
        <p:spPr>
          <a:xfrm>
            <a:off x="913774" y="2111022"/>
            <a:ext cx="6277248" cy="1964267"/>
          </a:xfrm>
        </p:spPr>
        <p:txBody>
          <a:bodyPr>
            <a:normAutofit fontScale="77500" lnSpcReduction="20000"/>
          </a:bodyPr>
          <a:lstStyle/>
          <a:p>
            <a:r>
              <a:rPr lang="es-ES" dirty="0"/>
              <a:t>C</a:t>
            </a:r>
            <a:r>
              <a:rPr lang="es-ES" cap="none" dirty="0"/>
              <a:t>uando hablamos de autopercepción nos referimos a conocer nuestros sentimientos, emociones, ideas, pensamientos y entre otros; esto se lleva a cabo mediante un proceso de búsqueda interna o introspección. (quiere decir </a:t>
            </a:r>
            <a:r>
              <a:rPr lang="es-ES" b="0" i="0" cap="none" dirty="0">
                <a:solidFill>
                  <a:srgbClr val="202124"/>
                </a:solidFill>
                <a:effectLst/>
              </a:rPr>
              <a:t>que </a:t>
            </a:r>
            <a:r>
              <a:rPr lang="es-ES" cap="none" dirty="0">
                <a:solidFill>
                  <a:srgbClr val="202124"/>
                </a:solidFill>
              </a:rPr>
              <a:t>una persona se observa así mismo, de </a:t>
            </a:r>
            <a:r>
              <a:rPr lang="es-ES" b="0" i="0" cap="none" dirty="0">
                <a:solidFill>
                  <a:srgbClr val="202124"/>
                </a:solidFill>
                <a:effectLst/>
              </a:rPr>
              <a:t>su propio actos, conciencia o de sus estados de ánimo para después reflexionar sobre ellos</a:t>
            </a:r>
            <a:r>
              <a:rPr lang="es-ES" cap="none" dirty="0"/>
              <a:t>)</a:t>
            </a:r>
          </a:p>
          <a:p>
            <a:pPr marL="0" indent="0">
              <a:buNone/>
            </a:pPr>
            <a:r>
              <a:rPr lang="es-ES" cap="none" dirty="0"/>
              <a:t>Entonces…..</a:t>
            </a:r>
            <a:endParaRPr lang="es-BO" dirty="0"/>
          </a:p>
        </p:txBody>
      </p:sp>
      <p:sp>
        <p:nvSpPr>
          <p:cNvPr id="4" name="Marcador de contenido 2">
            <a:extLst>
              <a:ext uri="{FF2B5EF4-FFF2-40B4-BE49-F238E27FC236}">
                <a16:creationId xmlns:a16="http://schemas.microsoft.com/office/drawing/2014/main" xmlns="" id="{32B8BF79-3D05-9832-C647-10406155FB7C}"/>
              </a:ext>
            </a:extLst>
          </p:cNvPr>
          <p:cNvSpPr txBox="1">
            <a:spLocks/>
          </p:cNvSpPr>
          <p:nvPr/>
        </p:nvSpPr>
        <p:spPr>
          <a:xfrm>
            <a:off x="913774" y="4263623"/>
            <a:ext cx="6277248" cy="170819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s-ES" dirty="0"/>
              <a:t>e</a:t>
            </a:r>
            <a:r>
              <a:rPr lang="es-ES" cap="none" dirty="0"/>
              <a:t>l</a:t>
            </a:r>
            <a:r>
              <a:rPr lang="es-ES" dirty="0"/>
              <a:t> </a:t>
            </a:r>
            <a:r>
              <a:rPr lang="es-ES" cap="none" dirty="0"/>
              <a:t>cuerpo está compuesto por diferentes cajas de resonancia. </a:t>
            </a:r>
          </a:p>
          <a:p>
            <a:r>
              <a:rPr lang="es-ES" cap="none" dirty="0"/>
              <a:t>Permiten la percepción interna del cuerpo mediante sus ondas vibratorias.</a:t>
            </a:r>
          </a:p>
          <a:p>
            <a:r>
              <a:rPr lang="es-ES" cap="none" dirty="0"/>
              <a:t>Con la utilización de esta vibración conocemos nuestro propio cuerpo a esto se le llama estimulación vibratoria.</a:t>
            </a:r>
            <a:endParaRPr lang="es-BO" cap="none" dirty="0"/>
          </a:p>
        </p:txBody>
      </p:sp>
      <p:pic>
        <p:nvPicPr>
          <p:cNvPr id="6" name="Imagen 5">
            <a:extLst>
              <a:ext uri="{FF2B5EF4-FFF2-40B4-BE49-F238E27FC236}">
                <a16:creationId xmlns:a16="http://schemas.microsoft.com/office/drawing/2014/main" xmlns="" id="{BCB3080B-D931-29FD-E0FA-13C954AD374D}"/>
              </a:ext>
            </a:extLst>
          </p:cNvPr>
          <p:cNvPicPr>
            <a:picLocks noChangeAspect="1"/>
          </p:cNvPicPr>
          <p:nvPr/>
        </p:nvPicPr>
        <p:blipFill rotWithShape="1">
          <a:blip r:embed="rId2"/>
          <a:srcRect l="24815" t="26491" r="53241" b="43865"/>
          <a:stretch/>
        </p:blipFill>
        <p:spPr>
          <a:xfrm>
            <a:off x="7418493" y="2449689"/>
            <a:ext cx="4013200" cy="3048000"/>
          </a:xfrm>
          <a:prstGeom prst="rect">
            <a:avLst/>
          </a:prstGeom>
        </p:spPr>
      </p:pic>
    </p:spTree>
    <p:extLst>
      <p:ext uri="{BB962C8B-B14F-4D97-AF65-F5344CB8AC3E}">
        <p14:creationId xmlns:p14="http://schemas.microsoft.com/office/powerpoint/2010/main" val="4061368721"/>
      </p:ext>
    </p:extLst>
  </p:cSld>
  <p:clrMapOvr>
    <a:masterClrMapping/>
  </p:clrMapOvr>
</p:sld>
</file>

<file path=ppt/theme/theme1.xml><?xml version="1.0" encoding="utf-8"?>
<a:theme xmlns:a="http://schemas.openxmlformats.org/drawingml/2006/main" name="Got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TM04033925[[fn=Gota]]</Template>
  <TotalTime>1665</TotalTime>
  <Words>1153</Words>
  <Application>Microsoft Office PowerPoint</Application>
  <PresentationFormat>Panorámica</PresentationFormat>
  <Paragraphs>90</Paragraphs>
  <Slides>29</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29</vt:i4>
      </vt:variant>
    </vt:vector>
  </HeadingPairs>
  <TitlesOfParts>
    <vt:vector size="39" baseType="lpstr">
      <vt:lpstr>Arial</vt:lpstr>
      <vt:lpstr>Calibri</vt:lpstr>
      <vt:lpstr>Google Sans</vt:lpstr>
      <vt:lpstr>Nunito</vt:lpstr>
      <vt:lpstr>Nunito Sans</vt:lpstr>
      <vt:lpstr>Open Sans</vt:lpstr>
      <vt:lpstr>Segoe UI Historic</vt:lpstr>
      <vt:lpstr>Times New Roman</vt:lpstr>
      <vt:lpstr>Tw Cen MT</vt:lpstr>
      <vt:lpstr>Gota</vt:lpstr>
      <vt:lpstr>Estimulación Multisensorial</vt:lpstr>
      <vt:lpstr>¿QUES ES LA ESTIMULACIÓN MULTISENSORIAL?</vt:lpstr>
      <vt:lpstr>La teoría de Integración Sensorial de Jean Ayres (Terapeuta Ocupacional)</vt:lpstr>
      <vt:lpstr>Presentación de PowerPoint</vt:lpstr>
      <vt:lpstr>Objetivo de la estimulación multisensorial</vt:lpstr>
      <vt:lpstr>Presentación de PowerPoint</vt:lpstr>
      <vt:lpstr>Áreas de estimulación multisensorial </vt:lpstr>
      <vt:lpstr>Estimulación somática. </vt:lpstr>
      <vt:lpstr>Estimulación vibratoria: autopercepción.</vt:lpstr>
      <vt:lpstr>Estimulación vestibular</vt:lpstr>
      <vt:lpstr>Estimulación visual. </vt:lpstr>
      <vt:lpstr>Presentación de PowerPoint</vt:lpstr>
      <vt:lpstr>Estimulación auditiva. </vt:lpstr>
      <vt:lpstr>Presentación de PowerPoint</vt:lpstr>
      <vt:lpstr>Estimulación táctil. </vt:lpstr>
      <vt:lpstr>Presentación de PowerPoint</vt:lpstr>
      <vt:lpstr>Estimulación gustativa</vt:lpstr>
      <vt:lpstr>Estimulación cognitiva </vt:lpstr>
      <vt:lpstr>Estimulación motriz </vt:lpstr>
      <vt:lpstr>Estimulación del lenguaje </vt:lpstr>
      <vt:lpstr>Presentación de PowerPoint</vt:lpstr>
      <vt:lpstr>AULA DE ESTIMULACION </vt:lpstr>
      <vt:lpstr>Objetivo de la sala DE ESTIMULACION </vt:lpstr>
      <vt:lpstr>TIPOS DE SALAS SENSORIALES </vt:lpstr>
      <vt:lpstr>Presentación de PowerPoint</vt:lpstr>
      <vt:lpstr>Presentación de PowerPoint</vt:lpstr>
      <vt:lpstr>Presentación de PowerPoint</vt:lpstr>
      <vt:lpstr>Gracias </vt:lpstr>
      <vt:lpstr>Bibliografía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Estimulación Multisensorial "Snoozelen"</dc:title>
  <dc:creator>HP</dc:creator>
  <cp:lastModifiedBy>EIFODEC PC</cp:lastModifiedBy>
  <cp:revision>29</cp:revision>
  <dcterms:created xsi:type="dcterms:W3CDTF">2023-07-04T00:03:07Z</dcterms:created>
  <dcterms:modified xsi:type="dcterms:W3CDTF">2023-07-07T20:04:31Z</dcterms:modified>
</cp:coreProperties>
</file>