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05" r:id="rId4"/>
    <p:sldId id="296" r:id="rId5"/>
    <p:sldId id="258" r:id="rId6"/>
    <p:sldId id="298" r:id="rId7"/>
    <p:sldId id="260" r:id="rId8"/>
    <p:sldId id="29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06" r:id="rId17"/>
    <p:sldId id="307" r:id="rId18"/>
    <p:sldId id="269" r:id="rId19"/>
    <p:sldId id="270" r:id="rId20"/>
    <p:sldId id="271" r:id="rId21"/>
    <p:sldId id="303" r:id="rId22"/>
    <p:sldId id="302" r:id="rId23"/>
    <p:sldId id="301" r:id="rId24"/>
    <p:sldId id="300" r:id="rId25"/>
    <p:sldId id="299" r:id="rId26"/>
    <p:sldId id="304" r:id="rId27"/>
    <p:sldId id="276" r:id="rId28"/>
    <p:sldId id="277" r:id="rId29"/>
    <p:sldId id="278" r:id="rId30"/>
    <p:sldId id="279" r:id="rId31"/>
    <p:sldId id="280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CCFF"/>
    <a:srgbClr val="800000"/>
    <a:srgbClr val="A50021"/>
    <a:srgbClr val="292929"/>
    <a:srgbClr val="666699"/>
    <a:srgbClr val="339933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9" autoAdjust="0"/>
  </p:normalViewPr>
  <p:slideViewPr>
    <p:cSldViewPr>
      <p:cViewPr varScale="1">
        <p:scale>
          <a:sx n="48" d="100"/>
          <a:sy n="48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54BCB-727B-4AFC-ADD0-1809B29535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B76C171-1948-43AD-A73A-1E2D4DF2D3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CH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trastorno de la vista</a:t>
          </a:r>
          <a:endParaRPr kumimoji="0" lang="de-CH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09F57EB-F2B6-4827-B6DE-5043B2FBAEAA}" type="parTrans" cxnId="{172DAFEF-ED07-42F3-A3E6-B2C937294769}">
      <dgm:prSet/>
      <dgm:spPr/>
    </dgm:pt>
    <dgm:pt modelId="{0CC0D4D8-7157-42EF-9E9B-850614D7BA7A}" type="sibTrans" cxnId="{172DAFEF-ED07-42F3-A3E6-B2C937294769}">
      <dgm:prSet/>
      <dgm:spPr/>
    </dgm:pt>
    <dgm:pt modelId="{980C0BE2-6655-4009-9BBB-DD00DCDA7F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CH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ciego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para la Organización Mundial de la Salud (OMS) se considera como ciego, que ve 5 por cientos o menos (visus más pequeño = 0,05).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CH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84BCC89-9616-40FC-9815-71314944D27A}" type="parTrans" cxnId="{C962A628-C7B2-4618-BCF6-F79E319B0900}">
      <dgm:prSet/>
      <dgm:spPr/>
    </dgm:pt>
    <dgm:pt modelId="{49F64536-256A-41C1-9591-05036114C14A}" type="sibTrans" cxnId="{C962A628-C7B2-4618-BCF6-F79E319B0900}">
      <dgm:prSet/>
      <dgm:spPr/>
    </dgm:pt>
    <dgm:pt modelId="{8317CA99-0D57-49D5-BEA9-817A53F453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CH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con discapacidad visual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otum" pitchFamily="34" charset="-127"/>
              <a:cs typeface="Arial" charset="0"/>
            </a:rPr>
            <a:t>lo que no puede leer un artículo de periódico (en tamaño de fuente normal), tampoco con gafas de leer o con  lentillas de contacto</a:t>
          </a:r>
          <a:endParaRPr kumimoji="0" lang="de-CH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26DFDF9-6CAD-4C23-89D9-7F2A9AA6122A}" type="parTrans" cxnId="{33DD4A9B-0FB1-4114-AD9F-7E38E66C5B12}">
      <dgm:prSet/>
      <dgm:spPr/>
    </dgm:pt>
    <dgm:pt modelId="{803531FC-C903-4F43-8E0C-410D7A617614}" type="sibTrans" cxnId="{33DD4A9B-0FB1-4114-AD9F-7E38E66C5B12}">
      <dgm:prSet/>
      <dgm:spPr/>
    </dgm:pt>
    <dgm:pt modelId="{D092BECE-7E68-4E90-9981-0FFDADE26F11}" type="pres">
      <dgm:prSet presAssocID="{8D554BCB-727B-4AFC-ADD0-1809B29535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98D830-415B-4570-8DEF-32B8BC978176}" type="pres">
      <dgm:prSet presAssocID="{BB76C171-1948-43AD-A73A-1E2D4DF2D34D}" presName="hierRoot1" presStyleCnt="0">
        <dgm:presLayoutVars>
          <dgm:hierBranch/>
        </dgm:presLayoutVars>
      </dgm:prSet>
      <dgm:spPr/>
    </dgm:pt>
    <dgm:pt modelId="{8AF9ABEF-712F-49F9-ACD4-BBFCFBAA047B}" type="pres">
      <dgm:prSet presAssocID="{BB76C171-1948-43AD-A73A-1E2D4DF2D34D}" presName="rootComposite1" presStyleCnt="0"/>
      <dgm:spPr/>
    </dgm:pt>
    <dgm:pt modelId="{6212B6A5-85B8-42CF-8661-2D88EC0EB5CB}" type="pres">
      <dgm:prSet presAssocID="{BB76C171-1948-43AD-A73A-1E2D4DF2D34D}" presName="rootText1" presStyleLbl="node0" presStyleIdx="0" presStyleCnt="1">
        <dgm:presLayoutVars>
          <dgm:chPref val="3"/>
        </dgm:presLayoutVars>
      </dgm:prSet>
      <dgm:spPr/>
    </dgm:pt>
    <dgm:pt modelId="{4A32326F-B132-44E7-B383-FDF1E10B9E25}" type="pres">
      <dgm:prSet presAssocID="{BB76C171-1948-43AD-A73A-1E2D4DF2D34D}" presName="rootConnector1" presStyleLbl="node1" presStyleIdx="0" presStyleCnt="0"/>
      <dgm:spPr/>
    </dgm:pt>
    <dgm:pt modelId="{44F25544-FF40-43E4-A6BD-523D96FD25A5}" type="pres">
      <dgm:prSet presAssocID="{BB76C171-1948-43AD-A73A-1E2D4DF2D34D}" presName="hierChild2" presStyleCnt="0"/>
      <dgm:spPr/>
    </dgm:pt>
    <dgm:pt modelId="{16830056-0274-4E90-AE86-34FF3A64F468}" type="pres">
      <dgm:prSet presAssocID="{184BCC89-9616-40FC-9815-71314944D27A}" presName="Name35" presStyleLbl="parChTrans1D2" presStyleIdx="0" presStyleCnt="2"/>
      <dgm:spPr/>
    </dgm:pt>
    <dgm:pt modelId="{C69A67A4-2391-4490-A0EE-042902BE4654}" type="pres">
      <dgm:prSet presAssocID="{980C0BE2-6655-4009-9BBB-DD00DCDA7FA7}" presName="hierRoot2" presStyleCnt="0">
        <dgm:presLayoutVars>
          <dgm:hierBranch/>
        </dgm:presLayoutVars>
      </dgm:prSet>
      <dgm:spPr/>
    </dgm:pt>
    <dgm:pt modelId="{C1ADE79B-3723-4160-ABCF-08BCD4180C50}" type="pres">
      <dgm:prSet presAssocID="{980C0BE2-6655-4009-9BBB-DD00DCDA7FA7}" presName="rootComposite" presStyleCnt="0"/>
      <dgm:spPr/>
    </dgm:pt>
    <dgm:pt modelId="{4D09DF57-7663-470F-888A-E0AB1EFE1F94}" type="pres">
      <dgm:prSet presAssocID="{980C0BE2-6655-4009-9BBB-DD00DCDA7FA7}" presName="rootText" presStyleLbl="node2" presStyleIdx="0" presStyleCnt="2">
        <dgm:presLayoutVars>
          <dgm:chPref val="3"/>
        </dgm:presLayoutVars>
      </dgm:prSet>
      <dgm:spPr/>
    </dgm:pt>
    <dgm:pt modelId="{D3691E55-8442-44B6-BC2F-D545E3137BEC}" type="pres">
      <dgm:prSet presAssocID="{980C0BE2-6655-4009-9BBB-DD00DCDA7FA7}" presName="rootConnector" presStyleLbl="node2" presStyleIdx="0" presStyleCnt="2"/>
      <dgm:spPr/>
    </dgm:pt>
    <dgm:pt modelId="{3E438999-16C9-4A9C-B2B5-3E4107830E77}" type="pres">
      <dgm:prSet presAssocID="{980C0BE2-6655-4009-9BBB-DD00DCDA7FA7}" presName="hierChild4" presStyleCnt="0"/>
      <dgm:spPr/>
    </dgm:pt>
    <dgm:pt modelId="{7EA70F65-24FB-4D3E-A9A6-6EEC8774E050}" type="pres">
      <dgm:prSet presAssocID="{980C0BE2-6655-4009-9BBB-DD00DCDA7FA7}" presName="hierChild5" presStyleCnt="0"/>
      <dgm:spPr/>
    </dgm:pt>
    <dgm:pt modelId="{E6F7B0A6-7EB8-4D2C-84FE-1A82C3896873}" type="pres">
      <dgm:prSet presAssocID="{C26DFDF9-6CAD-4C23-89D9-7F2A9AA6122A}" presName="Name35" presStyleLbl="parChTrans1D2" presStyleIdx="1" presStyleCnt="2"/>
      <dgm:spPr/>
    </dgm:pt>
    <dgm:pt modelId="{57FAFCFE-E77C-49C6-BDF6-B41845315994}" type="pres">
      <dgm:prSet presAssocID="{8317CA99-0D57-49D5-BEA9-817A53F453A1}" presName="hierRoot2" presStyleCnt="0">
        <dgm:presLayoutVars>
          <dgm:hierBranch/>
        </dgm:presLayoutVars>
      </dgm:prSet>
      <dgm:spPr/>
    </dgm:pt>
    <dgm:pt modelId="{266345E8-BD1E-45F3-8704-C5C845FBDF76}" type="pres">
      <dgm:prSet presAssocID="{8317CA99-0D57-49D5-BEA9-817A53F453A1}" presName="rootComposite" presStyleCnt="0"/>
      <dgm:spPr/>
    </dgm:pt>
    <dgm:pt modelId="{3DBF6EB0-346F-4FD7-90F1-4FCDC5F19B5D}" type="pres">
      <dgm:prSet presAssocID="{8317CA99-0D57-49D5-BEA9-817A53F453A1}" presName="rootText" presStyleLbl="node2" presStyleIdx="1" presStyleCnt="2">
        <dgm:presLayoutVars>
          <dgm:chPref val="3"/>
        </dgm:presLayoutVars>
      </dgm:prSet>
      <dgm:spPr/>
    </dgm:pt>
    <dgm:pt modelId="{9CA29D94-522B-420E-8B86-6B3D28764924}" type="pres">
      <dgm:prSet presAssocID="{8317CA99-0D57-49D5-BEA9-817A53F453A1}" presName="rootConnector" presStyleLbl="node2" presStyleIdx="1" presStyleCnt="2"/>
      <dgm:spPr/>
    </dgm:pt>
    <dgm:pt modelId="{DB1BC5C6-EBEE-447A-9FA6-97C3566B7CC3}" type="pres">
      <dgm:prSet presAssocID="{8317CA99-0D57-49D5-BEA9-817A53F453A1}" presName="hierChild4" presStyleCnt="0"/>
      <dgm:spPr/>
    </dgm:pt>
    <dgm:pt modelId="{EA92E014-72DC-405A-B4CA-77ACD1C237F0}" type="pres">
      <dgm:prSet presAssocID="{8317CA99-0D57-49D5-BEA9-817A53F453A1}" presName="hierChild5" presStyleCnt="0"/>
      <dgm:spPr/>
    </dgm:pt>
    <dgm:pt modelId="{004FBC5C-3ABA-4898-BAC0-9DD820F5BFE9}" type="pres">
      <dgm:prSet presAssocID="{BB76C171-1948-43AD-A73A-1E2D4DF2D34D}" presName="hierChild3" presStyleCnt="0"/>
      <dgm:spPr/>
    </dgm:pt>
  </dgm:ptLst>
  <dgm:cxnLst>
    <dgm:cxn modelId="{E19D90AD-55EB-48AD-B0D3-890DF10702D5}" type="presOf" srcId="{BB76C171-1948-43AD-A73A-1E2D4DF2D34D}" destId="{6212B6A5-85B8-42CF-8661-2D88EC0EB5CB}" srcOrd="0" destOrd="0" presId="urn:microsoft.com/office/officeart/2005/8/layout/orgChart1"/>
    <dgm:cxn modelId="{33DD4A9B-0FB1-4114-AD9F-7E38E66C5B12}" srcId="{BB76C171-1948-43AD-A73A-1E2D4DF2D34D}" destId="{8317CA99-0D57-49D5-BEA9-817A53F453A1}" srcOrd="1" destOrd="0" parTransId="{C26DFDF9-6CAD-4C23-89D9-7F2A9AA6122A}" sibTransId="{803531FC-C903-4F43-8E0C-410D7A617614}"/>
    <dgm:cxn modelId="{172DAFEF-ED07-42F3-A3E6-B2C937294769}" srcId="{8D554BCB-727B-4AFC-ADD0-1809B2953578}" destId="{BB76C171-1948-43AD-A73A-1E2D4DF2D34D}" srcOrd="0" destOrd="0" parTransId="{909F57EB-F2B6-4827-B6DE-5043B2FBAEAA}" sibTransId="{0CC0D4D8-7157-42EF-9E9B-850614D7BA7A}"/>
    <dgm:cxn modelId="{BE348B0D-93EE-40E2-87DF-A0CF9E44D7F8}" type="presOf" srcId="{980C0BE2-6655-4009-9BBB-DD00DCDA7FA7}" destId="{D3691E55-8442-44B6-BC2F-D545E3137BEC}" srcOrd="1" destOrd="0" presId="urn:microsoft.com/office/officeart/2005/8/layout/orgChart1"/>
    <dgm:cxn modelId="{54DCD9CE-A076-4D68-8828-EA7272000B0B}" type="presOf" srcId="{C26DFDF9-6CAD-4C23-89D9-7F2A9AA6122A}" destId="{E6F7B0A6-7EB8-4D2C-84FE-1A82C3896873}" srcOrd="0" destOrd="0" presId="urn:microsoft.com/office/officeart/2005/8/layout/orgChart1"/>
    <dgm:cxn modelId="{FA50C8D4-84CA-4879-A928-0B14EA345469}" type="presOf" srcId="{184BCC89-9616-40FC-9815-71314944D27A}" destId="{16830056-0274-4E90-AE86-34FF3A64F468}" srcOrd="0" destOrd="0" presId="urn:microsoft.com/office/officeart/2005/8/layout/orgChart1"/>
    <dgm:cxn modelId="{F7A3A300-0E12-49BB-8BEB-1198BDA1CB2A}" type="presOf" srcId="{BB76C171-1948-43AD-A73A-1E2D4DF2D34D}" destId="{4A32326F-B132-44E7-B383-FDF1E10B9E25}" srcOrd="1" destOrd="0" presId="urn:microsoft.com/office/officeart/2005/8/layout/orgChart1"/>
    <dgm:cxn modelId="{29D40853-4CBA-439B-8BAF-D49A9246424D}" type="presOf" srcId="{980C0BE2-6655-4009-9BBB-DD00DCDA7FA7}" destId="{4D09DF57-7663-470F-888A-E0AB1EFE1F94}" srcOrd="0" destOrd="0" presId="urn:microsoft.com/office/officeart/2005/8/layout/orgChart1"/>
    <dgm:cxn modelId="{7407829F-12B9-43C1-99B4-3992C9021AB0}" type="presOf" srcId="{8317CA99-0D57-49D5-BEA9-817A53F453A1}" destId="{3DBF6EB0-346F-4FD7-90F1-4FCDC5F19B5D}" srcOrd="0" destOrd="0" presId="urn:microsoft.com/office/officeart/2005/8/layout/orgChart1"/>
    <dgm:cxn modelId="{D9784C41-91B4-4F31-8AB1-C391C534804D}" type="presOf" srcId="{8D554BCB-727B-4AFC-ADD0-1809B2953578}" destId="{D092BECE-7E68-4E90-9981-0FFDADE26F11}" srcOrd="0" destOrd="0" presId="urn:microsoft.com/office/officeart/2005/8/layout/orgChart1"/>
    <dgm:cxn modelId="{4B28FAA0-2409-4265-A4A1-797B31A0899A}" type="presOf" srcId="{8317CA99-0D57-49D5-BEA9-817A53F453A1}" destId="{9CA29D94-522B-420E-8B86-6B3D28764924}" srcOrd="1" destOrd="0" presId="urn:microsoft.com/office/officeart/2005/8/layout/orgChart1"/>
    <dgm:cxn modelId="{C962A628-C7B2-4618-BCF6-F79E319B0900}" srcId="{BB76C171-1948-43AD-A73A-1E2D4DF2D34D}" destId="{980C0BE2-6655-4009-9BBB-DD00DCDA7FA7}" srcOrd="0" destOrd="0" parTransId="{184BCC89-9616-40FC-9815-71314944D27A}" sibTransId="{49F64536-256A-41C1-9591-05036114C14A}"/>
    <dgm:cxn modelId="{24EA70B2-05A4-45AA-92E8-5E3281943FA9}" type="presParOf" srcId="{D092BECE-7E68-4E90-9981-0FFDADE26F11}" destId="{4098D830-415B-4570-8DEF-32B8BC978176}" srcOrd="0" destOrd="0" presId="urn:microsoft.com/office/officeart/2005/8/layout/orgChart1"/>
    <dgm:cxn modelId="{17A3A093-10FB-40A7-BD6C-D82C90F0D967}" type="presParOf" srcId="{4098D830-415B-4570-8DEF-32B8BC978176}" destId="{8AF9ABEF-712F-49F9-ACD4-BBFCFBAA047B}" srcOrd="0" destOrd="0" presId="urn:microsoft.com/office/officeart/2005/8/layout/orgChart1"/>
    <dgm:cxn modelId="{CA8205FB-DF2A-4A61-8E41-D60CA24D745F}" type="presParOf" srcId="{8AF9ABEF-712F-49F9-ACD4-BBFCFBAA047B}" destId="{6212B6A5-85B8-42CF-8661-2D88EC0EB5CB}" srcOrd="0" destOrd="0" presId="urn:microsoft.com/office/officeart/2005/8/layout/orgChart1"/>
    <dgm:cxn modelId="{03EE7D74-E4CD-41B8-8B7B-41FCF307D2F3}" type="presParOf" srcId="{8AF9ABEF-712F-49F9-ACD4-BBFCFBAA047B}" destId="{4A32326F-B132-44E7-B383-FDF1E10B9E25}" srcOrd="1" destOrd="0" presId="urn:microsoft.com/office/officeart/2005/8/layout/orgChart1"/>
    <dgm:cxn modelId="{C7E9CE0F-1669-4F54-8F12-71353BDBB9AA}" type="presParOf" srcId="{4098D830-415B-4570-8DEF-32B8BC978176}" destId="{44F25544-FF40-43E4-A6BD-523D96FD25A5}" srcOrd="1" destOrd="0" presId="urn:microsoft.com/office/officeart/2005/8/layout/orgChart1"/>
    <dgm:cxn modelId="{F241DD30-9896-4D7F-A1E7-C80BB260784C}" type="presParOf" srcId="{44F25544-FF40-43E4-A6BD-523D96FD25A5}" destId="{16830056-0274-4E90-AE86-34FF3A64F468}" srcOrd="0" destOrd="0" presId="urn:microsoft.com/office/officeart/2005/8/layout/orgChart1"/>
    <dgm:cxn modelId="{5F834370-D260-46E6-B549-AA285C66B056}" type="presParOf" srcId="{44F25544-FF40-43E4-A6BD-523D96FD25A5}" destId="{C69A67A4-2391-4490-A0EE-042902BE4654}" srcOrd="1" destOrd="0" presId="urn:microsoft.com/office/officeart/2005/8/layout/orgChart1"/>
    <dgm:cxn modelId="{49E2CFC1-56CD-4403-AD1C-442BE7F2349F}" type="presParOf" srcId="{C69A67A4-2391-4490-A0EE-042902BE4654}" destId="{C1ADE79B-3723-4160-ABCF-08BCD4180C50}" srcOrd="0" destOrd="0" presId="urn:microsoft.com/office/officeart/2005/8/layout/orgChart1"/>
    <dgm:cxn modelId="{F5668A16-61C2-4FB6-B159-833A3096E93A}" type="presParOf" srcId="{C1ADE79B-3723-4160-ABCF-08BCD4180C50}" destId="{4D09DF57-7663-470F-888A-E0AB1EFE1F94}" srcOrd="0" destOrd="0" presId="urn:microsoft.com/office/officeart/2005/8/layout/orgChart1"/>
    <dgm:cxn modelId="{178ED251-7BB6-4F70-8BFF-C4F7B559CC48}" type="presParOf" srcId="{C1ADE79B-3723-4160-ABCF-08BCD4180C50}" destId="{D3691E55-8442-44B6-BC2F-D545E3137BEC}" srcOrd="1" destOrd="0" presId="urn:microsoft.com/office/officeart/2005/8/layout/orgChart1"/>
    <dgm:cxn modelId="{1B488634-5D73-4E98-A218-5590A8E78C1E}" type="presParOf" srcId="{C69A67A4-2391-4490-A0EE-042902BE4654}" destId="{3E438999-16C9-4A9C-B2B5-3E4107830E77}" srcOrd="1" destOrd="0" presId="urn:microsoft.com/office/officeart/2005/8/layout/orgChart1"/>
    <dgm:cxn modelId="{176DBF09-9FFD-495E-AEAC-D117ABC951B9}" type="presParOf" srcId="{C69A67A4-2391-4490-A0EE-042902BE4654}" destId="{7EA70F65-24FB-4D3E-A9A6-6EEC8774E050}" srcOrd="2" destOrd="0" presId="urn:microsoft.com/office/officeart/2005/8/layout/orgChart1"/>
    <dgm:cxn modelId="{2CE8D6B6-C1E8-437B-B11F-C092588B9FD6}" type="presParOf" srcId="{44F25544-FF40-43E4-A6BD-523D96FD25A5}" destId="{E6F7B0A6-7EB8-4D2C-84FE-1A82C3896873}" srcOrd="2" destOrd="0" presId="urn:microsoft.com/office/officeart/2005/8/layout/orgChart1"/>
    <dgm:cxn modelId="{39C36087-3521-43EB-9B7B-D35B963D4E67}" type="presParOf" srcId="{44F25544-FF40-43E4-A6BD-523D96FD25A5}" destId="{57FAFCFE-E77C-49C6-BDF6-B41845315994}" srcOrd="3" destOrd="0" presId="urn:microsoft.com/office/officeart/2005/8/layout/orgChart1"/>
    <dgm:cxn modelId="{E9542D1C-198D-4453-97D0-6B53BB674612}" type="presParOf" srcId="{57FAFCFE-E77C-49C6-BDF6-B41845315994}" destId="{266345E8-BD1E-45F3-8704-C5C845FBDF76}" srcOrd="0" destOrd="0" presId="urn:microsoft.com/office/officeart/2005/8/layout/orgChart1"/>
    <dgm:cxn modelId="{8F3B08F8-DC79-4543-9973-625E22D2E3C1}" type="presParOf" srcId="{266345E8-BD1E-45F3-8704-C5C845FBDF76}" destId="{3DBF6EB0-346F-4FD7-90F1-4FCDC5F19B5D}" srcOrd="0" destOrd="0" presId="urn:microsoft.com/office/officeart/2005/8/layout/orgChart1"/>
    <dgm:cxn modelId="{48350733-F83B-44A3-9259-F096B58D7CF7}" type="presParOf" srcId="{266345E8-BD1E-45F3-8704-C5C845FBDF76}" destId="{9CA29D94-522B-420E-8B86-6B3D28764924}" srcOrd="1" destOrd="0" presId="urn:microsoft.com/office/officeart/2005/8/layout/orgChart1"/>
    <dgm:cxn modelId="{37FD7FA2-BFFF-41E8-BB99-8B7E191B4B3A}" type="presParOf" srcId="{57FAFCFE-E77C-49C6-BDF6-B41845315994}" destId="{DB1BC5C6-EBEE-447A-9FA6-97C3566B7CC3}" srcOrd="1" destOrd="0" presId="urn:microsoft.com/office/officeart/2005/8/layout/orgChart1"/>
    <dgm:cxn modelId="{BD746851-1752-42FE-B971-9F05AFDF35DB}" type="presParOf" srcId="{57FAFCFE-E77C-49C6-BDF6-B41845315994}" destId="{EA92E014-72DC-405A-B4CA-77ACD1C237F0}" srcOrd="2" destOrd="0" presId="urn:microsoft.com/office/officeart/2005/8/layout/orgChart1"/>
    <dgm:cxn modelId="{E1A1EE99-A711-4191-86A8-020340DCE302}" type="presParOf" srcId="{4098D830-415B-4570-8DEF-32B8BC978176}" destId="{004FBC5C-3ABA-4898-BAC0-9DD820F5BF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7B0A6-7EB8-4D2C-84FE-1A82C3896873}">
      <dsp:nvSpPr>
        <dsp:cNvPr id="0" name=""/>
        <dsp:cNvSpPr/>
      </dsp:nvSpPr>
      <dsp:spPr>
        <a:xfrm>
          <a:off x="3749675" y="1953680"/>
          <a:ext cx="2051999" cy="71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32"/>
              </a:lnTo>
              <a:lnTo>
                <a:pt x="2051999" y="356132"/>
              </a:lnTo>
              <a:lnTo>
                <a:pt x="2051999" y="7122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30056-0274-4E90-AE86-34FF3A64F468}">
      <dsp:nvSpPr>
        <dsp:cNvPr id="0" name=""/>
        <dsp:cNvSpPr/>
      </dsp:nvSpPr>
      <dsp:spPr>
        <a:xfrm>
          <a:off x="1697675" y="1953680"/>
          <a:ext cx="2051999" cy="712264"/>
        </a:xfrm>
        <a:custGeom>
          <a:avLst/>
          <a:gdLst/>
          <a:ahLst/>
          <a:cxnLst/>
          <a:rect l="0" t="0" r="0" b="0"/>
          <a:pathLst>
            <a:path>
              <a:moveTo>
                <a:pt x="2051999" y="0"/>
              </a:moveTo>
              <a:lnTo>
                <a:pt x="2051999" y="356132"/>
              </a:lnTo>
              <a:lnTo>
                <a:pt x="0" y="356132"/>
              </a:lnTo>
              <a:lnTo>
                <a:pt x="0" y="7122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2B6A5-85B8-42CF-8661-2D88EC0EB5CB}">
      <dsp:nvSpPr>
        <dsp:cNvPr id="0" name=""/>
        <dsp:cNvSpPr/>
      </dsp:nvSpPr>
      <dsp:spPr>
        <a:xfrm>
          <a:off x="2053807" y="257812"/>
          <a:ext cx="3391734" cy="169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CH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trastorno de la vista</a:t>
          </a:r>
          <a:endParaRPr kumimoji="0" lang="de-CH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053807" y="257812"/>
        <a:ext cx="3391734" cy="1695867"/>
      </dsp:txXfrm>
    </dsp:sp>
    <dsp:sp modelId="{4D09DF57-7663-470F-888A-E0AB1EFE1F94}">
      <dsp:nvSpPr>
        <dsp:cNvPr id="0" name=""/>
        <dsp:cNvSpPr/>
      </dsp:nvSpPr>
      <dsp:spPr>
        <a:xfrm>
          <a:off x="1808" y="2665944"/>
          <a:ext cx="3391734" cy="169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CH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ciego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para la Organización Mundial de la Salud (OMS) se considera como ciego, que ve 5 por cientos o menos (visus más pequeño = 0,05).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CH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808" y="2665944"/>
        <a:ext cx="3391734" cy="1695867"/>
      </dsp:txXfrm>
    </dsp:sp>
    <dsp:sp modelId="{3DBF6EB0-346F-4FD7-90F1-4FCDC5F19B5D}">
      <dsp:nvSpPr>
        <dsp:cNvPr id="0" name=""/>
        <dsp:cNvSpPr/>
      </dsp:nvSpPr>
      <dsp:spPr>
        <a:xfrm>
          <a:off x="4105807" y="2665944"/>
          <a:ext cx="3391734" cy="169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CH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otum" pitchFamily="34" charset="-127"/>
              <a:cs typeface="Arial" charset="0"/>
            </a:rPr>
            <a:t>con discapacidad visual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5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otum" pitchFamily="34" charset="-127"/>
              <a:cs typeface="Arial" charset="0"/>
            </a:rPr>
            <a:t>lo que no puede leer un artículo de periódico (en tamaño de fuente normal), tampoco con gafas de leer o con  lentillas de contacto</a:t>
          </a:r>
          <a:endParaRPr kumimoji="0" lang="de-CH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105807" y="2665944"/>
        <a:ext cx="3391734" cy="1695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0A69A7-5C9B-47CC-8F5F-9DE19DE10F31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8804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184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B6C512-339F-481B-8620-7F0393707C24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8352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EC6C0-604E-4E19-B212-07D63CE46A0D}" type="slidenum">
              <a:rPr lang="de-CH"/>
              <a:pPr/>
              <a:t>1</a:t>
            </a:fld>
            <a:endParaRPr lang="de-CH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55C8-C0E1-4AE7-A5AF-0D77E3863A51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91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9849-DED9-4CEF-8EDD-C6A03E9633E2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459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95270-27C0-4C99-AD22-CD8363B6DDD2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56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055AD1-0781-4199-AF8E-3AD8DA82F4B0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421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2EC082-BB1D-4613-A27F-1C8007525B2D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886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93924A-93B9-4179-B8BD-E62920150503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227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B79A7E-B632-4DB6-84E3-1E8BF68DB16D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235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5D7D17-BA53-4115-9F90-961347571FB1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476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75EA67-E427-4D34-BFEE-B3F07EF66A4C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782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23FC1-A0AF-4A10-B554-4A99EBBC6B66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16B7-4BF4-45F6-97CD-587884F0D3B5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856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5FA2D-684F-4F7E-AFC3-504F618119E8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714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E834E-6528-474C-A37A-C476DAEBD65D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189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3F2A2-53D4-4699-82E9-AB0DFE65E7C8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0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5405-EF4A-467A-B035-B4923F876318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581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A7EA7-188A-4359-9D98-0B13560E8B7B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02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B76E-99B1-488B-9CC9-7C159208CED7}" type="slidenum">
              <a:rPr lang="de-CH"/>
              <a:pPr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52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de-CH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CH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30293B-8C8F-4FF7-84B5-8D2735564FF9}" type="slidenum">
              <a:rPr lang="de-CH"/>
              <a:pPr/>
              <a:t>‹Nº›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44b499b93b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/>
          <a:stretch>
            <a:fillRect/>
          </a:stretch>
        </p:blipFill>
        <p:spPr bwMode="auto">
          <a:xfrm>
            <a:off x="120650" y="130175"/>
            <a:ext cx="88931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4967288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5500" dirty="0" err="1">
                <a:latin typeface="Dotum" pitchFamily="34" charset="-127"/>
              </a:rPr>
              <a:t>presentación</a:t>
            </a:r>
            <a:endParaRPr lang="fr-FR" sz="5500" dirty="0">
              <a:latin typeface="Dotum" pitchFamily="34" charset="-127"/>
            </a:endParaRPr>
          </a:p>
          <a:p>
            <a:r>
              <a:rPr lang="fr-FR" sz="3600" dirty="0">
                <a:latin typeface="Dotum" pitchFamily="34" charset="-127"/>
              </a:rPr>
              <a:t>sobre el </a:t>
            </a:r>
            <a:r>
              <a:rPr lang="fr-FR" sz="3600" dirty="0" err="1">
                <a:latin typeface="Dotum" pitchFamily="34" charset="-127"/>
              </a:rPr>
              <a:t>tema</a:t>
            </a:r>
            <a:r>
              <a:rPr lang="fr-FR" sz="3600" dirty="0">
                <a:latin typeface="Dotum" pitchFamily="34" charset="-127"/>
              </a:rPr>
              <a:t> de la</a:t>
            </a:r>
          </a:p>
          <a:p>
            <a:r>
              <a:rPr lang="fr-FR" sz="3600" b="1" dirty="0" err="1">
                <a:latin typeface="Dotum" pitchFamily="34" charset="-127"/>
              </a:rPr>
              <a:t>discapacidad</a:t>
            </a:r>
            <a:r>
              <a:rPr lang="fr-FR" sz="3600" b="1" dirty="0">
                <a:latin typeface="Dotum" pitchFamily="34" charset="-127"/>
              </a:rPr>
              <a:t> </a:t>
            </a:r>
            <a:r>
              <a:rPr lang="fr-FR" sz="3600" b="1" dirty="0" err="1">
                <a:latin typeface="Dotum" pitchFamily="34" charset="-127"/>
              </a:rPr>
              <a:t>visual</a:t>
            </a:r>
            <a:endParaRPr lang="de-CH" sz="3600" b="1" dirty="0">
              <a:latin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porte y movimiento</a:t>
            </a:r>
            <a:r>
              <a:rPr lang="de-CH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postura rigida al lectura o a la contemplación</a:t>
            </a:r>
            <a:endParaRPr lang="de-DE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de-DE" sz="3000">
                <a:latin typeface="Dotum" pitchFamily="34" charset="-127"/>
              </a:rPr>
              <a:t>posición de la cabeza ladeada</a:t>
            </a:r>
            <a:endParaRPr lang="fr-FR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aparta la cabeza adelante para ver</a:t>
            </a:r>
            <a:endParaRPr lang="de-DE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de-DE" sz="3000">
                <a:latin typeface="Dotum" pitchFamily="34" charset="-127"/>
              </a:rPr>
              <a:t>aparente poco hábil</a:t>
            </a:r>
          </a:p>
          <a:p>
            <a:pPr>
              <a:lnSpc>
                <a:spcPct val="90000"/>
              </a:lnSpc>
            </a:pPr>
            <a:r>
              <a:rPr lang="de-DE" sz="3000">
                <a:latin typeface="Dotum" pitchFamily="34" charset="-127"/>
              </a:rPr>
              <a:t>echa mano fuera del blanco</a:t>
            </a:r>
          </a:p>
          <a:p>
            <a:pPr>
              <a:lnSpc>
                <a:spcPct val="90000"/>
              </a:lnSpc>
            </a:pPr>
            <a:r>
              <a:rPr lang="de-DE" sz="3000">
                <a:latin typeface="Dotum" pitchFamily="34" charset="-127"/>
              </a:rPr>
              <a:t>da un traspié con frecuencia</a:t>
            </a:r>
          </a:p>
          <a:p>
            <a:pPr>
              <a:lnSpc>
                <a:spcPct val="90000"/>
              </a:lnSpc>
            </a:pPr>
            <a:r>
              <a:rPr lang="de-DE" sz="3000">
                <a:latin typeface="Dotum" pitchFamily="34" charset="-127"/>
              </a:rPr>
              <a:t>empuja</a:t>
            </a:r>
            <a:endParaRPr lang="fr-FR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no reacciona a indicios ópticos</a:t>
            </a:r>
            <a:endParaRPr lang="de-CH" sz="3000">
              <a:latin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comportamiento laboral</a:t>
            </a:r>
            <a:r>
              <a:rPr lang="de-CH" sz="4000">
                <a:latin typeface="Dotum" pitchFamily="34" charset="-127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elección de colores al dibujar limitado</a:t>
            </a:r>
            <a:endParaRPr lang="de-DE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de-DE" sz="3000">
                <a:latin typeface="Dotum" pitchFamily="34" charset="-127"/>
              </a:rPr>
              <a:t>dibuja afuera de líneas</a:t>
            </a:r>
            <a:endParaRPr lang="fr-FR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distancia hasta el trabajo más pequeño o más grande que 25 - 30 cm</a:t>
            </a:r>
          </a:p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interés al mirar dibujos no es de duradero largo</a:t>
            </a:r>
          </a:p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no percibi detalles</a:t>
            </a:r>
          </a:p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mira llamativo largo y registra el dibujo con los ojos</a:t>
            </a:r>
            <a:endParaRPr lang="de-CH" sz="3000">
              <a:latin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escribir, leer</a:t>
            </a:r>
            <a:r>
              <a:rPr lang="de-CH" sz="4000">
                <a:latin typeface="Dotum" pitchFamily="34" charset="-127"/>
              </a:rPr>
              <a:t>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000">
                <a:latin typeface="Dotum" pitchFamily="34" charset="-127"/>
              </a:rPr>
              <a:t>no escribe sobre las líneas</a:t>
            </a:r>
          </a:p>
          <a:p>
            <a:r>
              <a:rPr lang="fr-FR" sz="3000">
                <a:latin typeface="Dotum" pitchFamily="34" charset="-127"/>
              </a:rPr>
              <a:t>espacio entre las palabras es irregular</a:t>
            </a:r>
          </a:p>
          <a:p>
            <a:r>
              <a:rPr lang="fr-FR" sz="3000">
                <a:latin typeface="Dotum" pitchFamily="34" charset="-127"/>
              </a:rPr>
              <a:t>no sabe escribir recto sin líneas</a:t>
            </a:r>
          </a:p>
          <a:p>
            <a:r>
              <a:rPr lang="fr-FR" sz="3000">
                <a:latin typeface="Dotum" pitchFamily="34" charset="-127"/>
              </a:rPr>
              <a:t>sigue mal al leer a las líneas</a:t>
            </a:r>
          </a:p>
          <a:p>
            <a:r>
              <a:rPr lang="fr-FR" sz="3000">
                <a:latin typeface="Dotum" pitchFamily="34" charset="-127"/>
              </a:rPr>
              <a:t>mueve la cabaza, en lugar de solo los ojos</a:t>
            </a:r>
          </a:p>
          <a:p>
            <a:r>
              <a:rPr lang="fr-FR" sz="3000">
                <a:latin typeface="Dotum" pitchFamily="34" charset="-127"/>
              </a:rPr>
              <a:t>confundi letras parecidas (r-t, h-n, a-e, rn-m, o-c)</a:t>
            </a:r>
            <a:endParaRPr lang="de-CH" sz="3000">
              <a:latin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test visual</a:t>
            </a:r>
            <a:r>
              <a:rPr lang="de-CH" sz="4000">
                <a:latin typeface="Dotum" pitchFamily="34" charset="-127"/>
              </a:rPr>
              <a:t> </a:t>
            </a:r>
          </a:p>
        </p:txBody>
      </p:sp>
      <p:pic>
        <p:nvPicPr>
          <p:cNvPr id="11269" name="Picture 5" descr="Fotolia_463570_XS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41438"/>
            <a:ext cx="6840538" cy="511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eh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11635" r="2689" b="7506"/>
          <a:stretch>
            <a:fillRect/>
          </a:stretch>
        </p:blipFill>
        <p:spPr bwMode="auto">
          <a:xfrm>
            <a:off x="1692275" y="0"/>
            <a:ext cx="563721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test-g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8"/>
          <a:stretch>
            <a:fillRect/>
          </a:stretch>
        </p:blipFill>
        <p:spPr bwMode="auto">
          <a:xfrm>
            <a:off x="1619250" y="0"/>
            <a:ext cx="587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ishiharaColor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438275"/>
            <a:ext cx="4318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ishiharaColor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438275"/>
            <a:ext cx="4318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shiharaColorN3a"/>
          <p:cNvPicPr preferRelativeResize="0"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58888"/>
            <a:ext cx="3959225" cy="395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 descr="ishiharaColorN3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58888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consecuencias</a:t>
            </a:r>
            <a:r>
              <a:rPr lang="de-CH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CH" sz="3000">
                <a:latin typeface="Dotum" pitchFamily="34" charset="-127"/>
              </a:rPr>
              <a:t>personalidad</a:t>
            </a:r>
          </a:p>
          <a:p>
            <a:pPr>
              <a:lnSpc>
                <a:spcPct val="80000"/>
              </a:lnSpc>
            </a:pPr>
            <a:r>
              <a:rPr lang="de-CH" sz="3000">
                <a:latin typeface="Dotum" pitchFamily="34" charset="-127"/>
              </a:rPr>
              <a:t>capacidad y inteligencia</a:t>
            </a:r>
          </a:p>
          <a:p>
            <a:pPr>
              <a:lnSpc>
                <a:spcPct val="80000"/>
              </a:lnSpc>
            </a:pPr>
            <a:r>
              <a:rPr lang="de-CH" sz="3000">
                <a:latin typeface="Dotum" pitchFamily="34" charset="-127"/>
              </a:rPr>
              <a:t>biografía</a:t>
            </a:r>
          </a:p>
          <a:p>
            <a:pPr>
              <a:lnSpc>
                <a:spcPct val="80000"/>
              </a:lnSpc>
            </a:pPr>
            <a:r>
              <a:rPr lang="de-CH" sz="3000">
                <a:latin typeface="Dotum" pitchFamily="34" charset="-127"/>
              </a:rPr>
              <a:t>condiciones de vida</a:t>
            </a:r>
          </a:p>
          <a:p>
            <a:pPr>
              <a:lnSpc>
                <a:spcPct val="80000"/>
              </a:lnSpc>
            </a:pPr>
            <a:r>
              <a:rPr lang="de-CH" sz="3000">
                <a:latin typeface="Dotum" pitchFamily="34" charset="-127"/>
              </a:rPr>
              <a:t>momento de la ceguera</a:t>
            </a:r>
            <a:endParaRPr lang="fr-FR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fr-FR" sz="3000">
                <a:latin typeface="Dotum" pitchFamily="34" charset="-127"/>
              </a:rPr>
              <a:t>manera de la ceguera (repentino o poco a poco)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CH" sz="3000">
                <a:latin typeface="Dotum" pitchFamily="34" charset="-127"/>
              </a:rPr>
              <a:t>causa de la ceguera</a:t>
            </a:r>
            <a:endParaRPr lang="fr-FR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fr-FR" sz="3000">
                <a:latin typeface="Dotum" pitchFamily="34" charset="-127"/>
              </a:rPr>
              <a:t>dimensión de la capacidad visual restada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CH" sz="3000">
                <a:latin typeface="Dotum" pitchFamily="34" charset="-127"/>
              </a:rPr>
              <a:t>discapacidades adicionales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>
                <a:solidFill>
                  <a:schemeClr val="tx1"/>
                </a:solidFill>
                <a:latin typeface="Dotum" pitchFamily="34" charset="-127"/>
              </a:rPr>
              <a:t>estructura de nuestro ojo</a:t>
            </a:r>
            <a:r>
              <a:rPr lang="de-CH" sz="4500">
                <a:solidFill>
                  <a:schemeClr val="tx1"/>
                </a:solidFill>
                <a:latin typeface="Dotum" pitchFamily="34" charset="-127"/>
              </a:rPr>
              <a:t> </a:t>
            </a:r>
          </a:p>
        </p:txBody>
      </p:sp>
      <p:pic>
        <p:nvPicPr>
          <p:cNvPr id="3078" name="Picture 6" descr="Mueller_html_m6b3ed39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264275" cy="4859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posición (especial) en la familia</a:t>
            </a:r>
          </a:p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impide el desrollo</a:t>
            </a:r>
          </a:p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afán de movimiento restringido</a:t>
            </a:r>
          </a:p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peculiaridades psicomotóricas</a:t>
            </a:r>
          </a:p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imaginación espacial</a:t>
            </a:r>
          </a:p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exploración</a:t>
            </a:r>
            <a:endParaRPr lang="fr-FR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fr-FR" sz="3000">
                <a:latin typeface="Dotum" pitchFamily="34" charset="-127"/>
              </a:rPr>
              <a:t>conquista del entorno: agarrar y palpar 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movimientos del cuerpo</a:t>
            </a:r>
          </a:p>
          <a:p>
            <a:pPr>
              <a:lnSpc>
                <a:spcPct val="90000"/>
              </a:lnSpc>
            </a:pPr>
            <a:r>
              <a:rPr lang="de-CH" sz="3000">
                <a:latin typeface="Dotum" pitchFamily="34" charset="-127"/>
              </a:rPr>
              <a:t>mímica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4000">
                <a:latin typeface="Dotum" pitchFamily="34" charset="-127"/>
              </a:rPr>
              <a:t>las cinco discapacidades visuales más frecuencias: </a:t>
            </a:r>
            <a:r>
              <a:rPr lang="de-CH" sz="3500">
                <a:latin typeface="Dotum" pitchFamily="34" charset="-127"/>
              </a:rPr>
              <a:t>catarata</a:t>
            </a:r>
            <a:r>
              <a:rPr lang="de-CH" sz="4000"/>
              <a:t>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58775" y="5576888"/>
            <a:ext cx="3600450" cy="89217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sin </a:t>
            </a:r>
            <a:r>
              <a:rPr lang="de-CH" sz="2500">
                <a:latin typeface="Dotum" pitchFamily="34" charset="-127"/>
              </a:rPr>
              <a:t>discapacidad visual</a:t>
            </a:r>
            <a:r>
              <a:rPr lang="de-CH" sz="2400"/>
              <a:t> </a:t>
            </a:r>
          </a:p>
        </p:txBody>
      </p:sp>
      <p:pic>
        <p:nvPicPr>
          <p:cNvPr id="161796" name="Picture 4" descr="p0"/>
          <p:cNvPicPr preferRelativeResize="0">
            <a:picLocks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98638"/>
            <a:ext cx="3598863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7" name="Picture 5" descr="p3"/>
          <p:cNvPicPr preferRelativeResize="0">
            <a:picLocks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138" y="1798638"/>
            <a:ext cx="3598862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5037138" y="5576888"/>
            <a:ext cx="3600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con</a:t>
            </a:r>
            <a:r>
              <a:rPr lang="de-CH" sz="2500">
                <a:latin typeface="Dotum" pitchFamily="34" charset="-127"/>
              </a:rPr>
              <a:t> discapacidad visual</a:t>
            </a:r>
            <a:r>
              <a:rPr lang="de-CH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CH" sz="3500">
                <a:latin typeface="Dotum" pitchFamily="34" charset="-127"/>
              </a:rPr>
              <a:t>glaucoma</a:t>
            </a:r>
            <a:r>
              <a:rPr lang="de-CH"/>
              <a:t>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58775" y="5576888"/>
            <a:ext cx="3600450" cy="89217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sin </a:t>
            </a:r>
            <a:r>
              <a:rPr lang="de-CH" sz="2500">
                <a:latin typeface="Dotum" pitchFamily="34" charset="-127"/>
              </a:rPr>
              <a:t>discapacidad visual</a:t>
            </a:r>
            <a:r>
              <a:rPr lang="de-CH" sz="2400"/>
              <a:t> </a:t>
            </a:r>
          </a:p>
        </p:txBody>
      </p:sp>
      <p:pic>
        <p:nvPicPr>
          <p:cNvPr id="160772" name="Picture 4" descr="p0"/>
          <p:cNvPicPr preferRelativeResize="0">
            <a:picLocks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98638"/>
            <a:ext cx="3598863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5037138" y="5576888"/>
            <a:ext cx="3600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con</a:t>
            </a:r>
            <a:r>
              <a:rPr lang="de-CH" sz="2500">
                <a:latin typeface="Dotum" pitchFamily="34" charset="-127"/>
              </a:rPr>
              <a:t> discapacidad visual</a:t>
            </a:r>
            <a:r>
              <a:rPr lang="de-CH" sz="2400"/>
              <a:t> </a:t>
            </a:r>
          </a:p>
        </p:txBody>
      </p:sp>
      <p:pic>
        <p:nvPicPr>
          <p:cNvPr id="160778" name="Picture 10" descr="p5"/>
          <p:cNvPicPr preferRelativeResize="0">
            <a:picLocks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138" y="1798638"/>
            <a:ext cx="3598862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CH" sz="3500">
                <a:latin typeface="Dotum" pitchFamily="34" charset="-127"/>
              </a:rPr>
              <a:t>Makula Degeneration</a:t>
            </a:r>
            <a:r>
              <a:rPr lang="de-CH"/>
              <a:t>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58775" y="5576888"/>
            <a:ext cx="3600450" cy="89217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sin </a:t>
            </a:r>
            <a:r>
              <a:rPr lang="de-CH" sz="2500">
                <a:latin typeface="Dotum" pitchFamily="34" charset="-127"/>
              </a:rPr>
              <a:t>discapacidad visual</a:t>
            </a:r>
            <a:r>
              <a:rPr lang="de-CH" sz="2400"/>
              <a:t> </a:t>
            </a:r>
          </a:p>
        </p:txBody>
      </p:sp>
      <p:pic>
        <p:nvPicPr>
          <p:cNvPr id="159748" name="Picture 4" descr="p0"/>
          <p:cNvPicPr preferRelativeResize="0">
            <a:picLocks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98638"/>
            <a:ext cx="3598863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5037138" y="5576888"/>
            <a:ext cx="3600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con</a:t>
            </a:r>
            <a:r>
              <a:rPr lang="de-CH" sz="2500">
                <a:latin typeface="Dotum" pitchFamily="34" charset="-127"/>
              </a:rPr>
              <a:t> discapacidad visual</a:t>
            </a:r>
            <a:r>
              <a:rPr lang="de-CH" sz="2400"/>
              <a:t> </a:t>
            </a:r>
          </a:p>
        </p:txBody>
      </p:sp>
      <p:pic>
        <p:nvPicPr>
          <p:cNvPr id="159752" name="Picture 8" descr="p2"/>
          <p:cNvPicPr preferRelativeResize="0">
            <a:picLocks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138" y="1798638"/>
            <a:ext cx="3598862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CH" sz="3500">
                <a:latin typeface="Dotum" pitchFamily="34" charset="-127"/>
              </a:rPr>
              <a:t>Diabetische Retinopathie</a:t>
            </a:r>
            <a:r>
              <a:rPr lang="de-CH"/>
              <a:t>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58775" y="5576888"/>
            <a:ext cx="3600450" cy="89217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sin </a:t>
            </a:r>
            <a:r>
              <a:rPr lang="de-CH" sz="2500">
                <a:latin typeface="Dotum" pitchFamily="34" charset="-127"/>
              </a:rPr>
              <a:t>discapacidad visual</a:t>
            </a:r>
            <a:r>
              <a:rPr lang="de-CH" sz="2400"/>
              <a:t> </a:t>
            </a:r>
          </a:p>
        </p:txBody>
      </p:sp>
      <p:pic>
        <p:nvPicPr>
          <p:cNvPr id="158724" name="Picture 4" descr="p0"/>
          <p:cNvPicPr preferRelativeResize="0">
            <a:picLocks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98638"/>
            <a:ext cx="3598863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5037138" y="5576888"/>
            <a:ext cx="3600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con</a:t>
            </a:r>
            <a:r>
              <a:rPr lang="de-CH" sz="2500">
                <a:latin typeface="Dotum" pitchFamily="34" charset="-127"/>
              </a:rPr>
              <a:t> discapacidad visual</a:t>
            </a:r>
            <a:r>
              <a:rPr lang="de-CH" sz="2400"/>
              <a:t> </a:t>
            </a:r>
          </a:p>
        </p:txBody>
      </p:sp>
      <p:pic>
        <p:nvPicPr>
          <p:cNvPr id="158728" name="Picture 8" descr="p1"/>
          <p:cNvPicPr preferRelativeResize="0">
            <a:picLocks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138" y="1798638"/>
            <a:ext cx="3598862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CH" sz="3500">
                <a:latin typeface="Dotum" pitchFamily="34" charset="-127"/>
              </a:rPr>
              <a:t>Retinitis Pigmentosa</a:t>
            </a:r>
            <a:r>
              <a:rPr lang="de-CH"/>
              <a:t>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58775" y="5576888"/>
            <a:ext cx="3600450" cy="89217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sin </a:t>
            </a:r>
            <a:r>
              <a:rPr lang="de-CH" sz="2500">
                <a:latin typeface="Dotum" pitchFamily="34" charset="-127"/>
              </a:rPr>
              <a:t>discapacidad visual</a:t>
            </a:r>
            <a:r>
              <a:rPr lang="de-CH" sz="2400"/>
              <a:t> </a:t>
            </a:r>
          </a:p>
        </p:txBody>
      </p:sp>
      <p:pic>
        <p:nvPicPr>
          <p:cNvPr id="157700" name="Picture 4" descr="p0"/>
          <p:cNvPicPr preferRelativeResize="0">
            <a:picLocks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98638"/>
            <a:ext cx="3598863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5037138" y="5576888"/>
            <a:ext cx="3600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con</a:t>
            </a:r>
            <a:r>
              <a:rPr lang="de-CH" sz="2500">
                <a:latin typeface="Dotum" pitchFamily="34" charset="-127"/>
              </a:rPr>
              <a:t> discapacidad visual</a:t>
            </a:r>
            <a:r>
              <a:rPr lang="de-CH" sz="2400"/>
              <a:t> </a:t>
            </a:r>
          </a:p>
        </p:txBody>
      </p:sp>
      <p:pic>
        <p:nvPicPr>
          <p:cNvPr id="157704" name="Picture 8" descr="p4"/>
          <p:cNvPicPr preferRelativeResize="0">
            <a:picLocks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138" y="1798638"/>
            <a:ext cx="3598862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CH" sz="3500">
                <a:latin typeface="Dotum" pitchFamily="34" charset="-127"/>
              </a:rPr>
              <a:t>Retinitis Pigmentosa</a:t>
            </a:r>
            <a:r>
              <a:rPr lang="de-CH"/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58775" y="5576888"/>
            <a:ext cx="3600450" cy="892175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sin </a:t>
            </a:r>
            <a:r>
              <a:rPr lang="de-CH" sz="2500">
                <a:latin typeface="Dotum" pitchFamily="34" charset="-127"/>
              </a:rPr>
              <a:t>discapacidad visual</a:t>
            </a:r>
            <a:r>
              <a:rPr lang="de-CH" sz="2400"/>
              <a:t> 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5037138" y="5576888"/>
            <a:ext cx="3600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CH" sz="2500">
                <a:latin typeface="Dotum" pitchFamily="34" charset="-127"/>
              </a:rPr>
              <a:t>percepción </a:t>
            </a:r>
            <a:r>
              <a:rPr lang="de-CH" sz="2500" i="1">
                <a:latin typeface="Dotum" pitchFamily="34" charset="-127"/>
              </a:rPr>
              <a:t>con</a:t>
            </a:r>
            <a:r>
              <a:rPr lang="de-CH" sz="2500">
                <a:latin typeface="Dotum" pitchFamily="34" charset="-127"/>
              </a:rPr>
              <a:t> discapacidad visual</a:t>
            </a:r>
            <a:r>
              <a:rPr lang="de-CH" sz="2400"/>
              <a:t> </a:t>
            </a:r>
          </a:p>
        </p:txBody>
      </p:sp>
      <p:pic>
        <p:nvPicPr>
          <p:cNvPr id="162824" name="Picture 8" descr="f1"/>
          <p:cNvPicPr preferRelativeResize="0">
            <a:picLocks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138" y="1798638"/>
            <a:ext cx="3598862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7" name="Picture 11" descr="f0"/>
          <p:cNvPicPr preferRelativeResize="0">
            <a:picLocks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98638"/>
            <a:ext cx="3598863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mediadas, herramientas</a:t>
            </a:r>
            <a:br>
              <a:rPr lang="de-DE" sz="4000">
                <a:latin typeface="Dotum" pitchFamily="34" charset="-127"/>
              </a:rPr>
            </a:br>
            <a:r>
              <a:rPr lang="de-DE" sz="4000">
                <a:latin typeface="Dotum" pitchFamily="34" charset="-127"/>
              </a:rPr>
              <a:t> (de ayuda)</a:t>
            </a:r>
            <a:r>
              <a:rPr lang="de-CH" sz="4000"/>
              <a:t> </a:t>
            </a:r>
          </a:p>
        </p:txBody>
      </p:sp>
      <p:pic>
        <p:nvPicPr>
          <p:cNvPr id="22533" name="Picture 5" descr="Struktur_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4138" y="1546225"/>
            <a:ext cx="9324976" cy="573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ayudas en la escuela</a:t>
            </a:r>
            <a:r>
              <a:rPr lang="de-CH"/>
              <a:t> </a:t>
            </a:r>
          </a:p>
        </p:txBody>
      </p:sp>
      <p:pic>
        <p:nvPicPr>
          <p:cNvPr id="23561" name="Picture 9" descr="ml_ml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223202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57338"/>
            <a:ext cx="15160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blindenschreibmaschine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3929062" cy="173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7" name="Picture 15" descr="lampe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860800"/>
            <a:ext cx="27273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7" descr="Perkins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149725"/>
            <a:ext cx="3597275" cy="2312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stcxxh1_db310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4465638" cy="317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BO"/>
          </a:p>
        </p:txBody>
      </p:sp>
      <p:pic>
        <p:nvPicPr>
          <p:cNvPr id="24600" name="Picture 24" descr="Komplementärfar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4141787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3" name="Picture 27" descr="Lup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30189">
            <a:off x="611188" y="4005263"/>
            <a:ext cx="18303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8" descr="Lup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/>
          <a:stretch>
            <a:fillRect/>
          </a:stretch>
        </p:blipFill>
        <p:spPr bwMode="auto">
          <a:xfrm rot="3117513">
            <a:off x="2355056" y="4133057"/>
            <a:ext cx="265906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 descr="paraagor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49225"/>
            <a:ext cx="6626225" cy="65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4000">
                <a:latin typeface="Dotum" pitchFamily="34" charset="-127"/>
              </a:rPr>
              <a:t>ayudas en el tiempo libre/ en la vida cotidiana</a:t>
            </a:r>
            <a:r>
              <a:rPr lang="de-CH" sz="4000"/>
              <a:t> </a:t>
            </a:r>
          </a:p>
        </p:txBody>
      </p:sp>
      <p:pic>
        <p:nvPicPr>
          <p:cNvPr id="25610" name="Picture 10" descr="HBebeHbo_Pxgen_r_600x45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75" y="1600200"/>
            <a:ext cx="28892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4" name="Picture 14" descr="Blindenschlinge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28775"/>
            <a:ext cx="17383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6" descr="Würfel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825" y="3938588"/>
            <a:ext cx="21653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8" descr="Brettspiel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3150" y="3938588"/>
            <a:ext cx="356711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Doro_Seeplus_314ci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3384550" cy="2255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7" name="Picture 13" descr="sisenior_guenstige_seniorenprodukte_sprechender_taschenrechne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708275"/>
            <a:ext cx="4033838" cy="384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8" name="Picture 14" descr="ultmost-kwaage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500438"/>
            <a:ext cx="4108450" cy="3081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6" descr="uh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70217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LPF-13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933825"/>
            <a:ext cx="291623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paddy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933825"/>
            <a:ext cx="33020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1" name="Picture 13" descr="Geldscheinprü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36838"/>
            <a:ext cx="15319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image_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19138"/>
            <a:ext cx="22320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Braillezeile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341438"/>
            <a:ext cx="3911600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8" descr="Noten1"/>
          <p:cNvPicPr>
            <a:picLocks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198120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Sockenklammern in rot, gelb und blau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333375"/>
            <a:ext cx="5176838" cy="293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6" name="Picture 10" descr="Piep-Ei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9775" y="3441700"/>
            <a:ext cx="4103688" cy="3119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8" name="Picture 12" descr="Fingernagel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2857500" cy="380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el alfabeto Braille</a:t>
            </a:r>
            <a:r>
              <a:rPr lang="de-CH"/>
              <a:t> </a:t>
            </a:r>
          </a:p>
        </p:txBody>
      </p:sp>
      <p:pic>
        <p:nvPicPr>
          <p:cNvPr id="30726" name="Picture 6" descr="Braille-Schrift lese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412875"/>
            <a:ext cx="5184775" cy="511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Dotum" pitchFamily="34" charset="-127"/>
              </a:rPr>
              <a:t>Louis Braille</a:t>
            </a:r>
            <a:r>
              <a:rPr lang="fr-FR"/>
              <a:t> </a:t>
            </a:r>
            <a:endParaRPr lang="de-CH"/>
          </a:p>
        </p:txBody>
      </p:sp>
      <p:pic>
        <p:nvPicPr>
          <p:cNvPr id="31752" name="Picture 8" descr="braille_louis_1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6"/>
          <a:stretch>
            <a:fillRect/>
          </a:stretch>
        </p:blipFill>
        <p:spPr>
          <a:xfrm>
            <a:off x="1476375" y="1268413"/>
            <a:ext cx="6192838" cy="2436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2" name="Picture 18" descr="19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97425"/>
            <a:ext cx="2755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19" descr="Louis Bra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23209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0" descr="Louis Brail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25"/>
            <a:ext cx="22288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Dotum" pitchFamily="34" charset="-127"/>
              </a:rPr>
              <a:t>la forma primitiva de los seis puntos</a:t>
            </a:r>
            <a:r>
              <a:rPr lang="de-CH" sz="4000"/>
              <a:t> </a:t>
            </a:r>
          </a:p>
        </p:txBody>
      </p:sp>
      <p:pic>
        <p:nvPicPr>
          <p:cNvPr id="32774" name="Picture 6" descr="Grundform Brailleschrif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r="23770" b="9448"/>
          <a:stretch>
            <a:fillRect/>
          </a:stretch>
        </p:blipFill>
        <p:spPr>
          <a:xfrm>
            <a:off x="2051050" y="1773238"/>
            <a:ext cx="5051425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el abecedario del alfabeto Braille</a:t>
            </a:r>
            <a:r>
              <a:rPr lang="de-DE" sz="4000"/>
              <a:t> </a:t>
            </a:r>
            <a:endParaRPr lang="de-CH" sz="4000"/>
          </a:p>
        </p:txBody>
      </p:sp>
      <p:pic>
        <p:nvPicPr>
          <p:cNvPr id="33799" name="Picture 7" descr="bild1-klei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565400"/>
            <a:ext cx="4038600" cy="2636838"/>
          </a:xfrm>
          <a:solidFill>
            <a:schemeClr val="bg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0" name="Picture 8" descr="brailleschrift_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349500"/>
            <a:ext cx="4038600" cy="3055938"/>
          </a:xfrm>
          <a:solidFill>
            <a:schemeClr val="bg2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letras_bra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6913562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1836_alphabets_972w888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85165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solidFill>
                  <a:schemeClr val="tx1"/>
                </a:solidFill>
                <a:latin typeface="Dotum" pitchFamily="34" charset="-127"/>
              </a:rPr>
              <a:t>¿Quien tiene una discapacidad visual, quien es ciego?</a:t>
            </a:r>
            <a:endParaRPr lang="de-CH" sz="4000">
              <a:solidFill>
                <a:schemeClr val="tx1"/>
              </a:solidFill>
              <a:latin typeface="Dotum" pitchFamily="34" charset="-127"/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755650" y="1773238"/>
          <a:ext cx="7499350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los números</a:t>
            </a:r>
            <a:r>
              <a:rPr lang="de-CH"/>
              <a:t> </a:t>
            </a:r>
          </a:p>
        </p:txBody>
      </p:sp>
      <p:pic>
        <p:nvPicPr>
          <p:cNvPr id="36870" name="Picture 6" descr="Braille Zahle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881188"/>
            <a:ext cx="75819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la taquigrafía</a:t>
            </a:r>
            <a:r>
              <a:rPr lang="de-CH"/>
              <a:t> </a:t>
            </a:r>
          </a:p>
        </p:txBody>
      </p:sp>
      <p:pic>
        <p:nvPicPr>
          <p:cNvPr id="37895" name="Picture 7" descr="Kurzschrift Braill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420" r="2438" b="35695"/>
          <a:stretch>
            <a:fillRect/>
          </a:stretch>
        </p:blipFill>
        <p:spPr>
          <a:xfrm>
            <a:off x="250825" y="1258888"/>
            <a:ext cx="3232150" cy="539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 descr="Tabelle zweiformige Kürzungen als Grafik - Teil 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1009" r="34360" b="35828"/>
          <a:stretch>
            <a:fillRect/>
          </a:stretch>
        </p:blipFill>
        <p:spPr>
          <a:xfrm>
            <a:off x="3851275" y="1258888"/>
            <a:ext cx="5073650" cy="539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adivinanza</a:t>
            </a:r>
            <a:endParaRPr lang="de-CH" sz="4000">
              <a:latin typeface="Dotum" pitchFamily="34" charset="-127"/>
            </a:endParaRPr>
          </a:p>
        </p:txBody>
      </p:sp>
      <p:pic>
        <p:nvPicPr>
          <p:cNvPr id="38918" name="Picture 6" descr="Rätsel Blindenschrif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438275"/>
            <a:ext cx="7853363" cy="4894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Dotum" pitchFamily="34" charset="-127"/>
              </a:rPr>
              <a:t>solución</a:t>
            </a:r>
            <a:r>
              <a:rPr lang="de-CH" sz="4000">
                <a:latin typeface="Dotum" pitchFamily="34" charset="-127"/>
              </a:rPr>
              <a:t> </a:t>
            </a:r>
          </a:p>
        </p:txBody>
      </p:sp>
      <p:pic>
        <p:nvPicPr>
          <p:cNvPr id="39942" name="Picture 6" descr="palabras_en_sistema_braile"/>
          <p:cNvPicPr preferRelativeResize="0">
            <a:picLocks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20473"/>
          <a:stretch>
            <a:fillRect/>
          </a:stretch>
        </p:blipFill>
        <p:spPr>
          <a:xfrm>
            <a:off x="682625" y="1438275"/>
            <a:ext cx="7853363" cy="4894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article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909" r="1620" b="1909"/>
          <a:stretch>
            <a:fillRect/>
          </a:stretch>
        </p:blipFill>
        <p:spPr bwMode="auto">
          <a:xfrm>
            <a:off x="250825" y="260350"/>
            <a:ext cx="8713788" cy="63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424862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300" b="1">
                <a:solidFill>
                  <a:srgbClr val="080808"/>
                </a:solidFill>
                <a:latin typeface="Dotum" pitchFamily="34" charset="-127"/>
              </a:rPr>
              <a:t>ÄN GUÄTÄ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>
                <a:solidFill>
                  <a:schemeClr val="tx1"/>
                </a:solidFill>
                <a:latin typeface="Dotum" pitchFamily="34" charset="-127"/>
              </a:rPr>
              <a:t>visus</a:t>
            </a:r>
          </a:p>
        </p:txBody>
      </p:sp>
      <p:pic>
        <p:nvPicPr>
          <p:cNvPr id="4100" name="Picture 4" descr="visus-feldwinkel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6911975" cy="4930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solidFill>
                  <a:schemeClr val="tx1"/>
                </a:solidFill>
                <a:latin typeface="Dotum" pitchFamily="34" charset="-127"/>
              </a:rPr>
              <a:t>grados de la discapacidad visual</a:t>
            </a:r>
            <a:endParaRPr lang="de-CH" sz="4000">
              <a:solidFill>
                <a:schemeClr val="tx1"/>
              </a:solidFill>
              <a:latin typeface="Dotum" pitchFamily="34" charset="-127"/>
            </a:endParaRPr>
          </a:p>
        </p:txBody>
      </p:sp>
      <p:graphicFrame>
        <p:nvGraphicFramePr>
          <p:cNvPr id="77992" name="Group 168"/>
          <p:cNvGraphicFramePr>
            <a:graphicFrameLocks noGrp="1"/>
          </p:cNvGraphicFramePr>
          <p:nvPr>
            <p:ph type="tbl" idx="1"/>
          </p:nvPr>
        </p:nvGraphicFramePr>
        <p:xfrm>
          <a:off x="755650" y="1989138"/>
          <a:ext cx="7661275" cy="4339909"/>
        </p:xfrm>
        <a:graphic>
          <a:graphicData uri="http://schemas.openxmlformats.org/drawingml/2006/table">
            <a:tbl>
              <a:tblPr/>
              <a:tblGrid>
                <a:gridCol w="3830638"/>
                <a:gridCol w="3830637"/>
              </a:tblGrid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1er grado</a:t>
                      </a:r>
                      <a:r>
                        <a:rPr kumimoji="0" lang="de-CH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1/3 a 1/10 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2do grado</a:t>
                      </a:r>
                      <a:r>
                        <a:rPr kumimoji="0" lang="de-CH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1/10 a 1/20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3er grado</a:t>
                      </a:r>
                      <a:r>
                        <a:rPr kumimoji="0" lang="de-CH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1/20 a 1/200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o luz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ceguera</a:t>
                      </a:r>
                      <a:r>
                        <a:rPr kumimoji="0" lang="de-CH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luz a 0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55638" y="334963"/>
            <a:ext cx="7908925" cy="1079500"/>
          </a:xfrm>
        </p:spPr>
        <p:txBody>
          <a:bodyPr/>
          <a:lstStyle/>
          <a:p>
            <a:r>
              <a:rPr lang="de-CH" sz="4000">
                <a:solidFill>
                  <a:schemeClr val="tx1"/>
                </a:solidFill>
                <a:latin typeface="Dotum" pitchFamily="34" charset="-127"/>
              </a:rPr>
              <a:t>momento</a:t>
            </a:r>
          </a:p>
        </p:txBody>
      </p:sp>
      <p:graphicFrame>
        <p:nvGraphicFramePr>
          <p:cNvPr id="6454" name="Group 310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503110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ciego de nacimiento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BO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ciego tempranos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0 a 4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ciego de la juventud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4 a 18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ciego tardío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18 a 45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ciego vejez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otum" pitchFamily="34" charset="-127"/>
                          <a:cs typeface="Arial" charset="0"/>
                        </a:rPr>
                        <a:t>de los 45</a:t>
                      </a:r>
                      <a:endParaRPr kumimoji="0" lang="de-CH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otum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solidFill>
                  <a:schemeClr val="tx1"/>
                </a:solidFill>
                <a:latin typeface="Dotum" pitchFamily="34" charset="-127"/>
              </a:rPr>
              <a:t>¿Que indica a una discapacidad visual?</a:t>
            </a:r>
            <a:r>
              <a:rPr lang="de-CH" sz="400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3500">
                <a:latin typeface="Dotum" pitchFamily="34" charset="-127"/>
              </a:rPr>
              <a:t>ojos</a:t>
            </a:r>
            <a:r>
              <a:rPr lang="de-CH" sz="3000" b="1">
                <a:latin typeface="Dotum" pitchFamily="34" charset="-127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de-CH" sz="3000" b="1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llamativo grande y hermoso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rojoso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pupilas grises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pupilas ampliadas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pestañas tapadas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ojos llorados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parpadear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r>
              <a:rPr lang="de-DE" sz="3000">
                <a:latin typeface="Dotum" pitchFamily="34" charset="-127"/>
              </a:rPr>
              <a:t>que teme a la luz</a:t>
            </a:r>
            <a:endParaRPr lang="de-CH" sz="3000">
              <a:latin typeface="Dotum" pitchFamily="34" charset="-127"/>
            </a:endParaRPr>
          </a:p>
          <a:p>
            <a:pPr>
              <a:lnSpc>
                <a:spcPct val="80000"/>
              </a:lnSpc>
            </a:pPr>
            <a:endParaRPr lang="de-CH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8" y="1044575"/>
            <a:ext cx="82804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endParaRPr lang="de-CH"/>
          </a:p>
          <a:p>
            <a:pPr algn="l">
              <a:buFontTx/>
              <a:buChar char="•"/>
            </a:pPr>
            <a:r>
              <a:rPr lang="de-DE" sz="3000">
                <a:latin typeface="Dotum" pitchFamily="34" charset="-127"/>
              </a:rPr>
              <a:t> temblar de los ojos</a:t>
            </a:r>
            <a:endParaRPr lang="de-CH" sz="3000">
              <a:latin typeface="Dotum" pitchFamily="34" charset="-127"/>
            </a:endParaRPr>
          </a:p>
          <a:p>
            <a:pPr algn="l">
              <a:buFontTx/>
              <a:buChar char="•"/>
            </a:pPr>
            <a:r>
              <a:rPr lang="de-DE" sz="3000">
                <a:latin typeface="Dotum" pitchFamily="34" charset="-127"/>
              </a:rPr>
              <a:t> restregarse los ojos con frequencia</a:t>
            </a:r>
            <a:endParaRPr lang="de-CH" sz="3000">
              <a:latin typeface="Dotum" pitchFamily="34" charset="-127"/>
            </a:endParaRPr>
          </a:p>
          <a:p>
            <a:pPr algn="l">
              <a:buFontTx/>
              <a:buChar char="•"/>
            </a:pPr>
            <a:r>
              <a:rPr lang="de-DE" sz="3000">
                <a:latin typeface="Dotum" pitchFamily="34" charset="-127"/>
              </a:rPr>
              <a:t> cerrar los ojos</a:t>
            </a:r>
            <a:endParaRPr lang="de-CH" sz="3000">
              <a:latin typeface="Dotum" pitchFamily="34" charset="-127"/>
            </a:endParaRPr>
          </a:p>
          <a:p>
            <a:pPr algn="l">
              <a:buFontTx/>
              <a:buChar char="•"/>
            </a:pPr>
            <a:r>
              <a:rPr lang="de-DE" sz="3000">
                <a:latin typeface="Dotum" pitchFamily="34" charset="-127"/>
              </a:rPr>
              <a:t> taparse un ojo</a:t>
            </a:r>
            <a:endParaRPr lang="de-CH" sz="3000">
              <a:latin typeface="Dotum" pitchFamily="34" charset="-127"/>
            </a:endParaRPr>
          </a:p>
          <a:p>
            <a:pPr algn="l">
              <a:buFontTx/>
              <a:buChar char="•"/>
            </a:pPr>
            <a:r>
              <a:rPr lang="de-DE" sz="3000">
                <a:latin typeface="Dotum" pitchFamily="34" charset="-127"/>
              </a:rPr>
              <a:t> bisquear, tambien solo por momentos</a:t>
            </a:r>
            <a:endParaRPr lang="de-CH" sz="3000">
              <a:latin typeface="Dotum" pitchFamily="34" charset="-127"/>
            </a:endParaRPr>
          </a:p>
          <a:p>
            <a:pPr algn="l">
              <a:buFontTx/>
              <a:buChar char="•"/>
            </a:pPr>
            <a:r>
              <a:rPr lang="fr-FR" sz="3000">
                <a:latin typeface="Dotum" pitchFamily="34" charset="-127"/>
              </a:rPr>
              <a:t> lleva gafas con llamativos gruesos (fuertes)</a:t>
            </a:r>
          </a:p>
          <a:p>
            <a:pPr algn="l"/>
            <a:r>
              <a:rPr lang="fr-FR" sz="3000">
                <a:latin typeface="Dotum" pitchFamily="34" charset="-127"/>
              </a:rPr>
              <a:t>  cristales</a:t>
            </a:r>
            <a:endParaRPr lang="de-CH" sz="3000">
              <a:latin typeface="Dotum" pitchFamily="34" charset="-127"/>
            </a:endParaRPr>
          </a:p>
          <a:p>
            <a:pPr algn="l">
              <a:buFontTx/>
              <a:buChar char="•"/>
            </a:pPr>
            <a:r>
              <a:rPr lang="de-DE" sz="3000">
                <a:latin typeface="Dotum" pitchFamily="34" charset="-127"/>
              </a:rPr>
              <a:t> adaptación claro-oscuro retardado</a:t>
            </a:r>
            <a:endParaRPr lang="de-CH" sz="3000">
              <a:latin typeface="Dotum" pitchFamily="34" charset="-127"/>
            </a:endParaRPr>
          </a:p>
          <a:p>
            <a:pPr algn="l" eaLnBrk="0" hangingPunct="0"/>
            <a:endParaRPr lang="de-CH" sz="3000">
              <a:latin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532</Words>
  <Application>Microsoft Office PowerPoint</Application>
  <PresentationFormat>Presentación en pantalla (4:3)</PresentationFormat>
  <Paragraphs>132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7" baseType="lpstr">
      <vt:lpstr>Arial</vt:lpstr>
      <vt:lpstr>Dotum</vt:lpstr>
      <vt:lpstr>Standarddesign</vt:lpstr>
      <vt:lpstr>Presentación de PowerPoint</vt:lpstr>
      <vt:lpstr>estructura de nuestro ojo </vt:lpstr>
      <vt:lpstr>Presentación de PowerPoint</vt:lpstr>
      <vt:lpstr>¿Quien tiene una discapacidad visual, quien es ciego?</vt:lpstr>
      <vt:lpstr>visus</vt:lpstr>
      <vt:lpstr>grados de la discapacidad visual</vt:lpstr>
      <vt:lpstr>momento</vt:lpstr>
      <vt:lpstr>¿Que indica a una discapacidad visual? </vt:lpstr>
      <vt:lpstr>Presentación de PowerPoint</vt:lpstr>
      <vt:lpstr>porte y movimiento </vt:lpstr>
      <vt:lpstr>comportamiento laboral </vt:lpstr>
      <vt:lpstr>escribir, leer </vt:lpstr>
      <vt:lpstr>test visual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consecuencias </vt:lpstr>
      <vt:lpstr>Presentación de PowerPoint</vt:lpstr>
      <vt:lpstr>las cinco discapacidades visuales más frecuencias: catarata </vt:lpstr>
      <vt:lpstr>glaucoma </vt:lpstr>
      <vt:lpstr>Makula Degeneration </vt:lpstr>
      <vt:lpstr>Diabetische Retinopathie </vt:lpstr>
      <vt:lpstr>Retinitis Pigmentosa </vt:lpstr>
      <vt:lpstr>Retinitis Pigmentosa </vt:lpstr>
      <vt:lpstr>mediadas, herramientas  (de ayuda) </vt:lpstr>
      <vt:lpstr>ayudas en la escuela </vt:lpstr>
      <vt:lpstr>Presentación de PowerPoint</vt:lpstr>
      <vt:lpstr>ayudas en el tiempo libre/ en la vida cotidiana </vt:lpstr>
      <vt:lpstr>Presentación de PowerPoint</vt:lpstr>
      <vt:lpstr>Presentación de PowerPoint</vt:lpstr>
      <vt:lpstr>Presentación de PowerPoint</vt:lpstr>
      <vt:lpstr>el alfabeto Braille </vt:lpstr>
      <vt:lpstr>Louis Braille </vt:lpstr>
      <vt:lpstr>la forma primitiva de los seis puntos </vt:lpstr>
      <vt:lpstr>el abecedario del alfabeto Braille </vt:lpstr>
      <vt:lpstr>Presentación de PowerPoint</vt:lpstr>
      <vt:lpstr>Presentación de PowerPoint</vt:lpstr>
      <vt:lpstr>los números </vt:lpstr>
      <vt:lpstr>la taquigrafía </vt:lpstr>
      <vt:lpstr>adivinanza</vt:lpstr>
      <vt:lpstr>solución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</dc:creator>
  <cp:lastModifiedBy>Usuario</cp:lastModifiedBy>
  <cp:revision>19</cp:revision>
  <dcterms:created xsi:type="dcterms:W3CDTF">2011-07-13T12:09:53Z</dcterms:created>
  <dcterms:modified xsi:type="dcterms:W3CDTF">2011-07-15T16:56:51Z</dcterms:modified>
</cp:coreProperties>
</file>